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80"/>
  </p:notesMasterIdLst>
  <p:handoutMasterIdLst>
    <p:handoutMasterId r:id="rId81"/>
  </p:handoutMasterIdLst>
  <p:sldIdLst>
    <p:sldId id="256" r:id="rId2"/>
    <p:sldId id="257" r:id="rId3"/>
    <p:sldId id="334"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9144000" cy="6858000" type="screen4x3"/>
  <p:notesSz cx="6858000" cy="9144000"/>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00"/>
    <a:srgbClr val="333300"/>
    <a:srgbClr val="003300"/>
    <a:srgbClr val="336699"/>
    <a:srgbClr val="0099CC"/>
    <a:srgbClr val="4D4D4D"/>
    <a:srgbClr val="292929"/>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585" autoAdjust="0"/>
  </p:normalViewPr>
  <p:slideViewPr>
    <p:cSldViewPr>
      <p:cViewPr varScale="1">
        <p:scale>
          <a:sx n="63" d="100"/>
          <a:sy n="63" d="100"/>
        </p:scale>
        <p:origin x="-14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52"/>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宋体" charset="-122"/>
              </a:defRPr>
            </a:lvl1pPr>
          </a:lstStyle>
          <a:p>
            <a:pPr>
              <a:defRPr/>
            </a:pPr>
            <a:endParaRPr lang="zh-CN" altLang="en-US"/>
          </a:p>
        </p:txBody>
      </p:sp>
      <p:sp>
        <p:nvSpPr>
          <p:cNvPr id="1105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charset="-122"/>
              </a:defRPr>
            </a:lvl1pPr>
          </a:lstStyle>
          <a:p>
            <a:pPr>
              <a:defRPr/>
            </a:pPr>
            <a:endParaRPr lang="en-US" altLang="zh-CN"/>
          </a:p>
        </p:txBody>
      </p:sp>
      <p:sp>
        <p:nvSpPr>
          <p:cNvPr id="1105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宋体" charset="-122"/>
              </a:defRPr>
            </a:lvl1pPr>
          </a:lstStyle>
          <a:p>
            <a:pPr>
              <a:defRPr/>
            </a:pPr>
            <a:endParaRPr lang="en-US" altLang="zh-CN"/>
          </a:p>
        </p:txBody>
      </p:sp>
      <p:sp>
        <p:nvSpPr>
          <p:cNvPr id="1105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宋体" charset="-122"/>
              </a:defRPr>
            </a:lvl1pPr>
          </a:lstStyle>
          <a:p>
            <a:pPr>
              <a:defRPr/>
            </a:pPr>
            <a:fld id="{2A7C6EE6-7006-484B-AE91-4B25A3A76CDC}" type="slidenum">
              <a:rPr lang="zh-CN" altLang="en-US"/>
              <a:pPr>
                <a:defRPr/>
              </a:pPr>
              <a:t>‹#›</a:t>
            </a:fld>
            <a:endParaRPr lang="en-US" altLang="zh-CN"/>
          </a:p>
        </p:txBody>
      </p:sp>
    </p:spTree>
    <p:extLst>
      <p:ext uri="{BB962C8B-B14F-4D97-AF65-F5344CB8AC3E}">
        <p14:creationId xmlns:p14="http://schemas.microsoft.com/office/powerpoint/2010/main" val="15837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宋体" charset="-122"/>
              </a:defRPr>
            </a:lvl1pPr>
          </a:lstStyle>
          <a:p>
            <a:pPr>
              <a:defRPr/>
            </a:pPr>
            <a:endParaRPr lang="zh-CN" altLang="en-US"/>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charset="-122"/>
              </a:defRPr>
            </a:lvl1pPr>
          </a:lstStyle>
          <a:p>
            <a:pPr>
              <a:defRPr/>
            </a:pPr>
            <a:endParaRPr lang="en-US" altLang="zh-CN"/>
          </a:p>
        </p:txBody>
      </p:sp>
      <p:sp>
        <p:nvSpPr>
          <p:cNvPr id="829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宋体" charset="-122"/>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宋体" charset="-122"/>
              </a:defRPr>
            </a:lvl1pPr>
          </a:lstStyle>
          <a:p>
            <a:pPr>
              <a:defRPr/>
            </a:pPr>
            <a:fld id="{4017491C-07EE-4F6C-BEDA-10FCDCEB7467}" type="slidenum">
              <a:rPr lang="zh-CN" altLang="en-US"/>
              <a:pPr>
                <a:defRPr/>
              </a:pPr>
              <a:t>‹#›</a:t>
            </a:fld>
            <a:endParaRPr lang="en-US" altLang="zh-CN"/>
          </a:p>
        </p:txBody>
      </p:sp>
    </p:spTree>
    <p:extLst>
      <p:ext uri="{BB962C8B-B14F-4D97-AF65-F5344CB8AC3E}">
        <p14:creationId xmlns:p14="http://schemas.microsoft.com/office/powerpoint/2010/main" val="2507148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998CE0FE-27DC-4DCB-9CEE-268A3D231751}" type="slidenum">
              <a:rPr lang="zh-CN" altLang="en-US" sz="1200" b="0" smtClean="0">
                <a:latin typeface="Arial" charset="0"/>
              </a:rPr>
              <a:pPr eaLnBrk="1" hangingPunct="1"/>
              <a:t>2</a:t>
            </a:fld>
            <a:endParaRPr lang="en-US" altLang="zh-CN" sz="1200" b="0" smtClean="0">
              <a:latin typeface="Arial" charset="0"/>
            </a:endParaRPr>
          </a:p>
        </p:txBody>
      </p:sp>
      <p:sp>
        <p:nvSpPr>
          <p:cNvPr id="839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fld id="{9B2D47A8-0F75-4BFD-8689-81C0EB00424F}" type="slidenum">
              <a:rPr lang="zh-CN" altLang="en-US" sz="1200" b="0">
                <a:latin typeface="Arial" charset="0"/>
              </a:rPr>
              <a:pPr algn="r" eaLnBrk="1" hangingPunct="1"/>
              <a:t>2</a:t>
            </a:fld>
            <a:endParaRPr lang="en-US" altLang="zh-CN" sz="1200" b="0">
              <a:latin typeface="Arial" charset="0"/>
            </a:endParaRPr>
          </a:p>
        </p:txBody>
      </p:sp>
      <p:sp>
        <p:nvSpPr>
          <p:cNvPr id="83972" name="Rectangle 2"/>
          <p:cNvSpPr>
            <a:spLocks noRo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867C1E32-D759-4FC8-94BC-0EFE260E5395}" type="slidenum">
              <a:rPr lang="zh-CN" altLang="en-US" sz="1200" b="0" smtClean="0">
                <a:latin typeface="Arial" charset="0"/>
              </a:rPr>
              <a:pPr eaLnBrk="1" hangingPunct="1"/>
              <a:t>6</a:t>
            </a:fld>
            <a:endParaRPr lang="en-US" altLang="zh-CN" sz="1200" b="0" smtClean="0">
              <a:latin typeface="Arial" charset="0"/>
            </a:endParaRPr>
          </a:p>
        </p:txBody>
      </p:sp>
      <p:sp>
        <p:nvSpPr>
          <p:cNvPr id="849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fld id="{E84C459F-CCA0-4F49-B731-D58DD142F5BF}" type="slidenum">
              <a:rPr lang="zh-CN" altLang="en-US" sz="1200" b="0">
                <a:latin typeface="Arial" charset="0"/>
              </a:rPr>
              <a:pPr algn="r" eaLnBrk="1" hangingPunct="1"/>
              <a:t>6</a:t>
            </a:fld>
            <a:endParaRPr lang="en-US" altLang="zh-CN" sz="1200" b="0">
              <a:latin typeface="Arial" charset="0"/>
            </a:endParaRPr>
          </a:p>
        </p:txBody>
      </p:sp>
      <p:sp>
        <p:nvSpPr>
          <p:cNvPr id="84996" name="Rectangle 2"/>
          <p:cNvSpPr>
            <a:spLocks noRo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91008B41-211A-45D0-9BA3-610776C52B22}" type="slidenum">
              <a:rPr lang="zh-CN" altLang="en-US" sz="1200" b="0" smtClean="0">
                <a:latin typeface="Arial" charset="0"/>
              </a:rPr>
              <a:pPr eaLnBrk="1" hangingPunct="1"/>
              <a:t>20</a:t>
            </a:fld>
            <a:endParaRPr lang="en-US" altLang="zh-CN" sz="1200" b="0" smtClean="0">
              <a:latin typeface="Arial" charset="0"/>
            </a:endParaRPr>
          </a:p>
        </p:txBody>
      </p:sp>
      <p:sp>
        <p:nvSpPr>
          <p:cNvPr id="860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fld id="{6C7E1092-F297-4621-B3AE-4B14C5D671F4}" type="slidenum">
              <a:rPr lang="zh-CN" altLang="en-US" sz="1200" b="0">
                <a:latin typeface="Arial" charset="0"/>
              </a:rPr>
              <a:pPr algn="r" eaLnBrk="1" hangingPunct="1"/>
              <a:t>20</a:t>
            </a:fld>
            <a:endParaRPr lang="en-US" altLang="zh-CN" sz="1200" b="0">
              <a:latin typeface="Arial" charset="0"/>
            </a:endParaRPr>
          </a:p>
        </p:txBody>
      </p:sp>
      <p:sp>
        <p:nvSpPr>
          <p:cNvPr id="86020" name="Rectangle 2"/>
          <p:cNvSpPr>
            <a:spLocks noRo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F49B752-8391-4FED-9852-717DAF7B68A5}" type="slidenum">
              <a:rPr lang="zh-CN" altLang="en-US" sz="1200" b="0" smtClean="0">
                <a:latin typeface="Arial" charset="0"/>
              </a:rPr>
              <a:pPr eaLnBrk="1" hangingPunct="1"/>
              <a:t>23</a:t>
            </a:fld>
            <a:endParaRPr lang="en-US" altLang="zh-CN" sz="1200" b="0" smtClean="0">
              <a:latin typeface="Arial" charset="0"/>
            </a:endParaRPr>
          </a:p>
        </p:txBody>
      </p:sp>
      <p:sp>
        <p:nvSpPr>
          <p:cNvPr id="870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fld id="{52CEDBFA-1AC4-4A80-A465-8DFD31F84DA2}" type="slidenum">
              <a:rPr lang="zh-CN" altLang="en-US" sz="1200" b="0">
                <a:latin typeface="Arial" charset="0"/>
              </a:rPr>
              <a:pPr algn="r" eaLnBrk="1" hangingPunct="1"/>
              <a:t>23</a:t>
            </a:fld>
            <a:endParaRPr lang="en-US" altLang="zh-CN" sz="1200" b="0">
              <a:latin typeface="Arial" charset="0"/>
            </a:endParaRPr>
          </a:p>
        </p:txBody>
      </p:sp>
      <p:sp>
        <p:nvSpPr>
          <p:cNvPr id="87044" name="Rectangle 2"/>
          <p:cNvSpPr>
            <a:spLocks noRo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pitchFamily="2" charset="-122"/>
              </a:rPr>
              <a:t>手、门</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C3266C70-BB1D-4B51-B23C-44232D26172F}" type="slidenum">
              <a:rPr lang="zh-CN" altLang="en-US" sz="1200" b="0" smtClean="0">
                <a:latin typeface="Arial" charset="0"/>
              </a:rPr>
              <a:pPr eaLnBrk="1" hangingPunct="1"/>
              <a:t>65</a:t>
            </a:fld>
            <a:endParaRPr lang="en-US" altLang="zh-CN" sz="1200" b="0" smtClean="0">
              <a:latin typeface="Arial" charset="0"/>
            </a:endParaRPr>
          </a:p>
        </p:txBody>
      </p:sp>
      <p:sp>
        <p:nvSpPr>
          <p:cNvPr id="880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fld id="{5E7FE2B0-CC50-4E8C-8F1B-0150B73A0439}" type="slidenum">
              <a:rPr lang="zh-CN" altLang="en-US" sz="1200" b="0">
                <a:latin typeface="Arial" charset="0"/>
              </a:rPr>
              <a:pPr algn="r" eaLnBrk="1" hangingPunct="1"/>
              <a:t>65</a:t>
            </a:fld>
            <a:endParaRPr lang="en-US" altLang="zh-CN" sz="1200" b="0">
              <a:latin typeface="Arial" charset="0"/>
            </a:endParaRPr>
          </a:p>
        </p:txBody>
      </p:sp>
      <p:sp>
        <p:nvSpPr>
          <p:cNvPr id="88068" name="Rectangle 2"/>
          <p:cNvSpPr>
            <a:spLocks noRo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logo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3124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a:effectLst/>
        </p:spPr>
        <p:txBody>
          <a:bodyPr wrap="none" anchor="ctr"/>
          <a:lstStyle/>
          <a:p>
            <a:pPr>
              <a:defRPr/>
            </a:pPr>
            <a:endParaRPr lang="zh-CN" altLang="en-US">
              <a:ea typeface="宋体" charset="-122"/>
            </a:endParaRPr>
          </a:p>
        </p:txBody>
      </p:sp>
      <p:sp>
        <p:nvSpPr>
          <p:cNvPr id="6" name="Rectangle 7"/>
          <p:cNvSpPr>
            <a:spLocks noChangeArrowheads="1"/>
          </p:cNvSpPr>
          <p:nvPr/>
        </p:nvSpPr>
        <p:spPr bwMode="auto">
          <a:xfrm>
            <a:off x="3352800" y="6324600"/>
            <a:ext cx="2286000" cy="457200"/>
          </a:xfrm>
          <a:prstGeom prst="rect">
            <a:avLst/>
          </a:prstGeom>
          <a:noFill/>
          <a:ln w="9525">
            <a:noFill/>
            <a:miter lim="800000"/>
            <a:headEnd/>
            <a:tailEnd/>
          </a:ln>
          <a:effectLst/>
        </p:spPr>
        <p:txBody>
          <a:bodyPr anchor="b"/>
          <a:lstStyle/>
          <a:p>
            <a:pPr algn="ctr">
              <a:defRPr/>
            </a:pPr>
            <a:endParaRPr kumimoji="0" lang="en-US" altLang="zh-CN" sz="1400" b="0">
              <a:ea typeface="宋体" charset="-122"/>
            </a:endParaRPr>
          </a:p>
        </p:txBody>
      </p:sp>
      <p:pic>
        <p:nvPicPr>
          <p:cNvPr id="7" name="Picture 9" descr="nbl12_1_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813" y="5948363"/>
            <a:ext cx="1828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4" name="Rectangle 2"/>
          <p:cNvSpPr>
            <a:spLocks noGrp="1" noChangeArrowheads="1"/>
          </p:cNvSpPr>
          <p:nvPr>
            <p:ph type="ctrTitle"/>
          </p:nvPr>
        </p:nvSpPr>
        <p:spPr>
          <a:xfrm>
            <a:off x="684213" y="2565400"/>
            <a:ext cx="7772400" cy="1143000"/>
          </a:xfrm>
        </p:spPr>
        <p:txBody>
          <a:bodyPr/>
          <a:lstStyle>
            <a:lvl1pPr algn="ctr" fontAlgn="ctr">
              <a:defRPr sz="5400">
                <a:effectLst>
                  <a:outerShdw blurRad="38100" dist="38100" dir="2700000" algn="tl">
                    <a:srgbClr val="C0C0C0"/>
                  </a:outerShdw>
                </a:effectLst>
                <a:latin typeface="Arial" charset="0"/>
                <a:ea typeface="楷体_GB2312" pitchFamily="49" charset="-122"/>
              </a:defRPr>
            </a:lvl1pPr>
          </a:lstStyle>
          <a:p>
            <a:r>
              <a:rPr lang="zh-CN" altLang="en-US"/>
              <a:t>单击此处编辑母版标题样式</a:t>
            </a:r>
          </a:p>
        </p:txBody>
      </p:sp>
      <p:sp>
        <p:nvSpPr>
          <p:cNvPr id="131075" name="Rectangle 3"/>
          <p:cNvSpPr>
            <a:spLocks noGrp="1" noChangeArrowheads="1"/>
          </p:cNvSpPr>
          <p:nvPr>
            <p:ph type="subTitle" idx="1"/>
          </p:nvPr>
        </p:nvSpPr>
        <p:spPr>
          <a:xfrm>
            <a:off x="1371600" y="38608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 name="Rectangle 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9" name="Rectangle 8"/>
          <p:cNvSpPr>
            <a:spLocks noGrp="1" noChangeArrowheads="1"/>
          </p:cNvSpPr>
          <p:nvPr>
            <p:ph type="sldNum" sz="quarter" idx="11"/>
          </p:nvPr>
        </p:nvSpPr>
        <p:spPr>
          <a:xfrm>
            <a:off x="6553200" y="6245225"/>
            <a:ext cx="2133600" cy="476250"/>
          </a:xfrm>
        </p:spPr>
        <p:txBody>
          <a:bodyPr/>
          <a:lstStyle>
            <a:lvl1pPr>
              <a:defRPr sz="1400">
                <a:solidFill>
                  <a:schemeClr val="tx1"/>
                </a:solidFill>
              </a:defRPr>
            </a:lvl1pPr>
          </a:lstStyle>
          <a:p>
            <a:pPr>
              <a:defRPr/>
            </a:pPr>
            <a:fld id="{930A903D-9D80-4646-87AD-757F5695A532}" type="slidenum">
              <a:rPr lang="zh-CN" altLang="en-US"/>
              <a:pPr>
                <a:defRPr/>
              </a:pPr>
              <a:t>‹#›</a:t>
            </a:fld>
            <a:endParaRPr lang="en-US" altLang="zh-CN"/>
          </a:p>
        </p:txBody>
      </p:sp>
    </p:spTree>
    <p:extLst>
      <p:ext uri="{BB962C8B-B14F-4D97-AF65-F5344CB8AC3E}">
        <p14:creationId xmlns:p14="http://schemas.microsoft.com/office/powerpoint/2010/main" val="114006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F8424E5C-8F0A-4BBF-9807-D63D6B6FB03A}" type="slidenum">
              <a:rPr lang="en-US" altLang="zh-CN"/>
              <a:pPr>
                <a:defRPr/>
              </a:pPr>
              <a:t>‹#›</a:t>
            </a:fld>
            <a:r>
              <a:rPr lang="en-US" altLang="zh-CN"/>
              <a:t>-</a:t>
            </a:r>
          </a:p>
        </p:txBody>
      </p:sp>
    </p:spTree>
    <p:extLst>
      <p:ext uri="{BB962C8B-B14F-4D97-AF65-F5344CB8AC3E}">
        <p14:creationId xmlns:p14="http://schemas.microsoft.com/office/powerpoint/2010/main" val="316159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36763"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3875" y="260350"/>
            <a:ext cx="5962650" cy="6121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A6569162-F303-47E4-AA7C-FE36A0DC7BB5}" type="slidenum">
              <a:rPr lang="en-US" altLang="zh-CN"/>
              <a:pPr>
                <a:defRPr/>
              </a:pPr>
              <a:t>‹#›</a:t>
            </a:fld>
            <a:r>
              <a:rPr lang="en-US" altLang="zh-CN"/>
              <a:t>-</a:t>
            </a:r>
          </a:p>
        </p:txBody>
      </p:sp>
    </p:spTree>
    <p:extLst>
      <p:ext uri="{BB962C8B-B14F-4D97-AF65-F5344CB8AC3E}">
        <p14:creationId xmlns:p14="http://schemas.microsoft.com/office/powerpoint/2010/main" val="382725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D9D193EF-DE4E-47D1-958D-61BE211B9B72}" type="slidenum">
              <a:rPr lang="en-US" altLang="zh-CN"/>
              <a:pPr>
                <a:defRPr/>
              </a:pPr>
              <a:t>‹#›</a:t>
            </a:fld>
            <a:r>
              <a:rPr lang="en-US" altLang="zh-CN"/>
              <a:t>-</a:t>
            </a:r>
          </a:p>
        </p:txBody>
      </p:sp>
    </p:spTree>
    <p:extLst>
      <p:ext uri="{BB962C8B-B14F-4D97-AF65-F5344CB8AC3E}">
        <p14:creationId xmlns:p14="http://schemas.microsoft.com/office/powerpoint/2010/main" val="376026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4A529374-27F8-43EB-AFDC-B145B57A0599}" type="slidenum">
              <a:rPr lang="en-US" altLang="zh-CN"/>
              <a:pPr>
                <a:defRPr/>
              </a:pPr>
              <a:t>‹#›</a:t>
            </a:fld>
            <a:r>
              <a:rPr lang="en-US" altLang="zh-CN"/>
              <a:t>-</a:t>
            </a:r>
          </a:p>
        </p:txBody>
      </p:sp>
    </p:spTree>
    <p:extLst>
      <p:ext uri="{BB962C8B-B14F-4D97-AF65-F5344CB8AC3E}">
        <p14:creationId xmlns:p14="http://schemas.microsoft.com/office/powerpoint/2010/main" val="129056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981075"/>
            <a:ext cx="388302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1075" y="981075"/>
            <a:ext cx="3884613"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4B069972-D84C-4999-82C9-CAED68CEC052}" type="slidenum">
              <a:rPr lang="en-US" altLang="zh-CN"/>
              <a:pPr>
                <a:defRPr/>
              </a:pPr>
              <a:t>‹#›</a:t>
            </a:fld>
            <a:r>
              <a:rPr lang="en-US" altLang="zh-CN"/>
              <a:t>-</a:t>
            </a:r>
          </a:p>
        </p:txBody>
      </p:sp>
    </p:spTree>
    <p:extLst>
      <p:ext uri="{BB962C8B-B14F-4D97-AF65-F5344CB8AC3E}">
        <p14:creationId xmlns:p14="http://schemas.microsoft.com/office/powerpoint/2010/main" val="70271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r>
              <a:rPr lang="en-US" altLang="zh-CN"/>
              <a:t>-</a:t>
            </a:r>
            <a:fld id="{44DDBD62-4B4C-4434-A11B-7D2A12F7BE14}" type="slidenum">
              <a:rPr lang="en-US" altLang="zh-CN"/>
              <a:pPr>
                <a:defRPr/>
              </a:pPr>
              <a:t>‹#›</a:t>
            </a:fld>
            <a:r>
              <a:rPr lang="en-US" altLang="zh-CN"/>
              <a:t>-</a:t>
            </a:r>
          </a:p>
        </p:txBody>
      </p:sp>
    </p:spTree>
    <p:extLst>
      <p:ext uri="{BB962C8B-B14F-4D97-AF65-F5344CB8AC3E}">
        <p14:creationId xmlns:p14="http://schemas.microsoft.com/office/powerpoint/2010/main" val="363782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r>
              <a:rPr lang="en-US" altLang="zh-CN"/>
              <a:t>-</a:t>
            </a:r>
            <a:fld id="{3548EEF0-3771-43AF-A53E-04C444923C2A}" type="slidenum">
              <a:rPr lang="en-US" altLang="zh-CN"/>
              <a:pPr>
                <a:defRPr/>
              </a:pPr>
              <a:t>‹#›</a:t>
            </a:fld>
            <a:r>
              <a:rPr lang="en-US" altLang="zh-CN"/>
              <a:t>-</a:t>
            </a:r>
          </a:p>
        </p:txBody>
      </p:sp>
    </p:spTree>
    <p:extLst>
      <p:ext uri="{BB962C8B-B14F-4D97-AF65-F5344CB8AC3E}">
        <p14:creationId xmlns:p14="http://schemas.microsoft.com/office/powerpoint/2010/main" val="398221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r>
              <a:rPr lang="en-US" altLang="zh-CN"/>
              <a:t>-</a:t>
            </a:r>
            <a:fld id="{BA1204A6-B5D7-4992-B406-B344D4404BA2}" type="slidenum">
              <a:rPr lang="en-US" altLang="zh-CN"/>
              <a:pPr>
                <a:defRPr/>
              </a:pPr>
              <a:t>‹#›</a:t>
            </a:fld>
            <a:r>
              <a:rPr lang="en-US" altLang="zh-CN"/>
              <a:t>-</a:t>
            </a:r>
          </a:p>
        </p:txBody>
      </p:sp>
    </p:spTree>
    <p:extLst>
      <p:ext uri="{BB962C8B-B14F-4D97-AF65-F5344CB8AC3E}">
        <p14:creationId xmlns:p14="http://schemas.microsoft.com/office/powerpoint/2010/main" val="96188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4183E14D-C0DB-4400-9BFF-7DD1CFBAB25E}" type="slidenum">
              <a:rPr lang="en-US" altLang="zh-CN"/>
              <a:pPr>
                <a:defRPr/>
              </a:pPr>
              <a:t>‹#›</a:t>
            </a:fld>
            <a:r>
              <a:rPr lang="en-US" altLang="zh-CN"/>
              <a:t>-</a:t>
            </a:r>
          </a:p>
        </p:txBody>
      </p:sp>
    </p:spTree>
    <p:extLst>
      <p:ext uri="{BB962C8B-B14F-4D97-AF65-F5344CB8AC3E}">
        <p14:creationId xmlns:p14="http://schemas.microsoft.com/office/powerpoint/2010/main" val="107064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85099BF6-E211-4DA8-9BBC-F86B7E2A44CD}" type="slidenum">
              <a:rPr lang="en-US" altLang="zh-CN"/>
              <a:pPr>
                <a:defRPr/>
              </a:pPr>
              <a:t>‹#›</a:t>
            </a:fld>
            <a:r>
              <a:rPr lang="en-US" altLang="zh-CN"/>
              <a:t>-</a:t>
            </a:r>
          </a:p>
        </p:txBody>
      </p:sp>
    </p:spTree>
    <p:extLst>
      <p:ext uri="{BB962C8B-B14F-4D97-AF65-F5344CB8AC3E}">
        <p14:creationId xmlns:p14="http://schemas.microsoft.com/office/powerpoint/2010/main" val="2810211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588"/>
            <a:ext cx="9144000" cy="25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247650"/>
            <a:ext cx="1216025"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407150"/>
            <a:ext cx="914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title"/>
          </p:nvPr>
        </p:nvSpPr>
        <p:spPr bwMode="auto">
          <a:xfrm>
            <a:off x="523875" y="260350"/>
            <a:ext cx="7935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0" name="Rectangle 4"/>
          <p:cNvSpPr>
            <a:spLocks noGrp="1" noChangeArrowheads="1"/>
          </p:cNvSpPr>
          <p:nvPr>
            <p:ph type="body" idx="1"/>
          </p:nvPr>
        </p:nvSpPr>
        <p:spPr bwMode="auto">
          <a:xfrm>
            <a:off x="755650" y="981075"/>
            <a:ext cx="79200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0053" name="Rectangle 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ea typeface="宋体" charset="-122"/>
              </a:defRPr>
            </a:lvl1pPr>
          </a:lstStyle>
          <a:p>
            <a:pPr>
              <a:defRPr/>
            </a:pPr>
            <a:endParaRPr lang="en-US" altLang="zh-CN"/>
          </a:p>
        </p:txBody>
      </p:sp>
      <p:sp>
        <p:nvSpPr>
          <p:cNvPr id="130054" name="Rectangle 6"/>
          <p:cNvSpPr>
            <a:spLocks noGrp="1" noChangeArrowheads="1"/>
          </p:cNvSpPr>
          <p:nvPr>
            <p:ph type="ftr" sz="quarter" idx="3"/>
          </p:nvPr>
        </p:nvSpPr>
        <p:spPr bwMode="auto">
          <a:xfrm>
            <a:off x="3352800" y="6324600"/>
            <a:ext cx="2286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ea typeface="宋体" charset="-122"/>
              </a:defRPr>
            </a:lvl1pPr>
          </a:lstStyle>
          <a:p>
            <a:pPr>
              <a:defRPr/>
            </a:pPr>
            <a:endParaRPr lang="en-US" altLang="zh-CN"/>
          </a:p>
        </p:txBody>
      </p:sp>
      <p:sp>
        <p:nvSpPr>
          <p:cNvPr id="130056" name="Rectangle 8"/>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a:effectLst/>
        </p:spPr>
        <p:txBody>
          <a:bodyPr wrap="none" anchor="ctr"/>
          <a:lstStyle/>
          <a:p>
            <a:pPr>
              <a:defRPr/>
            </a:pPr>
            <a:endParaRPr lang="zh-CN" altLang="en-US">
              <a:ea typeface="宋体" charset="-122"/>
            </a:endParaRPr>
          </a:p>
        </p:txBody>
      </p:sp>
      <p:sp>
        <p:nvSpPr>
          <p:cNvPr id="130057" name="Rectangle 9"/>
          <p:cNvSpPr>
            <a:spLocks noGrp="1" noChangeArrowheads="1"/>
          </p:cNvSpPr>
          <p:nvPr>
            <p:ph type="sldNum" sz="quarter" idx="4"/>
          </p:nvPr>
        </p:nvSpPr>
        <p:spPr bwMode="auto">
          <a:xfrm>
            <a:off x="6553200" y="640873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4D4D4D"/>
                </a:solidFill>
                <a:latin typeface="Arial" charset="0"/>
                <a:ea typeface="宋体" charset="-122"/>
              </a:defRPr>
            </a:lvl1pPr>
          </a:lstStyle>
          <a:p>
            <a:pPr>
              <a:defRPr/>
            </a:pPr>
            <a:r>
              <a:rPr lang="en-US" altLang="zh-CN"/>
              <a:t>-</a:t>
            </a:r>
            <a:fld id="{7FC2079E-1ED8-43C1-84A5-619674EDB36A}" type="slidenum">
              <a:rPr lang="en-US" altLang="zh-CN"/>
              <a:pPr>
                <a:defRPr/>
              </a:pPr>
              <a:t>‹#›</a:t>
            </a:fld>
            <a:r>
              <a:rPr lang="en-US" altLang="zh-CN"/>
              <a:t>-</a:t>
            </a:r>
          </a:p>
        </p:txBody>
      </p:sp>
      <p:pic>
        <p:nvPicPr>
          <p:cNvPr id="1035" name="Picture 1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795963" y="5734050"/>
            <a:ext cx="827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5"/>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732588" y="5805488"/>
            <a:ext cx="22479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Tahoma" pitchFamily="34" charset="0"/>
          <a:ea typeface="幼圆" pitchFamily="49" charset="-122"/>
        </a:defRPr>
      </a:lvl2pPr>
      <a:lvl3pPr algn="l" rtl="0" eaLnBrk="0" fontAlgn="base" hangingPunct="0">
        <a:spcBef>
          <a:spcPct val="0"/>
        </a:spcBef>
        <a:spcAft>
          <a:spcPct val="0"/>
        </a:spcAft>
        <a:defRPr kumimoji="1" sz="4800" b="1">
          <a:solidFill>
            <a:schemeClr val="tx2"/>
          </a:solidFill>
          <a:latin typeface="Tahoma" pitchFamily="34" charset="0"/>
          <a:ea typeface="幼圆" pitchFamily="49" charset="-122"/>
        </a:defRPr>
      </a:lvl3pPr>
      <a:lvl4pPr algn="l" rtl="0" eaLnBrk="0" fontAlgn="base" hangingPunct="0">
        <a:spcBef>
          <a:spcPct val="0"/>
        </a:spcBef>
        <a:spcAft>
          <a:spcPct val="0"/>
        </a:spcAft>
        <a:defRPr kumimoji="1" sz="4800" b="1">
          <a:solidFill>
            <a:schemeClr val="tx2"/>
          </a:solidFill>
          <a:latin typeface="Tahoma" pitchFamily="34" charset="0"/>
          <a:ea typeface="幼圆" pitchFamily="49" charset="-122"/>
        </a:defRPr>
      </a:lvl4pPr>
      <a:lvl5pPr algn="l" rtl="0" eaLnBrk="0" fontAlgn="base" hangingPunct="0">
        <a:spcBef>
          <a:spcPct val="0"/>
        </a:spcBef>
        <a:spcAft>
          <a:spcPct val="0"/>
        </a:spcAft>
        <a:defRPr kumimoji="1" sz="4800" b="1">
          <a:solidFill>
            <a:schemeClr val="tx2"/>
          </a:solidFill>
          <a:latin typeface="Tahoma" pitchFamily="34" charset="0"/>
          <a:ea typeface="幼圆" pitchFamily="49" charset="-122"/>
        </a:defRPr>
      </a:lvl5pPr>
      <a:lvl6pPr marL="457200" algn="l" rtl="0" fontAlgn="base">
        <a:spcBef>
          <a:spcPct val="0"/>
        </a:spcBef>
        <a:spcAft>
          <a:spcPct val="0"/>
        </a:spcAft>
        <a:defRPr kumimoji="1" sz="4800" b="1">
          <a:solidFill>
            <a:schemeClr val="tx2"/>
          </a:solidFill>
          <a:latin typeface="Tahoma" pitchFamily="34" charset="0"/>
          <a:ea typeface="幼圆" pitchFamily="49" charset="-122"/>
        </a:defRPr>
      </a:lvl6pPr>
      <a:lvl7pPr marL="914400" algn="l" rtl="0" fontAlgn="base">
        <a:spcBef>
          <a:spcPct val="0"/>
        </a:spcBef>
        <a:spcAft>
          <a:spcPct val="0"/>
        </a:spcAft>
        <a:defRPr kumimoji="1" sz="4800" b="1">
          <a:solidFill>
            <a:schemeClr val="tx2"/>
          </a:solidFill>
          <a:latin typeface="Tahoma" pitchFamily="34" charset="0"/>
          <a:ea typeface="幼圆" pitchFamily="49" charset="-122"/>
        </a:defRPr>
      </a:lvl7pPr>
      <a:lvl8pPr marL="1371600" algn="l" rtl="0" fontAlgn="base">
        <a:spcBef>
          <a:spcPct val="0"/>
        </a:spcBef>
        <a:spcAft>
          <a:spcPct val="0"/>
        </a:spcAft>
        <a:defRPr kumimoji="1" sz="4800" b="1">
          <a:solidFill>
            <a:schemeClr val="tx2"/>
          </a:solidFill>
          <a:latin typeface="Tahoma" pitchFamily="34" charset="0"/>
          <a:ea typeface="幼圆" pitchFamily="49" charset="-122"/>
        </a:defRPr>
      </a:lvl8pPr>
      <a:lvl9pPr marL="1828800" algn="l" rtl="0" fontAlgn="base">
        <a:spcBef>
          <a:spcPct val="0"/>
        </a:spcBef>
        <a:spcAft>
          <a:spcPct val="0"/>
        </a:spcAft>
        <a:defRPr kumimoji="1" sz="4800" b="1">
          <a:solidFill>
            <a:schemeClr val="tx2"/>
          </a:solidFill>
          <a:latin typeface="Tahoma" pitchFamily="34" charset="0"/>
          <a:ea typeface="幼圆" pitchFamily="49" charset="-122"/>
        </a:defRPr>
      </a:lvl9pPr>
    </p:titleStyle>
    <p:bodyStyle>
      <a:lvl1pPr marL="342900" indent="-342900" algn="l" rtl="0" eaLnBrk="0" fontAlgn="base" hangingPunct="0">
        <a:spcBef>
          <a:spcPct val="20000"/>
        </a:spcBef>
        <a:spcAft>
          <a:spcPct val="0"/>
        </a:spcAft>
        <a:buClr>
          <a:srgbClr val="A50021"/>
        </a:buClr>
        <a:buSzPct val="80000"/>
        <a:buFont typeface="Wingdings" pitchFamily="2" charset="2"/>
        <a:buChar char="þ"/>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u"/>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70000"/>
        <a:buFont typeface="Wingdings" pitchFamily="2" charset="2"/>
        <a:buChar char="ü"/>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ctrTitle"/>
          </p:nvPr>
        </p:nvSpPr>
        <p:spPr>
          <a:xfrm>
            <a:off x="0" y="2132013"/>
            <a:ext cx="9144000" cy="1790700"/>
          </a:xfrm>
        </p:spPr>
        <p:txBody>
          <a:bodyPr/>
          <a:lstStyle/>
          <a:p>
            <a:pPr eaLnBrk="1" hangingPunct="1">
              <a:defRPr/>
            </a:pPr>
            <a:r>
              <a:rPr lang="zh-CN" altLang="en-US" sz="6600" u="sng" smtClean="0">
                <a:solidFill>
                  <a:srgbClr val="A50021"/>
                </a:solidFill>
              </a:rPr>
              <a:t>面向对象分析设计</a:t>
            </a:r>
            <a:r>
              <a:rPr lang="zh-CN" altLang="en-US" smtClean="0"/>
              <a:t/>
            </a:r>
            <a:br>
              <a:rPr lang="zh-CN" altLang="en-US" smtClean="0"/>
            </a:br>
            <a:r>
              <a:rPr lang="en-US" altLang="zh-CN" sz="4000" i="1" smtClean="0"/>
              <a:t>Object-Oriented Analysis &amp; Design</a:t>
            </a:r>
          </a:p>
        </p:txBody>
      </p:sp>
      <p:sp>
        <p:nvSpPr>
          <p:cNvPr id="3075" name="Rectangle 3"/>
          <p:cNvSpPr>
            <a:spLocks noGrp="1" noChangeArrowheads="1"/>
          </p:cNvSpPr>
          <p:nvPr>
            <p:ph type="subTitle" idx="1"/>
          </p:nvPr>
        </p:nvSpPr>
        <p:spPr>
          <a:xfrm>
            <a:off x="1371600" y="4340225"/>
            <a:ext cx="6400800" cy="1752600"/>
          </a:xfrm>
        </p:spPr>
        <p:txBody>
          <a:bodyPr/>
          <a:lstStyle/>
          <a:p>
            <a:pPr eaLnBrk="1" hangingPunct="1"/>
            <a:r>
              <a:rPr lang="zh-CN" altLang="en-US" smtClean="0"/>
              <a:t>谭火彬</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E9F9D79-26EB-4123-9790-0E9ABE359511}" type="slidenum">
              <a:rPr lang="en-US" altLang="zh-CN" sz="1200" b="0" smtClean="0">
                <a:solidFill>
                  <a:srgbClr val="4D4D4D"/>
                </a:solidFill>
                <a:latin typeface="Arial" charset="0"/>
              </a:rPr>
              <a:pPr eaLnBrk="1" hangingPunct="1"/>
              <a:t>10</a:t>
            </a:fld>
            <a:r>
              <a:rPr lang="en-US" altLang="zh-CN" sz="1200" b="0" smtClean="0">
                <a:solidFill>
                  <a:srgbClr val="4D4D4D"/>
                </a:solidFill>
                <a:latin typeface="Arial" charset="0"/>
              </a:rPr>
              <a:t>-</a:t>
            </a:r>
          </a:p>
        </p:txBody>
      </p:sp>
      <p:sp>
        <p:nvSpPr>
          <p:cNvPr id="1229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726185F2-4824-40FB-9CE4-A274CB76CD6A}" type="slidenum">
              <a:rPr lang="en-US" altLang="zh-CN" sz="1200" b="0">
                <a:solidFill>
                  <a:srgbClr val="4D4D4D"/>
                </a:solidFill>
                <a:latin typeface="Arial" charset="0"/>
              </a:rPr>
              <a:pPr algn="r" eaLnBrk="1" hangingPunct="1"/>
              <a:t>10</a:t>
            </a:fld>
            <a:r>
              <a:rPr lang="en-US" altLang="zh-CN" sz="1200" b="0">
                <a:solidFill>
                  <a:srgbClr val="4D4D4D"/>
                </a:solidFill>
                <a:latin typeface="Arial" charset="0"/>
              </a:rPr>
              <a:t>-</a:t>
            </a:r>
          </a:p>
        </p:txBody>
      </p:sp>
      <p:sp>
        <p:nvSpPr>
          <p:cNvPr id="12292" name="Rectangle 2"/>
          <p:cNvSpPr>
            <a:spLocks noGrp="1" noChangeArrowheads="1"/>
          </p:cNvSpPr>
          <p:nvPr>
            <p:ph type="title" idx="4294967295"/>
          </p:nvPr>
        </p:nvSpPr>
        <p:spPr/>
        <p:txBody>
          <a:bodyPr/>
          <a:lstStyle/>
          <a:p>
            <a:pPr eaLnBrk="1" hangingPunct="1"/>
            <a:r>
              <a:rPr lang="zh-CN" altLang="en-US" smtClean="0"/>
              <a:t>设计质量：培养灵敏的嗅觉</a:t>
            </a:r>
          </a:p>
        </p:txBody>
      </p:sp>
      <p:sp>
        <p:nvSpPr>
          <p:cNvPr id="149507" name="Rectangle 3"/>
          <p:cNvSpPr>
            <a:spLocks noGrp="1" noChangeArrowheads="1"/>
          </p:cNvSpPr>
          <p:nvPr>
            <p:ph type="body" idx="4294967295"/>
          </p:nvPr>
        </p:nvSpPr>
        <p:spPr/>
        <p:txBody>
          <a:bodyPr/>
          <a:lstStyle/>
          <a:p>
            <a:pPr eaLnBrk="1" hangingPunct="1"/>
            <a:r>
              <a:rPr lang="zh-CN" altLang="en-US" sz="3200" smtClean="0"/>
              <a:t>糟糕的设计总是散发出臭味，让人不悦</a:t>
            </a:r>
          </a:p>
          <a:p>
            <a:pPr lvl="1" eaLnBrk="1" hangingPunct="1"/>
            <a:r>
              <a:rPr lang="zh-CN" altLang="en-US" sz="2800" smtClean="0"/>
              <a:t>判断一个设计的好坏，主观上能否让你的合作方感到心情愉悦，是最直观的标准</a:t>
            </a:r>
          </a:p>
          <a:p>
            <a:pPr eaLnBrk="1" hangingPunct="1"/>
            <a:r>
              <a:rPr lang="zh-CN" altLang="en-US" sz="3200" smtClean="0"/>
              <a:t>设计开发人员要培养嗅觉，当你看到</a:t>
            </a:r>
            <a:r>
              <a:rPr lang="en-US" altLang="zh-CN" sz="3200" smtClean="0"/>
              <a:t>UML</a:t>
            </a:r>
            <a:r>
              <a:rPr lang="zh-CN" altLang="en-US" sz="3200" smtClean="0"/>
              <a:t>图或者代码，感到杂乱、繁琐、郁闷的时候，你可能正面对一个糟糕的设计</a:t>
            </a:r>
          </a:p>
          <a:p>
            <a:pPr eaLnBrk="1" hangingPunct="1"/>
            <a:r>
              <a:rPr lang="zh-CN" altLang="en-US" sz="3200" smtClean="0"/>
              <a:t>这种嗅觉是在实践开发中培养起来的，而面向对象设计原则对此加以归纳和总结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dissolve">
                                      <p:cBhvr>
                                        <p:cTn id="7" dur="500"/>
                                        <p:tgtEl>
                                          <p:spTgt spid="1495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9507">
                                            <p:txEl>
                                              <p:pRg st="1" end="1"/>
                                            </p:txEl>
                                          </p:spTgt>
                                        </p:tgtEl>
                                        <p:attrNameLst>
                                          <p:attrName>style.visibility</p:attrName>
                                        </p:attrNameLst>
                                      </p:cBhvr>
                                      <p:to>
                                        <p:strVal val="visible"/>
                                      </p:to>
                                    </p:set>
                                    <p:animEffect transition="in" filter="dissolve">
                                      <p:cBhvr>
                                        <p:cTn id="10" dur="500"/>
                                        <p:tgtEl>
                                          <p:spTgt spid="149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animEffect transition="in" filter="dissolve">
                                      <p:cBhvr>
                                        <p:cTn id="15" dur="500"/>
                                        <p:tgtEl>
                                          <p:spTgt spid="14950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9507">
                                            <p:txEl>
                                              <p:pRg st="3" end="3"/>
                                            </p:txEl>
                                          </p:spTgt>
                                        </p:tgtEl>
                                        <p:attrNameLst>
                                          <p:attrName>style.visibility</p:attrName>
                                        </p:attrNameLst>
                                      </p:cBhvr>
                                      <p:to>
                                        <p:strVal val="visible"/>
                                      </p:to>
                                    </p:set>
                                    <p:animEffect transition="in" filter="dissolve">
                                      <p:cBhvr>
                                        <p:cTn id="20" dur="500"/>
                                        <p:tgtEl>
                                          <p:spTgt spid="149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ABA1ED0-740E-40C8-B99E-4BF587F29FB0}" type="slidenum">
              <a:rPr lang="en-US" altLang="zh-CN" sz="1200" b="0" smtClean="0">
                <a:solidFill>
                  <a:srgbClr val="4D4D4D"/>
                </a:solidFill>
                <a:latin typeface="Arial" charset="0"/>
              </a:rPr>
              <a:pPr eaLnBrk="1" hangingPunct="1"/>
              <a:t>11</a:t>
            </a:fld>
            <a:r>
              <a:rPr lang="en-US" altLang="zh-CN" sz="1200" b="0" smtClean="0">
                <a:solidFill>
                  <a:srgbClr val="4D4D4D"/>
                </a:solidFill>
                <a:latin typeface="Arial" charset="0"/>
              </a:rPr>
              <a:t>-</a:t>
            </a:r>
          </a:p>
        </p:txBody>
      </p:sp>
      <p:sp>
        <p:nvSpPr>
          <p:cNvPr id="1331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43994239-8958-453A-B915-D2306C4A5BED}" type="slidenum">
              <a:rPr lang="en-US" altLang="zh-CN" sz="1200" b="0">
                <a:solidFill>
                  <a:srgbClr val="4D4D4D"/>
                </a:solidFill>
                <a:latin typeface="Arial" charset="0"/>
              </a:rPr>
              <a:pPr algn="r" eaLnBrk="1" hangingPunct="1"/>
              <a:t>11</a:t>
            </a:fld>
            <a:r>
              <a:rPr lang="en-US" altLang="zh-CN" sz="1200" b="0">
                <a:solidFill>
                  <a:srgbClr val="4D4D4D"/>
                </a:solidFill>
                <a:latin typeface="Arial" charset="0"/>
              </a:rPr>
              <a:t>-</a:t>
            </a:r>
          </a:p>
        </p:txBody>
      </p:sp>
      <p:sp>
        <p:nvSpPr>
          <p:cNvPr id="13316" name="Rectangle 2"/>
          <p:cNvSpPr>
            <a:spLocks noGrp="1" noChangeArrowheads="1"/>
          </p:cNvSpPr>
          <p:nvPr>
            <p:ph type="title" idx="4294967295"/>
          </p:nvPr>
        </p:nvSpPr>
        <p:spPr/>
        <p:txBody>
          <a:bodyPr/>
          <a:lstStyle/>
          <a:p>
            <a:pPr eaLnBrk="1" hangingPunct="1"/>
            <a:r>
              <a:rPr lang="zh-CN" altLang="en-US" smtClean="0"/>
              <a:t>设计质量：坏的设计</a:t>
            </a:r>
          </a:p>
        </p:txBody>
      </p:sp>
      <p:sp>
        <p:nvSpPr>
          <p:cNvPr id="13317" name="Rectangle 3"/>
          <p:cNvSpPr>
            <a:spLocks noGrp="1" noChangeArrowheads="1"/>
          </p:cNvSpPr>
          <p:nvPr>
            <p:ph type="body" idx="4294967295"/>
          </p:nvPr>
        </p:nvSpPr>
        <p:spPr/>
        <p:txBody>
          <a:bodyPr/>
          <a:lstStyle/>
          <a:p>
            <a:pPr eaLnBrk="1" hangingPunct="1"/>
            <a:r>
              <a:rPr lang="zh-CN" altLang="en-US" smtClean="0"/>
              <a:t>什么是坏的设计？</a:t>
            </a:r>
          </a:p>
          <a:p>
            <a:pPr lvl="1" eaLnBrk="1" hangingPunct="1"/>
            <a:r>
              <a:rPr lang="zh-CN" altLang="en-US" smtClean="0"/>
              <a:t>僵硬性（</a:t>
            </a:r>
            <a:r>
              <a:rPr lang="en-US" altLang="zh-CN" smtClean="0"/>
              <a:t>Rigidity</a:t>
            </a:r>
            <a:r>
              <a:rPr lang="zh-CN" altLang="en-US" smtClean="0"/>
              <a:t>）：刚性，难以扩展</a:t>
            </a:r>
          </a:p>
          <a:p>
            <a:pPr lvl="1" eaLnBrk="1" hangingPunct="1"/>
            <a:r>
              <a:rPr lang="zh-CN" altLang="en-US" smtClean="0"/>
              <a:t>脆弱性（</a:t>
            </a:r>
            <a:r>
              <a:rPr lang="en-US" altLang="zh-CN" smtClean="0"/>
              <a:t>Fragility</a:t>
            </a:r>
            <a:r>
              <a:rPr lang="zh-CN" altLang="en-US" smtClean="0"/>
              <a:t>）：易碎，难以修改</a:t>
            </a:r>
          </a:p>
          <a:p>
            <a:pPr lvl="1" eaLnBrk="1" hangingPunct="1"/>
            <a:r>
              <a:rPr lang="zh-CN" altLang="en-US" smtClean="0"/>
              <a:t>牢固性（</a:t>
            </a:r>
            <a:r>
              <a:rPr lang="en-US" altLang="zh-CN" smtClean="0"/>
              <a:t>Immobility</a:t>
            </a:r>
            <a:r>
              <a:rPr lang="zh-CN" altLang="en-US" smtClean="0"/>
              <a:t>）：无法分解成可移植的组件</a:t>
            </a:r>
          </a:p>
          <a:p>
            <a:pPr lvl="1" eaLnBrk="1" hangingPunct="1"/>
            <a:r>
              <a:rPr lang="zh-CN" altLang="en-US" smtClean="0"/>
              <a:t>不必要的复杂性（</a:t>
            </a:r>
            <a:r>
              <a:rPr lang="en-US" altLang="zh-CN" smtClean="0"/>
              <a:t>Needless Repetition</a:t>
            </a:r>
            <a:r>
              <a:rPr lang="zh-CN" altLang="en-US" smtClean="0"/>
              <a:t>）：</a:t>
            </a:r>
            <a:r>
              <a:rPr lang="en-US" altLang="zh-CN" smtClean="0"/>
              <a:t>Ctrl C + Ctrl V</a:t>
            </a:r>
          </a:p>
          <a:p>
            <a:pPr lvl="1" eaLnBrk="1" hangingPunct="1"/>
            <a:r>
              <a:rPr lang="zh-CN" altLang="en-US" smtClean="0"/>
              <a:t>晦涩性（</a:t>
            </a:r>
            <a:r>
              <a:rPr lang="en-US" altLang="zh-CN" smtClean="0"/>
              <a:t>Opacity</a:t>
            </a:r>
            <a:r>
              <a:rPr lang="zh-CN" altLang="en-US" smtClean="0"/>
              <a:t>）：不透明，很难看清设计者的真实意图</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EEC43C4-B09C-4585-A950-F668451C7460}" type="slidenum">
              <a:rPr lang="en-US" altLang="zh-CN" sz="1200" b="0" smtClean="0">
                <a:solidFill>
                  <a:srgbClr val="4D4D4D"/>
                </a:solidFill>
                <a:latin typeface="Arial" charset="0"/>
              </a:rPr>
              <a:pPr eaLnBrk="1" hangingPunct="1"/>
              <a:t>12</a:t>
            </a:fld>
            <a:r>
              <a:rPr lang="en-US" altLang="zh-CN" sz="1200" b="0" smtClean="0">
                <a:solidFill>
                  <a:srgbClr val="4D4D4D"/>
                </a:solidFill>
                <a:latin typeface="Arial" charset="0"/>
              </a:rPr>
              <a:t>-</a:t>
            </a:r>
          </a:p>
        </p:txBody>
      </p:sp>
      <p:sp>
        <p:nvSpPr>
          <p:cNvPr id="1433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23F2F4C5-8E9F-4B6A-8012-03D701F20D9E}" type="slidenum">
              <a:rPr lang="en-US" altLang="zh-CN" sz="1200" b="0">
                <a:solidFill>
                  <a:srgbClr val="4D4D4D"/>
                </a:solidFill>
                <a:latin typeface="Arial" charset="0"/>
              </a:rPr>
              <a:pPr algn="r" eaLnBrk="1" hangingPunct="1"/>
              <a:t>12</a:t>
            </a:fld>
            <a:r>
              <a:rPr lang="en-US" altLang="zh-CN" sz="1200" b="0">
                <a:solidFill>
                  <a:srgbClr val="4D4D4D"/>
                </a:solidFill>
                <a:latin typeface="Arial" charset="0"/>
              </a:rPr>
              <a:t>-</a:t>
            </a:r>
          </a:p>
        </p:txBody>
      </p:sp>
      <p:sp>
        <p:nvSpPr>
          <p:cNvPr id="14340" name="Rectangle 2"/>
          <p:cNvSpPr>
            <a:spLocks noGrp="1" noChangeArrowheads="1"/>
          </p:cNvSpPr>
          <p:nvPr>
            <p:ph type="title" idx="4294967295"/>
          </p:nvPr>
        </p:nvSpPr>
        <p:spPr/>
        <p:txBody>
          <a:bodyPr/>
          <a:lstStyle/>
          <a:p>
            <a:pPr eaLnBrk="1" hangingPunct="1"/>
            <a:r>
              <a:rPr lang="zh-CN" altLang="en-US" smtClean="0"/>
              <a:t>设计质量：好的设计</a:t>
            </a:r>
          </a:p>
        </p:txBody>
      </p:sp>
      <p:sp>
        <p:nvSpPr>
          <p:cNvPr id="14341" name="Rectangle 3"/>
          <p:cNvSpPr>
            <a:spLocks noGrp="1" noChangeArrowheads="1"/>
          </p:cNvSpPr>
          <p:nvPr>
            <p:ph type="body" idx="4294967295"/>
          </p:nvPr>
        </p:nvSpPr>
        <p:spPr/>
        <p:txBody>
          <a:bodyPr/>
          <a:lstStyle/>
          <a:p>
            <a:pPr eaLnBrk="1" hangingPunct="1"/>
            <a:r>
              <a:rPr lang="zh-CN" altLang="en-US" smtClean="0"/>
              <a:t>什么是好的设计？</a:t>
            </a:r>
          </a:p>
          <a:p>
            <a:pPr lvl="1" eaLnBrk="1" hangingPunct="1"/>
            <a:r>
              <a:rPr lang="zh-CN" altLang="en-US" smtClean="0"/>
              <a:t>容易理解</a:t>
            </a:r>
          </a:p>
          <a:p>
            <a:pPr lvl="1" eaLnBrk="1" hangingPunct="1"/>
            <a:r>
              <a:rPr lang="zh-CN" altLang="en-US" smtClean="0"/>
              <a:t>容易修改和扩展</a:t>
            </a:r>
          </a:p>
          <a:p>
            <a:pPr lvl="1" eaLnBrk="1" hangingPunct="1"/>
            <a:r>
              <a:rPr lang="zh-CN" altLang="en-US" smtClean="0"/>
              <a:t>容易复用</a:t>
            </a:r>
          </a:p>
          <a:p>
            <a:pPr lvl="1" eaLnBrk="1" hangingPunct="1"/>
            <a:r>
              <a:rPr lang="zh-CN" altLang="en-US" smtClean="0"/>
              <a:t>容易实现与应用</a:t>
            </a:r>
          </a:p>
          <a:p>
            <a:pPr lvl="1" eaLnBrk="1" hangingPunct="1"/>
            <a:r>
              <a:rPr lang="zh-CN" altLang="en-US" smtClean="0"/>
              <a:t>简单、紧凑、经济适用</a:t>
            </a:r>
          </a:p>
          <a:p>
            <a:pPr eaLnBrk="1" hangingPunct="1"/>
            <a:r>
              <a:rPr lang="zh-CN" altLang="en-US" smtClean="0"/>
              <a:t>让人工作起来心情愉快的设计</a:t>
            </a:r>
          </a:p>
          <a:p>
            <a:pPr eaLnBrk="1" hangingPunct="1"/>
            <a:r>
              <a:rPr lang="zh-CN" altLang="en-US" smtClean="0"/>
              <a:t>设计原则是提高设计质量的基本原则</a:t>
            </a:r>
            <a:endParaRPr lang="en-US" altLang="zh-CN"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460A492-8F14-484E-A264-43D8F6E73EEE}" type="slidenum">
              <a:rPr lang="en-US" altLang="zh-CN" sz="1200" b="0" smtClean="0">
                <a:solidFill>
                  <a:srgbClr val="4D4D4D"/>
                </a:solidFill>
                <a:latin typeface="Arial" charset="0"/>
              </a:rPr>
              <a:pPr eaLnBrk="1" hangingPunct="1"/>
              <a:t>13</a:t>
            </a:fld>
            <a:r>
              <a:rPr lang="en-US" altLang="zh-CN" sz="1200" b="0" smtClean="0">
                <a:solidFill>
                  <a:srgbClr val="4D4D4D"/>
                </a:solidFill>
                <a:latin typeface="Arial" charset="0"/>
              </a:rPr>
              <a:t>-</a:t>
            </a:r>
          </a:p>
        </p:txBody>
      </p:sp>
      <p:sp>
        <p:nvSpPr>
          <p:cNvPr id="1536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523B4A9C-0CEA-4488-9F09-D66802A65817}" type="slidenum">
              <a:rPr lang="en-US" altLang="zh-CN" sz="1200" b="0">
                <a:solidFill>
                  <a:srgbClr val="4D4D4D"/>
                </a:solidFill>
                <a:latin typeface="Arial" charset="0"/>
              </a:rPr>
              <a:pPr algn="r" eaLnBrk="1" hangingPunct="1"/>
              <a:t>13</a:t>
            </a:fld>
            <a:r>
              <a:rPr lang="en-US" altLang="zh-CN" sz="1200" b="0">
                <a:solidFill>
                  <a:srgbClr val="4D4D4D"/>
                </a:solidFill>
                <a:latin typeface="Arial" charset="0"/>
              </a:rPr>
              <a:t>-</a:t>
            </a:r>
          </a:p>
        </p:txBody>
      </p:sp>
      <p:sp>
        <p:nvSpPr>
          <p:cNvPr id="15364" name="Rectangle 2"/>
          <p:cNvSpPr>
            <a:spLocks noGrp="1" noChangeArrowheads="1"/>
          </p:cNvSpPr>
          <p:nvPr>
            <p:ph type="title" idx="4294967295"/>
          </p:nvPr>
        </p:nvSpPr>
        <p:spPr/>
        <p:txBody>
          <a:bodyPr/>
          <a:lstStyle/>
          <a:p>
            <a:pPr eaLnBrk="1" hangingPunct="1"/>
            <a:r>
              <a:rPr lang="zh-CN" altLang="en-US" smtClean="0"/>
              <a:t>面向对象的基本设计原则</a:t>
            </a:r>
          </a:p>
        </p:txBody>
      </p:sp>
      <p:sp>
        <p:nvSpPr>
          <p:cNvPr id="15365" name="Rectangle 3"/>
          <p:cNvSpPr>
            <a:spLocks noGrp="1" noChangeArrowheads="1"/>
          </p:cNvSpPr>
          <p:nvPr>
            <p:ph type="body" idx="4294967295"/>
          </p:nvPr>
        </p:nvSpPr>
        <p:spPr/>
        <p:txBody>
          <a:bodyPr/>
          <a:lstStyle/>
          <a:p>
            <a:pPr eaLnBrk="1" hangingPunct="1"/>
            <a:r>
              <a:rPr lang="en-US" altLang="zh-CN" sz="2800" smtClean="0">
                <a:solidFill>
                  <a:srgbClr val="FF3300"/>
                </a:solidFill>
              </a:rPr>
              <a:t>LSP</a:t>
            </a:r>
            <a:r>
              <a:rPr lang="zh-CN" altLang="en-US" sz="2800" smtClean="0">
                <a:solidFill>
                  <a:srgbClr val="FF3300"/>
                </a:solidFill>
              </a:rPr>
              <a:t>：</a:t>
            </a:r>
            <a:r>
              <a:rPr lang="en-US" altLang="zh-CN" sz="2800" smtClean="0">
                <a:solidFill>
                  <a:srgbClr val="FF3300"/>
                </a:solidFill>
              </a:rPr>
              <a:t>Liskov</a:t>
            </a:r>
            <a:r>
              <a:rPr lang="zh-CN" altLang="en-US" sz="2800" smtClean="0">
                <a:solidFill>
                  <a:srgbClr val="FF3300"/>
                </a:solidFill>
              </a:rPr>
              <a:t>替换原则</a:t>
            </a:r>
          </a:p>
          <a:p>
            <a:pPr lvl="1" eaLnBrk="1" hangingPunct="1"/>
            <a:r>
              <a:rPr lang="en-US" altLang="zh-CN" sz="2400" smtClean="0"/>
              <a:t>The Liskov Substitution Principle</a:t>
            </a:r>
          </a:p>
          <a:p>
            <a:pPr eaLnBrk="1" hangingPunct="1"/>
            <a:r>
              <a:rPr lang="en-US" altLang="zh-CN" sz="2800" smtClean="0">
                <a:solidFill>
                  <a:srgbClr val="FF3300"/>
                </a:solidFill>
              </a:rPr>
              <a:t>OCP</a:t>
            </a:r>
            <a:r>
              <a:rPr lang="zh-CN" altLang="en-US" sz="2800" smtClean="0">
                <a:solidFill>
                  <a:srgbClr val="FF3300"/>
                </a:solidFill>
              </a:rPr>
              <a:t>：开放</a:t>
            </a:r>
            <a:r>
              <a:rPr lang="en-US" altLang="zh-CN" sz="2800" smtClean="0">
                <a:solidFill>
                  <a:srgbClr val="FF3300"/>
                </a:solidFill>
              </a:rPr>
              <a:t>-</a:t>
            </a:r>
            <a:r>
              <a:rPr lang="zh-CN" altLang="en-US" sz="2800" smtClean="0">
                <a:solidFill>
                  <a:srgbClr val="FF3300"/>
                </a:solidFill>
              </a:rPr>
              <a:t>封闭原则</a:t>
            </a:r>
          </a:p>
          <a:p>
            <a:pPr lvl="1" eaLnBrk="1" hangingPunct="1"/>
            <a:r>
              <a:rPr lang="en-US" altLang="zh-CN" sz="2400" smtClean="0"/>
              <a:t>The Open-Close Principle</a:t>
            </a:r>
          </a:p>
          <a:p>
            <a:pPr eaLnBrk="1" hangingPunct="1"/>
            <a:r>
              <a:rPr lang="en-US" altLang="zh-CN" sz="2800" smtClean="0">
                <a:solidFill>
                  <a:srgbClr val="FF3300"/>
                </a:solidFill>
              </a:rPr>
              <a:t>SRP</a:t>
            </a:r>
            <a:r>
              <a:rPr lang="zh-CN" altLang="en-US" sz="2800" smtClean="0">
                <a:solidFill>
                  <a:srgbClr val="FF3300"/>
                </a:solidFill>
              </a:rPr>
              <a:t>：单一职责原则</a:t>
            </a:r>
          </a:p>
          <a:p>
            <a:pPr lvl="1" eaLnBrk="1" hangingPunct="1"/>
            <a:r>
              <a:rPr lang="en-US" altLang="zh-CN" sz="2400" smtClean="0"/>
              <a:t>The Single Responsibility Principle</a:t>
            </a:r>
          </a:p>
          <a:p>
            <a:pPr eaLnBrk="1" hangingPunct="1"/>
            <a:r>
              <a:rPr lang="en-US" altLang="zh-CN" sz="2800" smtClean="0">
                <a:solidFill>
                  <a:srgbClr val="FF3300"/>
                </a:solidFill>
              </a:rPr>
              <a:t>ISP</a:t>
            </a:r>
            <a:r>
              <a:rPr lang="zh-CN" altLang="en-US" sz="2800" smtClean="0">
                <a:solidFill>
                  <a:srgbClr val="FF3300"/>
                </a:solidFill>
              </a:rPr>
              <a:t>：接口隔离原则</a:t>
            </a:r>
          </a:p>
          <a:p>
            <a:pPr lvl="1" eaLnBrk="1" hangingPunct="1"/>
            <a:r>
              <a:rPr lang="en-US" altLang="zh-CN" sz="2400" smtClean="0"/>
              <a:t>The Interface Segregation Principle</a:t>
            </a:r>
            <a:r>
              <a:rPr lang="en-US" altLang="zh-CN" sz="2400" smtClean="0">
                <a:solidFill>
                  <a:srgbClr val="FF3300"/>
                </a:solidFill>
              </a:rPr>
              <a:t> </a:t>
            </a:r>
          </a:p>
          <a:p>
            <a:pPr eaLnBrk="1" hangingPunct="1"/>
            <a:r>
              <a:rPr lang="en-US" altLang="zh-CN" sz="2800" smtClean="0">
                <a:solidFill>
                  <a:srgbClr val="FF3300"/>
                </a:solidFill>
              </a:rPr>
              <a:t>DIP</a:t>
            </a:r>
            <a:r>
              <a:rPr lang="zh-CN" altLang="en-US" sz="2800" smtClean="0">
                <a:solidFill>
                  <a:srgbClr val="FF3300"/>
                </a:solidFill>
              </a:rPr>
              <a:t>：依赖倒置原则</a:t>
            </a:r>
          </a:p>
          <a:p>
            <a:pPr lvl="1" eaLnBrk="1" hangingPunct="1"/>
            <a:r>
              <a:rPr lang="en-US" altLang="zh-CN" sz="2400" smtClean="0"/>
              <a:t>The Dependency Inversion Principle</a:t>
            </a:r>
          </a:p>
          <a:p>
            <a:pPr eaLnBrk="1" hangingPunct="1"/>
            <a:r>
              <a:rPr lang="en-US" altLang="zh-CN" sz="280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B63DF05-044B-4F8D-AA6E-192107732335}" type="slidenum">
              <a:rPr lang="en-US" altLang="zh-CN" sz="1200" b="0" smtClean="0">
                <a:solidFill>
                  <a:srgbClr val="4D4D4D"/>
                </a:solidFill>
                <a:latin typeface="Arial" charset="0"/>
              </a:rPr>
              <a:pPr eaLnBrk="1" hangingPunct="1"/>
              <a:t>14</a:t>
            </a:fld>
            <a:r>
              <a:rPr lang="en-US" altLang="zh-CN" sz="1200" b="0" smtClean="0">
                <a:solidFill>
                  <a:srgbClr val="4D4D4D"/>
                </a:solidFill>
                <a:latin typeface="Arial" charset="0"/>
              </a:rPr>
              <a:t>-</a:t>
            </a:r>
          </a:p>
        </p:txBody>
      </p:sp>
      <p:sp>
        <p:nvSpPr>
          <p:cNvPr id="1638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828A18A8-BD2E-4003-94A8-4EFEBAE0192E}" type="slidenum">
              <a:rPr lang="en-US" altLang="zh-CN" sz="1200" b="0">
                <a:solidFill>
                  <a:srgbClr val="4D4D4D"/>
                </a:solidFill>
                <a:latin typeface="Arial" charset="0"/>
              </a:rPr>
              <a:pPr algn="r" eaLnBrk="1" hangingPunct="1"/>
              <a:t>14</a:t>
            </a:fld>
            <a:r>
              <a:rPr lang="en-US" altLang="zh-CN" sz="1200" b="0">
                <a:solidFill>
                  <a:srgbClr val="4D4D4D"/>
                </a:solidFill>
                <a:latin typeface="Arial" charset="0"/>
              </a:rPr>
              <a:t>-</a:t>
            </a:r>
          </a:p>
        </p:txBody>
      </p:sp>
      <p:sp>
        <p:nvSpPr>
          <p:cNvPr id="16388" name="Rectangle 2"/>
          <p:cNvSpPr>
            <a:spLocks noGrp="1" noChangeArrowheads="1"/>
          </p:cNvSpPr>
          <p:nvPr>
            <p:ph type="title" idx="4294967295"/>
          </p:nvPr>
        </p:nvSpPr>
        <p:spPr/>
        <p:txBody>
          <a:bodyPr/>
          <a:lstStyle/>
          <a:p>
            <a:pPr eaLnBrk="1" hangingPunct="1"/>
            <a:r>
              <a:rPr lang="en-US" altLang="zh-CN" smtClean="0"/>
              <a:t>LSP</a:t>
            </a:r>
          </a:p>
        </p:txBody>
      </p:sp>
      <p:sp>
        <p:nvSpPr>
          <p:cNvPr id="151555" name="Rectangle 3"/>
          <p:cNvSpPr>
            <a:spLocks noGrp="1" noChangeArrowheads="1"/>
          </p:cNvSpPr>
          <p:nvPr>
            <p:ph type="body" idx="4294967295"/>
          </p:nvPr>
        </p:nvSpPr>
        <p:spPr/>
        <p:txBody>
          <a:bodyPr/>
          <a:lstStyle/>
          <a:p>
            <a:pPr eaLnBrk="1" hangingPunct="1">
              <a:defRPr/>
            </a:pPr>
            <a:r>
              <a:rPr lang="en-US" altLang="zh-CN" sz="3200" smtClean="0"/>
              <a:t>LSP(The Liskov Substitution Principle, Liskov</a:t>
            </a:r>
            <a:r>
              <a:rPr lang="zh-CN" altLang="en-US" sz="3200" smtClean="0"/>
              <a:t>替换原则</a:t>
            </a:r>
            <a:r>
              <a:rPr lang="en-US" altLang="zh-CN" sz="3200" smtClean="0"/>
              <a:t>)</a:t>
            </a:r>
          </a:p>
          <a:p>
            <a:pPr lvl="1" eaLnBrk="1" hangingPunct="1">
              <a:defRPr/>
            </a:pPr>
            <a:r>
              <a:rPr lang="zh-CN" altLang="en-US" sz="2800" smtClean="0"/>
              <a:t>“若对于类型</a:t>
            </a:r>
            <a:r>
              <a:rPr lang="en-US" altLang="zh-CN" sz="2800" smtClean="0"/>
              <a:t>S</a:t>
            </a:r>
            <a:r>
              <a:rPr lang="zh-CN" altLang="en-US" sz="2800" smtClean="0"/>
              <a:t>的任一对象</a:t>
            </a:r>
            <a:r>
              <a:rPr lang="en-US" altLang="zh-CN" sz="2800" smtClean="0"/>
              <a:t>o</a:t>
            </a:r>
            <a:r>
              <a:rPr lang="en-US" altLang="zh-CN" sz="2800" baseline="-25000" smtClean="0"/>
              <a:t>1</a:t>
            </a:r>
            <a:r>
              <a:rPr lang="zh-CN" altLang="en-US" sz="2800" smtClean="0"/>
              <a:t>，均有类型</a:t>
            </a:r>
            <a:r>
              <a:rPr lang="en-US" altLang="zh-CN" sz="2800" smtClean="0"/>
              <a:t>T</a:t>
            </a:r>
            <a:r>
              <a:rPr lang="zh-CN" altLang="en-US" sz="2800" smtClean="0"/>
              <a:t>的对象</a:t>
            </a:r>
            <a:r>
              <a:rPr lang="en-US" altLang="zh-CN" sz="2800" smtClean="0"/>
              <a:t>o</a:t>
            </a:r>
            <a:r>
              <a:rPr lang="en-US" altLang="zh-CN" sz="2800" baseline="-25000" smtClean="0"/>
              <a:t>2</a:t>
            </a:r>
            <a:r>
              <a:rPr lang="zh-CN" altLang="en-US" sz="2800" smtClean="0"/>
              <a:t>存在，使得在</a:t>
            </a:r>
            <a:r>
              <a:rPr lang="en-US" altLang="zh-CN" sz="2800" smtClean="0"/>
              <a:t>T</a:t>
            </a:r>
            <a:r>
              <a:rPr lang="zh-CN" altLang="en-US" sz="2800" smtClean="0"/>
              <a:t>定义的所有程序</a:t>
            </a:r>
            <a:r>
              <a:rPr lang="en-US" altLang="zh-CN" sz="2800" smtClean="0"/>
              <a:t>P</a:t>
            </a:r>
            <a:r>
              <a:rPr lang="zh-CN" altLang="en-US" sz="2800" smtClean="0"/>
              <a:t>中，用</a:t>
            </a:r>
            <a:r>
              <a:rPr lang="en-US" altLang="zh-CN" sz="2800" smtClean="0"/>
              <a:t>o</a:t>
            </a:r>
            <a:r>
              <a:rPr lang="en-US" altLang="zh-CN" sz="2800" baseline="-25000" smtClean="0"/>
              <a:t>1</a:t>
            </a:r>
            <a:r>
              <a:rPr lang="zh-CN" altLang="en-US" sz="2800" smtClean="0"/>
              <a:t>替换</a:t>
            </a:r>
            <a:r>
              <a:rPr lang="en-US" altLang="zh-CN" sz="2800" smtClean="0"/>
              <a:t>o</a:t>
            </a:r>
            <a:r>
              <a:rPr lang="en-US" altLang="zh-CN" sz="2800" baseline="-25000" smtClean="0"/>
              <a:t>2</a:t>
            </a:r>
            <a:r>
              <a:rPr lang="zh-CN" altLang="en-US" sz="2800" smtClean="0"/>
              <a:t>之后，程序的行为不变，则</a:t>
            </a:r>
            <a:r>
              <a:rPr lang="en-US" altLang="zh-CN" sz="2800" smtClean="0"/>
              <a:t>S</a:t>
            </a:r>
            <a:r>
              <a:rPr lang="zh-CN" altLang="en-US" sz="2800" smtClean="0"/>
              <a:t>是</a:t>
            </a:r>
            <a:r>
              <a:rPr lang="en-US" altLang="zh-CN" sz="2800" smtClean="0"/>
              <a:t>T</a:t>
            </a:r>
            <a:r>
              <a:rPr lang="zh-CN" altLang="en-US" sz="2800" smtClean="0"/>
              <a:t>的子类型”</a:t>
            </a:r>
          </a:p>
          <a:p>
            <a:pPr lvl="1" eaLnBrk="1" hangingPunct="1">
              <a:defRPr/>
            </a:pPr>
            <a:r>
              <a:rPr lang="zh-CN" altLang="en-US" sz="2800" smtClean="0"/>
              <a:t>如果在任何情况下，子类（或子类型）或实现类与基类都是可以互换的，那么继承的使用就是合适的。为了达到这一目标，</a:t>
            </a:r>
            <a:r>
              <a:rPr lang="zh-CN" altLang="en-US" sz="2800" u="sng" smtClean="0">
                <a:solidFill>
                  <a:srgbClr val="FF0000"/>
                </a:solidFill>
                <a:effectLst>
                  <a:outerShdw blurRad="38100" dist="38100" dir="2700000" algn="tl">
                    <a:srgbClr val="C0C0C0"/>
                  </a:outerShdw>
                </a:effectLst>
              </a:rPr>
              <a:t>子类不能添加任何父类没有的附加约束</a:t>
            </a:r>
          </a:p>
          <a:p>
            <a:pPr lvl="1" eaLnBrk="1" hangingPunct="1">
              <a:defRPr/>
            </a:pPr>
            <a:r>
              <a:rPr lang="zh-CN" altLang="en-US" sz="2800" smtClean="0"/>
              <a:t>“</a:t>
            </a:r>
            <a:r>
              <a:rPr lang="zh-CN" altLang="en-US" sz="2800" u="sng" smtClean="0">
                <a:effectLst>
                  <a:outerShdw blurRad="38100" dist="38100" dir="2700000" algn="tl">
                    <a:srgbClr val="C0C0C0"/>
                  </a:outerShdw>
                </a:effectLst>
              </a:rPr>
              <a:t>子类对象必须可以替换基类对象</a:t>
            </a:r>
            <a:r>
              <a:rPr lang="zh-CN" altLang="en-US" sz="280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788287F-5532-4C41-9303-83473FA9D477}" type="slidenum">
              <a:rPr lang="en-US" altLang="zh-CN" sz="1200" b="0" smtClean="0">
                <a:solidFill>
                  <a:srgbClr val="4D4D4D"/>
                </a:solidFill>
                <a:latin typeface="Arial" charset="0"/>
              </a:rPr>
              <a:pPr eaLnBrk="1" hangingPunct="1"/>
              <a:t>15</a:t>
            </a:fld>
            <a:r>
              <a:rPr lang="en-US" altLang="zh-CN" sz="1200" b="0" smtClean="0">
                <a:solidFill>
                  <a:srgbClr val="4D4D4D"/>
                </a:solidFill>
                <a:latin typeface="Arial" charset="0"/>
              </a:rPr>
              <a:t>-</a:t>
            </a:r>
          </a:p>
        </p:txBody>
      </p:sp>
      <p:sp>
        <p:nvSpPr>
          <p:cNvPr id="1741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3A7B9394-681A-458A-B0F0-765658F076CB}" type="slidenum">
              <a:rPr lang="en-US" altLang="zh-CN" sz="1200" b="0">
                <a:solidFill>
                  <a:srgbClr val="4D4D4D"/>
                </a:solidFill>
                <a:latin typeface="Arial" charset="0"/>
              </a:rPr>
              <a:pPr algn="r" eaLnBrk="1" hangingPunct="1"/>
              <a:t>15</a:t>
            </a:fld>
            <a:r>
              <a:rPr lang="en-US" altLang="zh-CN" sz="1200" b="0">
                <a:solidFill>
                  <a:srgbClr val="4D4D4D"/>
                </a:solidFill>
                <a:latin typeface="Arial" charset="0"/>
              </a:rPr>
              <a:t>-</a:t>
            </a:r>
          </a:p>
        </p:txBody>
      </p:sp>
      <p:sp>
        <p:nvSpPr>
          <p:cNvPr id="17412" name="Rectangle 2"/>
          <p:cNvSpPr>
            <a:spLocks noGrp="1" noChangeArrowheads="1"/>
          </p:cNvSpPr>
          <p:nvPr>
            <p:ph type="title" idx="4294967295"/>
          </p:nvPr>
        </p:nvSpPr>
        <p:spPr/>
        <p:txBody>
          <a:bodyPr/>
          <a:lstStyle/>
          <a:p>
            <a:pPr eaLnBrk="1" hangingPunct="1"/>
            <a:r>
              <a:rPr lang="zh-CN" altLang="en-US" smtClean="0"/>
              <a:t>违背</a:t>
            </a:r>
            <a:r>
              <a:rPr lang="en-US" altLang="zh-CN" smtClean="0"/>
              <a:t>LSP</a:t>
            </a:r>
            <a:r>
              <a:rPr lang="zh-CN" altLang="en-US" smtClean="0"/>
              <a:t>原则</a:t>
            </a:r>
          </a:p>
        </p:txBody>
      </p:sp>
      <p:sp>
        <p:nvSpPr>
          <p:cNvPr id="152579" name="Rectangle 3"/>
          <p:cNvSpPr>
            <a:spLocks noChangeArrowheads="1"/>
          </p:cNvSpPr>
          <p:nvPr/>
        </p:nvSpPr>
        <p:spPr bwMode="auto">
          <a:xfrm>
            <a:off x="2771775" y="1700213"/>
            <a:ext cx="5761038" cy="3508375"/>
          </a:xfrm>
          <a:prstGeom prst="rect">
            <a:avLst/>
          </a:prstGeom>
          <a:noFill/>
          <a:ln w="9525">
            <a:noFill/>
            <a:miter lim="800000"/>
            <a:headEnd/>
            <a:tailEnd/>
          </a:ln>
          <a:effectLst/>
        </p:spPr>
        <p:txBody>
          <a:bodyPr>
            <a:spAutoFit/>
          </a:bodyPr>
          <a:lstStyle/>
          <a:p>
            <a:pPr>
              <a:buFont typeface="Wingdings" pitchFamily="2" charset="2"/>
              <a:buChar char="ü"/>
              <a:defRPr/>
            </a:pPr>
            <a:r>
              <a:rPr kumimoji="0" lang="en-US" altLang="zh-CN" sz="2800">
                <a:solidFill>
                  <a:srgbClr val="660066"/>
                </a:solidFill>
                <a:effectLst>
                  <a:outerShdw blurRad="38100" dist="38100" dir="2700000" algn="tl">
                    <a:srgbClr val="C0C0C0"/>
                  </a:outerShdw>
                </a:effectLst>
              </a:rPr>
              <a:t>Square</a:t>
            </a:r>
            <a:r>
              <a:rPr kumimoji="0" lang="zh-CN" altLang="en-US" sz="2800">
                <a:solidFill>
                  <a:srgbClr val="660066"/>
                </a:solidFill>
                <a:effectLst>
                  <a:outerShdw blurRad="38100" dist="38100" dir="2700000" algn="tl">
                    <a:srgbClr val="C0C0C0"/>
                  </a:outerShdw>
                </a:effectLst>
              </a:rPr>
              <a:t>类针对</a:t>
            </a:r>
            <a:r>
              <a:rPr kumimoji="0" lang="en-US" altLang="zh-CN" sz="2800">
                <a:solidFill>
                  <a:srgbClr val="660066"/>
                </a:solidFill>
                <a:effectLst>
                  <a:outerShdw blurRad="38100" dist="38100" dir="2700000" algn="tl">
                    <a:srgbClr val="C0C0C0"/>
                  </a:outerShdw>
                </a:effectLst>
              </a:rPr>
              <a:t>height</a:t>
            </a:r>
            <a:r>
              <a:rPr kumimoji="0" lang="zh-CN" altLang="en-US" sz="2800">
                <a:solidFill>
                  <a:srgbClr val="660066"/>
                </a:solidFill>
                <a:effectLst>
                  <a:outerShdw blurRad="38100" dist="38100" dir="2700000" algn="tl">
                    <a:srgbClr val="C0C0C0"/>
                  </a:outerShdw>
                </a:effectLst>
              </a:rPr>
              <a:t>、</a:t>
            </a:r>
            <a:r>
              <a:rPr kumimoji="0" lang="en-US" altLang="zh-CN" sz="2800">
                <a:solidFill>
                  <a:srgbClr val="660066"/>
                </a:solidFill>
                <a:effectLst>
                  <a:outerShdw blurRad="38100" dist="38100" dir="2700000" algn="tl">
                    <a:srgbClr val="C0C0C0"/>
                  </a:outerShdw>
                </a:effectLst>
              </a:rPr>
              <a:t>width</a:t>
            </a:r>
            <a:r>
              <a:rPr kumimoji="0" lang="zh-CN" altLang="en-US" sz="2800">
                <a:solidFill>
                  <a:srgbClr val="660066"/>
                </a:solidFill>
                <a:effectLst>
                  <a:outerShdw blurRad="38100" dist="38100" dir="2700000" algn="tl">
                    <a:srgbClr val="C0C0C0"/>
                  </a:outerShdw>
                </a:effectLst>
              </a:rPr>
              <a:t>添加了</a:t>
            </a:r>
            <a:r>
              <a:rPr kumimoji="0" lang="en-US" altLang="zh-CN" sz="2800">
                <a:solidFill>
                  <a:srgbClr val="660066"/>
                </a:solidFill>
                <a:effectLst>
                  <a:outerShdw blurRad="38100" dist="38100" dir="2700000" algn="tl">
                    <a:srgbClr val="C0C0C0"/>
                  </a:outerShdw>
                </a:effectLst>
              </a:rPr>
              <a:t>Rectangle</a:t>
            </a:r>
            <a:r>
              <a:rPr kumimoji="0" lang="zh-CN" altLang="en-US" sz="2800">
                <a:solidFill>
                  <a:srgbClr val="660066"/>
                </a:solidFill>
                <a:effectLst>
                  <a:outerShdw blurRad="38100" dist="38100" dir="2700000" algn="tl">
                    <a:srgbClr val="C0C0C0"/>
                  </a:outerShdw>
                </a:effectLst>
              </a:rPr>
              <a:t>所没有的附加的约束（即要求</a:t>
            </a:r>
            <a:r>
              <a:rPr kumimoji="0" lang="en-US" altLang="zh-CN" sz="2800">
                <a:solidFill>
                  <a:srgbClr val="660066"/>
                </a:solidFill>
                <a:effectLst>
                  <a:outerShdw blurRad="38100" dist="38100" dir="2700000" algn="tl">
                    <a:srgbClr val="C0C0C0"/>
                  </a:outerShdw>
                </a:effectLst>
              </a:rPr>
              <a:t>height=width</a:t>
            </a:r>
            <a:r>
              <a:rPr kumimoji="0" lang="zh-CN" altLang="en-US" sz="2800">
                <a:solidFill>
                  <a:srgbClr val="660066"/>
                </a:solidFill>
                <a:effectLst>
                  <a:outerShdw blurRad="38100" dist="38100" dir="2700000" algn="tl">
                    <a:srgbClr val="C0C0C0"/>
                  </a:outerShdw>
                </a:effectLst>
              </a:rPr>
              <a:t>），这样</a:t>
            </a:r>
            <a:r>
              <a:rPr kumimoji="0" lang="en-US" altLang="zh-CN" sz="2800">
                <a:solidFill>
                  <a:srgbClr val="660066"/>
                </a:solidFill>
                <a:effectLst>
                  <a:outerShdw blurRad="38100" dist="38100" dir="2700000" algn="tl">
                    <a:srgbClr val="C0C0C0"/>
                  </a:outerShdw>
                </a:effectLst>
              </a:rPr>
              <a:t>Square</a:t>
            </a:r>
            <a:r>
              <a:rPr kumimoji="0" lang="zh-CN" altLang="en-US" sz="2800">
                <a:solidFill>
                  <a:srgbClr val="660066"/>
                </a:solidFill>
                <a:effectLst>
                  <a:outerShdw blurRad="38100" dist="38100" dir="2700000" algn="tl">
                    <a:srgbClr val="C0C0C0"/>
                  </a:outerShdw>
                </a:effectLst>
              </a:rPr>
              <a:t>类（子类）不能完全替换</a:t>
            </a:r>
            <a:r>
              <a:rPr kumimoji="0" lang="en-US" altLang="zh-CN" sz="2800">
                <a:solidFill>
                  <a:srgbClr val="660066"/>
                </a:solidFill>
                <a:effectLst>
                  <a:outerShdw blurRad="38100" dist="38100" dir="2700000" algn="tl">
                    <a:srgbClr val="C0C0C0"/>
                  </a:outerShdw>
                </a:effectLst>
              </a:rPr>
              <a:t>Rectangle</a:t>
            </a:r>
            <a:r>
              <a:rPr kumimoji="0" lang="zh-CN" altLang="en-US" sz="2800">
                <a:solidFill>
                  <a:srgbClr val="660066"/>
                </a:solidFill>
                <a:effectLst>
                  <a:outerShdw blurRad="38100" dist="38100" dir="2700000" algn="tl">
                    <a:srgbClr val="C0C0C0"/>
                  </a:outerShdw>
                </a:effectLst>
              </a:rPr>
              <a:t>（父类）</a:t>
            </a:r>
          </a:p>
          <a:p>
            <a:pPr>
              <a:buFont typeface="Wingdings" pitchFamily="2" charset="2"/>
              <a:buChar char="ü"/>
              <a:defRPr/>
            </a:pPr>
            <a:r>
              <a:rPr kumimoji="0" lang="zh-CN" altLang="en-US" sz="2800">
                <a:solidFill>
                  <a:srgbClr val="660066"/>
                </a:solidFill>
                <a:effectLst>
                  <a:outerShdw blurRad="38100" dist="38100" dir="2700000" algn="tl">
                    <a:srgbClr val="C0C0C0"/>
                  </a:outerShdw>
                </a:effectLst>
              </a:rPr>
              <a:t>违背了</a:t>
            </a:r>
            <a:r>
              <a:rPr kumimoji="0" lang="en-US" altLang="zh-CN" sz="2800">
                <a:solidFill>
                  <a:srgbClr val="660066"/>
                </a:solidFill>
                <a:effectLst>
                  <a:outerShdw blurRad="38100" dist="38100" dir="2700000" algn="tl">
                    <a:srgbClr val="C0C0C0"/>
                  </a:outerShdw>
                </a:effectLst>
              </a:rPr>
              <a:t>LSP</a:t>
            </a:r>
            <a:r>
              <a:rPr kumimoji="0" lang="zh-CN" altLang="en-US" sz="2800">
                <a:solidFill>
                  <a:srgbClr val="660066"/>
                </a:solidFill>
                <a:effectLst>
                  <a:outerShdw blurRad="38100" dist="38100" dir="2700000" algn="tl">
                    <a:srgbClr val="C0C0C0"/>
                  </a:outerShdw>
                </a:effectLst>
              </a:rPr>
              <a:t>原则</a:t>
            </a:r>
          </a:p>
          <a:p>
            <a:pPr>
              <a:buFont typeface="Wingdings" pitchFamily="2" charset="2"/>
              <a:buChar char="ü"/>
              <a:defRPr/>
            </a:pPr>
            <a:r>
              <a:rPr kumimoji="0" lang="zh-CN" altLang="en-US" sz="2800">
                <a:solidFill>
                  <a:srgbClr val="660066"/>
                </a:solidFill>
                <a:effectLst>
                  <a:outerShdw blurRad="38100" dist="38100" dir="2700000" algn="tl">
                    <a:srgbClr val="C0C0C0"/>
                  </a:outerShdw>
                </a:effectLst>
              </a:rPr>
              <a:t>带来潜在的设计问题（使用</a:t>
            </a:r>
            <a:r>
              <a:rPr kumimoji="0" lang="en-US" altLang="zh-CN" sz="2800">
                <a:solidFill>
                  <a:srgbClr val="660066"/>
                </a:solidFill>
                <a:effectLst>
                  <a:outerShdw blurRad="38100" dist="38100" dir="2700000" algn="tl">
                    <a:srgbClr val="C0C0C0"/>
                  </a:outerShdw>
                </a:effectLst>
              </a:rPr>
              <a:t>resize</a:t>
            </a:r>
            <a:r>
              <a:rPr kumimoji="0" lang="zh-CN" altLang="en-US" sz="2800">
                <a:solidFill>
                  <a:srgbClr val="660066"/>
                </a:solidFill>
                <a:effectLst>
                  <a:outerShdw blurRad="38100" dist="38100" dir="2700000" algn="tl">
                    <a:srgbClr val="C0C0C0"/>
                  </a:outerShdw>
                </a:effectLst>
              </a:rPr>
              <a:t>方法时，子类出错！）</a:t>
            </a:r>
          </a:p>
        </p:txBody>
      </p:sp>
      <p:pic>
        <p:nvPicPr>
          <p:cNvPr id="174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341438"/>
            <a:ext cx="19621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6405A04-DCFF-4F52-8615-CE0B732063A0}" type="slidenum">
              <a:rPr lang="en-US" altLang="zh-CN" sz="1200" b="0" smtClean="0">
                <a:solidFill>
                  <a:srgbClr val="4D4D4D"/>
                </a:solidFill>
                <a:latin typeface="Arial" charset="0"/>
              </a:rPr>
              <a:pPr eaLnBrk="1" hangingPunct="1"/>
              <a:t>16</a:t>
            </a:fld>
            <a:r>
              <a:rPr lang="en-US" altLang="zh-CN" sz="1200" b="0" smtClean="0">
                <a:solidFill>
                  <a:srgbClr val="4D4D4D"/>
                </a:solidFill>
                <a:latin typeface="Arial" charset="0"/>
              </a:rPr>
              <a:t>-</a:t>
            </a:r>
          </a:p>
        </p:txBody>
      </p:sp>
      <p:sp>
        <p:nvSpPr>
          <p:cNvPr id="1843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872A167B-EFA8-4D5C-95B6-A5F8D84E324A}" type="slidenum">
              <a:rPr lang="en-US" altLang="zh-CN" sz="1200" b="0">
                <a:solidFill>
                  <a:srgbClr val="4D4D4D"/>
                </a:solidFill>
                <a:latin typeface="Arial" charset="0"/>
              </a:rPr>
              <a:pPr algn="r" eaLnBrk="1" hangingPunct="1"/>
              <a:t>16</a:t>
            </a:fld>
            <a:r>
              <a:rPr lang="en-US" altLang="zh-CN" sz="1200" b="0">
                <a:solidFill>
                  <a:srgbClr val="4D4D4D"/>
                </a:solidFill>
                <a:latin typeface="Arial" charset="0"/>
              </a:rPr>
              <a:t>-</a:t>
            </a:r>
          </a:p>
        </p:txBody>
      </p:sp>
      <p:sp>
        <p:nvSpPr>
          <p:cNvPr id="18436" name="Rectangle 2"/>
          <p:cNvSpPr>
            <a:spLocks noGrp="1" noChangeArrowheads="1"/>
          </p:cNvSpPr>
          <p:nvPr>
            <p:ph type="title" idx="4294967295"/>
          </p:nvPr>
        </p:nvSpPr>
        <p:spPr/>
        <p:txBody>
          <a:bodyPr/>
          <a:lstStyle/>
          <a:p>
            <a:pPr eaLnBrk="1" hangingPunct="1"/>
            <a:r>
              <a:rPr lang="zh-CN" altLang="en-US" smtClean="0"/>
              <a:t>怎么办？</a:t>
            </a:r>
          </a:p>
        </p:txBody>
      </p:sp>
      <p:pic>
        <p:nvPicPr>
          <p:cNvPr id="1843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12875"/>
            <a:ext cx="1746250"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1557338"/>
            <a:ext cx="4278312"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5" name="Text Box 5"/>
          <p:cNvSpPr txBox="1">
            <a:spLocks noChangeArrowheads="1"/>
          </p:cNvSpPr>
          <p:nvPr/>
        </p:nvSpPr>
        <p:spPr bwMode="auto">
          <a:xfrm>
            <a:off x="395288" y="5013325"/>
            <a:ext cx="7993062" cy="579438"/>
          </a:xfrm>
          <a:prstGeom prst="rect">
            <a:avLst/>
          </a:prstGeom>
          <a:noFill/>
          <a:ln w="9525">
            <a:noFill/>
            <a:miter lim="800000"/>
            <a:headEnd/>
            <a:tailEnd/>
          </a:ln>
          <a:effectLst/>
        </p:spPr>
        <p:txBody>
          <a:bodyPr>
            <a:spAutoFit/>
          </a:bodyPr>
          <a:lstStyle/>
          <a:p>
            <a:pPr algn="ctr">
              <a:spcBef>
                <a:spcPct val="50000"/>
              </a:spcBef>
              <a:defRPr/>
            </a:pPr>
            <a:r>
              <a:rPr lang="zh-CN" altLang="en-US" sz="3200">
                <a:solidFill>
                  <a:srgbClr val="FF0000"/>
                </a:solidFill>
                <a:effectLst>
                  <a:outerShdw blurRad="38100" dist="38100" dir="2700000" algn="tl">
                    <a:srgbClr val="C0C0C0"/>
                  </a:outerShdw>
                </a:effectLst>
              </a:rPr>
              <a:t>在可能的情况下，由抽象类（接口）继承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53605"/>
                                        </p:tgtEl>
                                        <p:attrNameLst>
                                          <p:attrName>style.visibility</p:attrName>
                                        </p:attrNameLst>
                                      </p:cBhvr>
                                      <p:to>
                                        <p:strVal val="visible"/>
                                      </p:to>
                                    </p:set>
                                    <p:anim calcmode="lin" valueType="num">
                                      <p:cBhvr>
                                        <p:cTn id="7" dur="500" fill="hold"/>
                                        <p:tgtEl>
                                          <p:spTgt spid="153605"/>
                                        </p:tgtEl>
                                        <p:attrNameLst>
                                          <p:attrName>ppt_w</p:attrName>
                                        </p:attrNameLst>
                                      </p:cBhvr>
                                      <p:tavLst>
                                        <p:tav tm="0">
                                          <p:val>
                                            <p:fltVal val="0"/>
                                          </p:val>
                                        </p:tav>
                                        <p:tav tm="100000">
                                          <p:val>
                                            <p:strVal val="#ppt_w"/>
                                          </p:val>
                                        </p:tav>
                                      </p:tavLst>
                                    </p:anim>
                                    <p:anim calcmode="lin" valueType="num">
                                      <p:cBhvr>
                                        <p:cTn id="8" dur="500" fill="hold"/>
                                        <p:tgtEl>
                                          <p:spTgt spid="15360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AC6E57B-BCE8-43A8-B7D0-61AA30D52603}" type="slidenum">
              <a:rPr lang="en-US" altLang="zh-CN" sz="1200" b="0" smtClean="0">
                <a:solidFill>
                  <a:srgbClr val="4D4D4D"/>
                </a:solidFill>
                <a:latin typeface="Arial" charset="0"/>
              </a:rPr>
              <a:pPr eaLnBrk="1" hangingPunct="1"/>
              <a:t>17</a:t>
            </a:fld>
            <a:r>
              <a:rPr lang="en-US" altLang="zh-CN" sz="1200" b="0" smtClean="0">
                <a:solidFill>
                  <a:srgbClr val="4D4D4D"/>
                </a:solidFill>
                <a:latin typeface="Arial" charset="0"/>
              </a:rPr>
              <a:t>-</a:t>
            </a:r>
          </a:p>
        </p:txBody>
      </p:sp>
      <p:sp>
        <p:nvSpPr>
          <p:cNvPr id="1945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238681B0-8890-4432-A1FC-5734930875A4}" type="slidenum">
              <a:rPr lang="en-US" altLang="zh-CN" sz="1200" b="0">
                <a:solidFill>
                  <a:srgbClr val="4D4D4D"/>
                </a:solidFill>
                <a:latin typeface="Arial" charset="0"/>
              </a:rPr>
              <a:pPr algn="r" eaLnBrk="1" hangingPunct="1"/>
              <a:t>17</a:t>
            </a:fld>
            <a:r>
              <a:rPr lang="en-US" altLang="zh-CN" sz="1200" b="0">
                <a:solidFill>
                  <a:srgbClr val="4D4D4D"/>
                </a:solidFill>
                <a:latin typeface="Arial" charset="0"/>
              </a:rPr>
              <a:t>-</a:t>
            </a:r>
          </a:p>
        </p:txBody>
      </p:sp>
      <p:sp>
        <p:nvSpPr>
          <p:cNvPr id="19460" name="Rectangle 2"/>
          <p:cNvSpPr>
            <a:spLocks noGrp="1" noChangeArrowheads="1"/>
          </p:cNvSpPr>
          <p:nvPr>
            <p:ph type="title" idx="4294967295"/>
          </p:nvPr>
        </p:nvSpPr>
        <p:spPr/>
        <p:txBody>
          <a:bodyPr/>
          <a:lstStyle/>
          <a:p>
            <a:pPr eaLnBrk="1" hangingPunct="1"/>
            <a:r>
              <a:rPr lang="zh-CN" altLang="en-US" smtClean="0"/>
              <a:t>抽象类与具体类</a:t>
            </a:r>
          </a:p>
        </p:txBody>
      </p:sp>
      <p:pic>
        <p:nvPicPr>
          <p:cNvPr id="194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5175"/>
            <a:ext cx="50038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8" name="Rectangle 4"/>
          <p:cNvSpPr>
            <a:spLocks noChangeArrowheads="1"/>
          </p:cNvSpPr>
          <p:nvPr/>
        </p:nvSpPr>
        <p:spPr bwMode="auto">
          <a:xfrm>
            <a:off x="3168650" y="4292600"/>
            <a:ext cx="6372225" cy="1373188"/>
          </a:xfrm>
          <a:prstGeom prst="rect">
            <a:avLst/>
          </a:prstGeom>
          <a:noFill/>
          <a:ln w="9525">
            <a:noFill/>
            <a:miter lim="800000"/>
            <a:headEnd/>
            <a:tailEnd/>
          </a:ln>
          <a:effectLst/>
        </p:spPr>
        <p:txBody>
          <a:bodyPr>
            <a:spAutoFit/>
          </a:bodyPr>
          <a:lstStyle/>
          <a:p>
            <a:pPr>
              <a:buFont typeface="Wingdings" pitchFamily="2" charset="2"/>
              <a:buChar char="ü"/>
              <a:defRPr/>
            </a:pPr>
            <a:r>
              <a:rPr kumimoji="0" lang="zh-CN" altLang="en-US" sz="2800">
                <a:solidFill>
                  <a:srgbClr val="660066"/>
                </a:solidFill>
                <a:effectLst>
                  <a:outerShdw blurRad="38100" dist="38100" dir="2700000" algn="tl">
                    <a:srgbClr val="C0C0C0"/>
                  </a:outerShdw>
                </a:effectLst>
              </a:rPr>
              <a:t>只要有可能，不要从具体类继承</a:t>
            </a:r>
          </a:p>
          <a:p>
            <a:pPr>
              <a:buFont typeface="Wingdings" pitchFamily="2" charset="2"/>
              <a:buChar char="ü"/>
              <a:defRPr/>
            </a:pPr>
            <a:r>
              <a:rPr kumimoji="0" lang="zh-CN" altLang="en-US" sz="2800">
                <a:solidFill>
                  <a:srgbClr val="660066"/>
                </a:solidFill>
                <a:effectLst>
                  <a:outerShdw blurRad="38100" dist="38100" dir="2700000" algn="tl">
                    <a:srgbClr val="C0C0C0"/>
                  </a:outerShdw>
                </a:effectLst>
              </a:rPr>
              <a:t>行为集中的方向是向上的（抽象类）</a:t>
            </a:r>
          </a:p>
          <a:p>
            <a:pPr>
              <a:buFont typeface="Wingdings" pitchFamily="2" charset="2"/>
              <a:buChar char="ü"/>
              <a:defRPr/>
            </a:pPr>
            <a:r>
              <a:rPr kumimoji="0" lang="zh-CN" altLang="en-US" sz="2800">
                <a:solidFill>
                  <a:srgbClr val="660066"/>
                </a:solidFill>
                <a:effectLst>
                  <a:outerShdw blurRad="38100" dist="38100" dir="2700000" algn="tl">
                    <a:srgbClr val="C0C0C0"/>
                  </a:outerShdw>
                </a:effectLst>
              </a:rPr>
              <a:t>数据集中的方向是向下的（具体类）</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D0A9935-0D6D-4A90-9F3C-071AD7E605F6}" type="slidenum">
              <a:rPr lang="en-US" altLang="zh-CN" sz="1200" b="0" smtClean="0">
                <a:solidFill>
                  <a:srgbClr val="4D4D4D"/>
                </a:solidFill>
                <a:latin typeface="Arial" charset="0"/>
              </a:rPr>
              <a:pPr eaLnBrk="1" hangingPunct="1"/>
              <a:t>18</a:t>
            </a:fld>
            <a:r>
              <a:rPr lang="en-US" altLang="zh-CN" sz="1200" b="0" smtClean="0">
                <a:solidFill>
                  <a:srgbClr val="4D4D4D"/>
                </a:solidFill>
                <a:latin typeface="Arial" charset="0"/>
              </a:rPr>
              <a:t>-</a:t>
            </a:r>
          </a:p>
        </p:txBody>
      </p:sp>
      <p:sp>
        <p:nvSpPr>
          <p:cNvPr id="2048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1EC4A5CC-3D07-4109-8158-23DE9CD911F5}" type="slidenum">
              <a:rPr lang="en-US" altLang="zh-CN" sz="1200" b="0">
                <a:solidFill>
                  <a:srgbClr val="4D4D4D"/>
                </a:solidFill>
                <a:latin typeface="Arial" charset="0"/>
              </a:rPr>
              <a:pPr algn="r" eaLnBrk="1" hangingPunct="1"/>
              <a:t>18</a:t>
            </a:fld>
            <a:r>
              <a:rPr lang="en-US" altLang="zh-CN" sz="1200" b="0">
                <a:solidFill>
                  <a:srgbClr val="4D4D4D"/>
                </a:solidFill>
                <a:latin typeface="Arial" charset="0"/>
              </a:rPr>
              <a:t>-</a:t>
            </a:r>
          </a:p>
        </p:txBody>
      </p:sp>
      <p:sp>
        <p:nvSpPr>
          <p:cNvPr id="20484" name="Rectangle 2"/>
          <p:cNvSpPr>
            <a:spLocks noGrp="1" noChangeArrowheads="1"/>
          </p:cNvSpPr>
          <p:nvPr>
            <p:ph type="title" idx="4294967295"/>
          </p:nvPr>
        </p:nvSpPr>
        <p:spPr/>
        <p:txBody>
          <a:bodyPr/>
          <a:lstStyle/>
          <a:p>
            <a:pPr eaLnBrk="1" hangingPunct="1"/>
            <a:r>
              <a:rPr lang="zh-CN" altLang="en-US" smtClean="0"/>
              <a:t>解决方案</a:t>
            </a:r>
          </a:p>
        </p:txBody>
      </p:sp>
      <p:pic>
        <p:nvPicPr>
          <p:cNvPr id="2048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125538"/>
            <a:ext cx="4478337"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86DC417-85F4-43C8-8660-F3160C3A6A01}" type="slidenum">
              <a:rPr lang="en-US" altLang="zh-CN" sz="1200" b="0" smtClean="0">
                <a:solidFill>
                  <a:srgbClr val="4D4D4D"/>
                </a:solidFill>
                <a:latin typeface="Arial" charset="0"/>
              </a:rPr>
              <a:pPr eaLnBrk="1" hangingPunct="1"/>
              <a:t>19</a:t>
            </a:fld>
            <a:r>
              <a:rPr lang="en-US" altLang="zh-CN" sz="1200" b="0" smtClean="0">
                <a:solidFill>
                  <a:srgbClr val="4D4D4D"/>
                </a:solidFill>
                <a:latin typeface="Arial" charset="0"/>
              </a:rPr>
              <a:t>-</a:t>
            </a:r>
          </a:p>
        </p:txBody>
      </p:sp>
      <p:sp>
        <p:nvSpPr>
          <p:cNvPr id="2150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97ACB061-57CA-447C-9421-207D8E3E3338}" type="slidenum">
              <a:rPr lang="en-US" altLang="zh-CN" sz="1200" b="0">
                <a:solidFill>
                  <a:srgbClr val="4D4D4D"/>
                </a:solidFill>
                <a:latin typeface="Arial" charset="0"/>
              </a:rPr>
              <a:pPr algn="r" eaLnBrk="1" hangingPunct="1"/>
              <a:t>19</a:t>
            </a:fld>
            <a:r>
              <a:rPr lang="en-US" altLang="zh-CN" sz="1200" b="0">
                <a:solidFill>
                  <a:srgbClr val="4D4D4D"/>
                </a:solidFill>
                <a:latin typeface="Arial" charset="0"/>
              </a:rPr>
              <a:t>-</a:t>
            </a:r>
          </a:p>
        </p:txBody>
      </p:sp>
      <p:sp>
        <p:nvSpPr>
          <p:cNvPr id="21508" name="Rectangle 2"/>
          <p:cNvSpPr>
            <a:spLocks noGrp="1" noChangeArrowheads="1"/>
          </p:cNvSpPr>
          <p:nvPr>
            <p:ph type="title" idx="4294967295"/>
          </p:nvPr>
        </p:nvSpPr>
        <p:spPr/>
        <p:txBody>
          <a:bodyPr/>
          <a:lstStyle/>
          <a:p>
            <a:pPr eaLnBrk="1" hangingPunct="1"/>
            <a:r>
              <a:rPr lang="en-US" altLang="zh-CN" smtClean="0"/>
              <a:t>IS-A</a:t>
            </a:r>
            <a:r>
              <a:rPr lang="zh-CN" altLang="en-US" smtClean="0"/>
              <a:t>关系的思考？</a:t>
            </a:r>
          </a:p>
        </p:txBody>
      </p:sp>
      <p:sp>
        <p:nvSpPr>
          <p:cNvPr id="21509" name="Rectangle 3"/>
          <p:cNvSpPr>
            <a:spLocks noGrp="1" noChangeArrowheads="1"/>
          </p:cNvSpPr>
          <p:nvPr>
            <p:ph type="body" idx="4294967295"/>
          </p:nvPr>
        </p:nvSpPr>
        <p:spPr/>
        <p:txBody>
          <a:bodyPr/>
          <a:lstStyle/>
          <a:p>
            <a:pPr eaLnBrk="1" hangingPunct="1"/>
            <a:r>
              <a:rPr lang="zh-CN" altLang="en-US" smtClean="0"/>
              <a:t>鸵鸟是鸟吗？是</a:t>
            </a:r>
          </a:p>
          <a:p>
            <a:pPr lvl="1" eaLnBrk="1" hangingPunct="1"/>
            <a:r>
              <a:rPr lang="zh-CN" altLang="en-US" smtClean="0"/>
              <a:t>鸵鸟有翅膀，鸟也有翅膀</a:t>
            </a:r>
          </a:p>
          <a:p>
            <a:pPr lvl="1" eaLnBrk="1" hangingPunct="1"/>
            <a:r>
              <a:rPr lang="zh-CN" altLang="en-US" smtClean="0"/>
              <a:t>鸵鸟有喙，鸟也有喙</a:t>
            </a:r>
            <a:r>
              <a:rPr lang="en-US" altLang="zh-CN" smtClean="0"/>
              <a:t>…</a:t>
            </a:r>
          </a:p>
          <a:p>
            <a:pPr eaLnBrk="1" hangingPunct="1"/>
            <a:r>
              <a:rPr lang="zh-CN" altLang="en-US" smtClean="0"/>
              <a:t>但是</a:t>
            </a:r>
            <a:r>
              <a:rPr lang="en-US" altLang="zh-CN" smtClean="0"/>
              <a:t>…</a:t>
            </a:r>
          </a:p>
          <a:p>
            <a:pPr lvl="1" eaLnBrk="1" hangingPunct="1"/>
            <a:r>
              <a:rPr lang="zh-CN" altLang="en-US" smtClean="0"/>
              <a:t>鸟</a:t>
            </a:r>
            <a:r>
              <a:rPr lang="en-US" altLang="zh-CN" smtClean="0"/>
              <a:t>.getFlySpeed()</a:t>
            </a:r>
          </a:p>
          <a:p>
            <a:pPr lvl="1" eaLnBrk="1" hangingPunct="1"/>
            <a:r>
              <a:rPr lang="zh-CN" altLang="en-US" smtClean="0"/>
              <a:t>鸵鸟</a:t>
            </a:r>
            <a:r>
              <a:rPr lang="en-US" altLang="zh-CN" smtClean="0"/>
              <a:t>.getRunSpeed()</a:t>
            </a:r>
          </a:p>
          <a:p>
            <a:pPr eaLnBrk="1" hangingPunct="1"/>
            <a:r>
              <a:rPr lang="zh-CN" altLang="en-US" smtClean="0"/>
              <a:t>有着不同</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AD6BFBD-BD6C-4E2C-B0F7-2B3E77DB588E}" type="slidenum">
              <a:rPr lang="en-US" altLang="zh-CN" sz="1200" b="0" smtClean="0">
                <a:solidFill>
                  <a:srgbClr val="4D4D4D"/>
                </a:solidFill>
                <a:latin typeface="Arial" charset="0"/>
              </a:rPr>
              <a:pPr eaLnBrk="1" hangingPunct="1"/>
              <a:t>2</a:t>
            </a:fld>
            <a:r>
              <a:rPr lang="en-US" altLang="zh-CN" sz="1200" b="0" smtClean="0">
                <a:solidFill>
                  <a:srgbClr val="4D4D4D"/>
                </a:solidFill>
                <a:latin typeface="Arial" charset="0"/>
              </a:rPr>
              <a:t>-</a:t>
            </a:r>
          </a:p>
        </p:txBody>
      </p:sp>
      <p:sp>
        <p:nvSpPr>
          <p:cNvPr id="124932" name="Rectangle 4"/>
          <p:cNvSpPr>
            <a:spLocks noGrp="1" noChangeArrowheads="1"/>
          </p:cNvSpPr>
          <p:nvPr>
            <p:ph type="ctrTitle" idx="4294967295"/>
          </p:nvPr>
        </p:nvSpPr>
        <p:spPr>
          <a:xfrm>
            <a:off x="684213" y="2565400"/>
            <a:ext cx="7959725" cy="1143000"/>
          </a:xfrm>
        </p:spPr>
        <p:txBody>
          <a:bodyPr/>
          <a:lstStyle/>
          <a:p>
            <a:pPr algn="ctr" eaLnBrk="1" fontAlgn="ctr" hangingPunct="1">
              <a:defRPr/>
            </a:pPr>
            <a:r>
              <a:rPr lang="zh-CN" altLang="en-US">
                <a:effectLst>
                  <a:outerShdw blurRad="38100" dist="38100" dir="2700000" algn="tl">
                    <a:srgbClr val="C0C0C0"/>
                  </a:outerShdw>
                </a:effectLst>
                <a:latin typeface="Arial" charset="0"/>
                <a:ea typeface="楷体_GB2312" pitchFamily="49" charset="-122"/>
              </a:rPr>
              <a:t>第</a:t>
            </a:r>
            <a:r>
              <a:rPr lang="en-US" altLang="zh-CN">
                <a:effectLst>
                  <a:outerShdw blurRad="38100" dist="38100" dir="2700000" algn="tl">
                    <a:srgbClr val="C0C0C0"/>
                  </a:outerShdw>
                </a:effectLst>
                <a:latin typeface="Arial" charset="0"/>
                <a:ea typeface="楷体_GB2312" pitchFamily="49" charset="-122"/>
              </a:rPr>
              <a:t>06</a:t>
            </a:r>
            <a:r>
              <a:rPr lang="zh-CN" altLang="en-US">
                <a:effectLst>
                  <a:outerShdw blurRad="38100" dist="38100" dir="2700000" algn="tl">
                    <a:srgbClr val="C0C0C0"/>
                  </a:outerShdw>
                </a:effectLst>
                <a:latin typeface="Arial" charset="0"/>
                <a:ea typeface="楷体_GB2312" pitchFamily="49" charset="-122"/>
              </a:rPr>
              <a:t>章 面向对象的设计原则</a:t>
            </a:r>
            <a:endParaRPr lang="en-US" altLang="zh-CN">
              <a:effectLst>
                <a:outerShdw blurRad="38100" dist="38100" dir="2700000" algn="tl">
                  <a:srgbClr val="C0C0C0"/>
                </a:outerShdw>
              </a:effectLst>
              <a:latin typeface="Arial" charset="0"/>
              <a:ea typeface="楷体_GB2312" pitchFamily="49" charset="-122"/>
            </a:endParaRPr>
          </a:p>
        </p:txBody>
      </p:sp>
      <p:sp>
        <p:nvSpPr>
          <p:cNvPr id="5124" name="Rectangle 5"/>
          <p:cNvSpPr>
            <a:spLocks noGrp="1" noChangeArrowheads="1"/>
          </p:cNvSpPr>
          <p:nvPr>
            <p:ph type="subTitle" idx="4294967295"/>
          </p:nvPr>
        </p:nvSpPr>
        <p:spPr>
          <a:xfrm>
            <a:off x="0" y="3860800"/>
            <a:ext cx="9144000" cy="1752600"/>
          </a:xfrm>
        </p:spPr>
        <p:txBody>
          <a:bodyPr/>
          <a:lstStyle/>
          <a:p>
            <a:pPr marL="0" indent="0" algn="ctr" eaLnBrk="1" hangingPunct="1">
              <a:buFont typeface="Wingdings" pitchFamily="2" charset="2"/>
              <a:buNone/>
            </a:pPr>
            <a:r>
              <a:rPr lang="en-US" altLang="zh-CN" sz="2800" i="1" smtClean="0">
                <a:solidFill>
                  <a:srgbClr val="003399"/>
                </a:solidFill>
              </a:rPr>
              <a:t>Object-Oriented Design Principles</a:t>
            </a:r>
            <a:endParaRPr lang="zh-CN" altLang="en-US" sz="2800" i="1" smtClean="0">
              <a:solidFill>
                <a:srgbClr val="00339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2F7221C-F2C9-4782-B028-11FA73441366}" type="slidenum">
              <a:rPr lang="en-US" altLang="zh-CN" sz="1200" b="0" smtClean="0">
                <a:solidFill>
                  <a:srgbClr val="4D4D4D"/>
                </a:solidFill>
                <a:latin typeface="Arial" charset="0"/>
              </a:rPr>
              <a:pPr eaLnBrk="1" hangingPunct="1"/>
              <a:t>20</a:t>
            </a:fld>
            <a:r>
              <a:rPr lang="en-US" altLang="zh-CN" sz="1200" b="0" smtClean="0">
                <a:solidFill>
                  <a:srgbClr val="4D4D4D"/>
                </a:solidFill>
                <a:latin typeface="Arial" charset="0"/>
              </a:rPr>
              <a:t>-</a:t>
            </a:r>
          </a:p>
        </p:txBody>
      </p:sp>
      <p:sp>
        <p:nvSpPr>
          <p:cNvPr id="2253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2B0C9854-C437-421A-9286-1F82D8DE3F08}" type="slidenum">
              <a:rPr lang="en-US" altLang="zh-CN" sz="1200" b="0">
                <a:solidFill>
                  <a:srgbClr val="4D4D4D"/>
                </a:solidFill>
                <a:latin typeface="Arial" charset="0"/>
              </a:rPr>
              <a:pPr algn="r" eaLnBrk="1" hangingPunct="1"/>
              <a:t>20</a:t>
            </a:fld>
            <a:r>
              <a:rPr lang="en-US" altLang="zh-CN" sz="1200" b="0">
                <a:solidFill>
                  <a:srgbClr val="4D4D4D"/>
                </a:solidFill>
                <a:latin typeface="Arial" charset="0"/>
              </a:rPr>
              <a:t>-</a:t>
            </a:r>
          </a:p>
        </p:txBody>
      </p:sp>
      <p:sp>
        <p:nvSpPr>
          <p:cNvPr id="22532" name="Rectangle 2"/>
          <p:cNvSpPr>
            <a:spLocks noGrp="1" noChangeArrowheads="1"/>
          </p:cNvSpPr>
          <p:nvPr>
            <p:ph type="title" idx="4294967295"/>
          </p:nvPr>
        </p:nvSpPr>
        <p:spPr/>
        <p:txBody>
          <a:bodyPr/>
          <a:lstStyle/>
          <a:p>
            <a:pPr eaLnBrk="1" hangingPunct="1"/>
            <a:r>
              <a:rPr lang="en-US" altLang="zh-CN" smtClean="0"/>
              <a:t>IS-A</a:t>
            </a:r>
            <a:r>
              <a:rPr lang="zh-CN" altLang="en-US" smtClean="0"/>
              <a:t>关系的思考</a:t>
            </a:r>
            <a:r>
              <a:rPr lang="en-US" altLang="zh-CN" smtClean="0"/>
              <a:t>(</a:t>
            </a:r>
            <a:r>
              <a:rPr lang="zh-CN" altLang="en-US" smtClean="0"/>
              <a:t>续</a:t>
            </a:r>
            <a:r>
              <a:rPr lang="en-US" altLang="zh-CN" smtClean="0"/>
              <a:t>)</a:t>
            </a:r>
          </a:p>
        </p:txBody>
      </p:sp>
      <p:sp>
        <p:nvSpPr>
          <p:cNvPr id="22533" name="Rectangle 3"/>
          <p:cNvSpPr>
            <a:spLocks noGrp="1" noChangeArrowheads="1"/>
          </p:cNvSpPr>
          <p:nvPr>
            <p:ph type="body" idx="4294967295"/>
          </p:nvPr>
        </p:nvSpPr>
        <p:spPr/>
        <p:txBody>
          <a:bodyPr/>
          <a:lstStyle/>
          <a:p>
            <a:pPr eaLnBrk="1" hangingPunct="1">
              <a:lnSpc>
                <a:spcPct val="90000"/>
              </a:lnSpc>
            </a:pPr>
            <a:r>
              <a:rPr lang="zh-CN" altLang="en-US" smtClean="0"/>
              <a:t>对于动物学家</a:t>
            </a:r>
          </a:p>
          <a:p>
            <a:pPr lvl="1" eaLnBrk="1" hangingPunct="1">
              <a:lnSpc>
                <a:spcPct val="90000"/>
              </a:lnSpc>
            </a:pPr>
            <a:r>
              <a:rPr lang="zh-CN" altLang="en-US" smtClean="0"/>
              <a:t>只关心鸟的生理特征，对他们来说，鸵鸟就是鸟</a:t>
            </a:r>
          </a:p>
          <a:p>
            <a:pPr eaLnBrk="1" hangingPunct="1">
              <a:lnSpc>
                <a:spcPct val="90000"/>
              </a:lnSpc>
            </a:pPr>
            <a:r>
              <a:rPr lang="zh-CN" altLang="en-US" smtClean="0"/>
              <a:t>对于养鸟人</a:t>
            </a:r>
          </a:p>
          <a:p>
            <a:pPr lvl="1" eaLnBrk="1" hangingPunct="1">
              <a:lnSpc>
                <a:spcPct val="90000"/>
              </a:lnSpc>
            </a:pPr>
            <a:r>
              <a:rPr lang="zh-CN" altLang="en-US" smtClean="0"/>
              <a:t>关心鸟的行为特征，鸵鸟不是鸟</a:t>
            </a:r>
          </a:p>
          <a:p>
            <a:pPr eaLnBrk="1" hangingPunct="1">
              <a:lnSpc>
                <a:spcPct val="90000"/>
              </a:lnSpc>
            </a:pPr>
            <a:r>
              <a:rPr lang="zh-CN" altLang="en-US" smtClean="0"/>
              <a:t>他们都正确</a:t>
            </a:r>
          </a:p>
          <a:p>
            <a:pPr eaLnBrk="1" hangingPunct="1">
              <a:lnSpc>
                <a:spcPct val="90000"/>
              </a:lnSpc>
            </a:pPr>
            <a:r>
              <a:rPr lang="zh-CN" altLang="en-US" smtClean="0"/>
              <a:t>考虑一个特定设计是否恰当时，不能完全孤立地看这个解决方案，应该根据设计使用者提出的合理假设来审视</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8046CEA-A12E-4BA7-8981-7F34464A0CA2}" type="slidenum">
              <a:rPr lang="en-US" altLang="zh-CN" sz="1200" b="0" smtClean="0">
                <a:solidFill>
                  <a:srgbClr val="4D4D4D"/>
                </a:solidFill>
                <a:latin typeface="Arial" charset="0"/>
              </a:rPr>
              <a:pPr eaLnBrk="1" hangingPunct="1"/>
              <a:t>21</a:t>
            </a:fld>
            <a:r>
              <a:rPr lang="en-US" altLang="zh-CN" sz="1200" b="0" smtClean="0">
                <a:solidFill>
                  <a:srgbClr val="4D4D4D"/>
                </a:solidFill>
                <a:latin typeface="Arial" charset="0"/>
              </a:rPr>
              <a:t>-</a:t>
            </a:r>
          </a:p>
        </p:txBody>
      </p:sp>
      <p:sp>
        <p:nvSpPr>
          <p:cNvPr id="2355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DA665E22-3776-470C-BC07-25E5A7C8AE9C}" type="slidenum">
              <a:rPr lang="en-US" altLang="zh-CN" sz="1200" b="0">
                <a:solidFill>
                  <a:srgbClr val="4D4D4D"/>
                </a:solidFill>
                <a:latin typeface="Arial" charset="0"/>
              </a:rPr>
              <a:pPr algn="r" eaLnBrk="1" hangingPunct="1"/>
              <a:t>21</a:t>
            </a:fld>
            <a:r>
              <a:rPr lang="en-US" altLang="zh-CN" sz="1200" b="0">
                <a:solidFill>
                  <a:srgbClr val="4D4D4D"/>
                </a:solidFill>
                <a:latin typeface="Arial" charset="0"/>
              </a:rPr>
              <a:t>-</a:t>
            </a:r>
          </a:p>
        </p:txBody>
      </p:sp>
      <p:sp>
        <p:nvSpPr>
          <p:cNvPr id="23556" name="Rectangle 2"/>
          <p:cNvSpPr>
            <a:spLocks noGrp="1" noChangeArrowheads="1"/>
          </p:cNvSpPr>
          <p:nvPr>
            <p:ph type="title" idx="4294967295"/>
          </p:nvPr>
        </p:nvSpPr>
        <p:spPr/>
        <p:txBody>
          <a:bodyPr/>
          <a:lstStyle/>
          <a:p>
            <a:pPr eaLnBrk="1" hangingPunct="1"/>
            <a:r>
              <a:rPr lang="en-US" altLang="zh-CN" smtClean="0"/>
              <a:t>OCP</a:t>
            </a:r>
          </a:p>
        </p:txBody>
      </p:sp>
      <p:sp>
        <p:nvSpPr>
          <p:cNvPr id="23557" name="Rectangle 3"/>
          <p:cNvSpPr>
            <a:spLocks noGrp="1" noChangeArrowheads="1"/>
          </p:cNvSpPr>
          <p:nvPr>
            <p:ph type="body" idx="4294967295"/>
          </p:nvPr>
        </p:nvSpPr>
        <p:spPr/>
        <p:txBody>
          <a:bodyPr/>
          <a:lstStyle/>
          <a:p>
            <a:pPr eaLnBrk="1" hangingPunct="1">
              <a:lnSpc>
                <a:spcPct val="90000"/>
              </a:lnSpc>
            </a:pPr>
            <a:r>
              <a:rPr lang="en-US" altLang="zh-CN" sz="3200" smtClean="0"/>
              <a:t>OCP</a:t>
            </a:r>
            <a:r>
              <a:rPr lang="zh-CN" altLang="en-US" sz="3200" smtClean="0"/>
              <a:t>（</a:t>
            </a:r>
            <a:r>
              <a:rPr lang="en-US" altLang="zh-CN" sz="3200" smtClean="0"/>
              <a:t>The Open-Close Principle, </a:t>
            </a:r>
            <a:r>
              <a:rPr lang="zh-CN" altLang="en-US" sz="3200" smtClean="0"/>
              <a:t>开放</a:t>
            </a:r>
            <a:r>
              <a:rPr lang="en-US" altLang="zh-CN" sz="3200" smtClean="0"/>
              <a:t>-</a:t>
            </a:r>
            <a:r>
              <a:rPr lang="zh-CN" altLang="en-US" sz="3200" smtClean="0"/>
              <a:t>封闭原则）</a:t>
            </a:r>
          </a:p>
          <a:p>
            <a:pPr lvl="1" eaLnBrk="1" hangingPunct="1">
              <a:lnSpc>
                <a:spcPct val="90000"/>
              </a:lnSpc>
            </a:pPr>
            <a:r>
              <a:rPr lang="zh-CN" altLang="en-US" sz="2800" smtClean="0"/>
              <a:t>软件实体（类、模块、函数等）应该是可扩展的，但是不可修改的</a:t>
            </a:r>
          </a:p>
          <a:p>
            <a:pPr eaLnBrk="1" hangingPunct="1">
              <a:lnSpc>
                <a:spcPct val="90000"/>
              </a:lnSpc>
            </a:pPr>
            <a:r>
              <a:rPr lang="zh-CN" altLang="en-US" sz="3200" smtClean="0"/>
              <a:t>特征：</a:t>
            </a:r>
          </a:p>
          <a:p>
            <a:pPr lvl="1" eaLnBrk="1" hangingPunct="1">
              <a:lnSpc>
                <a:spcPct val="90000"/>
              </a:lnSpc>
            </a:pPr>
            <a:r>
              <a:rPr lang="zh-CN" altLang="en-US" sz="2800" smtClean="0"/>
              <a:t>对于扩展是开放的（</a:t>
            </a:r>
            <a:r>
              <a:rPr lang="en-US" altLang="zh-CN" sz="2800" smtClean="0"/>
              <a:t>Open for extension</a:t>
            </a:r>
            <a:r>
              <a:rPr lang="zh-CN" altLang="en-US" sz="2800" smtClean="0"/>
              <a:t>）：模块的行为可以扩展，当应用的需求改变时，可以对模块进行扩展，以满足新的需求</a:t>
            </a:r>
          </a:p>
          <a:p>
            <a:pPr lvl="1" eaLnBrk="1" hangingPunct="1">
              <a:lnSpc>
                <a:spcPct val="90000"/>
              </a:lnSpc>
            </a:pPr>
            <a:r>
              <a:rPr lang="zh-CN" altLang="en-US" sz="2800" smtClean="0"/>
              <a:t>对于更改是封闭的（</a:t>
            </a:r>
            <a:r>
              <a:rPr lang="en-US" altLang="zh-CN" sz="2800" smtClean="0"/>
              <a:t>Closed for modification</a:t>
            </a:r>
            <a:r>
              <a:rPr lang="zh-CN" altLang="en-US" sz="2800" smtClean="0"/>
              <a:t>）：对模块行为扩展时，不必改动模块的源代码或二进制代码</a:t>
            </a:r>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52EE43B-F81B-4A41-845B-2417B25EDBD7}" type="slidenum">
              <a:rPr lang="en-US" altLang="zh-CN" sz="1200" b="0" smtClean="0">
                <a:solidFill>
                  <a:srgbClr val="4D4D4D"/>
                </a:solidFill>
                <a:latin typeface="Arial" charset="0"/>
              </a:rPr>
              <a:pPr eaLnBrk="1" hangingPunct="1"/>
              <a:t>22</a:t>
            </a:fld>
            <a:r>
              <a:rPr lang="en-US" altLang="zh-CN" sz="1200" b="0" smtClean="0">
                <a:solidFill>
                  <a:srgbClr val="4D4D4D"/>
                </a:solidFill>
                <a:latin typeface="Arial" charset="0"/>
              </a:rPr>
              <a:t>-</a:t>
            </a:r>
          </a:p>
        </p:txBody>
      </p:sp>
      <p:sp>
        <p:nvSpPr>
          <p:cNvPr id="24579" name="灯片编号占位符 6"/>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F742A490-CA70-4CB4-BD1F-1F3668B79805}" type="slidenum">
              <a:rPr lang="en-US" altLang="zh-CN" sz="1200" b="0">
                <a:solidFill>
                  <a:srgbClr val="4D4D4D"/>
                </a:solidFill>
                <a:latin typeface="Arial" charset="0"/>
              </a:rPr>
              <a:pPr algn="r" eaLnBrk="1" hangingPunct="1"/>
              <a:t>22</a:t>
            </a:fld>
            <a:r>
              <a:rPr lang="en-US" altLang="zh-CN" sz="1200" b="0">
                <a:solidFill>
                  <a:srgbClr val="4D4D4D"/>
                </a:solidFill>
                <a:latin typeface="Arial" charset="0"/>
              </a:rPr>
              <a:t>-</a:t>
            </a:r>
          </a:p>
        </p:txBody>
      </p:sp>
      <p:sp>
        <p:nvSpPr>
          <p:cNvPr id="24580" name="Rectangle 2"/>
          <p:cNvSpPr>
            <a:spLocks noGrp="1" noChangeArrowheads="1"/>
          </p:cNvSpPr>
          <p:nvPr>
            <p:ph type="title" idx="4294967295"/>
          </p:nvPr>
        </p:nvSpPr>
        <p:spPr/>
        <p:txBody>
          <a:bodyPr/>
          <a:lstStyle/>
          <a:p>
            <a:pPr eaLnBrk="1" hangingPunct="1"/>
            <a:r>
              <a:rPr lang="en-US" altLang="zh-CN" smtClean="0"/>
              <a:t>OCP</a:t>
            </a:r>
            <a:r>
              <a:rPr lang="zh-CN" altLang="en-US" smtClean="0"/>
              <a:t>的关键在于抽象</a:t>
            </a:r>
          </a:p>
        </p:txBody>
      </p:sp>
      <p:sp>
        <p:nvSpPr>
          <p:cNvPr id="24581" name="Rectangle 3"/>
          <p:cNvSpPr>
            <a:spLocks noGrp="1" noChangeArrowheads="1"/>
          </p:cNvSpPr>
          <p:nvPr>
            <p:ph type="body" sz="half" idx="4294967295"/>
          </p:nvPr>
        </p:nvSpPr>
        <p:spPr>
          <a:xfrm>
            <a:off x="755650" y="981075"/>
            <a:ext cx="7920038" cy="2608263"/>
          </a:xfrm>
        </p:spPr>
        <p:txBody>
          <a:bodyPr/>
          <a:lstStyle/>
          <a:p>
            <a:pPr eaLnBrk="1" hangingPunct="1"/>
            <a:r>
              <a:rPr lang="en-US" altLang="zh-CN" sz="3200" smtClean="0"/>
              <a:t>OCP</a:t>
            </a:r>
            <a:r>
              <a:rPr lang="zh-CN" altLang="en-US" sz="3200" smtClean="0"/>
              <a:t>的关键在于抽象</a:t>
            </a:r>
          </a:p>
          <a:p>
            <a:pPr lvl="1" eaLnBrk="1" hangingPunct="1"/>
            <a:r>
              <a:rPr lang="zh-CN" altLang="en-US" sz="2800" smtClean="0"/>
              <a:t>抽象技术：</a:t>
            </a:r>
            <a:r>
              <a:rPr lang="en-US" altLang="zh-CN" sz="2800" smtClean="0"/>
              <a:t>abstract class, Interface</a:t>
            </a:r>
          </a:p>
          <a:p>
            <a:pPr lvl="1" eaLnBrk="1" hangingPunct="1"/>
            <a:r>
              <a:rPr lang="zh-CN" altLang="en-US" sz="2800" smtClean="0"/>
              <a:t>抽象预见了可能的所有扩展（闭）</a:t>
            </a:r>
          </a:p>
          <a:p>
            <a:pPr lvl="1" eaLnBrk="1" hangingPunct="1"/>
            <a:r>
              <a:rPr lang="zh-CN" altLang="en-US" sz="2800" smtClean="0"/>
              <a:t>由抽象可以随时导出新的类（开）</a:t>
            </a:r>
          </a:p>
        </p:txBody>
      </p:sp>
      <p:pic>
        <p:nvPicPr>
          <p:cNvPr id="245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500438"/>
            <a:ext cx="396081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45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3284538"/>
            <a:ext cx="3744912"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368084C-B74A-471D-A327-536D38B59CA8}" type="slidenum">
              <a:rPr lang="en-US" altLang="zh-CN" sz="1200" b="0" smtClean="0">
                <a:solidFill>
                  <a:srgbClr val="4D4D4D"/>
                </a:solidFill>
                <a:latin typeface="Arial" charset="0"/>
              </a:rPr>
              <a:pPr eaLnBrk="1" hangingPunct="1"/>
              <a:t>23</a:t>
            </a:fld>
            <a:r>
              <a:rPr lang="en-US" altLang="zh-CN" sz="1200" b="0" smtClean="0">
                <a:solidFill>
                  <a:srgbClr val="4D4D4D"/>
                </a:solidFill>
                <a:latin typeface="Arial" charset="0"/>
              </a:rPr>
              <a:t>-</a:t>
            </a:r>
          </a:p>
        </p:txBody>
      </p:sp>
      <p:sp>
        <p:nvSpPr>
          <p:cNvPr id="2560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B1407154-DA87-4466-A609-D2F323C38AA0}" type="slidenum">
              <a:rPr lang="en-US" altLang="zh-CN" sz="1200" b="0">
                <a:solidFill>
                  <a:srgbClr val="4D4D4D"/>
                </a:solidFill>
                <a:latin typeface="Arial" charset="0"/>
              </a:rPr>
              <a:pPr algn="r" eaLnBrk="1" hangingPunct="1"/>
              <a:t>23</a:t>
            </a:fld>
            <a:r>
              <a:rPr lang="en-US" altLang="zh-CN" sz="1200" b="0">
                <a:solidFill>
                  <a:srgbClr val="4D4D4D"/>
                </a:solidFill>
                <a:latin typeface="Arial" charset="0"/>
              </a:rPr>
              <a:t>-</a:t>
            </a:r>
          </a:p>
        </p:txBody>
      </p:sp>
      <p:sp>
        <p:nvSpPr>
          <p:cNvPr id="25604" name="Rectangle 2"/>
          <p:cNvSpPr>
            <a:spLocks noGrp="1" noChangeArrowheads="1"/>
          </p:cNvSpPr>
          <p:nvPr>
            <p:ph type="title" idx="4294967295"/>
          </p:nvPr>
        </p:nvSpPr>
        <p:spPr/>
        <p:txBody>
          <a:bodyPr/>
          <a:lstStyle/>
          <a:p>
            <a:pPr eaLnBrk="1" hangingPunct="1"/>
            <a:r>
              <a:rPr lang="zh-CN" altLang="en-US" smtClean="0"/>
              <a:t>范例：手与门</a:t>
            </a:r>
          </a:p>
        </p:txBody>
      </p:sp>
      <p:sp>
        <p:nvSpPr>
          <p:cNvPr id="25605" name="Rectangle 3"/>
          <p:cNvSpPr>
            <a:spLocks noGrp="1" noChangeArrowheads="1"/>
          </p:cNvSpPr>
          <p:nvPr>
            <p:ph type="body" idx="4294967295"/>
          </p:nvPr>
        </p:nvSpPr>
        <p:spPr/>
        <p:txBody>
          <a:bodyPr/>
          <a:lstStyle/>
          <a:p>
            <a:pPr eaLnBrk="1" hangingPunct="1"/>
            <a:r>
              <a:rPr lang="zh-CN" altLang="en-US" smtClean="0"/>
              <a:t>如何在程序中模拟用手去开门和关门？</a:t>
            </a:r>
          </a:p>
          <a:p>
            <a:pPr eaLnBrk="1" hangingPunct="1"/>
            <a:r>
              <a:rPr lang="zh-CN" altLang="en-US" smtClean="0"/>
              <a:t>行为：</a:t>
            </a:r>
          </a:p>
          <a:p>
            <a:pPr lvl="1" eaLnBrk="1" hangingPunct="1"/>
            <a:r>
              <a:rPr lang="zh-CN" altLang="en-US" smtClean="0"/>
              <a:t>开门（</a:t>
            </a:r>
            <a:r>
              <a:rPr lang="en-US" altLang="zh-CN" smtClean="0"/>
              <a:t>open</a:t>
            </a:r>
            <a:r>
              <a:rPr lang="zh-CN" altLang="en-US" smtClean="0"/>
              <a:t>）</a:t>
            </a:r>
          </a:p>
          <a:p>
            <a:pPr lvl="1" eaLnBrk="1" hangingPunct="1"/>
            <a:r>
              <a:rPr lang="zh-CN" altLang="en-US" smtClean="0"/>
              <a:t>关门（</a:t>
            </a:r>
            <a:r>
              <a:rPr lang="en-US" altLang="zh-CN" smtClean="0"/>
              <a:t>close</a:t>
            </a:r>
            <a:r>
              <a:rPr lang="zh-CN" altLang="en-US" smtClean="0"/>
              <a:t>）</a:t>
            </a:r>
          </a:p>
          <a:p>
            <a:pPr lvl="1" eaLnBrk="1" hangingPunct="1"/>
            <a:r>
              <a:rPr lang="zh-CN" altLang="en-US" smtClean="0"/>
              <a:t>判断门的状态（</a:t>
            </a:r>
            <a:r>
              <a:rPr lang="en-US" altLang="zh-CN" smtClean="0"/>
              <a:t>isOpened</a:t>
            </a:r>
            <a:r>
              <a:rPr lang="zh-CN" altLang="en-US"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5605A4F-88EF-4F4F-A782-F18AAD7895DE}" type="slidenum">
              <a:rPr lang="en-US" altLang="zh-CN" sz="1200" b="0" smtClean="0">
                <a:solidFill>
                  <a:srgbClr val="4D4D4D"/>
                </a:solidFill>
                <a:latin typeface="Arial" charset="0"/>
              </a:rPr>
              <a:pPr eaLnBrk="1" hangingPunct="1"/>
              <a:t>24</a:t>
            </a:fld>
            <a:r>
              <a:rPr lang="en-US" altLang="zh-CN" sz="1200" b="0" smtClean="0">
                <a:solidFill>
                  <a:srgbClr val="4D4D4D"/>
                </a:solidFill>
                <a:latin typeface="Arial" charset="0"/>
              </a:rPr>
              <a:t>-</a:t>
            </a:r>
          </a:p>
        </p:txBody>
      </p:sp>
      <p:sp>
        <p:nvSpPr>
          <p:cNvPr id="2662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F56BBB47-623F-4490-83C4-B4833B09C5ED}" type="slidenum">
              <a:rPr lang="en-US" altLang="zh-CN" sz="1200" b="0">
                <a:solidFill>
                  <a:srgbClr val="4D4D4D"/>
                </a:solidFill>
                <a:latin typeface="Arial" charset="0"/>
              </a:rPr>
              <a:pPr algn="r" eaLnBrk="1" hangingPunct="1"/>
              <a:t>24</a:t>
            </a:fld>
            <a:r>
              <a:rPr lang="en-US" altLang="zh-CN" sz="1200" b="0">
                <a:solidFill>
                  <a:srgbClr val="4D4D4D"/>
                </a:solidFill>
                <a:latin typeface="Arial" charset="0"/>
              </a:rPr>
              <a:t>-</a:t>
            </a:r>
          </a:p>
        </p:txBody>
      </p:sp>
      <p:sp>
        <p:nvSpPr>
          <p:cNvPr id="26628" name="Rectangle 2"/>
          <p:cNvSpPr>
            <a:spLocks noGrp="1" noChangeArrowheads="1"/>
          </p:cNvSpPr>
          <p:nvPr>
            <p:ph type="title" idx="4294967295"/>
          </p:nvPr>
        </p:nvSpPr>
        <p:spPr/>
        <p:txBody>
          <a:bodyPr/>
          <a:lstStyle/>
          <a:p>
            <a:pPr eaLnBrk="1" hangingPunct="1"/>
            <a:r>
              <a:rPr lang="zh-CN" altLang="en-US" smtClean="0"/>
              <a:t>设计实现</a:t>
            </a:r>
          </a:p>
        </p:txBody>
      </p:sp>
      <p:pic>
        <p:nvPicPr>
          <p:cNvPr id="266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1268413"/>
            <a:ext cx="36290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4" name="Rectangle 4"/>
          <p:cNvSpPr>
            <a:spLocks noChangeArrowheads="1"/>
          </p:cNvSpPr>
          <p:nvPr/>
        </p:nvSpPr>
        <p:spPr bwMode="auto">
          <a:xfrm>
            <a:off x="323850" y="3068638"/>
            <a:ext cx="3870325" cy="3025775"/>
          </a:xfrm>
          <a:prstGeom prst="rect">
            <a:avLst/>
          </a:prstGeom>
          <a:noFill/>
          <a:ln w="9525">
            <a:noFill/>
            <a:miter lim="800000"/>
            <a:headEnd/>
            <a:tailEnd/>
          </a:ln>
          <a:effectLst/>
        </p:spPr>
        <p:txBody>
          <a:bodyPr>
            <a:spAutoFit/>
          </a:bodyPr>
          <a:lstStyle/>
          <a:p>
            <a:pPr>
              <a:defRPr/>
            </a:pPr>
            <a:r>
              <a:rPr kumimoji="0" lang="en-US" altLang="zh-CN" sz="1600">
                <a:effectLst>
                  <a:outerShdw blurRad="38100" dist="38100" dir="2700000" algn="tl">
                    <a:srgbClr val="C0C0C0"/>
                  </a:outerShdw>
                </a:effectLst>
              </a:rPr>
              <a:t>public class Door {</a:t>
            </a:r>
          </a:p>
          <a:p>
            <a:pPr>
              <a:defRPr/>
            </a:pPr>
            <a:r>
              <a:rPr kumimoji="0" lang="en-US" altLang="zh-CN" sz="1600">
                <a:effectLst>
                  <a:outerShdw blurRad="38100" dist="38100" dir="2700000" algn="tl">
                    <a:srgbClr val="C0C0C0"/>
                  </a:outerShdw>
                </a:effectLst>
              </a:rPr>
              <a:t>    private boolean _isOpen=false;</a:t>
            </a:r>
          </a:p>
          <a:p>
            <a:pPr>
              <a:defRPr/>
            </a:pPr>
            <a:r>
              <a:rPr kumimoji="0" lang="en-US" altLang="zh-CN" sz="1600">
                <a:effectLst>
                  <a:outerShdw blurRad="38100" dist="38100" dir="2700000" algn="tl">
                    <a:srgbClr val="C0C0C0"/>
                  </a:outerShdw>
                </a:effectLst>
              </a:rPr>
              <a:t>    public boolean isOpen(){</a:t>
            </a:r>
          </a:p>
          <a:p>
            <a:pPr>
              <a:defRPr/>
            </a:pPr>
            <a:r>
              <a:rPr kumimoji="0" lang="en-US" altLang="zh-CN" sz="1600">
                <a:effectLst>
                  <a:outerShdw blurRad="38100" dist="38100" dir="2700000" algn="tl">
                    <a:srgbClr val="C0C0C0"/>
                  </a:outerShdw>
                </a:effectLst>
              </a:rPr>
              <a:t>        return _isOpen;</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public void open(){</a:t>
            </a:r>
          </a:p>
          <a:p>
            <a:pPr>
              <a:defRPr/>
            </a:pPr>
            <a:r>
              <a:rPr kumimoji="0" lang="en-US" altLang="zh-CN" sz="1600">
                <a:effectLst>
                  <a:outerShdw blurRad="38100" dist="38100" dir="2700000" algn="tl">
                    <a:srgbClr val="C0C0C0"/>
                  </a:outerShdw>
                </a:effectLst>
              </a:rPr>
              <a:t>        _isOpen = true;</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public void close(){</a:t>
            </a:r>
          </a:p>
          <a:p>
            <a:pPr>
              <a:defRPr/>
            </a:pPr>
            <a:r>
              <a:rPr kumimoji="0" lang="en-US" altLang="zh-CN" sz="1600">
                <a:effectLst>
                  <a:outerShdw blurRad="38100" dist="38100" dir="2700000" algn="tl">
                    <a:srgbClr val="C0C0C0"/>
                  </a:outerShdw>
                </a:effectLst>
              </a:rPr>
              <a:t>        _isOpen = false;</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a:t>
            </a:r>
          </a:p>
        </p:txBody>
      </p:sp>
      <p:sp>
        <p:nvSpPr>
          <p:cNvPr id="163845" name="Rectangle 5"/>
          <p:cNvSpPr>
            <a:spLocks noChangeArrowheads="1"/>
          </p:cNvSpPr>
          <p:nvPr/>
        </p:nvSpPr>
        <p:spPr bwMode="auto">
          <a:xfrm>
            <a:off x="4572000" y="3284538"/>
            <a:ext cx="2663825" cy="2292350"/>
          </a:xfrm>
          <a:prstGeom prst="rect">
            <a:avLst/>
          </a:prstGeom>
          <a:noFill/>
          <a:ln w="9525">
            <a:noFill/>
            <a:miter lim="800000"/>
            <a:headEnd/>
            <a:tailEnd/>
          </a:ln>
          <a:effectLst/>
        </p:spPr>
        <p:txBody>
          <a:bodyPr>
            <a:spAutoFit/>
          </a:bodyPr>
          <a:lstStyle/>
          <a:p>
            <a:pPr>
              <a:defRPr/>
            </a:pPr>
            <a:r>
              <a:rPr kumimoji="0" lang="en-US" altLang="zh-CN" sz="1600">
                <a:effectLst>
                  <a:outerShdw blurRad="38100" dist="38100" dir="2700000" algn="tl">
                    <a:srgbClr val="C0C0C0"/>
                  </a:outerShdw>
                </a:effectLst>
              </a:rPr>
              <a:t>public class Hand {</a:t>
            </a:r>
          </a:p>
          <a:p>
            <a:pPr>
              <a:defRPr/>
            </a:pPr>
            <a:r>
              <a:rPr kumimoji="0" lang="en-US" altLang="zh-CN" sz="1600">
                <a:effectLst>
                  <a:outerShdw blurRad="38100" dist="38100" dir="2700000" algn="tl">
                    <a:srgbClr val="C0C0C0"/>
                  </a:outerShdw>
                </a:effectLst>
              </a:rPr>
              <a:t>    </a:t>
            </a:r>
            <a:r>
              <a:rPr kumimoji="0" lang="en-US" altLang="zh-CN" sz="1600">
                <a:solidFill>
                  <a:schemeClr val="hlink"/>
                </a:solidFill>
                <a:effectLst>
                  <a:outerShdw blurRad="38100" dist="38100" dir="2700000" algn="tl">
                    <a:srgbClr val="C0C0C0"/>
                  </a:outerShdw>
                </a:effectLst>
              </a:rPr>
              <a:t>public Door door;</a:t>
            </a:r>
          </a:p>
          <a:p>
            <a:pPr>
              <a:defRPr/>
            </a:pPr>
            <a:r>
              <a:rPr kumimoji="0" lang="en-US" altLang="zh-CN" sz="1600">
                <a:effectLst>
                  <a:outerShdw blurRad="38100" dist="38100" dir="2700000" algn="tl">
                    <a:srgbClr val="C0C0C0"/>
                  </a:outerShdw>
                </a:effectLst>
              </a:rPr>
              <a:t>    void do() {</a:t>
            </a:r>
          </a:p>
          <a:p>
            <a:pPr>
              <a:defRPr/>
            </a:pPr>
            <a:r>
              <a:rPr kumimoji="0" lang="en-US" altLang="zh-CN" sz="1600">
                <a:effectLst>
                  <a:outerShdw blurRad="38100" dist="38100" dir="2700000" algn="tl">
                    <a:srgbClr val="C0C0C0"/>
                  </a:outerShdw>
                </a:effectLst>
              </a:rPr>
              <a:t>        if (door.isOpen())</a:t>
            </a:r>
          </a:p>
          <a:p>
            <a:pPr>
              <a:defRPr/>
            </a:pPr>
            <a:r>
              <a:rPr kumimoji="0" lang="en-US" altLang="zh-CN" sz="1600">
                <a:effectLst>
                  <a:outerShdw blurRad="38100" dist="38100" dir="2700000" algn="tl">
                    <a:srgbClr val="C0C0C0"/>
                  </a:outerShdw>
                </a:effectLst>
              </a:rPr>
              <a:t>             door.close();</a:t>
            </a:r>
          </a:p>
          <a:p>
            <a:pPr>
              <a:defRPr/>
            </a:pPr>
            <a:r>
              <a:rPr kumimoji="0" lang="en-US" altLang="zh-CN" sz="1600">
                <a:effectLst>
                  <a:outerShdw blurRad="38100" dist="38100" dir="2700000" algn="tl">
                    <a:srgbClr val="C0C0C0"/>
                  </a:outerShdw>
                </a:effectLst>
              </a:rPr>
              <a:t>        else</a:t>
            </a:r>
          </a:p>
          <a:p>
            <a:pPr>
              <a:defRPr/>
            </a:pPr>
            <a:r>
              <a:rPr kumimoji="0" lang="en-US" altLang="zh-CN" sz="1600">
                <a:effectLst>
                  <a:outerShdw blurRad="38100" dist="38100" dir="2700000" algn="tl">
                    <a:srgbClr val="C0C0C0"/>
                  </a:outerShdw>
                </a:effectLst>
              </a:rPr>
              <a:t>            door.open();</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a:t>
            </a:r>
          </a:p>
        </p:txBody>
      </p:sp>
      <p:sp>
        <p:nvSpPr>
          <p:cNvPr id="163846" name="Rectangle 6"/>
          <p:cNvSpPr>
            <a:spLocks noChangeArrowheads="1"/>
          </p:cNvSpPr>
          <p:nvPr/>
        </p:nvSpPr>
        <p:spPr bwMode="auto">
          <a:xfrm>
            <a:off x="4067175" y="1052513"/>
            <a:ext cx="5076825" cy="2014537"/>
          </a:xfrm>
          <a:prstGeom prst="rect">
            <a:avLst/>
          </a:prstGeom>
          <a:noFill/>
          <a:ln w="9525">
            <a:noFill/>
            <a:miter lim="800000"/>
            <a:headEnd/>
            <a:tailEnd/>
          </a:ln>
          <a:effectLst/>
        </p:spPr>
        <p:txBody>
          <a:bodyPr>
            <a:spAutoFit/>
          </a:bodyPr>
          <a:lstStyle/>
          <a:p>
            <a:pPr>
              <a:defRPr/>
            </a:pPr>
            <a:r>
              <a:rPr kumimoji="0" lang="en-US" altLang="zh-CN" sz="1800">
                <a:effectLst>
                  <a:outerShdw blurRad="38100" dist="38100" dir="2700000" algn="tl">
                    <a:srgbClr val="C0C0C0"/>
                  </a:outerShdw>
                </a:effectLst>
              </a:rPr>
              <a:t>public class SmartTest {</a:t>
            </a:r>
          </a:p>
          <a:p>
            <a:pPr>
              <a:defRPr/>
            </a:pPr>
            <a:r>
              <a:rPr kumimoji="0" lang="en-US" altLang="zh-CN" sz="1800">
                <a:effectLst>
                  <a:outerShdw blurRad="38100" dist="38100" dir="2700000" algn="tl">
                    <a:srgbClr val="C0C0C0"/>
                  </a:outerShdw>
                </a:effectLst>
              </a:rPr>
              <a:t>    public static void main(String[] args) {</a:t>
            </a:r>
          </a:p>
          <a:p>
            <a:pPr>
              <a:defRPr/>
            </a:pPr>
            <a:r>
              <a:rPr kumimoji="0" lang="en-US" altLang="zh-CN" sz="1800">
                <a:effectLst>
                  <a:outerShdw blurRad="38100" dist="38100" dir="2700000" algn="tl">
                    <a:srgbClr val="C0C0C0"/>
                  </a:outerShdw>
                </a:effectLst>
              </a:rPr>
              <a:t>        Hand myHand = new Hand();</a:t>
            </a:r>
          </a:p>
          <a:p>
            <a:pPr>
              <a:defRPr/>
            </a:pPr>
            <a:r>
              <a:rPr kumimoji="0" lang="en-US" altLang="zh-CN" sz="1800">
                <a:effectLst>
                  <a:outerShdw blurRad="38100" dist="38100" dir="2700000" algn="tl">
                    <a:srgbClr val="C0C0C0"/>
                  </a:outerShdw>
                </a:effectLst>
              </a:rPr>
              <a:t>        myHand.door = new Door();</a:t>
            </a:r>
          </a:p>
          <a:p>
            <a:pPr>
              <a:defRPr/>
            </a:pPr>
            <a:r>
              <a:rPr kumimoji="0" lang="en-US" altLang="zh-CN" sz="1800">
                <a:effectLst>
                  <a:outerShdw blurRad="38100" dist="38100" dir="2700000" algn="tl">
                    <a:srgbClr val="C0C0C0"/>
                  </a:outerShdw>
                </a:effectLst>
              </a:rPr>
              <a:t>        myHand.do();</a:t>
            </a:r>
          </a:p>
          <a:p>
            <a:pPr>
              <a:defRPr/>
            </a:pPr>
            <a:r>
              <a:rPr kumimoji="0" lang="en-US" altLang="zh-CN" sz="1800">
                <a:effectLst>
                  <a:outerShdw blurRad="38100" dist="38100" dir="2700000" algn="tl">
                    <a:srgbClr val="C0C0C0"/>
                  </a:outerShdw>
                </a:effectLst>
              </a:rPr>
              <a:t>    }</a:t>
            </a:r>
          </a:p>
          <a:p>
            <a:pPr>
              <a:defRPr/>
            </a:pPr>
            <a:r>
              <a:rPr kumimoji="0" lang="en-US" altLang="zh-CN" sz="1800">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44"/>
                                        </p:tgtEl>
                                        <p:attrNameLst>
                                          <p:attrName>style.visibility</p:attrName>
                                        </p:attrNameLst>
                                      </p:cBhvr>
                                      <p:to>
                                        <p:strVal val="visible"/>
                                      </p:to>
                                    </p:set>
                                    <p:animEffect transition="in" filter="dissolve">
                                      <p:cBhvr>
                                        <p:cTn id="7" dur="500"/>
                                        <p:tgtEl>
                                          <p:spTgt spid="1638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3845"/>
                                        </p:tgtEl>
                                        <p:attrNameLst>
                                          <p:attrName>style.visibility</p:attrName>
                                        </p:attrNameLst>
                                      </p:cBhvr>
                                      <p:to>
                                        <p:strVal val="visible"/>
                                      </p:to>
                                    </p:set>
                                    <p:animEffect transition="in" filter="dissolve">
                                      <p:cBhvr>
                                        <p:cTn id="10" dur="500"/>
                                        <p:tgtEl>
                                          <p:spTgt spid="1638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3846"/>
                                        </p:tgtEl>
                                        <p:attrNameLst>
                                          <p:attrName>style.visibility</p:attrName>
                                        </p:attrNameLst>
                                      </p:cBhvr>
                                      <p:to>
                                        <p:strVal val="visible"/>
                                      </p:to>
                                    </p:set>
                                    <p:animEffect transition="in" filter="dissolve">
                                      <p:cBhvr>
                                        <p:cTn id="15" dur="500"/>
                                        <p:tgtEl>
                                          <p:spTgt spid="163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p:bldP spid="163845" grpId="0"/>
      <p:bldP spid="1638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E3C103A-C772-4BC9-90B0-622E93DACE34}" type="slidenum">
              <a:rPr lang="en-US" altLang="zh-CN" sz="1200" b="0" smtClean="0">
                <a:solidFill>
                  <a:srgbClr val="4D4D4D"/>
                </a:solidFill>
                <a:latin typeface="Arial" charset="0"/>
              </a:rPr>
              <a:pPr eaLnBrk="1" hangingPunct="1"/>
              <a:t>25</a:t>
            </a:fld>
            <a:r>
              <a:rPr lang="en-US" altLang="zh-CN" sz="1200" b="0" smtClean="0">
                <a:solidFill>
                  <a:srgbClr val="4D4D4D"/>
                </a:solidFill>
                <a:latin typeface="Arial" charset="0"/>
              </a:rPr>
              <a:t>-</a:t>
            </a:r>
          </a:p>
        </p:txBody>
      </p:sp>
      <p:sp>
        <p:nvSpPr>
          <p:cNvPr id="2765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E30225CE-BBE8-46E7-B3A2-7176EE111CBA}" type="slidenum">
              <a:rPr lang="en-US" altLang="zh-CN" sz="1200" b="0">
                <a:solidFill>
                  <a:srgbClr val="4D4D4D"/>
                </a:solidFill>
                <a:latin typeface="Arial" charset="0"/>
              </a:rPr>
              <a:pPr algn="r" eaLnBrk="1" hangingPunct="1"/>
              <a:t>25</a:t>
            </a:fld>
            <a:r>
              <a:rPr lang="en-US" altLang="zh-CN" sz="1200" b="0">
                <a:solidFill>
                  <a:srgbClr val="4D4D4D"/>
                </a:solidFill>
                <a:latin typeface="Arial" charset="0"/>
              </a:rPr>
              <a:t>-</a:t>
            </a:r>
          </a:p>
        </p:txBody>
      </p:sp>
      <p:sp>
        <p:nvSpPr>
          <p:cNvPr id="27652" name="Rectangle 2"/>
          <p:cNvSpPr>
            <a:spLocks noGrp="1" noChangeArrowheads="1"/>
          </p:cNvSpPr>
          <p:nvPr>
            <p:ph type="title" idx="4294967295"/>
          </p:nvPr>
        </p:nvSpPr>
        <p:spPr/>
        <p:txBody>
          <a:bodyPr/>
          <a:lstStyle/>
          <a:p>
            <a:pPr eaLnBrk="1" hangingPunct="1"/>
            <a:r>
              <a:rPr lang="zh-CN" altLang="en-US" smtClean="0"/>
              <a:t>新的需求</a:t>
            </a:r>
            <a:r>
              <a:rPr lang="en-US" altLang="zh-CN" smtClean="0"/>
              <a:t>……</a:t>
            </a:r>
          </a:p>
        </p:txBody>
      </p:sp>
      <p:sp>
        <p:nvSpPr>
          <p:cNvPr id="164867" name="Text Box 3"/>
          <p:cNvSpPr txBox="1">
            <a:spLocks noChangeArrowheads="1"/>
          </p:cNvSpPr>
          <p:nvPr/>
        </p:nvSpPr>
        <p:spPr bwMode="auto">
          <a:xfrm>
            <a:off x="1258888" y="2716213"/>
            <a:ext cx="7056437" cy="641350"/>
          </a:xfrm>
          <a:prstGeom prst="rect">
            <a:avLst/>
          </a:prstGeom>
          <a:noFill/>
          <a:ln w="9525">
            <a:noFill/>
            <a:miter lim="800000"/>
            <a:headEnd/>
            <a:tailEnd/>
          </a:ln>
          <a:effectLst/>
        </p:spPr>
        <p:txBody>
          <a:bodyPr>
            <a:spAutoFit/>
          </a:bodyPr>
          <a:lstStyle/>
          <a:p>
            <a:pPr>
              <a:spcBef>
                <a:spcPct val="50000"/>
              </a:spcBef>
              <a:defRPr/>
            </a:pPr>
            <a:r>
              <a:rPr lang="zh-CN" altLang="zh-CN" sz="3600" i="1">
                <a:solidFill>
                  <a:schemeClr val="tx2"/>
                </a:solidFill>
                <a:effectLst>
                  <a:outerShdw blurRad="38100" dist="38100" dir="2700000" algn="tl">
                    <a:srgbClr val="C0C0C0"/>
                  </a:outerShdw>
                </a:effectLst>
              </a:rPr>
              <a:t>需要手去开关抽屉，冰箱</a:t>
            </a:r>
            <a:r>
              <a:rPr lang="zh-CN" altLang="zh-CN" sz="3600" i="1">
                <a:solidFill>
                  <a:schemeClr val="tx2"/>
                </a:solidFill>
                <a:effectLst>
                  <a:outerShdw blurRad="38100" dist="38100" dir="2700000" algn="tl">
                    <a:srgbClr val="C0C0C0"/>
                  </a:outerShdw>
                </a:effectLst>
                <a:latin typeface="Times New Roman"/>
              </a:rPr>
              <a:t>……</a:t>
            </a:r>
            <a:r>
              <a:rPr lang="zh-CN" altLang="zh-CN" sz="3600" i="1">
                <a:solidFill>
                  <a:schemeClr val="tx2"/>
                </a:solidFill>
                <a:effectLst>
                  <a:outerShdw blurRad="38100" dist="38100" dir="2700000" algn="tl">
                    <a:srgbClr val="C0C0C0"/>
                  </a:outerShdw>
                </a:effectLst>
              </a:rPr>
              <a:t>?</a:t>
            </a:r>
          </a:p>
        </p:txBody>
      </p:sp>
      <p:sp>
        <p:nvSpPr>
          <p:cNvPr id="164868" name="Rectangle 4"/>
          <p:cNvSpPr>
            <a:spLocks noChangeArrowheads="1"/>
          </p:cNvSpPr>
          <p:nvPr/>
        </p:nvSpPr>
        <p:spPr bwMode="auto">
          <a:xfrm>
            <a:off x="1979613" y="3848100"/>
            <a:ext cx="4456112" cy="641350"/>
          </a:xfrm>
          <a:prstGeom prst="rect">
            <a:avLst/>
          </a:prstGeom>
          <a:noFill/>
          <a:ln w="9525">
            <a:noFill/>
            <a:miter lim="800000"/>
            <a:headEnd/>
            <a:tailEnd/>
          </a:ln>
          <a:effectLst/>
        </p:spPr>
        <p:txBody>
          <a:bodyPr wrap="none">
            <a:spAutoFit/>
          </a:bodyPr>
          <a:lstStyle/>
          <a:p>
            <a:pPr>
              <a:spcBef>
                <a:spcPct val="50000"/>
              </a:spcBef>
              <a:defRPr/>
            </a:pPr>
            <a:r>
              <a:rPr lang="zh-CN" altLang="zh-CN" sz="3600" i="1">
                <a:solidFill>
                  <a:srgbClr val="FF0000"/>
                </a:solidFill>
                <a:effectLst>
                  <a:outerShdw blurRad="38100" dist="38100" dir="2700000" algn="tl">
                    <a:srgbClr val="C0C0C0"/>
                  </a:outerShdw>
                </a:effectLst>
              </a:rPr>
              <a:t>我们只好去修改程序</a:t>
            </a:r>
            <a:r>
              <a:rPr lang="en-US" altLang="zh-CN" sz="3600" i="1">
                <a:solidFill>
                  <a:srgbClr val="FF00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anim calcmode="lin" valueType="num">
                                      <p:cBhvr>
                                        <p:cTn id="7" dur="500" fill="hold"/>
                                        <p:tgtEl>
                                          <p:spTgt spid="164867"/>
                                        </p:tgtEl>
                                        <p:attrNameLst>
                                          <p:attrName>ppt_w</p:attrName>
                                        </p:attrNameLst>
                                      </p:cBhvr>
                                      <p:tavLst>
                                        <p:tav tm="0">
                                          <p:val>
                                            <p:fltVal val="0"/>
                                          </p:val>
                                        </p:tav>
                                        <p:tav tm="100000">
                                          <p:val>
                                            <p:strVal val="#ppt_w"/>
                                          </p:val>
                                        </p:tav>
                                      </p:tavLst>
                                    </p:anim>
                                    <p:anim calcmode="lin" valueType="num">
                                      <p:cBhvr>
                                        <p:cTn id="8" dur="500" fill="hold"/>
                                        <p:tgtEl>
                                          <p:spTgt spid="16486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64868"/>
                                        </p:tgtEl>
                                        <p:attrNameLst>
                                          <p:attrName>style.visibility</p:attrName>
                                        </p:attrNameLst>
                                      </p:cBhvr>
                                      <p:to>
                                        <p:strVal val="visible"/>
                                      </p:to>
                                    </p:set>
                                    <p:anim calcmode="lin" valueType="num">
                                      <p:cBhvr>
                                        <p:cTn id="13" dur="500" fill="hold"/>
                                        <p:tgtEl>
                                          <p:spTgt spid="164868"/>
                                        </p:tgtEl>
                                        <p:attrNameLst>
                                          <p:attrName>ppt_w</p:attrName>
                                        </p:attrNameLst>
                                      </p:cBhvr>
                                      <p:tavLst>
                                        <p:tav tm="0">
                                          <p:val>
                                            <p:fltVal val="0"/>
                                          </p:val>
                                        </p:tav>
                                        <p:tav tm="100000">
                                          <p:val>
                                            <p:strVal val="#ppt_w"/>
                                          </p:val>
                                        </p:tav>
                                      </p:tavLst>
                                    </p:anim>
                                    <p:anim calcmode="lin" valueType="num">
                                      <p:cBhvr>
                                        <p:cTn id="14" dur="500" fill="hold"/>
                                        <p:tgtEl>
                                          <p:spTgt spid="1648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p:bldP spid="1648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8A73AF6-5F3B-4C65-90C2-2988F3978123}" type="slidenum">
              <a:rPr lang="en-US" altLang="zh-CN" sz="1200" b="0" smtClean="0">
                <a:solidFill>
                  <a:srgbClr val="4D4D4D"/>
                </a:solidFill>
                <a:latin typeface="Arial" charset="0"/>
              </a:rPr>
              <a:pPr eaLnBrk="1" hangingPunct="1"/>
              <a:t>26</a:t>
            </a:fld>
            <a:r>
              <a:rPr lang="en-US" altLang="zh-CN" sz="1200" b="0" smtClean="0">
                <a:solidFill>
                  <a:srgbClr val="4D4D4D"/>
                </a:solidFill>
                <a:latin typeface="Arial" charset="0"/>
              </a:rPr>
              <a:t>-</a:t>
            </a:r>
          </a:p>
        </p:txBody>
      </p:sp>
      <p:sp>
        <p:nvSpPr>
          <p:cNvPr id="2867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ABC1A605-A6FC-45D1-9ADD-205F0E054F52}" type="slidenum">
              <a:rPr lang="en-US" altLang="zh-CN" sz="1200" b="0">
                <a:solidFill>
                  <a:srgbClr val="4D4D4D"/>
                </a:solidFill>
                <a:latin typeface="Arial" charset="0"/>
              </a:rPr>
              <a:pPr algn="r" eaLnBrk="1" hangingPunct="1"/>
              <a:t>26</a:t>
            </a:fld>
            <a:r>
              <a:rPr lang="en-US" altLang="zh-CN" sz="1200" b="0">
                <a:solidFill>
                  <a:srgbClr val="4D4D4D"/>
                </a:solidFill>
                <a:latin typeface="Arial" charset="0"/>
              </a:rPr>
              <a:t>-</a:t>
            </a:r>
          </a:p>
        </p:txBody>
      </p:sp>
      <p:sp>
        <p:nvSpPr>
          <p:cNvPr id="28676" name="Rectangle 2"/>
          <p:cNvSpPr>
            <a:spLocks noGrp="1" noChangeArrowheads="1"/>
          </p:cNvSpPr>
          <p:nvPr>
            <p:ph type="title" idx="4294967295"/>
          </p:nvPr>
        </p:nvSpPr>
        <p:spPr/>
        <p:txBody>
          <a:bodyPr/>
          <a:lstStyle/>
          <a:p>
            <a:pPr eaLnBrk="1" hangingPunct="1"/>
            <a:r>
              <a:rPr lang="zh-CN" altLang="en-US" smtClean="0"/>
              <a:t>解决新的需求：修改设计</a:t>
            </a:r>
          </a:p>
        </p:txBody>
      </p:sp>
      <p:sp>
        <p:nvSpPr>
          <p:cNvPr id="165891" name="Rectangle 3"/>
          <p:cNvSpPr>
            <a:spLocks noChangeArrowheads="1"/>
          </p:cNvSpPr>
          <p:nvPr/>
        </p:nvSpPr>
        <p:spPr bwMode="auto">
          <a:xfrm>
            <a:off x="4284663" y="979488"/>
            <a:ext cx="4572000" cy="5035550"/>
          </a:xfrm>
          <a:prstGeom prst="rect">
            <a:avLst/>
          </a:prstGeom>
          <a:noFill/>
          <a:ln w="9525">
            <a:noFill/>
            <a:miter lim="800000"/>
            <a:headEnd/>
            <a:tailEnd/>
          </a:ln>
          <a:effectLst/>
        </p:spPr>
        <p:txBody>
          <a:bodyPr>
            <a:spAutoFit/>
          </a:bodyPr>
          <a:lstStyle/>
          <a:p>
            <a:pPr>
              <a:defRPr/>
            </a:pPr>
            <a:r>
              <a:rPr kumimoji="0" lang="en-US" altLang="zh-CN" sz="1800">
                <a:effectLst>
                  <a:outerShdw blurRad="38100" dist="38100" dir="2700000" algn="tl">
                    <a:srgbClr val="C0C0C0"/>
                  </a:outerShdw>
                </a:effectLst>
              </a:rPr>
              <a:t>public class Hand {</a:t>
            </a:r>
          </a:p>
          <a:p>
            <a:pPr>
              <a:defRPr/>
            </a:pPr>
            <a:r>
              <a:rPr kumimoji="0" lang="en-US" altLang="zh-CN" sz="1800">
                <a:effectLst>
                  <a:outerShdw blurRad="38100" dist="38100" dir="2700000" algn="tl">
                    <a:srgbClr val="C0C0C0"/>
                  </a:outerShdw>
                </a:effectLst>
              </a:rPr>
              <a:t>    public Door door;</a:t>
            </a:r>
          </a:p>
          <a:p>
            <a:pPr>
              <a:defRPr/>
            </a:pPr>
            <a:r>
              <a:rPr kumimoji="0" lang="en-US" altLang="zh-CN" sz="1800">
                <a:effectLst>
                  <a:outerShdw blurRad="38100" dist="38100" dir="2700000" algn="tl">
                    <a:srgbClr val="C0C0C0"/>
                  </a:outerShdw>
                </a:effectLst>
              </a:rPr>
              <a:t>    public Drawer drawer;</a:t>
            </a:r>
          </a:p>
          <a:p>
            <a:pPr>
              <a:defRPr/>
            </a:pPr>
            <a:r>
              <a:rPr kumimoji="0" lang="en-US" altLang="zh-CN" sz="1800">
                <a:effectLst>
                  <a:outerShdw blurRad="38100" dist="38100" dir="2700000" algn="tl">
                    <a:srgbClr val="C0C0C0"/>
                  </a:outerShdw>
                </a:effectLst>
              </a:rPr>
              <a:t>    </a:t>
            </a:r>
            <a:r>
              <a:rPr kumimoji="0" lang="en-US" altLang="zh-CN" sz="1800">
                <a:solidFill>
                  <a:schemeClr val="hlink"/>
                </a:solidFill>
                <a:effectLst>
                  <a:outerShdw blurRad="38100" dist="38100" dir="2700000" algn="tl">
                    <a:srgbClr val="C0C0C0"/>
                  </a:outerShdw>
                </a:effectLst>
              </a:rPr>
              <a:t>void do(int item)</a:t>
            </a:r>
            <a:r>
              <a:rPr kumimoji="0" lang="en-US" altLang="zh-CN" sz="1800">
                <a:effectLst>
                  <a:outerShdw blurRad="38100" dist="38100" dir="2700000" algn="tl">
                    <a:srgbClr val="C0C0C0"/>
                  </a:outerShdw>
                </a:effectLst>
              </a:rPr>
              <a:t> {</a:t>
            </a:r>
          </a:p>
          <a:p>
            <a:pPr>
              <a:defRPr/>
            </a:pPr>
            <a:r>
              <a:rPr kumimoji="0" lang="en-US" altLang="zh-CN" sz="1800">
                <a:effectLst>
                  <a:outerShdw blurRad="38100" dist="38100" dir="2700000" algn="tl">
                    <a:srgbClr val="C0C0C0"/>
                  </a:outerShdw>
                </a:effectLst>
              </a:rPr>
              <a:t>        switch (item){</a:t>
            </a:r>
          </a:p>
          <a:p>
            <a:pPr>
              <a:defRPr/>
            </a:pPr>
            <a:r>
              <a:rPr kumimoji="0" lang="en-US" altLang="zh-CN" sz="1800">
                <a:effectLst>
                  <a:outerShdw blurRad="38100" dist="38100" dir="2700000" algn="tl">
                    <a:srgbClr val="C0C0C0"/>
                  </a:outerShdw>
                </a:effectLst>
              </a:rPr>
              <a:t>            case 1:</a:t>
            </a:r>
          </a:p>
          <a:p>
            <a:pPr>
              <a:defRPr/>
            </a:pPr>
            <a:r>
              <a:rPr kumimoji="0" lang="en-US" altLang="zh-CN" sz="1800">
                <a:effectLst>
                  <a:outerShdw blurRad="38100" dist="38100" dir="2700000" algn="tl">
                    <a:srgbClr val="C0C0C0"/>
                  </a:outerShdw>
                </a:effectLst>
              </a:rPr>
              <a:t>                if (door.isOpen())</a:t>
            </a:r>
          </a:p>
          <a:p>
            <a:pPr>
              <a:defRPr/>
            </a:pPr>
            <a:r>
              <a:rPr kumimoji="0" lang="en-US" altLang="zh-CN" sz="1800">
                <a:effectLst>
                  <a:outerShdw blurRad="38100" dist="38100" dir="2700000" algn="tl">
                    <a:srgbClr val="C0C0C0"/>
                  </a:outerShdw>
                </a:effectLst>
              </a:rPr>
              <a:t>                     door.close();</a:t>
            </a:r>
          </a:p>
          <a:p>
            <a:pPr>
              <a:defRPr/>
            </a:pPr>
            <a:r>
              <a:rPr kumimoji="0" lang="en-US" altLang="zh-CN" sz="1800">
                <a:effectLst>
                  <a:outerShdw blurRad="38100" dist="38100" dir="2700000" algn="tl">
                    <a:srgbClr val="C0C0C0"/>
                  </a:outerShdw>
                </a:effectLst>
              </a:rPr>
              <a:t>                else   door.open();</a:t>
            </a:r>
          </a:p>
          <a:p>
            <a:pPr>
              <a:defRPr/>
            </a:pPr>
            <a:r>
              <a:rPr kumimoji="0" lang="en-US" altLang="zh-CN" sz="1800">
                <a:effectLst>
                  <a:outerShdw blurRad="38100" dist="38100" dir="2700000" algn="tl">
                    <a:srgbClr val="C0C0C0"/>
                  </a:outerShdw>
                </a:effectLst>
              </a:rPr>
              <a:t>                break;</a:t>
            </a:r>
          </a:p>
          <a:p>
            <a:pPr>
              <a:defRPr/>
            </a:pPr>
            <a:r>
              <a:rPr kumimoji="0" lang="en-US" altLang="zh-CN" sz="1800">
                <a:effectLst>
                  <a:outerShdw blurRad="38100" dist="38100" dir="2700000" algn="tl">
                    <a:srgbClr val="C0C0C0"/>
                  </a:outerShdw>
                </a:effectLst>
              </a:rPr>
              <a:t>	case 2:</a:t>
            </a:r>
          </a:p>
          <a:p>
            <a:pPr>
              <a:defRPr/>
            </a:pPr>
            <a:r>
              <a:rPr kumimoji="0" lang="en-US" altLang="zh-CN" sz="1800">
                <a:effectLst>
                  <a:outerShdw blurRad="38100" dist="38100" dir="2700000" algn="tl">
                    <a:srgbClr val="C0C0C0"/>
                  </a:outerShdw>
                </a:effectLst>
              </a:rPr>
              <a:t> 	    if (drawer.isOpen())</a:t>
            </a:r>
          </a:p>
          <a:p>
            <a:pPr>
              <a:defRPr/>
            </a:pPr>
            <a:r>
              <a:rPr kumimoji="0" lang="en-US" altLang="zh-CN" sz="1800">
                <a:effectLst>
                  <a:outerShdw blurRad="38100" dist="38100" dir="2700000" algn="tl">
                    <a:srgbClr val="C0C0C0"/>
                  </a:outerShdw>
                </a:effectLst>
              </a:rPr>
              <a:t>                      drawer.close();</a:t>
            </a:r>
          </a:p>
          <a:p>
            <a:pPr>
              <a:defRPr/>
            </a:pPr>
            <a:r>
              <a:rPr kumimoji="0" lang="en-US" altLang="zh-CN" sz="1800">
                <a:effectLst>
                  <a:outerShdw blurRad="38100" dist="38100" dir="2700000" algn="tl">
                    <a:srgbClr val="C0C0C0"/>
                  </a:outerShdw>
                </a:effectLst>
              </a:rPr>
              <a:t>                 else  drawer.open();</a:t>
            </a:r>
          </a:p>
          <a:p>
            <a:pPr>
              <a:defRPr/>
            </a:pPr>
            <a:r>
              <a:rPr kumimoji="0" lang="en-US" altLang="zh-CN" sz="1800">
                <a:effectLst>
                  <a:outerShdw blurRad="38100" dist="38100" dir="2700000" algn="tl">
                    <a:srgbClr val="C0C0C0"/>
                  </a:outerShdw>
                </a:effectLst>
              </a:rPr>
              <a:t>           break; </a:t>
            </a:r>
          </a:p>
          <a:p>
            <a:pPr>
              <a:defRPr/>
            </a:pPr>
            <a:r>
              <a:rPr kumimoji="0" lang="en-US" altLang="zh-CN" sz="1800">
                <a:effectLst>
                  <a:outerShdw blurRad="38100" dist="38100" dir="2700000" algn="tl">
                    <a:srgbClr val="C0C0C0"/>
                  </a:outerShdw>
                </a:effectLst>
              </a:rPr>
              <a:t>        }</a:t>
            </a:r>
          </a:p>
          <a:p>
            <a:pPr>
              <a:defRPr/>
            </a:pPr>
            <a:r>
              <a:rPr kumimoji="0" lang="en-US" altLang="zh-CN" sz="1800">
                <a:effectLst>
                  <a:outerShdw blurRad="38100" dist="38100" dir="2700000" algn="tl">
                    <a:srgbClr val="C0C0C0"/>
                  </a:outerShdw>
                </a:effectLst>
              </a:rPr>
              <a:t>    }</a:t>
            </a:r>
          </a:p>
          <a:p>
            <a:pPr>
              <a:defRPr/>
            </a:pPr>
            <a:r>
              <a:rPr kumimoji="0" lang="en-US" altLang="zh-CN" sz="1800">
                <a:effectLst>
                  <a:outerShdw blurRad="38100" dist="38100" dir="2700000" algn="tl">
                    <a:srgbClr val="C0C0C0"/>
                  </a:outerShdw>
                </a:effectLst>
              </a:rPr>
              <a:t>}</a:t>
            </a:r>
          </a:p>
        </p:txBody>
      </p:sp>
      <p:sp>
        <p:nvSpPr>
          <p:cNvPr id="165892" name="Rectangle 4"/>
          <p:cNvSpPr>
            <a:spLocks noChangeArrowheads="1"/>
          </p:cNvSpPr>
          <p:nvPr/>
        </p:nvSpPr>
        <p:spPr bwMode="auto">
          <a:xfrm>
            <a:off x="107950" y="3644900"/>
            <a:ext cx="5041900" cy="2289175"/>
          </a:xfrm>
          <a:prstGeom prst="rect">
            <a:avLst/>
          </a:prstGeom>
          <a:noFill/>
          <a:ln w="9525">
            <a:noFill/>
            <a:miter lim="800000"/>
            <a:headEnd/>
            <a:tailEnd/>
          </a:ln>
          <a:effectLst/>
        </p:spPr>
        <p:txBody>
          <a:bodyPr>
            <a:spAutoFit/>
          </a:bodyPr>
          <a:lstStyle/>
          <a:p>
            <a:pPr>
              <a:defRPr/>
            </a:pPr>
            <a:r>
              <a:rPr kumimoji="0" lang="en-US" altLang="zh-CN" sz="1800">
                <a:effectLst>
                  <a:outerShdw blurRad="38100" dist="38100" dir="2700000" algn="tl">
                    <a:srgbClr val="C0C0C0"/>
                  </a:outerShdw>
                </a:effectLst>
                <a:ea typeface="宋体" charset="-122"/>
              </a:rPr>
              <a:t>public class SmartTest {</a:t>
            </a:r>
          </a:p>
          <a:p>
            <a:pPr>
              <a:defRPr/>
            </a:pPr>
            <a:r>
              <a:rPr kumimoji="0" lang="en-US" altLang="zh-CN" sz="1800">
                <a:effectLst>
                  <a:outerShdw blurRad="38100" dist="38100" dir="2700000" algn="tl">
                    <a:srgbClr val="C0C0C0"/>
                  </a:outerShdw>
                </a:effectLst>
                <a:ea typeface="宋体" charset="-122"/>
              </a:rPr>
              <a:t>    public static void main(String[] args) {</a:t>
            </a:r>
          </a:p>
          <a:p>
            <a:pPr>
              <a:defRPr/>
            </a:pPr>
            <a:r>
              <a:rPr kumimoji="0" lang="en-US" altLang="zh-CN" sz="1800">
                <a:effectLst>
                  <a:outerShdw blurRad="38100" dist="38100" dir="2700000" algn="tl">
                    <a:srgbClr val="C0C0C0"/>
                  </a:outerShdw>
                </a:effectLst>
                <a:ea typeface="宋体" charset="-122"/>
              </a:rPr>
              <a:t>        Hand myHand = new Hand();</a:t>
            </a:r>
          </a:p>
          <a:p>
            <a:pPr>
              <a:defRPr/>
            </a:pPr>
            <a:r>
              <a:rPr kumimoji="0" lang="en-US" altLang="zh-CN" sz="1800">
                <a:effectLst>
                  <a:outerShdw blurRad="38100" dist="38100" dir="2700000" algn="tl">
                    <a:srgbClr val="C0C0C0"/>
                  </a:outerShdw>
                </a:effectLst>
                <a:ea typeface="宋体" charset="-122"/>
              </a:rPr>
              <a:t>        myHand.door = new Door();</a:t>
            </a:r>
            <a:br>
              <a:rPr kumimoji="0" lang="en-US" altLang="zh-CN" sz="1800">
                <a:effectLst>
                  <a:outerShdw blurRad="38100" dist="38100" dir="2700000" algn="tl">
                    <a:srgbClr val="C0C0C0"/>
                  </a:outerShdw>
                </a:effectLst>
                <a:ea typeface="宋体" charset="-122"/>
              </a:rPr>
            </a:br>
            <a:r>
              <a:rPr kumimoji="0" lang="en-US" altLang="zh-CN" sz="1800">
                <a:effectLst>
                  <a:outerShdw blurRad="38100" dist="38100" dir="2700000" algn="tl">
                    <a:srgbClr val="C0C0C0"/>
                  </a:outerShdw>
                </a:effectLst>
                <a:ea typeface="宋体" charset="-122"/>
              </a:rPr>
              <a:t>        myHand.drawer = new Drawer();</a:t>
            </a:r>
          </a:p>
          <a:p>
            <a:pPr>
              <a:defRPr/>
            </a:pPr>
            <a:r>
              <a:rPr kumimoji="0" lang="en-US" altLang="zh-CN" sz="1800">
                <a:effectLst>
                  <a:outerShdw blurRad="38100" dist="38100" dir="2700000" algn="tl">
                    <a:srgbClr val="C0C0C0"/>
                  </a:outerShdw>
                </a:effectLst>
                <a:ea typeface="宋体" charset="-122"/>
              </a:rPr>
              <a:t>        </a:t>
            </a:r>
            <a:r>
              <a:rPr kumimoji="0" lang="en-US" altLang="zh-CN" sz="1800">
                <a:solidFill>
                  <a:schemeClr val="hlink"/>
                </a:solidFill>
                <a:effectLst>
                  <a:outerShdw blurRad="38100" dist="38100" dir="2700000" algn="tl">
                    <a:srgbClr val="C0C0C0"/>
                  </a:outerShdw>
                </a:effectLst>
                <a:ea typeface="宋体" charset="-122"/>
              </a:rPr>
              <a:t>myHand.do(1);</a:t>
            </a:r>
          </a:p>
          <a:p>
            <a:pPr>
              <a:defRPr/>
            </a:pPr>
            <a:r>
              <a:rPr kumimoji="0" lang="en-US" altLang="zh-CN" sz="1800">
                <a:effectLst>
                  <a:outerShdw blurRad="38100" dist="38100" dir="2700000" algn="tl">
                    <a:srgbClr val="C0C0C0"/>
                  </a:outerShdw>
                </a:effectLst>
                <a:ea typeface="宋体" charset="-122"/>
              </a:rPr>
              <a:t>    }</a:t>
            </a:r>
          </a:p>
          <a:p>
            <a:pPr>
              <a:defRPr/>
            </a:pPr>
            <a:r>
              <a:rPr kumimoji="0" lang="en-US" altLang="zh-CN" sz="1800">
                <a:effectLst>
                  <a:outerShdw blurRad="38100" dist="38100" dir="2700000" algn="tl">
                    <a:srgbClr val="C0C0C0"/>
                  </a:outerShdw>
                </a:effectLst>
                <a:ea typeface="宋体" charset="-122"/>
              </a:rPr>
              <a:t>}</a:t>
            </a:r>
          </a:p>
        </p:txBody>
      </p:sp>
      <p:sp>
        <p:nvSpPr>
          <p:cNvPr id="165893" name="Rectangle 5"/>
          <p:cNvSpPr>
            <a:spLocks noChangeArrowheads="1"/>
          </p:cNvSpPr>
          <p:nvPr/>
        </p:nvSpPr>
        <p:spPr bwMode="auto">
          <a:xfrm>
            <a:off x="1757363" y="5248275"/>
            <a:ext cx="6127750" cy="915988"/>
          </a:xfrm>
          <a:prstGeom prst="rect">
            <a:avLst/>
          </a:prstGeom>
          <a:noFill/>
          <a:ln w="9525">
            <a:noFill/>
            <a:miter lim="800000"/>
            <a:headEnd/>
            <a:tailEnd/>
          </a:ln>
          <a:effectLst/>
        </p:spPr>
        <p:txBody>
          <a:bodyPr wrap="none">
            <a:spAutoFit/>
          </a:bodyPr>
          <a:lstStyle/>
          <a:p>
            <a:pPr>
              <a:lnSpc>
                <a:spcPct val="50000"/>
              </a:lnSpc>
              <a:spcBef>
                <a:spcPct val="50000"/>
              </a:spcBef>
              <a:defRPr/>
            </a:pPr>
            <a:r>
              <a:rPr lang="zh-CN" altLang="zh-CN" sz="3600" i="1">
                <a:solidFill>
                  <a:srgbClr val="660066"/>
                </a:solidFill>
                <a:effectLst>
                  <a:outerShdw blurRad="38100" dist="38100" dir="2700000" algn="tl">
                    <a:srgbClr val="C0C0C0"/>
                  </a:outerShdw>
                </a:effectLst>
              </a:rPr>
              <a:t>手被改了！</a:t>
            </a:r>
            <a:endParaRPr lang="zh-CN" altLang="en-US" sz="3600" i="1">
              <a:solidFill>
                <a:srgbClr val="660066"/>
              </a:solidFill>
              <a:effectLst>
                <a:outerShdw blurRad="38100" dist="38100" dir="2700000" algn="tl">
                  <a:srgbClr val="C0C0C0"/>
                </a:outerShdw>
              </a:effectLst>
            </a:endParaRPr>
          </a:p>
          <a:p>
            <a:pPr>
              <a:lnSpc>
                <a:spcPct val="50000"/>
              </a:lnSpc>
              <a:spcBef>
                <a:spcPct val="50000"/>
              </a:spcBef>
              <a:defRPr/>
            </a:pPr>
            <a:r>
              <a:rPr lang="zh-CN" altLang="en-US" sz="3600" i="1">
                <a:solidFill>
                  <a:srgbClr val="660066"/>
                </a:solidFill>
                <a:effectLst>
                  <a:outerShdw blurRad="38100" dist="38100" dir="2700000" algn="tl">
                    <a:srgbClr val="C0C0C0"/>
                  </a:outerShdw>
                </a:effectLst>
              </a:rPr>
              <a:t>主（使用手）程序也被改了！</a:t>
            </a:r>
          </a:p>
        </p:txBody>
      </p:sp>
      <p:pic>
        <p:nvPicPr>
          <p:cNvPr id="1658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613"/>
            <a:ext cx="4308475"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5894"/>
                                        </p:tgtEl>
                                        <p:attrNameLst>
                                          <p:attrName>style.visibility</p:attrName>
                                        </p:attrNameLst>
                                      </p:cBhvr>
                                      <p:to>
                                        <p:strVal val="visible"/>
                                      </p:to>
                                    </p:set>
                                    <p:animEffect transition="in" filter="dissolve">
                                      <p:cBhvr>
                                        <p:cTn id="7" dur="500"/>
                                        <p:tgtEl>
                                          <p:spTgt spid="165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5891"/>
                                        </p:tgtEl>
                                        <p:attrNameLst>
                                          <p:attrName>style.visibility</p:attrName>
                                        </p:attrNameLst>
                                      </p:cBhvr>
                                      <p:to>
                                        <p:strVal val="visible"/>
                                      </p:to>
                                    </p:set>
                                    <p:animEffect transition="in" filter="dissolve">
                                      <p:cBhvr>
                                        <p:cTn id="12" dur="500"/>
                                        <p:tgtEl>
                                          <p:spTgt spid="165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5892"/>
                                        </p:tgtEl>
                                        <p:attrNameLst>
                                          <p:attrName>style.visibility</p:attrName>
                                        </p:attrNameLst>
                                      </p:cBhvr>
                                      <p:to>
                                        <p:strVal val="visible"/>
                                      </p:to>
                                    </p:set>
                                    <p:animEffect transition="in" filter="dissolve">
                                      <p:cBhvr>
                                        <p:cTn id="17" dur="500"/>
                                        <p:tgtEl>
                                          <p:spTgt spid="165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65893">
                                            <p:txEl>
                                              <p:pRg st="0" end="0"/>
                                            </p:txEl>
                                          </p:spTgt>
                                        </p:tgtEl>
                                        <p:attrNameLst>
                                          <p:attrName>style.visibility</p:attrName>
                                        </p:attrNameLst>
                                      </p:cBhvr>
                                      <p:to>
                                        <p:strVal val="visible"/>
                                      </p:to>
                                    </p:set>
                                    <p:animEffect transition="in" filter="dissolve">
                                      <p:cBhvr>
                                        <p:cTn id="22" dur="500"/>
                                        <p:tgtEl>
                                          <p:spTgt spid="16589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65893">
                                            <p:txEl>
                                              <p:pRg st="1" end="1"/>
                                            </p:txEl>
                                          </p:spTgt>
                                        </p:tgtEl>
                                        <p:attrNameLst>
                                          <p:attrName>style.visibility</p:attrName>
                                        </p:attrNameLst>
                                      </p:cBhvr>
                                      <p:to>
                                        <p:strVal val="visible"/>
                                      </p:to>
                                    </p:set>
                                    <p:animEffect transition="in" filter="dissolve">
                                      <p:cBhvr>
                                        <p:cTn id="27" dur="500"/>
                                        <p:tgtEl>
                                          <p:spTgt spid="1658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P spid="16589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0D45AC6-24D2-429B-9854-70F1CB8778D2}" type="slidenum">
              <a:rPr lang="en-US" altLang="zh-CN" sz="1200" b="0" smtClean="0">
                <a:solidFill>
                  <a:srgbClr val="4D4D4D"/>
                </a:solidFill>
                <a:latin typeface="Arial" charset="0"/>
              </a:rPr>
              <a:pPr eaLnBrk="1" hangingPunct="1"/>
              <a:t>27</a:t>
            </a:fld>
            <a:r>
              <a:rPr lang="en-US" altLang="zh-CN" sz="1200" b="0" smtClean="0">
                <a:solidFill>
                  <a:srgbClr val="4D4D4D"/>
                </a:solidFill>
                <a:latin typeface="Arial" charset="0"/>
              </a:rPr>
              <a:t>-</a:t>
            </a:r>
          </a:p>
        </p:txBody>
      </p:sp>
      <p:sp>
        <p:nvSpPr>
          <p:cNvPr id="2969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73F01868-2D8D-4E17-B655-43B2C86EDF54}" type="slidenum">
              <a:rPr lang="en-US" altLang="zh-CN" sz="1200" b="0">
                <a:solidFill>
                  <a:srgbClr val="4D4D4D"/>
                </a:solidFill>
                <a:latin typeface="Arial" charset="0"/>
              </a:rPr>
              <a:pPr algn="r" eaLnBrk="1" hangingPunct="1"/>
              <a:t>27</a:t>
            </a:fld>
            <a:r>
              <a:rPr lang="en-US" altLang="zh-CN" sz="1200" b="0">
                <a:solidFill>
                  <a:srgbClr val="4D4D4D"/>
                </a:solidFill>
                <a:latin typeface="Arial" charset="0"/>
              </a:rPr>
              <a:t>-</a:t>
            </a:r>
          </a:p>
        </p:txBody>
      </p:sp>
      <p:sp>
        <p:nvSpPr>
          <p:cNvPr id="29700" name="Rectangle 2"/>
          <p:cNvSpPr>
            <a:spLocks noGrp="1" noChangeArrowheads="1"/>
          </p:cNvSpPr>
          <p:nvPr>
            <p:ph type="title" idx="4294967295"/>
          </p:nvPr>
        </p:nvSpPr>
        <p:spPr/>
        <p:txBody>
          <a:bodyPr/>
          <a:lstStyle/>
          <a:p>
            <a:pPr eaLnBrk="1" hangingPunct="1"/>
            <a:r>
              <a:rPr lang="zh-CN" altLang="en-US" smtClean="0"/>
              <a:t>符合</a:t>
            </a:r>
            <a:r>
              <a:rPr lang="en-US" altLang="zh-CN" smtClean="0"/>
              <a:t>OCP</a:t>
            </a:r>
            <a:r>
              <a:rPr lang="zh-CN" altLang="en-US" smtClean="0"/>
              <a:t>的设计方案</a:t>
            </a:r>
          </a:p>
        </p:txBody>
      </p:sp>
      <p:pic>
        <p:nvPicPr>
          <p:cNvPr id="2970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28775"/>
            <a:ext cx="5183188"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6" name="Rectangle 4"/>
          <p:cNvSpPr>
            <a:spLocks noChangeArrowheads="1"/>
          </p:cNvSpPr>
          <p:nvPr/>
        </p:nvSpPr>
        <p:spPr bwMode="auto">
          <a:xfrm>
            <a:off x="4427538" y="1916113"/>
            <a:ext cx="4248150" cy="2282825"/>
          </a:xfrm>
          <a:prstGeom prst="rect">
            <a:avLst/>
          </a:prstGeom>
          <a:noFill/>
          <a:ln w="9525">
            <a:noFill/>
            <a:miter lim="800000"/>
            <a:headEnd/>
            <a:tailEnd/>
          </a:ln>
          <a:effectLst/>
        </p:spPr>
        <p:txBody>
          <a:bodyPr>
            <a:spAutoFit/>
          </a:bodyPr>
          <a:lstStyle/>
          <a:p>
            <a:pPr>
              <a:defRPr/>
            </a:pPr>
            <a:r>
              <a:rPr kumimoji="0" lang="en-US" altLang="zh-CN">
                <a:solidFill>
                  <a:schemeClr val="hlink"/>
                </a:solidFill>
                <a:effectLst>
                  <a:outerShdw blurRad="38100" dist="38100" dir="2700000" algn="tl">
                    <a:srgbClr val="C0C0C0"/>
                  </a:outerShdw>
                </a:effectLst>
              </a:rPr>
              <a:t>public </a:t>
            </a:r>
            <a:r>
              <a:rPr kumimoji="0" lang="en-US" altLang="zh-CN">
                <a:solidFill>
                  <a:srgbClr val="FF0000"/>
                </a:solidFill>
                <a:effectLst>
                  <a:outerShdw blurRad="38100" dist="38100" dir="2700000" algn="tl">
                    <a:srgbClr val="C0C0C0"/>
                  </a:outerShdw>
                </a:effectLst>
              </a:rPr>
              <a:t>interface</a:t>
            </a:r>
            <a:r>
              <a:rPr kumimoji="0" lang="en-US" altLang="zh-CN">
                <a:solidFill>
                  <a:schemeClr val="hlink"/>
                </a:solidFill>
                <a:effectLst>
                  <a:outerShdw blurRad="38100" dist="38100" dir="2700000" algn="tl">
                    <a:srgbClr val="C0C0C0"/>
                  </a:outerShdw>
                </a:effectLst>
              </a:rPr>
              <a:t> Excutable</a:t>
            </a:r>
            <a:r>
              <a:rPr kumimoji="0" lang="en-US" altLang="zh-CN">
                <a:effectLst>
                  <a:outerShdw blurRad="38100" dist="38100" dir="2700000" algn="tl">
                    <a:srgbClr val="C0C0C0"/>
                  </a:outerShdw>
                </a:effectLst>
              </a:rPr>
              <a:t> {</a:t>
            </a:r>
          </a:p>
          <a:p>
            <a:pPr>
              <a:defRPr/>
            </a:pPr>
            <a:r>
              <a:rPr kumimoji="0" lang="en-US" altLang="zh-CN">
                <a:effectLst>
                  <a:outerShdw blurRad="38100" dist="38100" dir="2700000" algn="tl">
                    <a:srgbClr val="C0C0C0"/>
                  </a:outerShdw>
                </a:effectLst>
              </a:rPr>
              <a:t>    public boolean isOpen();</a:t>
            </a:r>
          </a:p>
          <a:p>
            <a:pPr>
              <a:defRPr/>
            </a:pPr>
            <a:r>
              <a:rPr kumimoji="0" lang="en-US" altLang="zh-CN">
                <a:effectLst>
                  <a:outerShdw blurRad="38100" dist="38100" dir="2700000" algn="tl">
                    <a:srgbClr val="C0C0C0"/>
                  </a:outerShdw>
                </a:effectLst>
              </a:rPr>
              <a:t>    public void open();</a:t>
            </a:r>
          </a:p>
          <a:p>
            <a:pPr>
              <a:defRPr/>
            </a:pPr>
            <a:r>
              <a:rPr kumimoji="0" lang="en-US" altLang="zh-CN">
                <a:effectLst>
                  <a:outerShdw blurRad="38100" dist="38100" dir="2700000" algn="tl">
                    <a:srgbClr val="C0C0C0"/>
                  </a:outerShdw>
                </a:effectLst>
              </a:rPr>
              <a:t>    public void close();</a:t>
            </a:r>
          </a:p>
          <a:p>
            <a:pPr>
              <a:defRPr/>
            </a:pPr>
            <a:r>
              <a:rPr kumimoji="0" lang="en-US" altLang="zh-CN">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dissolve">
                                      <p:cBhvr>
                                        <p:cTn id="7" dur="500"/>
                                        <p:tgtEl>
                                          <p:spTgt spid="16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A82CF3C-6BFB-4BA5-91D4-9E2437209745}" type="slidenum">
              <a:rPr lang="en-US" altLang="zh-CN" sz="1200" b="0" smtClean="0">
                <a:solidFill>
                  <a:srgbClr val="4D4D4D"/>
                </a:solidFill>
                <a:latin typeface="Arial" charset="0"/>
              </a:rPr>
              <a:pPr eaLnBrk="1" hangingPunct="1"/>
              <a:t>28</a:t>
            </a:fld>
            <a:r>
              <a:rPr lang="en-US" altLang="zh-CN" sz="1200" b="0" smtClean="0">
                <a:solidFill>
                  <a:srgbClr val="4D4D4D"/>
                </a:solidFill>
                <a:latin typeface="Arial" charset="0"/>
              </a:rPr>
              <a:t>-</a:t>
            </a:r>
          </a:p>
        </p:txBody>
      </p:sp>
      <p:sp>
        <p:nvSpPr>
          <p:cNvPr id="3072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56C868A3-50AF-4B9D-91AD-BBEE1D875C07}" type="slidenum">
              <a:rPr lang="en-US" altLang="zh-CN" sz="1200" b="0">
                <a:solidFill>
                  <a:srgbClr val="4D4D4D"/>
                </a:solidFill>
                <a:latin typeface="Arial" charset="0"/>
              </a:rPr>
              <a:pPr algn="r" eaLnBrk="1" hangingPunct="1"/>
              <a:t>28</a:t>
            </a:fld>
            <a:r>
              <a:rPr lang="en-US" altLang="zh-CN" sz="1200" b="0">
                <a:solidFill>
                  <a:srgbClr val="4D4D4D"/>
                </a:solidFill>
                <a:latin typeface="Arial" charset="0"/>
              </a:rPr>
              <a:t>-</a:t>
            </a:r>
          </a:p>
        </p:txBody>
      </p:sp>
      <p:sp>
        <p:nvSpPr>
          <p:cNvPr id="30724" name="Rectangle 2"/>
          <p:cNvSpPr>
            <a:spLocks noGrp="1" noChangeArrowheads="1"/>
          </p:cNvSpPr>
          <p:nvPr>
            <p:ph type="title" idx="4294967295"/>
          </p:nvPr>
        </p:nvSpPr>
        <p:spPr/>
        <p:txBody>
          <a:bodyPr/>
          <a:lstStyle/>
          <a:p>
            <a:pPr eaLnBrk="1" hangingPunct="1"/>
            <a:r>
              <a:rPr lang="zh-CN" altLang="en-US" smtClean="0"/>
              <a:t>新的实现</a:t>
            </a:r>
          </a:p>
        </p:txBody>
      </p:sp>
      <p:sp>
        <p:nvSpPr>
          <p:cNvPr id="167939" name="Rectangle 3"/>
          <p:cNvSpPr>
            <a:spLocks noChangeArrowheads="1"/>
          </p:cNvSpPr>
          <p:nvPr/>
        </p:nvSpPr>
        <p:spPr bwMode="auto">
          <a:xfrm>
            <a:off x="107950" y="1052513"/>
            <a:ext cx="4572000" cy="3025775"/>
          </a:xfrm>
          <a:prstGeom prst="rect">
            <a:avLst/>
          </a:prstGeom>
          <a:noFill/>
          <a:ln w="9525">
            <a:noFill/>
            <a:miter lim="800000"/>
            <a:headEnd/>
            <a:tailEnd/>
          </a:ln>
          <a:effectLst/>
        </p:spPr>
        <p:txBody>
          <a:bodyPr>
            <a:spAutoFit/>
          </a:bodyPr>
          <a:lstStyle/>
          <a:p>
            <a:pPr>
              <a:defRPr/>
            </a:pPr>
            <a:r>
              <a:rPr kumimoji="0" lang="en-US" altLang="zh-CN" sz="1600">
                <a:effectLst>
                  <a:outerShdw blurRad="38100" dist="38100" dir="2700000" algn="tl">
                    <a:srgbClr val="C0C0C0"/>
                  </a:outerShdw>
                </a:effectLst>
              </a:rPr>
              <a:t>public </a:t>
            </a:r>
            <a:r>
              <a:rPr kumimoji="0" lang="en-US" altLang="zh-CN" sz="1600">
                <a:solidFill>
                  <a:schemeClr val="tx2"/>
                </a:solidFill>
                <a:effectLst>
                  <a:outerShdw blurRad="38100" dist="38100" dir="2700000" algn="tl">
                    <a:srgbClr val="C0C0C0"/>
                  </a:outerShdw>
                </a:effectLst>
              </a:rPr>
              <a:t>class Door</a:t>
            </a:r>
            <a:r>
              <a:rPr kumimoji="0" lang="en-US" altLang="zh-CN" sz="1600">
                <a:effectLst>
                  <a:outerShdw blurRad="38100" dist="38100" dir="2700000" algn="tl">
                    <a:srgbClr val="C0C0C0"/>
                  </a:outerShdw>
                </a:effectLst>
              </a:rPr>
              <a:t> </a:t>
            </a:r>
            <a:r>
              <a:rPr kumimoji="0" lang="en-US" altLang="zh-CN" sz="1600">
                <a:solidFill>
                  <a:srgbClr val="FF0000"/>
                </a:solidFill>
                <a:effectLst>
                  <a:outerShdw blurRad="38100" dist="38100" dir="2700000" algn="tl">
                    <a:srgbClr val="C0C0C0"/>
                  </a:outerShdw>
                </a:effectLst>
              </a:rPr>
              <a:t>implements Excutable</a:t>
            </a: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private boolean _isOpen = false;</a:t>
            </a:r>
          </a:p>
          <a:p>
            <a:pPr>
              <a:defRPr/>
            </a:pPr>
            <a:r>
              <a:rPr kumimoji="0" lang="en-US" altLang="zh-CN" sz="1600">
                <a:effectLst>
                  <a:outerShdw blurRad="38100" dist="38100" dir="2700000" algn="tl">
                    <a:srgbClr val="C0C0C0"/>
                  </a:outerShdw>
                </a:effectLst>
              </a:rPr>
              <a:t>    public boolean isOpen() {</a:t>
            </a:r>
          </a:p>
          <a:p>
            <a:pPr>
              <a:defRPr/>
            </a:pPr>
            <a:r>
              <a:rPr kumimoji="0" lang="en-US" altLang="zh-CN" sz="1600">
                <a:effectLst>
                  <a:outerShdw blurRad="38100" dist="38100" dir="2700000" algn="tl">
                    <a:srgbClr val="C0C0C0"/>
                  </a:outerShdw>
                </a:effectLst>
              </a:rPr>
              <a:t>        return _isOpen;</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public void open() {</a:t>
            </a:r>
          </a:p>
          <a:p>
            <a:pPr>
              <a:defRPr/>
            </a:pPr>
            <a:r>
              <a:rPr kumimoji="0" lang="en-US" altLang="zh-CN" sz="1600">
                <a:effectLst>
                  <a:outerShdw blurRad="38100" dist="38100" dir="2700000" algn="tl">
                    <a:srgbClr val="C0C0C0"/>
                  </a:outerShdw>
                </a:effectLst>
              </a:rPr>
              <a:t>        _isOpen = true;</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public void close() {</a:t>
            </a:r>
          </a:p>
          <a:p>
            <a:pPr>
              <a:defRPr/>
            </a:pPr>
            <a:r>
              <a:rPr kumimoji="0" lang="en-US" altLang="zh-CN" sz="1600">
                <a:effectLst>
                  <a:outerShdw blurRad="38100" dist="38100" dir="2700000" algn="tl">
                    <a:srgbClr val="C0C0C0"/>
                  </a:outerShdw>
                </a:effectLst>
              </a:rPr>
              <a:t>        _isOpen = false;</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a:t>
            </a:r>
          </a:p>
        </p:txBody>
      </p:sp>
      <p:sp>
        <p:nvSpPr>
          <p:cNvPr id="167940" name="Rectangle 4"/>
          <p:cNvSpPr>
            <a:spLocks noChangeArrowheads="1"/>
          </p:cNvSpPr>
          <p:nvPr/>
        </p:nvSpPr>
        <p:spPr bwMode="auto">
          <a:xfrm>
            <a:off x="360363" y="3944938"/>
            <a:ext cx="2987675" cy="2292350"/>
          </a:xfrm>
          <a:prstGeom prst="rect">
            <a:avLst/>
          </a:prstGeom>
          <a:noFill/>
          <a:ln w="9525">
            <a:noFill/>
            <a:miter lim="800000"/>
            <a:headEnd/>
            <a:tailEnd/>
          </a:ln>
          <a:effectLst/>
        </p:spPr>
        <p:txBody>
          <a:bodyPr>
            <a:spAutoFit/>
          </a:bodyPr>
          <a:lstStyle/>
          <a:p>
            <a:pPr>
              <a:defRPr/>
            </a:pPr>
            <a:r>
              <a:rPr kumimoji="0" lang="en-US" altLang="zh-CN" sz="1600">
                <a:effectLst>
                  <a:outerShdw blurRad="38100" dist="38100" dir="2700000" algn="tl">
                    <a:srgbClr val="C0C0C0"/>
                  </a:outerShdw>
                </a:effectLst>
              </a:rPr>
              <a:t>public </a:t>
            </a:r>
            <a:r>
              <a:rPr kumimoji="0" lang="en-US" altLang="zh-CN" sz="1600">
                <a:solidFill>
                  <a:schemeClr val="tx2"/>
                </a:solidFill>
                <a:effectLst>
                  <a:outerShdw blurRad="38100" dist="38100" dir="2700000" algn="tl">
                    <a:srgbClr val="C0C0C0"/>
                  </a:outerShdw>
                </a:effectLst>
              </a:rPr>
              <a:t>class Hand</a:t>
            </a: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public Excutable item;</a:t>
            </a:r>
          </a:p>
          <a:p>
            <a:pPr>
              <a:defRPr/>
            </a:pPr>
            <a:r>
              <a:rPr kumimoji="0" lang="en-US" altLang="zh-CN" sz="1600">
                <a:effectLst>
                  <a:outerShdw blurRad="38100" dist="38100" dir="2700000" algn="tl">
                    <a:srgbClr val="C0C0C0"/>
                  </a:outerShdw>
                </a:effectLst>
              </a:rPr>
              <a:t>    </a:t>
            </a:r>
            <a:r>
              <a:rPr kumimoji="0" lang="en-US" altLang="zh-CN" sz="1600">
                <a:solidFill>
                  <a:srgbClr val="FF0000"/>
                </a:solidFill>
                <a:effectLst>
                  <a:outerShdw blurRad="38100" dist="38100" dir="2700000" algn="tl">
                    <a:srgbClr val="C0C0C0"/>
                  </a:outerShdw>
                </a:effectLst>
              </a:rPr>
              <a:t>void do()</a:t>
            </a: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if (item.isOpen())</a:t>
            </a:r>
          </a:p>
          <a:p>
            <a:pPr>
              <a:defRPr/>
            </a:pPr>
            <a:r>
              <a:rPr kumimoji="0" lang="en-US" altLang="zh-CN" sz="1600">
                <a:effectLst>
                  <a:outerShdw blurRad="38100" dist="38100" dir="2700000" algn="tl">
                    <a:srgbClr val="C0C0C0"/>
                  </a:outerShdw>
                </a:effectLst>
              </a:rPr>
              <a:t>            item.close();</a:t>
            </a:r>
          </a:p>
          <a:p>
            <a:pPr>
              <a:defRPr/>
            </a:pPr>
            <a:r>
              <a:rPr kumimoji="0" lang="en-US" altLang="zh-CN" sz="1600">
                <a:effectLst>
                  <a:outerShdw blurRad="38100" dist="38100" dir="2700000" algn="tl">
                    <a:srgbClr val="C0C0C0"/>
                  </a:outerShdw>
                </a:effectLst>
              </a:rPr>
              <a:t>        else</a:t>
            </a:r>
          </a:p>
          <a:p>
            <a:pPr>
              <a:defRPr/>
            </a:pPr>
            <a:r>
              <a:rPr kumimoji="0" lang="en-US" altLang="zh-CN" sz="1600">
                <a:effectLst>
                  <a:outerShdw blurRad="38100" dist="38100" dir="2700000" algn="tl">
                    <a:srgbClr val="C0C0C0"/>
                  </a:outerShdw>
                </a:effectLst>
              </a:rPr>
              <a:t>            item.open();</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a:t>
            </a:r>
          </a:p>
        </p:txBody>
      </p:sp>
      <p:sp>
        <p:nvSpPr>
          <p:cNvPr id="167941" name="Rectangle 5"/>
          <p:cNvSpPr>
            <a:spLocks noChangeArrowheads="1"/>
          </p:cNvSpPr>
          <p:nvPr/>
        </p:nvSpPr>
        <p:spPr bwMode="auto">
          <a:xfrm>
            <a:off x="4500563" y="1123950"/>
            <a:ext cx="4752975" cy="3025775"/>
          </a:xfrm>
          <a:prstGeom prst="rect">
            <a:avLst/>
          </a:prstGeom>
          <a:noFill/>
          <a:ln w="9525">
            <a:noFill/>
            <a:miter lim="800000"/>
            <a:headEnd/>
            <a:tailEnd/>
          </a:ln>
          <a:effectLst/>
        </p:spPr>
        <p:txBody>
          <a:bodyPr>
            <a:spAutoFit/>
          </a:bodyPr>
          <a:lstStyle/>
          <a:p>
            <a:pPr>
              <a:defRPr/>
            </a:pPr>
            <a:r>
              <a:rPr kumimoji="0" lang="en-US" altLang="zh-CN" sz="1600">
                <a:effectLst>
                  <a:outerShdw blurRad="38100" dist="38100" dir="2700000" algn="tl">
                    <a:srgbClr val="C0C0C0"/>
                  </a:outerShdw>
                </a:effectLst>
              </a:rPr>
              <a:t>public </a:t>
            </a:r>
            <a:r>
              <a:rPr kumimoji="0" lang="en-US" altLang="zh-CN" sz="1600">
                <a:solidFill>
                  <a:schemeClr val="tx2"/>
                </a:solidFill>
                <a:effectLst>
                  <a:outerShdw blurRad="38100" dist="38100" dir="2700000" algn="tl">
                    <a:srgbClr val="C0C0C0"/>
                  </a:outerShdw>
                </a:effectLst>
              </a:rPr>
              <a:t>class Drawer</a:t>
            </a:r>
            <a:r>
              <a:rPr kumimoji="0" lang="en-US" altLang="zh-CN" sz="1600">
                <a:effectLst>
                  <a:outerShdw blurRad="38100" dist="38100" dir="2700000" algn="tl">
                    <a:srgbClr val="C0C0C0"/>
                  </a:outerShdw>
                </a:effectLst>
              </a:rPr>
              <a:t> </a:t>
            </a:r>
            <a:r>
              <a:rPr kumimoji="0" lang="en-US" altLang="zh-CN" sz="1600">
                <a:solidFill>
                  <a:srgbClr val="FF0000"/>
                </a:solidFill>
                <a:effectLst>
                  <a:outerShdw blurRad="38100" dist="38100" dir="2700000" algn="tl">
                    <a:srgbClr val="C0C0C0"/>
                  </a:outerShdw>
                </a:effectLst>
              </a:rPr>
              <a:t>implements Excutable</a:t>
            </a: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private boolean _isOpen = false;</a:t>
            </a:r>
          </a:p>
          <a:p>
            <a:pPr>
              <a:defRPr/>
            </a:pPr>
            <a:r>
              <a:rPr kumimoji="0" lang="en-US" altLang="zh-CN" sz="1600">
                <a:effectLst>
                  <a:outerShdw blurRad="38100" dist="38100" dir="2700000" algn="tl">
                    <a:srgbClr val="C0C0C0"/>
                  </a:outerShdw>
                </a:effectLst>
              </a:rPr>
              <a:t>    public boolean isOpen() {</a:t>
            </a:r>
          </a:p>
          <a:p>
            <a:pPr>
              <a:defRPr/>
            </a:pPr>
            <a:r>
              <a:rPr kumimoji="0" lang="en-US" altLang="zh-CN" sz="1600">
                <a:effectLst>
                  <a:outerShdw blurRad="38100" dist="38100" dir="2700000" algn="tl">
                    <a:srgbClr val="C0C0C0"/>
                  </a:outerShdw>
                </a:effectLst>
              </a:rPr>
              <a:t>        return _isOpen;</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public void open() {</a:t>
            </a:r>
          </a:p>
          <a:p>
            <a:pPr>
              <a:defRPr/>
            </a:pPr>
            <a:r>
              <a:rPr kumimoji="0" lang="en-US" altLang="zh-CN" sz="1600">
                <a:effectLst>
                  <a:outerShdw blurRad="38100" dist="38100" dir="2700000" algn="tl">
                    <a:srgbClr val="C0C0C0"/>
                  </a:outerShdw>
                </a:effectLst>
              </a:rPr>
              <a:t>        _isOpen = true;</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public void close() {</a:t>
            </a:r>
          </a:p>
          <a:p>
            <a:pPr>
              <a:defRPr/>
            </a:pPr>
            <a:r>
              <a:rPr kumimoji="0" lang="en-US" altLang="zh-CN" sz="1600">
                <a:effectLst>
                  <a:outerShdw blurRad="38100" dist="38100" dir="2700000" algn="tl">
                    <a:srgbClr val="C0C0C0"/>
                  </a:outerShdw>
                </a:effectLst>
              </a:rPr>
              <a:t>        _isOpen = false;</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a:t>
            </a:r>
          </a:p>
        </p:txBody>
      </p:sp>
      <p:sp>
        <p:nvSpPr>
          <p:cNvPr id="167942" name="Rectangle 6"/>
          <p:cNvSpPr>
            <a:spLocks noChangeArrowheads="1"/>
          </p:cNvSpPr>
          <p:nvPr/>
        </p:nvSpPr>
        <p:spPr bwMode="auto">
          <a:xfrm>
            <a:off x="3779838" y="4292600"/>
            <a:ext cx="4572000" cy="1803400"/>
          </a:xfrm>
          <a:prstGeom prst="rect">
            <a:avLst/>
          </a:prstGeom>
          <a:noFill/>
          <a:ln w="9525">
            <a:noFill/>
            <a:miter lim="800000"/>
            <a:headEnd/>
            <a:tailEnd/>
          </a:ln>
          <a:effectLst/>
        </p:spPr>
        <p:txBody>
          <a:bodyPr>
            <a:spAutoFit/>
          </a:bodyPr>
          <a:lstStyle/>
          <a:p>
            <a:pPr>
              <a:defRPr/>
            </a:pPr>
            <a:r>
              <a:rPr kumimoji="0" lang="en-US" altLang="zh-CN" sz="1600">
                <a:effectLst>
                  <a:outerShdw blurRad="38100" dist="38100" dir="2700000" algn="tl">
                    <a:srgbClr val="C0C0C0"/>
                  </a:outerShdw>
                </a:effectLst>
              </a:rPr>
              <a:t>public class SmartTest {</a:t>
            </a:r>
          </a:p>
          <a:p>
            <a:pPr>
              <a:defRPr/>
            </a:pPr>
            <a:r>
              <a:rPr kumimoji="0" lang="en-US" altLang="zh-CN" sz="1600">
                <a:effectLst>
                  <a:outerShdw blurRad="38100" dist="38100" dir="2700000" algn="tl">
                    <a:srgbClr val="C0C0C0"/>
                  </a:outerShdw>
                </a:effectLst>
              </a:rPr>
              <a:t>    public static void main(String[] args) {</a:t>
            </a:r>
          </a:p>
          <a:p>
            <a:pPr>
              <a:defRPr/>
            </a:pPr>
            <a:r>
              <a:rPr kumimoji="0" lang="en-US" altLang="zh-CN" sz="1600">
                <a:effectLst>
                  <a:outerShdw blurRad="38100" dist="38100" dir="2700000" algn="tl">
                    <a:srgbClr val="C0C0C0"/>
                  </a:outerShdw>
                </a:effectLst>
              </a:rPr>
              <a:t>        Hand myHand = new Hand();</a:t>
            </a:r>
          </a:p>
          <a:p>
            <a:pPr>
              <a:defRPr/>
            </a:pPr>
            <a:r>
              <a:rPr kumimoji="0" lang="en-US" altLang="zh-CN" sz="1600">
                <a:effectLst>
                  <a:outerShdw blurRad="38100" dist="38100" dir="2700000" algn="tl">
                    <a:srgbClr val="C0C0C0"/>
                  </a:outerShdw>
                </a:effectLst>
              </a:rPr>
              <a:t>        myHand.item = new Door();</a:t>
            </a:r>
          </a:p>
          <a:p>
            <a:pPr>
              <a:defRPr/>
            </a:pPr>
            <a:r>
              <a:rPr kumimoji="0" lang="en-US" altLang="zh-CN" sz="1600">
                <a:effectLst>
                  <a:outerShdw blurRad="38100" dist="38100" dir="2700000" algn="tl">
                    <a:srgbClr val="C0C0C0"/>
                  </a:outerShdw>
                </a:effectLst>
              </a:rPr>
              <a:t>        </a:t>
            </a:r>
            <a:r>
              <a:rPr kumimoji="0" lang="en-US" altLang="zh-CN" sz="1600">
                <a:solidFill>
                  <a:srgbClr val="FF0000"/>
                </a:solidFill>
                <a:effectLst>
                  <a:outerShdw blurRad="38100" dist="38100" dir="2700000" algn="tl">
                    <a:srgbClr val="C0C0C0"/>
                  </a:outerShdw>
                </a:effectLst>
              </a:rPr>
              <a:t>myHand.do();</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BBAD653-B699-4DA1-A5A6-2CDF76FFC2C0}" type="slidenum">
              <a:rPr lang="en-US" altLang="zh-CN" sz="1200" b="0" smtClean="0">
                <a:solidFill>
                  <a:srgbClr val="4D4D4D"/>
                </a:solidFill>
                <a:latin typeface="Arial" charset="0"/>
              </a:rPr>
              <a:pPr eaLnBrk="1" hangingPunct="1"/>
              <a:t>29</a:t>
            </a:fld>
            <a:r>
              <a:rPr lang="en-US" altLang="zh-CN" sz="1200" b="0" smtClean="0">
                <a:solidFill>
                  <a:srgbClr val="4D4D4D"/>
                </a:solidFill>
                <a:latin typeface="Arial" charset="0"/>
              </a:rPr>
              <a:t>-</a:t>
            </a:r>
          </a:p>
        </p:txBody>
      </p:sp>
      <p:sp>
        <p:nvSpPr>
          <p:cNvPr id="3174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75B695C0-842B-48C9-9768-CC7E18337F41}" type="slidenum">
              <a:rPr lang="en-US" altLang="zh-CN" sz="1200" b="0">
                <a:solidFill>
                  <a:srgbClr val="4D4D4D"/>
                </a:solidFill>
                <a:latin typeface="Arial" charset="0"/>
              </a:rPr>
              <a:pPr algn="r" eaLnBrk="1" hangingPunct="1"/>
              <a:t>29</a:t>
            </a:fld>
            <a:r>
              <a:rPr lang="en-US" altLang="zh-CN" sz="1200" b="0">
                <a:solidFill>
                  <a:srgbClr val="4D4D4D"/>
                </a:solidFill>
                <a:latin typeface="Arial" charset="0"/>
              </a:rPr>
              <a:t>-</a:t>
            </a:r>
          </a:p>
        </p:txBody>
      </p:sp>
      <p:sp>
        <p:nvSpPr>
          <p:cNvPr id="31748" name="Rectangle 2"/>
          <p:cNvSpPr>
            <a:spLocks noGrp="1" noChangeArrowheads="1"/>
          </p:cNvSpPr>
          <p:nvPr>
            <p:ph type="title" idx="4294967295"/>
          </p:nvPr>
        </p:nvSpPr>
        <p:spPr/>
        <p:txBody>
          <a:bodyPr/>
          <a:lstStyle/>
          <a:p>
            <a:pPr eaLnBrk="1" hangingPunct="1"/>
            <a:r>
              <a:rPr lang="zh-CN" altLang="en-US" smtClean="0"/>
              <a:t>新的需求</a:t>
            </a:r>
            <a:r>
              <a:rPr lang="en-US" altLang="zh-CN" smtClean="0"/>
              <a:t>……</a:t>
            </a:r>
          </a:p>
        </p:txBody>
      </p:sp>
      <p:sp>
        <p:nvSpPr>
          <p:cNvPr id="168963" name="Text Box 3"/>
          <p:cNvSpPr txBox="1">
            <a:spLocks noChangeArrowheads="1"/>
          </p:cNvSpPr>
          <p:nvPr/>
        </p:nvSpPr>
        <p:spPr bwMode="auto">
          <a:xfrm>
            <a:off x="898525" y="987425"/>
            <a:ext cx="5616575" cy="641350"/>
          </a:xfrm>
          <a:prstGeom prst="rect">
            <a:avLst/>
          </a:prstGeom>
          <a:noFill/>
          <a:ln w="9525">
            <a:noFill/>
            <a:miter lim="800000"/>
            <a:headEnd/>
            <a:tailEnd/>
          </a:ln>
          <a:effectLst/>
        </p:spPr>
        <p:txBody>
          <a:bodyPr>
            <a:spAutoFit/>
          </a:bodyPr>
          <a:lstStyle/>
          <a:p>
            <a:pPr>
              <a:spcBef>
                <a:spcPct val="50000"/>
              </a:spcBef>
              <a:defRPr/>
            </a:pPr>
            <a:r>
              <a:rPr lang="zh-CN" altLang="zh-CN" sz="3600" i="1">
                <a:solidFill>
                  <a:schemeClr val="tx2"/>
                </a:solidFill>
                <a:effectLst>
                  <a:outerShdw blurRad="38100" dist="38100" dir="2700000" algn="tl">
                    <a:srgbClr val="C0C0C0"/>
                  </a:outerShdw>
                </a:effectLst>
              </a:rPr>
              <a:t>需要手去开关冰箱</a:t>
            </a:r>
            <a:r>
              <a:rPr lang="zh-CN" altLang="zh-CN" sz="3600" i="1">
                <a:solidFill>
                  <a:schemeClr val="tx2"/>
                </a:solidFill>
                <a:effectLst>
                  <a:outerShdw blurRad="38100" dist="38100" dir="2700000" algn="tl">
                    <a:srgbClr val="C0C0C0"/>
                  </a:outerShdw>
                </a:effectLst>
                <a:latin typeface="Times New Roman"/>
              </a:rPr>
              <a:t>……</a:t>
            </a:r>
            <a:r>
              <a:rPr lang="zh-CN" altLang="zh-CN" sz="3600" i="1">
                <a:solidFill>
                  <a:schemeClr val="tx2"/>
                </a:solidFill>
                <a:effectLst>
                  <a:outerShdw blurRad="38100" dist="38100" dir="2700000" algn="tl">
                    <a:srgbClr val="C0C0C0"/>
                  </a:outerShdw>
                </a:effectLst>
              </a:rPr>
              <a:t>?</a:t>
            </a:r>
          </a:p>
        </p:txBody>
      </p:sp>
      <p:pic>
        <p:nvPicPr>
          <p:cNvPr id="168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773238"/>
            <a:ext cx="6826251"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5" name="Rectangle 5"/>
          <p:cNvSpPr>
            <a:spLocks noChangeArrowheads="1"/>
          </p:cNvSpPr>
          <p:nvPr/>
        </p:nvSpPr>
        <p:spPr bwMode="auto">
          <a:xfrm>
            <a:off x="3851275" y="1700213"/>
            <a:ext cx="5400675" cy="1458912"/>
          </a:xfrm>
          <a:prstGeom prst="rect">
            <a:avLst/>
          </a:prstGeom>
          <a:noFill/>
          <a:ln w="9525">
            <a:noFill/>
            <a:miter lim="800000"/>
            <a:headEnd/>
            <a:tailEnd/>
          </a:ln>
          <a:effectLst/>
        </p:spPr>
        <p:txBody>
          <a:bodyPr>
            <a:spAutoFit/>
          </a:bodyPr>
          <a:lstStyle/>
          <a:p>
            <a:pPr>
              <a:spcBef>
                <a:spcPct val="20000"/>
              </a:spcBef>
              <a:buFont typeface="Wingdings" pitchFamily="2" charset="2"/>
              <a:buChar char="ü"/>
              <a:defRPr/>
            </a:pPr>
            <a:r>
              <a:rPr lang="zh-CN" altLang="en-US" sz="2800" i="1">
                <a:solidFill>
                  <a:srgbClr val="FF0000"/>
                </a:solidFill>
                <a:effectLst>
                  <a:outerShdw blurRad="38100" dist="38100" dir="2700000" algn="tl">
                    <a:srgbClr val="C0C0C0"/>
                  </a:outerShdw>
                </a:effectLst>
              </a:rPr>
              <a:t>为冰箱实现</a:t>
            </a:r>
            <a:r>
              <a:rPr lang="en-US" altLang="zh-CN" sz="2800" i="1">
                <a:solidFill>
                  <a:srgbClr val="FF0000"/>
                </a:solidFill>
                <a:effectLst>
                  <a:outerShdw blurRad="38100" dist="38100" dir="2700000" algn="tl">
                    <a:srgbClr val="C0C0C0"/>
                  </a:outerShdw>
                </a:effectLst>
              </a:rPr>
              <a:t>Excutable</a:t>
            </a:r>
            <a:r>
              <a:rPr lang="zh-CN" altLang="en-US" sz="2800" i="1">
                <a:solidFill>
                  <a:srgbClr val="FF0000"/>
                </a:solidFill>
                <a:effectLst>
                  <a:outerShdw blurRad="38100" dist="38100" dir="2700000" algn="tl">
                    <a:srgbClr val="C0C0C0"/>
                  </a:outerShdw>
                </a:effectLst>
              </a:rPr>
              <a:t>接口</a:t>
            </a:r>
          </a:p>
          <a:p>
            <a:pPr>
              <a:spcBef>
                <a:spcPct val="20000"/>
              </a:spcBef>
              <a:buFont typeface="Wingdings" pitchFamily="2" charset="2"/>
              <a:buChar char="ü"/>
              <a:defRPr/>
            </a:pPr>
            <a:r>
              <a:rPr lang="zh-CN" altLang="en-US" sz="2800" i="1">
                <a:solidFill>
                  <a:srgbClr val="FF0000"/>
                </a:solidFill>
                <a:effectLst>
                  <a:outerShdw blurRad="38100" dist="38100" dir="2700000" algn="tl">
                    <a:srgbClr val="C0C0C0"/>
                  </a:outerShdw>
                </a:effectLst>
              </a:rPr>
              <a:t>不需要修改任何原有的设计和代码</a:t>
            </a:r>
          </a:p>
        </p:txBody>
      </p:sp>
      <p:sp>
        <p:nvSpPr>
          <p:cNvPr id="168966" name="Rectangle 6"/>
          <p:cNvSpPr>
            <a:spLocks noChangeArrowheads="1"/>
          </p:cNvSpPr>
          <p:nvPr/>
        </p:nvSpPr>
        <p:spPr bwMode="auto">
          <a:xfrm>
            <a:off x="5148263" y="2997200"/>
            <a:ext cx="3960812" cy="3270250"/>
          </a:xfrm>
          <a:prstGeom prst="rect">
            <a:avLst/>
          </a:prstGeom>
          <a:noFill/>
          <a:ln w="9525">
            <a:noFill/>
            <a:miter lim="800000"/>
            <a:headEnd/>
            <a:tailEnd/>
          </a:ln>
          <a:effectLst/>
        </p:spPr>
        <p:txBody>
          <a:bodyPr>
            <a:spAutoFit/>
          </a:bodyPr>
          <a:lstStyle/>
          <a:p>
            <a:pPr>
              <a:defRPr/>
            </a:pPr>
            <a:r>
              <a:rPr kumimoji="0" lang="en-US" altLang="zh-CN" sz="1600">
                <a:effectLst>
                  <a:outerShdw blurRad="38100" dist="38100" dir="2700000" algn="tl">
                    <a:srgbClr val="C0C0C0"/>
                  </a:outerShdw>
                </a:effectLst>
              </a:rPr>
              <a:t>public </a:t>
            </a:r>
            <a:r>
              <a:rPr kumimoji="0" lang="en-US" altLang="zh-CN" sz="1600">
                <a:solidFill>
                  <a:schemeClr val="tx2"/>
                </a:solidFill>
                <a:effectLst>
                  <a:outerShdw blurRad="38100" dist="38100" dir="2700000" algn="tl">
                    <a:srgbClr val="C0C0C0"/>
                  </a:outerShdw>
                </a:effectLst>
              </a:rPr>
              <a:t>class Refrigerator</a:t>
            </a:r>
            <a:r>
              <a:rPr kumimoji="0" lang="en-US" altLang="zh-CN" sz="1600">
                <a:effectLst>
                  <a:outerShdw blurRad="38100" dist="38100" dir="2700000" algn="tl">
                    <a:srgbClr val="C0C0C0"/>
                  </a:outerShdw>
                </a:effectLst>
              </a:rPr>
              <a:t> </a:t>
            </a:r>
            <a:r>
              <a:rPr kumimoji="0" lang="en-US" altLang="zh-CN" sz="1600">
                <a:solidFill>
                  <a:srgbClr val="FF0000"/>
                </a:solidFill>
                <a:effectLst>
                  <a:outerShdw blurRad="38100" dist="38100" dir="2700000" algn="tl">
                    <a:srgbClr val="C0C0C0"/>
                  </a:outerShdw>
                </a:effectLst>
              </a:rPr>
              <a:t>implements Excutable</a:t>
            </a: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private boolean _isOpen = false;</a:t>
            </a:r>
          </a:p>
          <a:p>
            <a:pPr>
              <a:defRPr/>
            </a:pPr>
            <a:r>
              <a:rPr kumimoji="0" lang="en-US" altLang="zh-CN" sz="1600">
                <a:effectLst>
                  <a:outerShdw blurRad="38100" dist="38100" dir="2700000" algn="tl">
                    <a:srgbClr val="C0C0C0"/>
                  </a:outerShdw>
                </a:effectLst>
              </a:rPr>
              <a:t>    public boolean isOpen() {</a:t>
            </a:r>
          </a:p>
          <a:p>
            <a:pPr>
              <a:defRPr/>
            </a:pPr>
            <a:r>
              <a:rPr kumimoji="0" lang="en-US" altLang="zh-CN" sz="1600">
                <a:effectLst>
                  <a:outerShdw blurRad="38100" dist="38100" dir="2700000" algn="tl">
                    <a:srgbClr val="C0C0C0"/>
                  </a:outerShdw>
                </a:effectLst>
              </a:rPr>
              <a:t>        return _isOpen;</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public void open() {</a:t>
            </a:r>
          </a:p>
          <a:p>
            <a:pPr>
              <a:defRPr/>
            </a:pPr>
            <a:r>
              <a:rPr kumimoji="0" lang="en-US" altLang="zh-CN" sz="1600">
                <a:effectLst>
                  <a:outerShdw blurRad="38100" dist="38100" dir="2700000" algn="tl">
                    <a:srgbClr val="C0C0C0"/>
                  </a:outerShdw>
                </a:effectLst>
              </a:rPr>
              <a:t>        _isOpen = true;</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    public void close() {</a:t>
            </a:r>
          </a:p>
          <a:p>
            <a:pPr>
              <a:defRPr/>
            </a:pPr>
            <a:r>
              <a:rPr kumimoji="0" lang="en-US" altLang="zh-CN" sz="1600">
                <a:effectLst>
                  <a:outerShdw blurRad="38100" dist="38100" dir="2700000" algn="tl">
                    <a:srgbClr val="C0C0C0"/>
                  </a:outerShdw>
                </a:effectLst>
              </a:rPr>
              <a:t>        _isOpen = false;</a:t>
            </a:r>
          </a:p>
          <a:p>
            <a:pPr>
              <a:defRPr/>
            </a:pPr>
            <a:r>
              <a:rPr kumimoji="0" lang="en-US" altLang="zh-CN" sz="1600">
                <a:effectLst>
                  <a:outerShdw blurRad="38100" dist="38100" dir="2700000" algn="tl">
                    <a:srgbClr val="C0C0C0"/>
                  </a:outerShdw>
                </a:effectLst>
              </a:rPr>
              <a:t>    }</a:t>
            </a:r>
          </a:p>
          <a:p>
            <a:pPr>
              <a:defRPr/>
            </a:pPr>
            <a:r>
              <a:rPr kumimoji="0" lang="en-US" altLang="zh-CN" sz="1600">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 calcmode="lin" valueType="num">
                                      <p:cBhvr>
                                        <p:cTn id="7" dur="500" fill="hold"/>
                                        <p:tgtEl>
                                          <p:spTgt spid="168963"/>
                                        </p:tgtEl>
                                        <p:attrNameLst>
                                          <p:attrName>ppt_w</p:attrName>
                                        </p:attrNameLst>
                                      </p:cBhvr>
                                      <p:tavLst>
                                        <p:tav tm="0">
                                          <p:val>
                                            <p:fltVal val="0"/>
                                          </p:val>
                                        </p:tav>
                                        <p:tav tm="100000">
                                          <p:val>
                                            <p:strVal val="#ppt_w"/>
                                          </p:val>
                                        </p:tav>
                                      </p:tavLst>
                                    </p:anim>
                                    <p:anim calcmode="lin" valueType="num">
                                      <p:cBhvr>
                                        <p:cTn id="8" dur="500" fill="hold"/>
                                        <p:tgtEl>
                                          <p:spTgt spid="16896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68964"/>
                                        </p:tgtEl>
                                        <p:attrNameLst>
                                          <p:attrName>style.visibility</p:attrName>
                                        </p:attrNameLst>
                                      </p:cBhvr>
                                      <p:to>
                                        <p:strVal val="visible"/>
                                      </p:to>
                                    </p:set>
                                    <p:animEffect transition="in" filter="dissolve">
                                      <p:cBhvr>
                                        <p:cTn id="13" dur="500"/>
                                        <p:tgtEl>
                                          <p:spTgt spid="1689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68965"/>
                                        </p:tgtEl>
                                        <p:attrNameLst>
                                          <p:attrName>style.visibility</p:attrName>
                                        </p:attrNameLst>
                                      </p:cBhvr>
                                      <p:to>
                                        <p:strVal val="visible"/>
                                      </p:to>
                                    </p:set>
                                    <p:animEffect transition="in" filter="dissolve">
                                      <p:cBhvr>
                                        <p:cTn id="18" dur="500"/>
                                        <p:tgtEl>
                                          <p:spTgt spid="16896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68966"/>
                                        </p:tgtEl>
                                        <p:attrNameLst>
                                          <p:attrName>style.visibility</p:attrName>
                                        </p:attrNameLst>
                                      </p:cBhvr>
                                      <p:to>
                                        <p:strVal val="visible"/>
                                      </p:to>
                                    </p:set>
                                    <p:animEffect transition="in" filter="dissolve">
                                      <p:cBhvr>
                                        <p:cTn id="23" dur="500"/>
                                        <p:tgtEl>
                                          <p:spTgt spid="168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p:bldP spid="168965" grpId="0"/>
      <p:bldP spid="1689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7D0B68F-74AD-4D13-A40D-5FBCB387FA9F}" type="slidenum">
              <a:rPr lang="en-US" altLang="zh-CN" sz="1200" b="0" smtClean="0">
                <a:solidFill>
                  <a:srgbClr val="4D4D4D"/>
                </a:solidFill>
                <a:latin typeface="Arial" charset="0"/>
              </a:rPr>
              <a:pPr eaLnBrk="1" hangingPunct="1"/>
              <a:t>3</a:t>
            </a:fld>
            <a:r>
              <a:rPr lang="en-US" altLang="zh-CN" sz="1200" b="0" smtClean="0">
                <a:solidFill>
                  <a:srgbClr val="4D4D4D"/>
                </a:solidFill>
                <a:latin typeface="Arial" charset="0"/>
              </a:rPr>
              <a:t>-</a:t>
            </a:r>
          </a:p>
        </p:txBody>
      </p:sp>
      <p:sp>
        <p:nvSpPr>
          <p:cNvPr id="4099" name="Rectangle 2"/>
          <p:cNvSpPr>
            <a:spLocks noGrp="1" noChangeArrowheads="1"/>
          </p:cNvSpPr>
          <p:nvPr>
            <p:ph type="title"/>
          </p:nvPr>
        </p:nvSpPr>
        <p:spPr/>
        <p:txBody>
          <a:bodyPr/>
          <a:lstStyle/>
          <a:p>
            <a:pPr eaLnBrk="1" hangingPunct="1"/>
            <a:r>
              <a:rPr lang="zh-CN" altLang="en-US" sz="4400" smtClean="0"/>
              <a:t>学习路线图</a:t>
            </a:r>
            <a:endParaRPr lang="en-US" altLang="zh-CN" sz="4400" smtClean="0"/>
          </a:p>
        </p:txBody>
      </p:sp>
      <p:grpSp>
        <p:nvGrpSpPr>
          <p:cNvPr id="4100" name="Group 3"/>
          <p:cNvGrpSpPr>
            <a:grpSpLocks/>
          </p:cNvGrpSpPr>
          <p:nvPr/>
        </p:nvGrpSpPr>
        <p:grpSpPr bwMode="auto">
          <a:xfrm>
            <a:off x="179388" y="1557338"/>
            <a:ext cx="8785225" cy="3960812"/>
            <a:chOff x="113" y="980"/>
            <a:chExt cx="5534" cy="2495"/>
          </a:xfrm>
        </p:grpSpPr>
        <p:sp>
          <p:nvSpPr>
            <p:cNvPr id="4102" name="Rectangle 4"/>
            <p:cNvSpPr>
              <a:spLocks noChangeArrowheads="1"/>
            </p:cNvSpPr>
            <p:nvPr/>
          </p:nvSpPr>
          <p:spPr bwMode="auto">
            <a:xfrm>
              <a:off x="113" y="980"/>
              <a:ext cx="5534" cy="249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03" name="Rectangle 5"/>
            <p:cNvSpPr>
              <a:spLocks noChangeArrowheads="1"/>
            </p:cNvSpPr>
            <p:nvPr/>
          </p:nvSpPr>
          <p:spPr bwMode="auto">
            <a:xfrm>
              <a:off x="158" y="1298"/>
              <a:ext cx="453" cy="317"/>
            </a:xfrm>
            <a:prstGeom prst="rect">
              <a:avLst/>
            </a:prstGeom>
            <a:solidFill>
              <a:srgbClr val="808080"/>
            </a:solidFill>
            <a:ln w="9525">
              <a:solidFill>
                <a:srgbClr val="333333"/>
              </a:solidFill>
              <a:miter lim="800000"/>
              <a:headEnd/>
              <a:tailEnd/>
            </a:ln>
          </p:spPr>
          <p:txBody>
            <a:bodyPr wrap="none" anchor="ctr"/>
            <a:lstStyle/>
            <a:p>
              <a:pPr algn="ctr"/>
              <a:r>
                <a:rPr lang="en-US" altLang="zh-CN" u="sng">
                  <a:solidFill>
                    <a:srgbClr val="660066"/>
                  </a:solidFill>
                  <a:latin typeface="Monotype Corsiva" pitchFamily="66" charset="0"/>
                </a:rPr>
                <a:t>OO</a:t>
              </a:r>
            </a:p>
          </p:txBody>
        </p:sp>
        <p:sp>
          <p:nvSpPr>
            <p:cNvPr id="4104" name="Rectangle 6"/>
            <p:cNvSpPr>
              <a:spLocks noChangeArrowheads="1"/>
            </p:cNvSpPr>
            <p:nvPr/>
          </p:nvSpPr>
          <p:spPr bwMode="auto">
            <a:xfrm>
              <a:off x="158" y="1978"/>
              <a:ext cx="453" cy="317"/>
            </a:xfrm>
            <a:prstGeom prst="rect">
              <a:avLst/>
            </a:prstGeom>
            <a:solidFill>
              <a:srgbClr val="808080"/>
            </a:solidFill>
            <a:ln w="9525">
              <a:solidFill>
                <a:srgbClr val="333333"/>
              </a:solidFill>
              <a:miter lim="800000"/>
              <a:headEnd/>
              <a:tailEnd/>
            </a:ln>
          </p:spPr>
          <p:txBody>
            <a:bodyPr wrap="none" anchor="ctr"/>
            <a:lstStyle/>
            <a:p>
              <a:pPr algn="ctr"/>
              <a:r>
                <a:rPr lang="en-US" altLang="zh-CN" b="0">
                  <a:solidFill>
                    <a:srgbClr val="660066"/>
                  </a:solidFill>
                  <a:latin typeface="Monotype Corsiva" pitchFamily="66" charset="0"/>
                </a:rPr>
                <a:t>UML</a:t>
              </a:r>
            </a:p>
          </p:txBody>
        </p:sp>
        <p:grpSp>
          <p:nvGrpSpPr>
            <p:cNvPr id="4105" name="Group 7"/>
            <p:cNvGrpSpPr>
              <a:grpSpLocks/>
            </p:cNvGrpSpPr>
            <p:nvPr/>
          </p:nvGrpSpPr>
          <p:grpSpPr bwMode="auto">
            <a:xfrm>
              <a:off x="1473" y="1615"/>
              <a:ext cx="1089" cy="540"/>
              <a:chOff x="1413" y="3657"/>
              <a:chExt cx="1089" cy="540"/>
            </a:xfrm>
          </p:grpSpPr>
          <p:sp>
            <p:nvSpPr>
              <p:cNvPr id="4144" name="Rectangle 8"/>
              <p:cNvSpPr>
                <a:spLocks noChangeArrowheads="1"/>
              </p:cNvSpPr>
              <p:nvPr/>
            </p:nvSpPr>
            <p:spPr bwMode="auto">
              <a:xfrm>
                <a:off x="1565" y="3657"/>
                <a:ext cx="635" cy="454"/>
              </a:xfrm>
              <a:prstGeom prst="rect">
                <a:avLst/>
              </a:prstGeom>
              <a:solidFill>
                <a:srgbClr val="808080"/>
              </a:solidFill>
              <a:ln w="9525">
                <a:solidFill>
                  <a:srgbClr val="333333"/>
                </a:solidFill>
                <a:miter lim="800000"/>
                <a:headEnd/>
                <a:tailEnd/>
              </a:ln>
            </p:spPr>
            <p:txBody>
              <a:bodyPr wrap="none" anchor="ctr"/>
              <a:lstStyle/>
              <a:p>
                <a:endParaRPr lang="zh-CN" altLang="en-US"/>
              </a:p>
            </p:txBody>
          </p:sp>
          <p:pic>
            <p:nvPicPr>
              <p:cNvPr id="414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3748"/>
                <a:ext cx="108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106" name="AutoShape 10"/>
            <p:cNvCxnSpPr>
              <a:cxnSpLocks noChangeShapeType="1"/>
              <a:stCxn id="4103" idx="3"/>
              <a:endCxn id="4133" idx="1"/>
            </p:cNvCxnSpPr>
            <p:nvPr/>
          </p:nvCxnSpPr>
          <p:spPr bwMode="auto">
            <a:xfrm>
              <a:off x="611" y="1457"/>
              <a:ext cx="207" cy="38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07" name="AutoShape 11"/>
            <p:cNvCxnSpPr>
              <a:cxnSpLocks noChangeShapeType="1"/>
              <a:stCxn id="4104" idx="3"/>
              <a:endCxn id="4133" idx="1"/>
            </p:cNvCxnSpPr>
            <p:nvPr/>
          </p:nvCxnSpPr>
          <p:spPr bwMode="auto">
            <a:xfrm flipV="1">
              <a:off x="611" y="1842"/>
              <a:ext cx="207" cy="29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08" name="AutoShape 12"/>
            <p:cNvCxnSpPr>
              <a:cxnSpLocks noChangeShapeType="1"/>
              <a:stCxn id="4133" idx="3"/>
              <a:endCxn id="4144" idx="1"/>
            </p:cNvCxnSpPr>
            <p:nvPr/>
          </p:nvCxnSpPr>
          <p:spPr bwMode="auto">
            <a:xfrm>
              <a:off x="1453" y="1842"/>
              <a:ext cx="172"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09" name="AutoShape 13"/>
            <p:cNvCxnSpPr>
              <a:cxnSpLocks noChangeShapeType="1"/>
              <a:stCxn id="4141" idx="3"/>
              <a:endCxn id="4135" idx="1"/>
            </p:cNvCxnSpPr>
            <p:nvPr/>
          </p:nvCxnSpPr>
          <p:spPr bwMode="auto">
            <a:xfrm flipV="1">
              <a:off x="3244" y="1841"/>
              <a:ext cx="433" cy="1"/>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866318" name="Text Box 14"/>
            <p:cNvSpPr txBox="1">
              <a:spLocks noChangeArrowheads="1"/>
            </p:cNvSpPr>
            <p:nvPr/>
          </p:nvSpPr>
          <p:spPr bwMode="auto">
            <a:xfrm>
              <a:off x="3153" y="1595"/>
              <a:ext cx="635" cy="288"/>
            </a:xfrm>
            <a:prstGeom prst="rect">
              <a:avLst/>
            </a:prstGeom>
            <a:noFill/>
            <a:ln w="9525">
              <a:noFill/>
              <a:miter lim="800000"/>
              <a:headEnd/>
              <a:tailEnd/>
            </a:ln>
            <a:effectLst/>
          </p:spPr>
          <p:txBody>
            <a:bodyPr>
              <a:spAutoFit/>
            </a:bodyPr>
            <a:lstStyle/>
            <a:p>
              <a:pPr algn="ctr">
                <a:spcBef>
                  <a:spcPct val="50000"/>
                </a:spcBef>
                <a:defRPr/>
              </a:pPr>
              <a:r>
                <a:rPr lang="en-US" altLang="zh-CN">
                  <a:solidFill>
                    <a:srgbClr val="FF6600"/>
                  </a:solidFill>
                  <a:effectLst>
                    <a:outerShdw blurRad="38100" dist="38100" dir="2700000" algn="tl">
                      <a:srgbClr val="C0C0C0"/>
                    </a:outerShdw>
                  </a:effectLst>
                  <a:ea typeface="宋体" charset="-122"/>
                </a:rPr>
                <a:t>OOP</a:t>
              </a:r>
            </a:p>
          </p:txBody>
        </p:sp>
        <p:sp>
          <p:nvSpPr>
            <p:cNvPr id="866319" name="Text Box 15"/>
            <p:cNvSpPr txBox="1">
              <a:spLocks noChangeArrowheads="1"/>
            </p:cNvSpPr>
            <p:nvPr/>
          </p:nvSpPr>
          <p:spPr bwMode="auto">
            <a:xfrm>
              <a:off x="3153" y="1781"/>
              <a:ext cx="635" cy="288"/>
            </a:xfrm>
            <a:prstGeom prst="rect">
              <a:avLst/>
            </a:prstGeom>
            <a:noFill/>
            <a:ln w="9525">
              <a:noFill/>
              <a:miter lim="800000"/>
              <a:headEnd/>
              <a:tailEnd/>
            </a:ln>
            <a:effectLst/>
          </p:spPr>
          <p:txBody>
            <a:bodyPr>
              <a:spAutoFit/>
            </a:bodyPr>
            <a:lstStyle/>
            <a:p>
              <a:pPr algn="ctr">
                <a:spcBef>
                  <a:spcPct val="50000"/>
                </a:spcBef>
                <a:defRPr/>
              </a:pPr>
              <a:r>
                <a:rPr lang="en-US" altLang="zh-CN">
                  <a:solidFill>
                    <a:srgbClr val="FF6600"/>
                  </a:solidFill>
                  <a:effectLst>
                    <a:outerShdw blurRad="38100" dist="38100" dir="2700000" algn="tl">
                      <a:srgbClr val="C0C0C0"/>
                    </a:outerShdw>
                  </a:effectLst>
                  <a:ea typeface="宋体" charset="-122"/>
                </a:rPr>
                <a:t>DP</a:t>
              </a:r>
            </a:p>
          </p:txBody>
        </p:sp>
        <p:sp>
          <p:nvSpPr>
            <p:cNvPr id="866320" name="Text Box 16"/>
            <p:cNvSpPr txBox="1">
              <a:spLocks noChangeArrowheads="1"/>
            </p:cNvSpPr>
            <p:nvPr/>
          </p:nvSpPr>
          <p:spPr bwMode="auto">
            <a:xfrm>
              <a:off x="2064" y="2477"/>
              <a:ext cx="1406" cy="231"/>
            </a:xfrm>
            <a:prstGeom prst="rect">
              <a:avLst/>
            </a:prstGeom>
            <a:noFill/>
            <a:ln w="9525">
              <a:noFill/>
              <a:miter lim="800000"/>
              <a:headEnd/>
              <a:tailEnd/>
            </a:ln>
            <a:effectLst/>
          </p:spPr>
          <p:txBody>
            <a:bodyPr>
              <a:spAutoFit/>
            </a:bodyPr>
            <a:lstStyle/>
            <a:p>
              <a:pPr algn="ctr">
                <a:spcBef>
                  <a:spcPct val="50000"/>
                </a:spcBef>
                <a:defRPr/>
              </a:pPr>
              <a:r>
                <a:rPr lang="en-US" altLang="zh-CN" sz="1800">
                  <a:solidFill>
                    <a:srgbClr val="336699"/>
                  </a:solidFill>
                  <a:effectLst>
                    <a:outerShdw blurRad="38100" dist="38100" dir="2700000" algn="tl">
                      <a:srgbClr val="C0C0C0"/>
                    </a:outerShdw>
                  </a:effectLst>
                  <a:latin typeface="Times New Roman"/>
                  <a:ea typeface="宋体" charset="-122"/>
                </a:rPr>
                <a:t>…</a:t>
              </a:r>
              <a:r>
                <a:rPr lang="en-US" altLang="zh-CN" sz="1800">
                  <a:solidFill>
                    <a:srgbClr val="336699"/>
                  </a:solidFill>
                  <a:effectLst>
                    <a:outerShdw blurRad="38100" dist="38100" dir="2700000" algn="tl">
                      <a:srgbClr val="C0C0C0"/>
                    </a:outerShdw>
                  </a:effectLst>
                  <a:ea typeface="宋体" charset="-122"/>
                </a:rPr>
                <a:t> Case-Study </a:t>
              </a:r>
              <a:r>
                <a:rPr lang="en-US" altLang="zh-CN" sz="1800">
                  <a:solidFill>
                    <a:srgbClr val="336699"/>
                  </a:solidFill>
                  <a:effectLst>
                    <a:outerShdw blurRad="38100" dist="38100" dir="2700000" algn="tl">
                      <a:srgbClr val="C0C0C0"/>
                    </a:outerShdw>
                  </a:effectLst>
                  <a:latin typeface="Times New Roman"/>
                  <a:ea typeface="宋体" charset="-122"/>
                </a:rPr>
                <a:t>…</a:t>
              </a:r>
              <a:endParaRPr lang="en-US" altLang="zh-CN" sz="1800">
                <a:solidFill>
                  <a:srgbClr val="336699"/>
                </a:solidFill>
                <a:effectLst>
                  <a:outerShdw blurRad="38100" dist="38100" dir="2700000" algn="tl">
                    <a:srgbClr val="C0C0C0"/>
                  </a:outerShdw>
                </a:effectLst>
                <a:ea typeface="宋体" charset="-122"/>
              </a:endParaRPr>
            </a:p>
          </p:txBody>
        </p:sp>
        <p:sp>
          <p:nvSpPr>
            <p:cNvPr id="4113" name="Freeform 17"/>
            <p:cNvSpPr>
              <a:spLocks/>
            </p:cNvSpPr>
            <p:nvPr/>
          </p:nvSpPr>
          <p:spPr bwMode="auto">
            <a:xfrm>
              <a:off x="250" y="2447"/>
              <a:ext cx="4808" cy="212"/>
            </a:xfrm>
            <a:custGeom>
              <a:avLst/>
              <a:gdLst>
                <a:gd name="T0" fmla="*/ 0 w 4650"/>
                <a:gd name="T1" fmla="*/ 166 h 212"/>
                <a:gd name="T2" fmla="*/ 703 w 4650"/>
                <a:gd name="T3" fmla="*/ 30 h 212"/>
                <a:gd name="T4" fmla="*/ 4128 w 4650"/>
                <a:gd name="T5" fmla="*/ 30 h 212"/>
                <a:gd name="T6" fmla="*/ 4784 w 4650"/>
                <a:gd name="T7" fmla="*/ 212 h 212"/>
                <a:gd name="T8" fmla="*/ 0 60000 65536"/>
                <a:gd name="T9" fmla="*/ 0 60000 65536"/>
                <a:gd name="T10" fmla="*/ 0 60000 65536"/>
                <a:gd name="T11" fmla="*/ 0 60000 65536"/>
                <a:gd name="T12" fmla="*/ 0 w 4650"/>
                <a:gd name="T13" fmla="*/ 0 h 212"/>
                <a:gd name="T14" fmla="*/ 4650 w 4650"/>
                <a:gd name="T15" fmla="*/ 212 h 212"/>
              </a:gdLst>
              <a:ahLst/>
              <a:cxnLst>
                <a:cxn ang="T8">
                  <a:pos x="T0" y="T1"/>
                </a:cxn>
                <a:cxn ang="T9">
                  <a:pos x="T2" y="T3"/>
                </a:cxn>
                <a:cxn ang="T10">
                  <a:pos x="T4" y="T5"/>
                </a:cxn>
                <a:cxn ang="T11">
                  <a:pos x="T6" y="T7"/>
                </a:cxn>
              </a:cxnLst>
              <a:rect l="T12" t="T13" r="T14" b="T15"/>
              <a:pathLst>
                <a:path w="4650" h="212">
                  <a:moveTo>
                    <a:pt x="0" y="166"/>
                  </a:moveTo>
                  <a:cubicBezTo>
                    <a:pt x="7" y="109"/>
                    <a:pt x="15" y="53"/>
                    <a:pt x="680" y="30"/>
                  </a:cubicBezTo>
                  <a:cubicBezTo>
                    <a:pt x="1345" y="7"/>
                    <a:pt x="3334" y="0"/>
                    <a:pt x="3992" y="30"/>
                  </a:cubicBezTo>
                  <a:cubicBezTo>
                    <a:pt x="4650" y="60"/>
                    <a:pt x="4521" y="182"/>
                    <a:pt x="4627" y="212"/>
                  </a:cubicBezTo>
                </a:path>
              </a:pathLst>
            </a:custGeom>
            <a:noFill/>
            <a:ln w="25400">
              <a:solidFill>
                <a:schemeClr val="hlink"/>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4114" name="AutoShape 18"/>
            <p:cNvCxnSpPr>
              <a:cxnSpLocks noChangeShapeType="1"/>
              <a:endCxn id="4120" idx="0"/>
            </p:cNvCxnSpPr>
            <p:nvPr/>
          </p:nvCxnSpPr>
          <p:spPr bwMode="auto">
            <a:xfrm>
              <a:off x="5219" y="2108"/>
              <a:ext cx="88" cy="505"/>
            </a:xfrm>
            <a:prstGeom prst="curvedConnector2">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866323" name="Text Box 19"/>
            <p:cNvSpPr txBox="1">
              <a:spLocks noChangeArrowheads="1"/>
            </p:cNvSpPr>
            <p:nvPr/>
          </p:nvSpPr>
          <p:spPr bwMode="auto">
            <a:xfrm>
              <a:off x="1384" y="2795"/>
              <a:ext cx="2631" cy="365"/>
            </a:xfrm>
            <a:prstGeom prst="rect">
              <a:avLst/>
            </a:prstGeom>
            <a:noFill/>
            <a:ln w="9525">
              <a:noFill/>
              <a:miter lim="800000"/>
              <a:headEnd/>
              <a:tailEnd/>
            </a:ln>
            <a:effectLst/>
          </p:spPr>
          <p:txBody>
            <a:bodyPr>
              <a:spAutoFit/>
            </a:bodyPr>
            <a:lstStyle/>
            <a:p>
              <a:pPr algn="ctr">
                <a:spcBef>
                  <a:spcPct val="50000"/>
                </a:spcBef>
                <a:defRPr/>
              </a:pPr>
              <a:r>
                <a:rPr lang="zh-CN" altLang="en-US" sz="3200" u="sng">
                  <a:solidFill>
                    <a:srgbClr val="660066"/>
                  </a:solidFill>
                  <a:effectLst>
                    <a:outerShdw blurRad="38100" dist="38100" dir="2700000" algn="tl">
                      <a:srgbClr val="C0C0C0"/>
                    </a:outerShdw>
                  </a:effectLst>
                  <a:ea typeface="隶书" pitchFamily="49" charset="-122"/>
                </a:rPr>
                <a:t>学 习 路 线 图</a:t>
              </a:r>
            </a:p>
          </p:txBody>
        </p:sp>
        <p:grpSp>
          <p:nvGrpSpPr>
            <p:cNvPr id="4116" name="Group 20"/>
            <p:cNvGrpSpPr>
              <a:grpSpLocks/>
            </p:cNvGrpSpPr>
            <p:nvPr/>
          </p:nvGrpSpPr>
          <p:grpSpPr bwMode="auto">
            <a:xfrm>
              <a:off x="2381" y="1343"/>
              <a:ext cx="908" cy="998"/>
              <a:chOff x="2154" y="1253"/>
              <a:chExt cx="908" cy="998"/>
            </a:xfrm>
          </p:grpSpPr>
          <p:sp>
            <p:nvSpPr>
              <p:cNvPr id="4141" name="Rectangle 21"/>
              <p:cNvSpPr>
                <a:spLocks noChangeArrowheads="1"/>
              </p:cNvSpPr>
              <p:nvPr/>
            </p:nvSpPr>
            <p:spPr bwMode="auto">
              <a:xfrm>
                <a:off x="2200" y="1253"/>
                <a:ext cx="817" cy="998"/>
              </a:xfrm>
              <a:prstGeom prst="rect">
                <a:avLst/>
              </a:prstGeom>
              <a:solidFill>
                <a:srgbClr val="808080"/>
              </a:solidFill>
              <a:ln w="9525">
                <a:solidFill>
                  <a:srgbClr val="333333"/>
                </a:solidFill>
                <a:miter lim="800000"/>
                <a:headEnd/>
                <a:tailEnd/>
              </a:ln>
            </p:spPr>
            <p:txBody>
              <a:bodyPr wrap="none" anchor="ctr"/>
              <a:lstStyle/>
              <a:p>
                <a:endParaRPr lang="zh-CN" altLang="en-US"/>
              </a:p>
            </p:txBody>
          </p:sp>
          <p:pic>
            <p:nvPicPr>
              <p:cNvPr id="4142"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 y="1705"/>
                <a:ext cx="86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43"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1253"/>
                <a:ext cx="8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117" name="Group 24"/>
            <p:cNvGrpSpPr>
              <a:grpSpLocks/>
            </p:cNvGrpSpPr>
            <p:nvPr/>
          </p:nvGrpSpPr>
          <p:grpSpPr bwMode="auto">
            <a:xfrm>
              <a:off x="3676" y="1242"/>
              <a:ext cx="1543" cy="1198"/>
              <a:chOff x="3560" y="1152"/>
              <a:chExt cx="1543" cy="1198"/>
            </a:xfrm>
          </p:grpSpPr>
          <p:sp>
            <p:nvSpPr>
              <p:cNvPr id="4135" name="Rectangle 25"/>
              <p:cNvSpPr>
                <a:spLocks noChangeArrowheads="1"/>
              </p:cNvSpPr>
              <p:nvPr/>
            </p:nvSpPr>
            <p:spPr bwMode="auto">
              <a:xfrm>
                <a:off x="3561" y="1152"/>
                <a:ext cx="1542" cy="1198"/>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4136"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0" y="1207"/>
                <a:ext cx="54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7"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797"/>
                <a:ext cx="77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8" name="Picture 2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59" y="1253"/>
                <a:ext cx="54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9"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 y="1194"/>
                <a:ext cx="54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40" name="Picture 3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61" y="1797"/>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cxnSp>
          <p:nvCxnSpPr>
            <p:cNvPr id="4118" name="AutoShape 31"/>
            <p:cNvCxnSpPr>
              <a:cxnSpLocks noChangeShapeType="1"/>
              <a:stCxn id="4144" idx="3"/>
              <a:endCxn id="4141" idx="1"/>
            </p:cNvCxnSpPr>
            <p:nvPr/>
          </p:nvCxnSpPr>
          <p:spPr bwMode="auto">
            <a:xfrm>
              <a:off x="2260" y="1842"/>
              <a:ext cx="167"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4119" name="Line 32"/>
            <p:cNvSpPr>
              <a:spLocks noChangeShapeType="1"/>
            </p:cNvSpPr>
            <p:nvPr/>
          </p:nvSpPr>
          <p:spPr bwMode="auto">
            <a:xfrm>
              <a:off x="3788" y="1842"/>
              <a:ext cx="1406" cy="0"/>
            </a:xfrm>
            <a:prstGeom prst="line">
              <a:avLst/>
            </a:prstGeom>
            <a:noFill/>
            <a:ln w="25400" cap="rnd">
              <a:solidFill>
                <a:srgbClr val="008080"/>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20" name="Rectangle 33"/>
            <p:cNvSpPr>
              <a:spLocks noChangeArrowheads="1"/>
            </p:cNvSpPr>
            <p:nvPr/>
          </p:nvSpPr>
          <p:spPr bwMode="auto">
            <a:xfrm>
              <a:off x="5012" y="2613"/>
              <a:ext cx="590" cy="499"/>
            </a:xfrm>
            <a:prstGeom prst="rect">
              <a:avLst/>
            </a:prstGeom>
            <a:solidFill>
              <a:srgbClr val="99CCFF"/>
            </a:solidFill>
            <a:ln w="9525">
              <a:solidFill>
                <a:srgbClr val="666699"/>
              </a:solidFill>
              <a:miter lim="800000"/>
              <a:headEnd/>
              <a:tailEnd/>
            </a:ln>
          </p:spPr>
          <p:txBody>
            <a:bodyPr wrap="none" anchor="ctr"/>
            <a:lstStyle/>
            <a:p>
              <a:pPr algn="ctr">
                <a:lnSpc>
                  <a:spcPct val="50000"/>
                </a:lnSpc>
              </a:pP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endParaRPr lang="en-US" altLang="zh-CN" b="0"/>
            </a:p>
          </p:txBody>
        </p:sp>
        <p:grpSp>
          <p:nvGrpSpPr>
            <p:cNvPr id="4121" name="Group 34"/>
            <p:cNvGrpSpPr>
              <a:grpSpLocks/>
            </p:cNvGrpSpPr>
            <p:nvPr/>
          </p:nvGrpSpPr>
          <p:grpSpPr bwMode="auto">
            <a:xfrm>
              <a:off x="784" y="1615"/>
              <a:ext cx="952" cy="454"/>
              <a:chOff x="784" y="1615"/>
              <a:chExt cx="952" cy="454"/>
            </a:xfrm>
          </p:grpSpPr>
          <p:sp>
            <p:nvSpPr>
              <p:cNvPr id="4133" name="Rectangle 35"/>
              <p:cNvSpPr>
                <a:spLocks noChangeArrowheads="1"/>
              </p:cNvSpPr>
              <p:nvPr/>
            </p:nvSpPr>
            <p:spPr bwMode="auto">
              <a:xfrm>
                <a:off x="818" y="1615"/>
                <a:ext cx="635" cy="454"/>
              </a:xfrm>
              <a:prstGeom prst="rect">
                <a:avLst/>
              </a:prstGeom>
              <a:solidFill>
                <a:srgbClr val="808080"/>
              </a:solidFill>
              <a:ln w="9525">
                <a:solidFill>
                  <a:srgbClr val="333333"/>
                </a:solidFill>
                <a:miter lim="800000"/>
                <a:headEnd/>
                <a:tailEnd/>
              </a:ln>
            </p:spPr>
            <p:txBody>
              <a:bodyPr wrap="none" anchor="ctr"/>
              <a:lstStyle/>
              <a:p>
                <a:endParaRPr lang="zh-CN" altLang="en-US"/>
              </a:p>
            </p:txBody>
          </p:sp>
          <p:pic>
            <p:nvPicPr>
              <p:cNvPr id="4134" name="Picture 3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4" y="1657"/>
                <a:ext cx="95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22" name="Group 37"/>
            <p:cNvGrpSpPr>
              <a:grpSpLocks/>
            </p:cNvGrpSpPr>
            <p:nvPr/>
          </p:nvGrpSpPr>
          <p:grpSpPr bwMode="auto">
            <a:xfrm>
              <a:off x="113" y="1117"/>
              <a:ext cx="5262" cy="1649"/>
              <a:chOff x="113" y="1117"/>
              <a:chExt cx="5262" cy="1649"/>
            </a:xfrm>
          </p:grpSpPr>
          <p:sp>
            <p:nvSpPr>
              <p:cNvPr id="866342" name="Text Box 38"/>
              <p:cNvSpPr txBox="1">
                <a:spLocks noChangeArrowheads="1"/>
              </p:cNvSpPr>
              <p:nvPr/>
            </p:nvSpPr>
            <p:spPr bwMode="auto">
              <a:xfrm>
                <a:off x="113"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bg2"/>
                    </a:solidFill>
                    <a:effectLst>
                      <a:outerShdw blurRad="38100" dist="38100" dir="2700000" algn="tl">
                        <a:srgbClr val="C0C0C0"/>
                      </a:outerShdw>
                    </a:effectLst>
                  </a:rPr>
                  <a:t>1</a:t>
                </a:r>
              </a:p>
            </p:txBody>
          </p:sp>
          <p:sp>
            <p:nvSpPr>
              <p:cNvPr id="866343" name="Text Box 39"/>
              <p:cNvSpPr txBox="1">
                <a:spLocks noChangeArrowheads="1"/>
              </p:cNvSpPr>
              <p:nvPr/>
            </p:nvSpPr>
            <p:spPr bwMode="auto">
              <a:xfrm>
                <a:off x="113" y="182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bg2"/>
                    </a:solidFill>
                    <a:effectLst>
                      <a:outerShdw blurRad="38100" dist="38100" dir="2700000" algn="tl">
                        <a:srgbClr val="C0C0C0"/>
                      </a:outerShdw>
                    </a:effectLst>
                  </a:rPr>
                  <a:t>2</a:t>
                </a:r>
              </a:p>
            </p:txBody>
          </p:sp>
          <p:sp>
            <p:nvSpPr>
              <p:cNvPr id="866344" name="Text Box 40"/>
              <p:cNvSpPr txBox="1">
                <a:spLocks noChangeArrowheads="1"/>
              </p:cNvSpPr>
              <p:nvPr/>
            </p:nvSpPr>
            <p:spPr bwMode="auto">
              <a:xfrm>
                <a:off x="884" y="1480"/>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3</a:t>
                </a:r>
              </a:p>
            </p:txBody>
          </p:sp>
          <p:sp>
            <p:nvSpPr>
              <p:cNvPr id="866345" name="Text Box 41"/>
              <p:cNvSpPr txBox="1">
                <a:spLocks noChangeArrowheads="1"/>
              </p:cNvSpPr>
              <p:nvPr/>
            </p:nvSpPr>
            <p:spPr bwMode="auto">
              <a:xfrm>
                <a:off x="1701" y="1464"/>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4</a:t>
                </a:r>
              </a:p>
            </p:txBody>
          </p:sp>
          <p:sp>
            <p:nvSpPr>
              <p:cNvPr id="866346" name="Text Box 42"/>
              <p:cNvSpPr txBox="1">
                <a:spLocks noChangeArrowheads="1"/>
              </p:cNvSpPr>
              <p:nvPr/>
            </p:nvSpPr>
            <p:spPr bwMode="auto">
              <a:xfrm>
                <a:off x="2472"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5</a:t>
                </a:r>
              </a:p>
            </p:txBody>
          </p:sp>
          <p:sp>
            <p:nvSpPr>
              <p:cNvPr id="866347" name="Text Box 43"/>
              <p:cNvSpPr txBox="1">
                <a:spLocks noChangeArrowheads="1"/>
              </p:cNvSpPr>
              <p:nvPr/>
            </p:nvSpPr>
            <p:spPr bwMode="auto">
              <a:xfrm>
                <a:off x="3334" y="137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hlink"/>
                    </a:solidFill>
                    <a:effectLst>
                      <a:outerShdw blurRad="38100" dist="38100" dir="2700000" algn="tl">
                        <a:srgbClr val="C0C0C0"/>
                      </a:outerShdw>
                    </a:effectLst>
                  </a:rPr>
                  <a:t>6</a:t>
                </a:r>
              </a:p>
            </p:txBody>
          </p:sp>
          <p:sp>
            <p:nvSpPr>
              <p:cNvPr id="866348" name="Text Box 44"/>
              <p:cNvSpPr txBox="1">
                <a:spLocks noChangeArrowheads="1"/>
              </p:cNvSpPr>
              <p:nvPr/>
            </p:nvSpPr>
            <p:spPr bwMode="auto">
              <a:xfrm>
                <a:off x="3334" y="196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rgbClr val="A50021"/>
                    </a:solidFill>
                    <a:effectLst>
                      <a:outerShdw blurRad="38100" dist="38100" dir="2700000" algn="tl">
                        <a:srgbClr val="C0C0C0"/>
                      </a:outerShdw>
                    </a:effectLst>
                  </a:rPr>
                  <a:t>7</a:t>
                </a:r>
              </a:p>
            </p:txBody>
          </p:sp>
          <p:sp>
            <p:nvSpPr>
              <p:cNvPr id="866349" name="Text Box 45"/>
              <p:cNvSpPr txBox="1">
                <a:spLocks noChangeArrowheads="1"/>
              </p:cNvSpPr>
              <p:nvPr/>
            </p:nvSpPr>
            <p:spPr bwMode="auto">
              <a:xfrm>
                <a:off x="3833" y="111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rgbClr val="A50021"/>
                    </a:solidFill>
                    <a:effectLst>
                      <a:outerShdw blurRad="38100" dist="38100" dir="2700000" algn="tl">
                        <a:srgbClr val="C0C0C0"/>
                      </a:outerShdw>
                    </a:effectLst>
                  </a:rPr>
                  <a:t>8</a:t>
                </a:r>
              </a:p>
            </p:txBody>
          </p:sp>
          <p:sp>
            <p:nvSpPr>
              <p:cNvPr id="866350" name="Text Box 46"/>
              <p:cNvSpPr txBox="1">
                <a:spLocks noChangeArrowheads="1"/>
              </p:cNvSpPr>
              <p:nvPr/>
            </p:nvSpPr>
            <p:spPr bwMode="auto">
              <a:xfrm>
                <a:off x="3833" y="2251"/>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rgbClr val="A50021"/>
                    </a:solidFill>
                    <a:effectLst>
                      <a:outerShdw blurRad="38100" dist="38100" dir="2700000" algn="tl">
                        <a:srgbClr val="C0C0C0"/>
                      </a:outerShdw>
                    </a:effectLst>
                  </a:rPr>
                  <a:t>9</a:t>
                </a:r>
              </a:p>
            </p:txBody>
          </p:sp>
          <p:sp>
            <p:nvSpPr>
              <p:cNvPr id="866351" name="Text Box 47"/>
              <p:cNvSpPr txBox="1">
                <a:spLocks noChangeArrowheads="1"/>
              </p:cNvSpPr>
              <p:nvPr/>
            </p:nvSpPr>
            <p:spPr bwMode="auto">
              <a:xfrm>
                <a:off x="5012" y="2478"/>
                <a:ext cx="363" cy="288"/>
              </a:xfrm>
              <a:prstGeom prst="rect">
                <a:avLst/>
              </a:prstGeom>
              <a:noFill/>
              <a:ln w="9525">
                <a:noFill/>
                <a:miter lim="800000"/>
                <a:headEnd/>
                <a:tailEnd/>
              </a:ln>
              <a:effectLst/>
            </p:spPr>
            <p:txBody>
              <a:bodyPr>
                <a:spAutoFit/>
              </a:bodyPr>
              <a:lstStyle/>
              <a:p>
                <a:pPr>
                  <a:spcBef>
                    <a:spcPct val="50000"/>
                  </a:spcBef>
                  <a:defRPr/>
                </a:pPr>
                <a:r>
                  <a:rPr lang="en-US" altLang="zh-CN">
                    <a:solidFill>
                      <a:srgbClr val="A50021"/>
                    </a:solidFill>
                    <a:effectLst>
                      <a:outerShdw blurRad="38100" dist="38100" dir="2700000" algn="tl">
                        <a:srgbClr val="C0C0C0"/>
                      </a:outerShdw>
                    </a:effectLst>
                    <a:ea typeface="宋体" charset="-122"/>
                  </a:rPr>
                  <a:t>10</a:t>
                </a:r>
              </a:p>
            </p:txBody>
          </p:sp>
        </p:grpSp>
      </p:grpSp>
      <p:sp>
        <p:nvSpPr>
          <p:cNvPr id="866353" name="Rectangle 49"/>
          <p:cNvSpPr>
            <a:spLocks noChangeArrowheads="1"/>
          </p:cNvSpPr>
          <p:nvPr/>
        </p:nvSpPr>
        <p:spPr bwMode="auto">
          <a:xfrm>
            <a:off x="5148263" y="2276475"/>
            <a:ext cx="719137" cy="647700"/>
          </a:xfrm>
          <a:prstGeom prst="rect">
            <a:avLst/>
          </a:prstGeom>
          <a:noFill/>
          <a:ln w="317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6353"/>
                                        </p:tgtEl>
                                        <p:attrNameLst>
                                          <p:attrName>style.visibility</p:attrName>
                                        </p:attrNameLst>
                                      </p:cBhvr>
                                      <p:to>
                                        <p:strVal val="visible"/>
                                      </p:to>
                                    </p:set>
                                    <p:animEffect transition="in" filter="dissolve">
                                      <p:cBhvr>
                                        <p:cTn id="7" dur="500"/>
                                        <p:tgtEl>
                                          <p:spTgt spid="866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5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C57E9D8-3654-4BEB-856C-D63EF2E92863}" type="slidenum">
              <a:rPr lang="en-US" altLang="zh-CN" sz="1200" b="0" smtClean="0">
                <a:solidFill>
                  <a:srgbClr val="4D4D4D"/>
                </a:solidFill>
                <a:latin typeface="Arial" charset="0"/>
              </a:rPr>
              <a:pPr eaLnBrk="1" hangingPunct="1"/>
              <a:t>30</a:t>
            </a:fld>
            <a:r>
              <a:rPr lang="en-US" altLang="zh-CN" sz="1200" b="0" smtClean="0">
                <a:solidFill>
                  <a:srgbClr val="4D4D4D"/>
                </a:solidFill>
                <a:latin typeface="Arial" charset="0"/>
              </a:rPr>
              <a:t>-</a:t>
            </a:r>
          </a:p>
        </p:txBody>
      </p:sp>
      <p:sp>
        <p:nvSpPr>
          <p:cNvPr id="3277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2D35EC25-44AA-417E-A1A6-4B1CBDBE4204}" type="slidenum">
              <a:rPr lang="en-US" altLang="zh-CN" sz="1200" b="0">
                <a:solidFill>
                  <a:srgbClr val="4D4D4D"/>
                </a:solidFill>
                <a:latin typeface="Arial" charset="0"/>
              </a:rPr>
              <a:pPr algn="r" eaLnBrk="1" hangingPunct="1"/>
              <a:t>30</a:t>
            </a:fld>
            <a:r>
              <a:rPr lang="en-US" altLang="zh-CN" sz="1200" b="0">
                <a:solidFill>
                  <a:srgbClr val="4D4D4D"/>
                </a:solidFill>
                <a:latin typeface="Arial" charset="0"/>
              </a:rPr>
              <a:t>-</a:t>
            </a:r>
          </a:p>
        </p:txBody>
      </p:sp>
      <p:sp>
        <p:nvSpPr>
          <p:cNvPr id="32772" name="Rectangle 2"/>
          <p:cNvSpPr>
            <a:spLocks noGrp="1" noChangeArrowheads="1"/>
          </p:cNvSpPr>
          <p:nvPr>
            <p:ph type="title" idx="4294967295"/>
          </p:nvPr>
        </p:nvSpPr>
        <p:spPr/>
        <p:txBody>
          <a:bodyPr/>
          <a:lstStyle/>
          <a:p>
            <a:pPr eaLnBrk="1" hangingPunct="1"/>
            <a:r>
              <a:rPr lang="zh-CN" altLang="en-US" smtClean="0"/>
              <a:t>关于</a:t>
            </a:r>
            <a:r>
              <a:rPr lang="en-US" altLang="zh-CN" smtClean="0"/>
              <a:t>OCP</a:t>
            </a:r>
          </a:p>
        </p:txBody>
      </p:sp>
      <p:sp>
        <p:nvSpPr>
          <p:cNvPr id="169987" name="Rectangle 3"/>
          <p:cNvSpPr>
            <a:spLocks noGrp="1" noChangeArrowheads="1"/>
          </p:cNvSpPr>
          <p:nvPr>
            <p:ph type="body" idx="4294967295"/>
          </p:nvPr>
        </p:nvSpPr>
        <p:spPr/>
        <p:txBody>
          <a:bodyPr/>
          <a:lstStyle/>
          <a:p>
            <a:pPr eaLnBrk="1" hangingPunct="1"/>
            <a:r>
              <a:rPr lang="en-US" altLang="zh-CN" smtClean="0"/>
              <a:t>OCP</a:t>
            </a:r>
            <a:r>
              <a:rPr lang="zh-CN" altLang="en-US" smtClean="0"/>
              <a:t>是</a:t>
            </a:r>
            <a:r>
              <a:rPr lang="en-US" altLang="zh-CN" smtClean="0"/>
              <a:t>OOD</a:t>
            </a:r>
            <a:r>
              <a:rPr lang="zh-CN" altLang="en-US" smtClean="0"/>
              <a:t>中很多说法的核心</a:t>
            </a:r>
          </a:p>
          <a:p>
            <a:pPr lvl="1" eaLnBrk="1" hangingPunct="1"/>
            <a:r>
              <a:rPr lang="zh-CN" altLang="en-US" smtClean="0"/>
              <a:t>如果这个原则应用得有效，应用程序就会具有更多的可维护性、可重用性以及可健壮性</a:t>
            </a:r>
          </a:p>
          <a:p>
            <a:pPr lvl="1" eaLnBrk="1" hangingPunct="1"/>
            <a:r>
              <a:rPr lang="zh-CN" altLang="en-US" smtClean="0"/>
              <a:t>很多设计模式都是遵从这个原则而提出来的</a:t>
            </a:r>
          </a:p>
          <a:p>
            <a:pPr eaLnBrk="1" hangingPunct="1"/>
            <a:r>
              <a:rPr lang="en-US" altLang="zh-CN" smtClean="0"/>
              <a:t>LSP</a:t>
            </a:r>
            <a:r>
              <a:rPr lang="zh-CN" altLang="en-US" smtClean="0"/>
              <a:t>是</a:t>
            </a:r>
            <a:r>
              <a:rPr lang="en-US" altLang="zh-CN" smtClean="0"/>
              <a:t>OCP</a:t>
            </a:r>
            <a:r>
              <a:rPr lang="zh-CN" altLang="en-US" smtClean="0"/>
              <a:t>成为可能的主要原则之一</a:t>
            </a:r>
          </a:p>
          <a:p>
            <a:pPr lvl="1" eaLnBrk="1" hangingPunct="1"/>
            <a:r>
              <a:rPr lang="zh-CN" altLang="en-US" smtClean="0"/>
              <a:t>正是子类型的可替换性才使得使用基类类型的模块在无需修改的情况下就可以扩展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69987">
                                            <p:txEl>
                                              <p:pRg st="3" end="3"/>
                                            </p:txEl>
                                          </p:spTgt>
                                        </p:tgtEl>
                                        <p:attrNameLst>
                                          <p:attrName>style.visibility</p:attrName>
                                        </p:attrNameLst>
                                      </p:cBhvr>
                                      <p:to>
                                        <p:strVal val="visible"/>
                                      </p:to>
                                    </p:set>
                                    <p:animEffect transition="in" filter="strips(downRight)">
                                      <p:cBhvr>
                                        <p:cTn id="7" dur="500"/>
                                        <p:tgtEl>
                                          <p:spTgt spid="169987">
                                            <p:txEl>
                                              <p:pRg st="3" end="3"/>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169987">
                                            <p:txEl>
                                              <p:pRg st="4" end="4"/>
                                            </p:txEl>
                                          </p:spTgt>
                                        </p:tgtEl>
                                        <p:attrNameLst>
                                          <p:attrName>style.visibility</p:attrName>
                                        </p:attrNameLst>
                                      </p:cBhvr>
                                      <p:to>
                                        <p:strVal val="visible"/>
                                      </p:to>
                                    </p:set>
                                    <p:animEffect transition="in" filter="strips(downRight)">
                                      <p:cBhvr>
                                        <p:cTn id="10" dur="500"/>
                                        <p:tgtEl>
                                          <p:spTgt spid="169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8344C6E-0411-4975-9320-76447B405666}" type="slidenum">
              <a:rPr lang="en-US" altLang="zh-CN" sz="1200" b="0" smtClean="0">
                <a:solidFill>
                  <a:srgbClr val="4D4D4D"/>
                </a:solidFill>
                <a:latin typeface="Arial" charset="0"/>
              </a:rPr>
              <a:pPr eaLnBrk="1" hangingPunct="1"/>
              <a:t>31</a:t>
            </a:fld>
            <a:r>
              <a:rPr lang="en-US" altLang="zh-CN" sz="1200" b="0" smtClean="0">
                <a:solidFill>
                  <a:srgbClr val="4D4D4D"/>
                </a:solidFill>
                <a:latin typeface="Arial" charset="0"/>
              </a:rPr>
              <a:t>-</a:t>
            </a:r>
          </a:p>
        </p:txBody>
      </p:sp>
      <p:sp>
        <p:nvSpPr>
          <p:cNvPr id="3379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C832CD32-C9E8-48C6-8DB5-5A9B1084B8A0}" type="slidenum">
              <a:rPr lang="en-US" altLang="zh-CN" sz="1200" b="0">
                <a:solidFill>
                  <a:srgbClr val="4D4D4D"/>
                </a:solidFill>
                <a:latin typeface="Arial" charset="0"/>
              </a:rPr>
              <a:pPr algn="r" eaLnBrk="1" hangingPunct="1"/>
              <a:t>31</a:t>
            </a:fld>
            <a:r>
              <a:rPr lang="en-US" altLang="zh-CN" sz="1200" b="0">
                <a:solidFill>
                  <a:srgbClr val="4D4D4D"/>
                </a:solidFill>
                <a:latin typeface="Arial" charset="0"/>
              </a:rPr>
              <a:t>-</a:t>
            </a:r>
          </a:p>
        </p:txBody>
      </p:sp>
      <p:sp>
        <p:nvSpPr>
          <p:cNvPr id="33796" name="Rectangle 2"/>
          <p:cNvSpPr>
            <a:spLocks noGrp="1" noChangeArrowheads="1"/>
          </p:cNvSpPr>
          <p:nvPr>
            <p:ph type="title" idx="4294967295"/>
          </p:nvPr>
        </p:nvSpPr>
        <p:spPr/>
        <p:txBody>
          <a:bodyPr/>
          <a:lstStyle/>
          <a:p>
            <a:pPr eaLnBrk="1" hangingPunct="1"/>
            <a:r>
              <a:rPr lang="en-US" altLang="zh-CN" smtClean="0"/>
              <a:t>SRP</a:t>
            </a:r>
          </a:p>
        </p:txBody>
      </p:sp>
      <p:sp>
        <p:nvSpPr>
          <p:cNvPr id="33797" name="Rectangle 3"/>
          <p:cNvSpPr>
            <a:spLocks noGrp="1" noChangeArrowheads="1"/>
          </p:cNvSpPr>
          <p:nvPr>
            <p:ph type="body" idx="4294967295"/>
          </p:nvPr>
        </p:nvSpPr>
        <p:spPr>
          <a:xfrm>
            <a:off x="755650" y="981075"/>
            <a:ext cx="7920038" cy="2982913"/>
          </a:xfrm>
        </p:spPr>
        <p:txBody>
          <a:bodyPr/>
          <a:lstStyle/>
          <a:p>
            <a:pPr eaLnBrk="1" hangingPunct="1"/>
            <a:r>
              <a:rPr lang="en-US" altLang="zh-CN" sz="3200" smtClean="0"/>
              <a:t>SRP</a:t>
            </a:r>
            <a:r>
              <a:rPr lang="zh-CN" altLang="en-US" sz="3200" smtClean="0"/>
              <a:t>（</a:t>
            </a:r>
            <a:r>
              <a:rPr lang="en-US" altLang="zh-CN" sz="3200" smtClean="0"/>
              <a:t>The Single Responsibility Principle, </a:t>
            </a:r>
            <a:r>
              <a:rPr lang="zh-CN" altLang="en-US" sz="3200" smtClean="0"/>
              <a:t>单一职责原则）</a:t>
            </a:r>
          </a:p>
          <a:p>
            <a:pPr lvl="1" eaLnBrk="1" hangingPunct="1"/>
            <a:r>
              <a:rPr lang="zh-CN" altLang="en-US" sz="2800" smtClean="0"/>
              <a:t>就一个类而言，应该仅有一个引起它变化的原因</a:t>
            </a:r>
          </a:p>
          <a:p>
            <a:pPr eaLnBrk="1" hangingPunct="1"/>
            <a:r>
              <a:rPr lang="zh-CN" altLang="en-US" sz="3200" smtClean="0"/>
              <a:t>有关类的职责分配问题，是面向对象设计中最重要的基本原则</a:t>
            </a:r>
          </a:p>
        </p:txBody>
      </p:sp>
      <p:sp>
        <p:nvSpPr>
          <p:cNvPr id="33798" name="Text Box 4"/>
          <p:cNvSpPr txBox="1">
            <a:spLocks noChangeArrowheads="1"/>
          </p:cNvSpPr>
          <p:nvPr/>
        </p:nvSpPr>
        <p:spPr bwMode="auto">
          <a:xfrm>
            <a:off x="827088" y="4292600"/>
            <a:ext cx="73453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eaLnBrk="0" hangingPunct="0">
              <a:defRPr kumimoji="1" sz="2400" b="1">
                <a:solidFill>
                  <a:schemeClr val="tx1"/>
                </a:solidFill>
                <a:latin typeface="Tahoma" pitchFamily="34" charset="0"/>
                <a:ea typeface="宋体" pitchFamily="2" charset="-122"/>
              </a:defRPr>
            </a:lvl1pPr>
            <a:lvl2pPr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eaLnBrk="0" hangingPunct="0">
              <a:defRPr kumimoji="1" sz="2400" b="1">
                <a:solidFill>
                  <a:schemeClr val="tx1"/>
                </a:solidFill>
                <a:latin typeface="Tahoma" pitchFamily="34" charset="0"/>
                <a:ea typeface="宋体" pitchFamily="2" charset="-122"/>
              </a:defRPr>
            </a:lvl5pPr>
            <a:lvl6pPr eaLnBrk="0" fontAlgn="base" hangingPunct="0">
              <a:spcBef>
                <a:spcPct val="0"/>
              </a:spcBef>
              <a:spcAft>
                <a:spcPct val="0"/>
              </a:spcAft>
              <a:defRPr kumimoji="1" sz="2400" b="1">
                <a:solidFill>
                  <a:schemeClr val="tx1"/>
                </a:solidFill>
                <a:latin typeface="Tahoma" pitchFamily="34" charset="0"/>
                <a:ea typeface="宋体" pitchFamily="2" charset="-122"/>
              </a:defRPr>
            </a:lvl6pPr>
            <a:lvl7pPr eaLnBrk="0" fontAlgn="base" hangingPunct="0">
              <a:spcBef>
                <a:spcPct val="0"/>
              </a:spcBef>
              <a:spcAft>
                <a:spcPct val="0"/>
              </a:spcAft>
              <a:defRPr kumimoji="1" sz="2400" b="1">
                <a:solidFill>
                  <a:schemeClr val="tx1"/>
                </a:solidFill>
                <a:latin typeface="Tahoma" pitchFamily="34" charset="0"/>
                <a:ea typeface="宋体" pitchFamily="2" charset="-122"/>
              </a:defRPr>
            </a:lvl7pPr>
            <a:lvl8pPr eaLnBrk="0" fontAlgn="base" hangingPunct="0">
              <a:spcBef>
                <a:spcPct val="0"/>
              </a:spcBef>
              <a:spcAft>
                <a:spcPct val="0"/>
              </a:spcAft>
              <a:defRPr kumimoji="1" sz="2400" b="1">
                <a:solidFill>
                  <a:schemeClr val="tx1"/>
                </a:solidFill>
                <a:latin typeface="Tahoma" pitchFamily="34" charset="0"/>
                <a:ea typeface="宋体" pitchFamily="2" charset="-122"/>
              </a:defRPr>
            </a:lvl8pPr>
            <a:lvl9pP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1"/>
            <a:r>
              <a:rPr lang="zh-CN" altLang="en-US" sz="2800">
                <a:solidFill>
                  <a:srgbClr val="181A36"/>
                </a:solidFill>
                <a:latin typeface="Times New Roman" pitchFamily="18" charset="0"/>
              </a:rPr>
              <a:t>“</a:t>
            </a:r>
            <a:r>
              <a:rPr lang="en-US" altLang="zh-CN" sz="2800">
                <a:solidFill>
                  <a:srgbClr val="FF3300"/>
                </a:solidFill>
                <a:latin typeface="Times New Roman" pitchFamily="18" charset="0"/>
              </a:rPr>
              <a:t>A critical, fundamental ability in OOA/D is to skillfully assign responsibility to software components</a:t>
            </a:r>
            <a:r>
              <a:rPr lang="en-US" altLang="zh-CN" sz="2800">
                <a:solidFill>
                  <a:srgbClr val="181A36"/>
                </a:solidFill>
                <a:latin typeface="Times New Roman" pitchFamily="18" charset="0"/>
              </a:rPr>
              <a:t>.”</a:t>
            </a:r>
          </a:p>
          <a:p>
            <a:pPr lvl="4" algn="r"/>
            <a:r>
              <a:rPr lang="en-US" altLang="zh-CN" sz="2800" b="0">
                <a:latin typeface="Times New Roman" pitchFamily="18" charset="0"/>
              </a:rPr>
              <a:t> </a:t>
            </a:r>
            <a:r>
              <a:rPr lang="en-US" altLang="zh-CN" sz="2800">
                <a:solidFill>
                  <a:srgbClr val="181A36"/>
                </a:solidFill>
                <a:latin typeface="Times New Roman" pitchFamily="18" charset="0"/>
              </a:rPr>
              <a:t>Craig Larman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5239B2E-D2C1-4AF2-AACF-9E103084D31C}" type="slidenum">
              <a:rPr lang="en-US" altLang="zh-CN" sz="1200" b="0" smtClean="0">
                <a:solidFill>
                  <a:srgbClr val="4D4D4D"/>
                </a:solidFill>
                <a:latin typeface="Arial" charset="0"/>
              </a:rPr>
              <a:pPr eaLnBrk="1" hangingPunct="1"/>
              <a:t>32</a:t>
            </a:fld>
            <a:r>
              <a:rPr lang="en-US" altLang="zh-CN" sz="1200" b="0" smtClean="0">
                <a:solidFill>
                  <a:srgbClr val="4D4D4D"/>
                </a:solidFill>
                <a:latin typeface="Arial" charset="0"/>
              </a:rPr>
              <a:t>-</a:t>
            </a:r>
          </a:p>
        </p:txBody>
      </p:sp>
      <p:sp>
        <p:nvSpPr>
          <p:cNvPr id="3481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9B4A061F-2740-4AA0-93F0-A390D2D4BADC}" type="slidenum">
              <a:rPr lang="en-US" altLang="zh-CN" sz="1200" b="0">
                <a:solidFill>
                  <a:srgbClr val="4D4D4D"/>
                </a:solidFill>
                <a:latin typeface="Arial" charset="0"/>
              </a:rPr>
              <a:pPr algn="r" eaLnBrk="1" hangingPunct="1"/>
              <a:t>32</a:t>
            </a:fld>
            <a:r>
              <a:rPr lang="en-US" altLang="zh-CN" sz="1200" b="0">
                <a:solidFill>
                  <a:srgbClr val="4D4D4D"/>
                </a:solidFill>
                <a:latin typeface="Arial" charset="0"/>
              </a:rPr>
              <a:t>-</a:t>
            </a:r>
          </a:p>
        </p:txBody>
      </p:sp>
      <p:sp>
        <p:nvSpPr>
          <p:cNvPr id="34820" name="Rectangle 2"/>
          <p:cNvSpPr>
            <a:spLocks noGrp="1" noChangeArrowheads="1"/>
          </p:cNvSpPr>
          <p:nvPr>
            <p:ph type="title" idx="4294967295"/>
          </p:nvPr>
        </p:nvSpPr>
        <p:spPr/>
        <p:txBody>
          <a:bodyPr/>
          <a:lstStyle/>
          <a:p>
            <a:pPr eaLnBrk="1" hangingPunct="1"/>
            <a:r>
              <a:rPr lang="en-US" altLang="zh-CN" smtClean="0"/>
              <a:t>SRP</a:t>
            </a:r>
            <a:r>
              <a:rPr lang="zh-CN" altLang="en-US" smtClean="0"/>
              <a:t>本质</a:t>
            </a:r>
          </a:p>
        </p:txBody>
      </p:sp>
      <p:sp>
        <p:nvSpPr>
          <p:cNvPr id="34821" name="Rectangle 3"/>
          <p:cNvSpPr>
            <a:spLocks noGrp="1" noChangeArrowheads="1"/>
          </p:cNvSpPr>
          <p:nvPr>
            <p:ph type="body" idx="4294967295"/>
          </p:nvPr>
        </p:nvSpPr>
        <p:spPr/>
        <p:txBody>
          <a:bodyPr/>
          <a:lstStyle/>
          <a:p>
            <a:pPr eaLnBrk="1" hangingPunct="1">
              <a:lnSpc>
                <a:spcPct val="90000"/>
              </a:lnSpc>
            </a:pPr>
            <a:r>
              <a:rPr lang="en-US" altLang="zh-CN" smtClean="0"/>
              <a:t>SRP</a:t>
            </a:r>
            <a:r>
              <a:rPr lang="zh-CN" altLang="en-US" smtClean="0"/>
              <a:t>体现了内聚性（</a:t>
            </a:r>
            <a:r>
              <a:rPr lang="en-US" altLang="zh-CN" smtClean="0"/>
              <a:t>Cohesion</a:t>
            </a:r>
            <a:r>
              <a:rPr lang="zh-CN" altLang="en-US" smtClean="0"/>
              <a:t>）</a:t>
            </a:r>
          </a:p>
          <a:p>
            <a:pPr lvl="1" eaLnBrk="1" hangingPunct="1">
              <a:lnSpc>
                <a:spcPct val="90000"/>
              </a:lnSpc>
            </a:pPr>
            <a:r>
              <a:rPr lang="zh-CN" altLang="en-US" smtClean="0"/>
              <a:t>内聚性：一个模块的组成元素之间的功能相关性</a:t>
            </a:r>
          </a:p>
          <a:p>
            <a:pPr eaLnBrk="1" hangingPunct="1">
              <a:lnSpc>
                <a:spcPct val="90000"/>
              </a:lnSpc>
            </a:pPr>
            <a:r>
              <a:rPr lang="zh-CN" altLang="en-US" smtClean="0"/>
              <a:t>类的职责定义为“变化的原因”，每个职责都是变化的一个轴线；</a:t>
            </a:r>
          </a:p>
          <a:p>
            <a:pPr lvl="1" eaLnBrk="1" hangingPunct="1">
              <a:lnSpc>
                <a:spcPct val="90000"/>
              </a:lnSpc>
            </a:pPr>
            <a:r>
              <a:rPr lang="zh-CN" altLang="en-US" smtClean="0"/>
              <a:t>当需求变化时，该变化会反映为类的职责的变化</a:t>
            </a:r>
          </a:p>
          <a:p>
            <a:pPr lvl="1" eaLnBrk="1" hangingPunct="1">
              <a:lnSpc>
                <a:spcPct val="90000"/>
              </a:lnSpc>
            </a:pPr>
            <a:r>
              <a:rPr lang="zh-CN" altLang="en-US" smtClean="0"/>
              <a:t>如果一个类承担了多于一个的职责，那么引起它变化的原因就会有多个</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BE6BD5B-BFB7-4B84-9EAB-671820B88AD3}" type="slidenum">
              <a:rPr lang="en-US" altLang="zh-CN" sz="1200" b="0" smtClean="0">
                <a:solidFill>
                  <a:srgbClr val="4D4D4D"/>
                </a:solidFill>
                <a:latin typeface="Arial" charset="0"/>
              </a:rPr>
              <a:pPr eaLnBrk="1" hangingPunct="1"/>
              <a:t>33</a:t>
            </a:fld>
            <a:r>
              <a:rPr lang="en-US" altLang="zh-CN" sz="1200" b="0" smtClean="0">
                <a:solidFill>
                  <a:srgbClr val="4D4D4D"/>
                </a:solidFill>
                <a:latin typeface="Arial" charset="0"/>
              </a:rPr>
              <a:t>-</a:t>
            </a:r>
          </a:p>
        </p:txBody>
      </p:sp>
      <p:sp>
        <p:nvSpPr>
          <p:cNvPr id="3584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D0F0FC20-1CBD-4988-9F8F-B4E01B0A2F66}" type="slidenum">
              <a:rPr lang="en-US" altLang="zh-CN" sz="1200" b="0">
                <a:solidFill>
                  <a:srgbClr val="4D4D4D"/>
                </a:solidFill>
                <a:latin typeface="Arial" charset="0"/>
              </a:rPr>
              <a:pPr algn="r" eaLnBrk="1" hangingPunct="1"/>
              <a:t>33</a:t>
            </a:fld>
            <a:r>
              <a:rPr lang="en-US" altLang="zh-CN" sz="1200" b="0">
                <a:solidFill>
                  <a:srgbClr val="4D4D4D"/>
                </a:solidFill>
                <a:latin typeface="Arial" charset="0"/>
              </a:rPr>
              <a:t>-</a:t>
            </a:r>
          </a:p>
        </p:txBody>
      </p:sp>
      <p:sp>
        <p:nvSpPr>
          <p:cNvPr id="35844" name="Rectangle 2"/>
          <p:cNvSpPr>
            <a:spLocks noGrp="1" noChangeArrowheads="1"/>
          </p:cNvSpPr>
          <p:nvPr>
            <p:ph type="title" idx="4294967295"/>
          </p:nvPr>
        </p:nvSpPr>
        <p:spPr/>
        <p:txBody>
          <a:bodyPr/>
          <a:lstStyle/>
          <a:p>
            <a:pPr eaLnBrk="1" hangingPunct="1"/>
            <a:r>
              <a:rPr lang="zh-CN" altLang="en-US" smtClean="0"/>
              <a:t>违反</a:t>
            </a:r>
            <a:r>
              <a:rPr lang="en-US" altLang="zh-CN" smtClean="0"/>
              <a:t>SRP</a:t>
            </a:r>
            <a:r>
              <a:rPr lang="zh-CN" altLang="en-US" smtClean="0"/>
              <a:t>的案例</a:t>
            </a:r>
          </a:p>
        </p:txBody>
      </p:sp>
      <p:sp>
        <p:nvSpPr>
          <p:cNvPr id="35845" name="Text Box 3"/>
          <p:cNvSpPr txBox="1">
            <a:spLocks noChangeArrowheads="1"/>
          </p:cNvSpPr>
          <p:nvPr/>
        </p:nvSpPr>
        <p:spPr bwMode="auto">
          <a:xfrm>
            <a:off x="539750" y="3789363"/>
            <a:ext cx="82804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en-US" altLang="zh-CN" sz="2800">
                <a:solidFill>
                  <a:srgbClr val="000000"/>
                </a:solidFill>
              </a:rPr>
              <a:t>Rectangle</a:t>
            </a:r>
            <a:r>
              <a:rPr kumimoji="0" lang="zh-CN" altLang="en-US" sz="2800">
                <a:solidFill>
                  <a:srgbClr val="000000"/>
                </a:solidFill>
              </a:rPr>
              <a:t>类会因为两方面的原因而变化：计算几何方面的原因和用户界面设计方面的原因。其中一个发生变化后，必须修改</a:t>
            </a:r>
            <a:r>
              <a:rPr kumimoji="0" lang="en-US" altLang="zh-CN" sz="2800">
                <a:solidFill>
                  <a:srgbClr val="000000"/>
                </a:solidFill>
              </a:rPr>
              <a:t>Rectangle</a:t>
            </a:r>
            <a:r>
              <a:rPr kumimoji="0" lang="zh-CN" altLang="en-US" sz="2800">
                <a:solidFill>
                  <a:srgbClr val="000000"/>
                </a:solidFill>
              </a:rPr>
              <a:t>类，而这种修改则可能导致另一个应用程序出错</a:t>
            </a:r>
            <a:br>
              <a:rPr kumimoji="0" lang="zh-CN" altLang="en-US" sz="2800">
                <a:solidFill>
                  <a:srgbClr val="000000"/>
                </a:solidFill>
              </a:rPr>
            </a:br>
            <a:r>
              <a:rPr kumimoji="0" lang="zh-CN" altLang="en-US" sz="2800">
                <a:solidFill>
                  <a:srgbClr val="000000"/>
                </a:solidFill>
              </a:rPr>
              <a:t>除此之外，违反</a:t>
            </a:r>
            <a:r>
              <a:rPr kumimoji="0" lang="en-US" altLang="zh-CN" sz="2800">
                <a:solidFill>
                  <a:srgbClr val="000000"/>
                </a:solidFill>
              </a:rPr>
              <a:t>SRP</a:t>
            </a:r>
            <a:r>
              <a:rPr kumimoji="0" lang="zh-CN" altLang="en-US" sz="2800">
                <a:solidFill>
                  <a:srgbClr val="000000"/>
                </a:solidFill>
              </a:rPr>
              <a:t>还会带来物理依赖的缺点</a:t>
            </a:r>
          </a:p>
        </p:txBody>
      </p:sp>
      <p:pic>
        <p:nvPicPr>
          <p:cNvPr id="358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23925"/>
            <a:ext cx="698500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926454D-75DF-4AAA-9013-B30B8A18A9C2}" type="slidenum">
              <a:rPr lang="en-US" altLang="zh-CN" sz="1200" b="0" smtClean="0">
                <a:solidFill>
                  <a:srgbClr val="4D4D4D"/>
                </a:solidFill>
                <a:latin typeface="Arial" charset="0"/>
              </a:rPr>
              <a:pPr eaLnBrk="1" hangingPunct="1"/>
              <a:t>34</a:t>
            </a:fld>
            <a:r>
              <a:rPr lang="en-US" altLang="zh-CN" sz="1200" b="0" smtClean="0">
                <a:solidFill>
                  <a:srgbClr val="4D4D4D"/>
                </a:solidFill>
                <a:latin typeface="Arial" charset="0"/>
              </a:rPr>
              <a:t>-</a:t>
            </a:r>
          </a:p>
        </p:txBody>
      </p:sp>
      <p:sp>
        <p:nvSpPr>
          <p:cNvPr id="3686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2A5DE4E6-D03F-41D4-92AE-34528D4E826B}" type="slidenum">
              <a:rPr lang="en-US" altLang="zh-CN" sz="1200" b="0">
                <a:solidFill>
                  <a:srgbClr val="4D4D4D"/>
                </a:solidFill>
                <a:latin typeface="Arial" charset="0"/>
              </a:rPr>
              <a:pPr algn="r" eaLnBrk="1" hangingPunct="1"/>
              <a:t>34</a:t>
            </a:fld>
            <a:r>
              <a:rPr lang="en-US" altLang="zh-CN" sz="1200" b="0">
                <a:solidFill>
                  <a:srgbClr val="4D4D4D"/>
                </a:solidFill>
                <a:latin typeface="Arial" charset="0"/>
              </a:rPr>
              <a:t>-</a:t>
            </a:r>
          </a:p>
        </p:txBody>
      </p:sp>
      <p:sp>
        <p:nvSpPr>
          <p:cNvPr id="36868" name="Rectangle 2"/>
          <p:cNvSpPr>
            <a:spLocks noGrp="1" noChangeArrowheads="1"/>
          </p:cNvSpPr>
          <p:nvPr>
            <p:ph type="title" idx="4294967295"/>
          </p:nvPr>
        </p:nvSpPr>
        <p:spPr/>
        <p:txBody>
          <a:bodyPr/>
          <a:lstStyle/>
          <a:p>
            <a:pPr eaLnBrk="1" hangingPunct="1"/>
            <a:r>
              <a:rPr lang="zh-CN" altLang="en-US" smtClean="0"/>
              <a:t>解决方案</a:t>
            </a:r>
          </a:p>
        </p:txBody>
      </p:sp>
      <p:sp>
        <p:nvSpPr>
          <p:cNvPr id="174083" name="Text Box 3"/>
          <p:cNvSpPr txBox="1">
            <a:spLocks noChangeArrowheads="1"/>
          </p:cNvSpPr>
          <p:nvPr/>
        </p:nvSpPr>
        <p:spPr bwMode="auto">
          <a:xfrm>
            <a:off x="971550" y="1196975"/>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spcBef>
                <a:spcPct val="50000"/>
              </a:spcBef>
            </a:pPr>
            <a:r>
              <a:rPr lang="zh-CN" altLang="en-US" sz="2800">
                <a:solidFill>
                  <a:srgbClr val="181A36"/>
                </a:solidFill>
                <a:latin typeface="Arial" charset="0"/>
              </a:rPr>
              <a:t>增加新的类，使得每个类仅有一个职责</a:t>
            </a:r>
          </a:p>
        </p:txBody>
      </p:sp>
      <p:pic>
        <p:nvPicPr>
          <p:cNvPr id="8192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60575"/>
            <a:ext cx="7273925"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dissolve">
                                      <p:cBhvr>
                                        <p:cTn id="7" dur="500"/>
                                        <p:tgtEl>
                                          <p:spTgt spid="174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9206"/>
                                        </p:tgtEl>
                                        <p:attrNameLst>
                                          <p:attrName>style.visibility</p:attrName>
                                        </p:attrNameLst>
                                      </p:cBhvr>
                                      <p:to>
                                        <p:strVal val="visible"/>
                                      </p:to>
                                    </p:set>
                                    <p:animEffect transition="in" filter="dissolve">
                                      <p:cBhvr>
                                        <p:cTn id="12" dur="500"/>
                                        <p:tgtEl>
                                          <p:spTgt spid="819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7D1053D-5787-4B32-B760-72E9CAF6BC03}" type="slidenum">
              <a:rPr lang="en-US" altLang="zh-CN" sz="1200" b="0" smtClean="0">
                <a:solidFill>
                  <a:srgbClr val="4D4D4D"/>
                </a:solidFill>
                <a:latin typeface="Arial" charset="0"/>
              </a:rPr>
              <a:pPr eaLnBrk="1" hangingPunct="1"/>
              <a:t>35</a:t>
            </a:fld>
            <a:r>
              <a:rPr lang="en-US" altLang="zh-CN" sz="1200" b="0" smtClean="0">
                <a:solidFill>
                  <a:srgbClr val="4D4D4D"/>
                </a:solidFill>
                <a:latin typeface="Arial" charset="0"/>
              </a:rPr>
              <a:t>-</a:t>
            </a:r>
          </a:p>
        </p:txBody>
      </p:sp>
      <p:sp>
        <p:nvSpPr>
          <p:cNvPr id="3789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C3929D45-2343-42C5-89ED-5396B6374A45}" type="slidenum">
              <a:rPr lang="en-US" altLang="zh-CN" sz="1200" b="0">
                <a:solidFill>
                  <a:srgbClr val="4D4D4D"/>
                </a:solidFill>
                <a:latin typeface="Arial" charset="0"/>
              </a:rPr>
              <a:pPr algn="r" eaLnBrk="1" hangingPunct="1"/>
              <a:t>35</a:t>
            </a:fld>
            <a:r>
              <a:rPr lang="en-US" altLang="zh-CN" sz="1200" b="0">
                <a:solidFill>
                  <a:srgbClr val="4D4D4D"/>
                </a:solidFill>
                <a:latin typeface="Arial" charset="0"/>
              </a:rPr>
              <a:t>-</a:t>
            </a:r>
          </a:p>
        </p:txBody>
      </p:sp>
      <p:sp>
        <p:nvSpPr>
          <p:cNvPr id="37892" name="Rectangle 2"/>
          <p:cNvSpPr>
            <a:spLocks noGrp="1" noChangeArrowheads="1"/>
          </p:cNvSpPr>
          <p:nvPr>
            <p:ph type="title" idx="4294967295"/>
          </p:nvPr>
        </p:nvSpPr>
        <p:spPr/>
        <p:txBody>
          <a:bodyPr/>
          <a:lstStyle/>
          <a:p>
            <a:pPr eaLnBrk="1" hangingPunct="1"/>
            <a:r>
              <a:rPr lang="en-US" altLang="zh-CN" smtClean="0"/>
              <a:t>ISP</a:t>
            </a:r>
          </a:p>
        </p:txBody>
      </p:sp>
      <p:sp>
        <p:nvSpPr>
          <p:cNvPr id="37893" name="Rectangle 3"/>
          <p:cNvSpPr>
            <a:spLocks noGrp="1" noChangeArrowheads="1"/>
          </p:cNvSpPr>
          <p:nvPr>
            <p:ph type="body" idx="4294967295"/>
          </p:nvPr>
        </p:nvSpPr>
        <p:spPr/>
        <p:txBody>
          <a:bodyPr/>
          <a:lstStyle/>
          <a:p>
            <a:pPr eaLnBrk="1" hangingPunct="1"/>
            <a:r>
              <a:rPr lang="en-US" altLang="zh-CN" smtClean="0"/>
              <a:t>ISP(The Interface Segregation Principle</a:t>
            </a:r>
            <a:r>
              <a:rPr lang="zh-CN" altLang="en-US" smtClean="0"/>
              <a:t>，接口隔离原则</a:t>
            </a:r>
            <a:r>
              <a:rPr lang="en-US" altLang="zh-CN" smtClean="0"/>
              <a:t>)</a:t>
            </a:r>
          </a:p>
          <a:p>
            <a:pPr lvl="1" eaLnBrk="1" hangingPunct="1"/>
            <a:r>
              <a:rPr lang="zh-CN" altLang="en-US" smtClean="0"/>
              <a:t>客户不应该依赖他们不用到的方法，只给每个客户它所需要的接口</a:t>
            </a:r>
          </a:p>
          <a:p>
            <a:pPr lvl="1" eaLnBrk="1" hangingPunct="1"/>
            <a:r>
              <a:rPr lang="zh-CN" altLang="en-US" smtClean="0"/>
              <a:t>为了避免“肥接口</a:t>
            </a:r>
            <a:r>
              <a:rPr lang="en-US" altLang="zh-CN" smtClean="0"/>
              <a:t>(fat interface)”</a:t>
            </a:r>
            <a:r>
              <a:rPr lang="zh-CN" altLang="en-US" smtClean="0"/>
              <a:t>，应当以一个类实现多个接口，而各客户仅仅获知必须的接口</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80B5ACC-3000-461F-AC18-BFE13E730A9C}" type="slidenum">
              <a:rPr lang="en-US" altLang="zh-CN" sz="1200" b="0" smtClean="0">
                <a:solidFill>
                  <a:srgbClr val="4D4D4D"/>
                </a:solidFill>
                <a:latin typeface="Arial" charset="0"/>
              </a:rPr>
              <a:pPr eaLnBrk="1" hangingPunct="1"/>
              <a:t>36</a:t>
            </a:fld>
            <a:r>
              <a:rPr lang="en-US" altLang="zh-CN" sz="1200" b="0" smtClean="0">
                <a:solidFill>
                  <a:srgbClr val="4D4D4D"/>
                </a:solidFill>
                <a:latin typeface="Arial" charset="0"/>
              </a:rPr>
              <a:t>-</a:t>
            </a:r>
          </a:p>
        </p:txBody>
      </p:sp>
      <p:sp>
        <p:nvSpPr>
          <p:cNvPr id="3891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2FF55C51-F0D7-4937-81B1-A644ED611B30}" type="slidenum">
              <a:rPr lang="en-US" altLang="zh-CN" sz="1200" b="0">
                <a:solidFill>
                  <a:srgbClr val="4D4D4D"/>
                </a:solidFill>
                <a:latin typeface="Arial" charset="0"/>
              </a:rPr>
              <a:pPr algn="r" eaLnBrk="1" hangingPunct="1"/>
              <a:t>36</a:t>
            </a:fld>
            <a:r>
              <a:rPr lang="en-US" altLang="zh-CN" sz="1200" b="0">
                <a:solidFill>
                  <a:srgbClr val="4D4D4D"/>
                </a:solidFill>
                <a:latin typeface="Arial" charset="0"/>
              </a:rPr>
              <a:t>-</a:t>
            </a:r>
          </a:p>
        </p:txBody>
      </p:sp>
      <p:sp>
        <p:nvSpPr>
          <p:cNvPr id="38916" name="Rectangle 2"/>
          <p:cNvSpPr>
            <a:spLocks noGrp="1" noChangeArrowheads="1"/>
          </p:cNvSpPr>
          <p:nvPr>
            <p:ph type="title" idx="4294967295"/>
          </p:nvPr>
        </p:nvSpPr>
        <p:spPr/>
        <p:txBody>
          <a:bodyPr/>
          <a:lstStyle/>
          <a:p>
            <a:pPr eaLnBrk="1" hangingPunct="1"/>
            <a:r>
              <a:rPr lang="zh-CN" altLang="en-US" smtClean="0"/>
              <a:t>接口污染</a:t>
            </a:r>
          </a:p>
        </p:txBody>
      </p:sp>
      <p:pic>
        <p:nvPicPr>
          <p:cNvPr id="389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1052513"/>
            <a:ext cx="6696075"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E03998C-F016-4119-B47D-CE68E94F8224}" type="slidenum">
              <a:rPr lang="en-US" altLang="zh-CN" sz="1200" b="0" smtClean="0">
                <a:solidFill>
                  <a:srgbClr val="4D4D4D"/>
                </a:solidFill>
                <a:latin typeface="Arial" charset="0"/>
              </a:rPr>
              <a:pPr eaLnBrk="1" hangingPunct="1"/>
              <a:t>37</a:t>
            </a:fld>
            <a:r>
              <a:rPr lang="en-US" altLang="zh-CN" sz="1200" b="0" smtClean="0">
                <a:solidFill>
                  <a:srgbClr val="4D4D4D"/>
                </a:solidFill>
                <a:latin typeface="Arial" charset="0"/>
              </a:rPr>
              <a:t>-</a:t>
            </a:r>
          </a:p>
        </p:txBody>
      </p:sp>
      <p:sp>
        <p:nvSpPr>
          <p:cNvPr id="3993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0122E355-D8B6-4C99-B6AE-B2B7AFA01F90}" type="slidenum">
              <a:rPr lang="en-US" altLang="zh-CN" sz="1200" b="0">
                <a:solidFill>
                  <a:srgbClr val="4D4D4D"/>
                </a:solidFill>
                <a:latin typeface="Arial" charset="0"/>
              </a:rPr>
              <a:pPr algn="r" eaLnBrk="1" hangingPunct="1"/>
              <a:t>37</a:t>
            </a:fld>
            <a:r>
              <a:rPr lang="en-US" altLang="zh-CN" sz="1200" b="0">
                <a:solidFill>
                  <a:srgbClr val="4D4D4D"/>
                </a:solidFill>
                <a:latin typeface="Arial" charset="0"/>
              </a:rPr>
              <a:t>-</a:t>
            </a:r>
          </a:p>
        </p:txBody>
      </p:sp>
      <p:sp>
        <p:nvSpPr>
          <p:cNvPr id="39940" name="Rectangle 2"/>
          <p:cNvSpPr>
            <a:spLocks noGrp="1" noChangeArrowheads="1"/>
          </p:cNvSpPr>
          <p:nvPr>
            <p:ph type="title" idx="4294967295"/>
          </p:nvPr>
        </p:nvSpPr>
        <p:spPr/>
        <p:txBody>
          <a:bodyPr/>
          <a:lstStyle/>
          <a:p>
            <a:pPr eaLnBrk="1" hangingPunct="1"/>
            <a:r>
              <a:rPr lang="zh-CN" altLang="en-US" smtClean="0"/>
              <a:t>解决方案：分离接口</a:t>
            </a:r>
          </a:p>
        </p:txBody>
      </p:sp>
      <p:sp>
        <p:nvSpPr>
          <p:cNvPr id="39941" name="Rectangle 3"/>
          <p:cNvSpPr>
            <a:spLocks noGrp="1" noChangeArrowheads="1"/>
          </p:cNvSpPr>
          <p:nvPr>
            <p:ph type="body" idx="4294967295"/>
          </p:nvPr>
        </p:nvSpPr>
        <p:spPr>
          <a:xfrm>
            <a:off x="755650" y="981075"/>
            <a:ext cx="7920038" cy="2178050"/>
          </a:xfrm>
        </p:spPr>
        <p:txBody>
          <a:bodyPr/>
          <a:lstStyle/>
          <a:p>
            <a:pPr eaLnBrk="1" hangingPunct="1"/>
            <a:r>
              <a:rPr lang="zh-CN" altLang="en-US" smtClean="0"/>
              <a:t>使用委托分离接口</a:t>
            </a:r>
            <a:r>
              <a:rPr lang="en-US" altLang="zh-CN" smtClean="0"/>
              <a:t>: Adapter</a:t>
            </a:r>
            <a:r>
              <a:rPr lang="zh-CN" altLang="en-US" smtClean="0"/>
              <a:t>模式</a:t>
            </a:r>
          </a:p>
          <a:p>
            <a:pPr eaLnBrk="1" hangingPunct="1"/>
            <a:r>
              <a:rPr lang="zh-CN" altLang="en-US" smtClean="0"/>
              <a:t>使用多重继承</a:t>
            </a:r>
            <a:r>
              <a:rPr lang="en-US" altLang="zh-CN" smtClean="0"/>
              <a:t>(</a:t>
            </a:r>
            <a:r>
              <a:rPr lang="zh-CN" altLang="en-US" smtClean="0"/>
              <a:t>实现</a:t>
            </a:r>
            <a:r>
              <a:rPr lang="en-US" altLang="zh-CN" smtClean="0"/>
              <a:t>)</a:t>
            </a:r>
            <a:r>
              <a:rPr lang="zh-CN" altLang="en-US" smtClean="0"/>
              <a:t>分离接口</a:t>
            </a:r>
          </a:p>
        </p:txBody>
      </p:sp>
      <p:pic>
        <p:nvPicPr>
          <p:cNvPr id="399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2349500"/>
            <a:ext cx="4392613"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BC1994D-CE37-48E9-A4CB-3B53613A9820}" type="slidenum">
              <a:rPr lang="en-US" altLang="zh-CN" sz="1200" b="0" smtClean="0">
                <a:solidFill>
                  <a:srgbClr val="4D4D4D"/>
                </a:solidFill>
                <a:latin typeface="Arial" charset="0"/>
              </a:rPr>
              <a:pPr eaLnBrk="1" hangingPunct="1"/>
              <a:t>38</a:t>
            </a:fld>
            <a:r>
              <a:rPr lang="en-US" altLang="zh-CN" sz="1200" b="0" smtClean="0">
                <a:solidFill>
                  <a:srgbClr val="4D4D4D"/>
                </a:solidFill>
                <a:latin typeface="Arial" charset="0"/>
              </a:rPr>
              <a:t>-</a:t>
            </a:r>
          </a:p>
        </p:txBody>
      </p:sp>
      <p:sp>
        <p:nvSpPr>
          <p:cNvPr id="4096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CC877E9C-3387-42A3-A765-1D6528AEDD0E}" type="slidenum">
              <a:rPr lang="en-US" altLang="zh-CN" sz="1200" b="0">
                <a:solidFill>
                  <a:srgbClr val="4D4D4D"/>
                </a:solidFill>
                <a:latin typeface="Arial" charset="0"/>
              </a:rPr>
              <a:pPr algn="r" eaLnBrk="1" hangingPunct="1"/>
              <a:t>38</a:t>
            </a:fld>
            <a:r>
              <a:rPr lang="en-US" altLang="zh-CN" sz="1200" b="0">
                <a:solidFill>
                  <a:srgbClr val="4D4D4D"/>
                </a:solidFill>
                <a:latin typeface="Arial" charset="0"/>
              </a:rPr>
              <a:t>-</a:t>
            </a:r>
          </a:p>
        </p:txBody>
      </p:sp>
      <p:sp>
        <p:nvSpPr>
          <p:cNvPr id="40964" name="Rectangle 2"/>
          <p:cNvSpPr>
            <a:spLocks noGrp="1" noChangeArrowheads="1"/>
          </p:cNvSpPr>
          <p:nvPr>
            <p:ph type="title" idx="4294967295"/>
          </p:nvPr>
        </p:nvSpPr>
        <p:spPr/>
        <p:txBody>
          <a:bodyPr/>
          <a:lstStyle/>
          <a:p>
            <a:pPr eaLnBrk="1" hangingPunct="1"/>
            <a:r>
              <a:rPr lang="en-US" altLang="zh-CN" smtClean="0"/>
              <a:t>ISP</a:t>
            </a:r>
            <a:r>
              <a:rPr lang="zh-CN" altLang="en-US" smtClean="0"/>
              <a:t>本质</a:t>
            </a:r>
          </a:p>
        </p:txBody>
      </p:sp>
      <p:sp>
        <p:nvSpPr>
          <p:cNvPr id="40965" name="Rectangle 3"/>
          <p:cNvSpPr>
            <a:spLocks noGrp="1" noChangeArrowheads="1"/>
          </p:cNvSpPr>
          <p:nvPr>
            <p:ph type="body" idx="4294967295"/>
          </p:nvPr>
        </p:nvSpPr>
        <p:spPr/>
        <p:txBody>
          <a:bodyPr/>
          <a:lstStyle/>
          <a:p>
            <a:pPr eaLnBrk="1" hangingPunct="1"/>
            <a:r>
              <a:rPr lang="zh-CN" altLang="en-US" smtClean="0"/>
              <a:t>使用多个专门的接口比使用单一的接口好</a:t>
            </a:r>
          </a:p>
          <a:p>
            <a:pPr eaLnBrk="1" hangingPunct="1"/>
            <a:r>
              <a:rPr lang="zh-CN" altLang="en-US" smtClean="0"/>
              <a:t>一个类对另一个类的依赖性应当是建立在最小的接口上的</a:t>
            </a:r>
          </a:p>
          <a:p>
            <a:pPr eaLnBrk="1" hangingPunct="1"/>
            <a:r>
              <a:rPr lang="zh-CN" altLang="en-US" smtClean="0"/>
              <a:t>避免接口污染</a:t>
            </a:r>
            <a:r>
              <a:rPr lang="en-US" altLang="zh-CN" smtClean="0"/>
              <a:t>(Interface Pollution)</a:t>
            </a:r>
            <a:endParaRPr lang="zh-CN"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B17DB8D-ACE7-47DF-8724-958F3D772E69}" type="slidenum">
              <a:rPr lang="en-US" altLang="zh-CN" sz="1200" b="0" smtClean="0">
                <a:solidFill>
                  <a:srgbClr val="4D4D4D"/>
                </a:solidFill>
                <a:latin typeface="Arial" charset="0"/>
              </a:rPr>
              <a:pPr eaLnBrk="1" hangingPunct="1"/>
              <a:t>39</a:t>
            </a:fld>
            <a:r>
              <a:rPr lang="en-US" altLang="zh-CN" sz="1200" b="0" smtClean="0">
                <a:solidFill>
                  <a:srgbClr val="4D4D4D"/>
                </a:solidFill>
                <a:latin typeface="Arial" charset="0"/>
              </a:rPr>
              <a:t>-</a:t>
            </a:r>
          </a:p>
        </p:txBody>
      </p:sp>
      <p:sp>
        <p:nvSpPr>
          <p:cNvPr id="4198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635710C9-7924-4E14-84FD-A413BB7A3976}" type="slidenum">
              <a:rPr lang="en-US" altLang="zh-CN" sz="1200" b="0">
                <a:solidFill>
                  <a:srgbClr val="4D4D4D"/>
                </a:solidFill>
                <a:latin typeface="Arial" charset="0"/>
              </a:rPr>
              <a:pPr algn="r" eaLnBrk="1" hangingPunct="1"/>
              <a:t>39</a:t>
            </a:fld>
            <a:r>
              <a:rPr lang="en-US" altLang="zh-CN" sz="1200" b="0">
                <a:solidFill>
                  <a:srgbClr val="4D4D4D"/>
                </a:solidFill>
                <a:latin typeface="Arial" charset="0"/>
              </a:rPr>
              <a:t>-</a:t>
            </a:r>
          </a:p>
        </p:txBody>
      </p:sp>
      <p:sp>
        <p:nvSpPr>
          <p:cNvPr id="41988" name="Rectangle 2"/>
          <p:cNvSpPr>
            <a:spLocks noGrp="1" noChangeArrowheads="1"/>
          </p:cNvSpPr>
          <p:nvPr>
            <p:ph type="title" idx="4294967295"/>
          </p:nvPr>
        </p:nvSpPr>
        <p:spPr/>
        <p:txBody>
          <a:bodyPr/>
          <a:lstStyle/>
          <a:p>
            <a:pPr eaLnBrk="1" hangingPunct="1"/>
            <a:r>
              <a:rPr lang="en-US" altLang="zh-CN" smtClean="0"/>
              <a:t>DIP</a:t>
            </a:r>
          </a:p>
        </p:txBody>
      </p:sp>
      <p:sp>
        <p:nvSpPr>
          <p:cNvPr id="41989" name="Rectangle 3"/>
          <p:cNvSpPr>
            <a:spLocks noGrp="1" noChangeArrowheads="1"/>
          </p:cNvSpPr>
          <p:nvPr>
            <p:ph type="body" idx="4294967295"/>
          </p:nvPr>
        </p:nvSpPr>
        <p:spPr/>
        <p:txBody>
          <a:bodyPr/>
          <a:lstStyle/>
          <a:p>
            <a:pPr eaLnBrk="1" hangingPunct="1"/>
            <a:r>
              <a:rPr lang="en-US" altLang="zh-CN" sz="2800" smtClean="0"/>
              <a:t>DIP(</a:t>
            </a:r>
            <a:r>
              <a:rPr lang="zh-CN" altLang="en-US" sz="2800" smtClean="0"/>
              <a:t>依赖倒置原则，</a:t>
            </a:r>
            <a:r>
              <a:rPr lang="en-US" altLang="zh-CN" sz="2800" smtClean="0"/>
              <a:t>The Dependency Inversion Principle)</a:t>
            </a:r>
            <a:endParaRPr lang="zh-CN" altLang="en-US" sz="2800" smtClean="0"/>
          </a:p>
          <a:p>
            <a:pPr lvl="1" eaLnBrk="1" hangingPunct="1"/>
            <a:r>
              <a:rPr lang="zh-CN" altLang="en-US" sz="2400" smtClean="0"/>
              <a:t>高层模块不依赖于低层模块，二者都依赖于抽象</a:t>
            </a:r>
          </a:p>
          <a:p>
            <a:pPr lvl="1" eaLnBrk="1" hangingPunct="1"/>
            <a:r>
              <a:rPr lang="zh-CN" altLang="en-US" sz="2400" smtClean="0"/>
              <a:t>抽象不依赖于细节，细节依赖于抽象</a:t>
            </a:r>
          </a:p>
          <a:p>
            <a:pPr lvl="1" eaLnBrk="1" hangingPunct="1"/>
            <a:r>
              <a:rPr lang="zh-CN" altLang="en-US" sz="2400" smtClean="0"/>
              <a:t>针对接口编程，不要针对实现编程</a:t>
            </a:r>
          </a:p>
          <a:p>
            <a:pPr lvl="1" eaLnBrk="1" hangingPunct="1"/>
            <a:r>
              <a:rPr lang="zh-CN" altLang="en-US" sz="2400" smtClean="0"/>
              <a:t>又称控制反转</a:t>
            </a:r>
            <a:r>
              <a:rPr lang="en-US" altLang="zh-CN" sz="2400" smtClean="0"/>
              <a:t>(IoC</a:t>
            </a:r>
            <a:r>
              <a:rPr lang="zh-CN" altLang="en-US" sz="2400" smtClean="0"/>
              <a:t>，</a:t>
            </a:r>
            <a:r>
              <a:rPr lang="en-US" altLang="zh-CN" sz="2800" smtClean="0"/>
              <a:t>Inversion of Control</a:t>
            </a:r>
            <a:r>
              <a:rPr lang="en-US" altLang="zh-CN" sz="2400" smtClean="0"/>
              <a:t>)</a:t>
            </a:r>
            <a:r>
              <a:rPr lang="zh-CN" altLang="en-US" sz="2400" smtClean="0"/>
              <a:t>、依赖注入</a:t>
            </a:r>
          </a:p>
          <a:p>
            <a:pPr eaLnBrk="1" hangingPunct="1"/>
            <a:r>
              <a:rPr lang="en-US" altLang="zh-CN" sz="2800" smtClean="0"/>
              <a:t>Booch</a:t>
            </a:r>
            <a:r>
              <a:rPr lang="zh-CN" altLang="en-US" sz="2800" smtClean="0"/>
              <a:t>：所有结构良好的面向对象架构都具有清晰的层次定义，每个层次通过一个定义良好的、受控的接口向外提供了一组内聚的服务</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F7C4877-01CA-45C4-BFF4-5F9CC17F46E2}" type="slidenum">
              <a:rPr lang="en-US" altLang="zh-CN" sz="1200" b="0" smtClean="0">
                <a:solidFill>
                  <a:srgbClr val="4D4D4D"/>
                </a:solidFill>
                <a:latin typeface="Arial" charset="0"/>
              </a:rPr>
              <a:pPr eaLnBrk="1" hangingPunct="1"/>
              <a:t>4</a:t>
            </a:fld>
            <a:r>
              <a:rPr lang="en-US" altLang="zh-CN" sz="1200" b="0" smtClean="0">
                <a:solidFill>
                  <a:srgbClr val="4D4D4D"/>
                </a:solidFill>
                <a:latin typeface="Arial" charset="0"/>
              </a:rPr>
              <a:t>-</a:t>
            </a:r>
          </a:p>
        </p:txBody>
      </p:sp>
      <p:sp>
        <p:nvSpPr>
          <p:cNvPr id="614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3D893AC0-95CA-4C35-B572-70442FBB271B}" type="slidenum">
              <a:rPr lang="en-US" altLang="zh-CN" sz="1200" b="0">
                <a:solidFill>
                  <a:srgbClr val="4D4D4D"/>
                </a:solidFill>
                <a:latin typeface="Arial" charset="0"/>
              </a:rPr>
              <a:pPr algn="r" eaLnBrk="1" hangingPunct="1"/>
              <a:t>4</a:t>
            </a:fld>
            <a:r>
              <a:rPr lang="en-US" altLang="zh-CN" sz="1200" b="0">
                <a:solidFill>
                  <a:srgbClr val="4D4D4D"/>
                </a:solidFill>
                <a:latin typeface="Arial" charset="0"/>
              </a:rPr>
              <a:t>-</a:t>
            </a:r>
          </a:p>
        </p:txBody>
      </p:sp>
      <p:sp>
        <p:nvSpPr>
          <p:cNvPr id="6148" name="Rectangle 2"/>
          <p:cNvSpPr>
            <a:spLocks noGrp="1" noChangeArrowheads="1"/>
          </p:cNvSpPr>
          <p:nvPr>
            <p:ph type="title" idx="4294967295"/>
          </p:nvPr>
        </p:nvSpPr>
        <p:spPr/>
        <p:txBody>
          <a:bodyPr/>
          <a:lstStyle/>
          <a:p>
            <a:pPr eaLnBrk="1" hangingPunct="1"/>
            <a:r>
              <a:rPr lang="zh-CN" altLang="en-US" smtClean="0"/>
              <a:t>从问题开始！</a:t>
            </a:r>
          </a:p>
        </p:txBody>
      </p:sp>
      <p:sp>
        <p:nvSpPr>
          <p:cNvPr id="6149" name="Rectangle 3"/>
          <p:cNvSpPr>
            <a:spLocks noGrp="1" noChangeArrowheads="1"/>
          </p:cNvSpPr>
          <p:nvPr>
            <p:ph type="body" idx="4294967295"/>
          </p:nvPr>
        </p:nvSpPr>
        <p:spPr/>
        <p:txBody>
          <a:bodyPr/>
          <a:lstStyle/>
          <a:p>
            <a:pPr eaLnBrk="1" hangingPunct="1"/>
            <a:r>
              <a:rPr lang="zh-CN" altLang="en-US" smtClean="0"/>
              <a:t>长方形与正方形</a:t>
            </a:r>
          </a:p>
          <a:p>
            <a:pPr lvl="1" eaLnBrk="1" hangingPunct="1"/>
            <a:r>
              <a:rPr lang="zh-CN" altLang="en-US" smtClean="0"/>
              <a:t>假如我们有一个类：长方形（</a:t>
            </a:r>
            <a:r>
              <a:rPr lang="en-US" altLang="zh-CN" smtClean="0"/>
              <a:t>Rectangle</a:t>
            </a:r>
            <a:r>
              <a:rPr lang="zh-CN" altLang="en-US" smtClean="0"/>
              <a:t>）</a:t>
            </a:r>
          </a:p>
          <a:p>
            <a:pPr lvl="1" eaLnBrk="1" hangingPunct="1"/>
            <a:r>
              <a:rPr lang="zh-CN" altLang="en-US" smtClean="0"/>
              <a:t>我们需要一个新的类，正方形（</a:t>
            </a:r>
            <a:r>
              <a:rPr lang="en-US" altLang="zh-CN" smtClean="0"/>
              <a:t>Square</a:t>
            </a:r>
            <a:r>
              <a:rPr lang="zh-CN" altLang="en-US" smtClean="0"/>
              <a:t>）</a:t>
            </a:r>
          </a:p>
          <a:p>
            <a:pPr lvl="1" eaLnBrk="1" hangingPunct="1"/>
            <a:r>
              <a:rPr lang="zh-CN" altLang="en-US" smtClean="0"/>
              <a:t>问：可否直接继承长方形？</a:t>
            </a:r>
          </a:p>
          <a:p>
            <a:pPr lvl="1" eaLnBrk="1" hangingPunct="1"/>
            <a:endParaRPr lang="zh-CN" altLang="en-US" smtClean="0"/>
          </a:p>
        </p:txBody>
      </p:sp>
      <p:sp>
        <p:nvSpPr>
          <p:cNvPr id="140292" name="Text Box 4"/>
          <p:cNvSpPr txBox="1">
            <a:spLocks noChangeArrowheads="1"/>
          </p:cNvSpPr>
          <p:nvPr/>
        </p:nvSpPr>
        <p:spPr bwMode="auto">
          <a:xfrm>
            <a:off x="755650" y="4797425"/>
            <a:ext cx="7777163" cy="519113"/>
          </a:xfrm>
          <a:prstGeom prst="rect">
            <a:avLst/>
          </a:prstGeom>
          <a:noFill/>
          <a:ln w="9525">
            <a:noFill/>
            <a:miter lim="800000"/>
            <a:headEnd/>
            <a:tailEnd/>
          </a:ln>
          <a:effectLst/>
        </p:spPr>
        <p:txBody>
          <a:bodyPr>
            <a:spAutoFit/>
          </a:bodyPr>
          <a:lstStyle/>
          <a:p>
            <a:pPr>
              <a:spcBef>
                <a:spcPct val="50000"/>
              </a:spcBef>
              <a:defRPr/>
            </a:pPr>
            <a:r>
              <a:rPr lang="zh-CN" altLang="en-US" sz="2800">
                <a:solidFill>
                  <a:srgbClr val="FF0000"/>
                </a:solidFill>
                <a:effectLst>
                  <a:outerShdw blurRad="38100" dist="38100" dir="2700000" algn="tl">
                    <a:srgbClr val="C0C0C0"/>
                  </a:outerShdw>
                </a:effectLst>
              </a:rPr>
              <a:t>没问题，因为数学上正方形就是长方形的子类！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p:cTn id="7" dur="500" fill="hold"/>
                                        <p:tgtEl>
                                          <p:spTgt spid="140292"/>
                                        </p:tgtEl>
                                        <p:attrNameLst>
                                          <p:attrName>ppt_w</p:attrName>
                                        </p:attrNameLst>
                                      </p:cBhvr>
                                      <p:tavLst>
                                        <p:tav tm="0">
                                          <p:val>
                                            <p:fltVal val="0"/>
                                          </p:val>
                                        </p:tav>
                                        <p:tav tm="100000">
                                          <p:val>
                                            <p:strVal val="#ppt_w"/>
                                          </p:val>
                                        </p:tav>
                                      </p:tavLst>
                                    </p:anim>
                                    <p:anim calcmode="lin" valueType="num">
                                      <p:cBhvr>
                                        <p:cTn id="8" dur="500" fill="hold"/>
                                        <p:tgtEl>
                                          <p:spTgt spid="1402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BBBCE46-E857-4D36-829B-D924DC66067D}" type="slidenum">
              <a:rPr lang="en-US" altLang="zh-CN" sz="1200" b="0" smtClean="0">
                <a:solidFill>
                  <a:srgbClr val="4D4D4D"/>
                </a:solidFill>
                <a:latin typeface="Arial" charset="0"/>
              </a:rPr>
              <a:pPr eaLnBrk="1" hangingPunct="1"/>
              <a:t>40</a:t>
            </a:fld>
            <a:r>
              <a:rPr lang="en-US" altLang="zh-CN" sz="1200" b="0" smtClean="0">
                <a:solidFill>
                  <a:srgbClr val="4D4D4D"/>
                </a:solidFill>
                <a:latin typeface="Arial" charset="0"/>
              </a:rPr>
              <a:t>-</a:t>
            </a:r>
          </a:p>
        </p:txBody>
      </p:sp>
      <p:sp>
        <p:nvSpPr>
          <p:cNvPr id="4301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1E2CD194-D304-4E84-8A3B-9E3936D3C157}" type="slidenum">
              <a:rPr lang="en-US" altLang="zh-CN" sz="1200" b="0">
                <a:solidFill>
                  <a:srgbClr val="4D4D4D"/>
                </a:solidFill>
                <a:latin typeface="Arial" charset="0"/>
              </a:rPr>
              <a:pPr algn="r" eaLnBrk="1" hangingPunct="1"/>
              <a:t>40</a:t>
            </a:fld>
            <a:r>
              <a:rPr lang="en-US" altLang="zh-CN" sz="1200" b="0">
                <a:solidFill>
                  <a:srgbClr val="4D4D4D"/>
                </a:solidFill>
                <a:latin typeface="Arial" charset="0"/>
              </a:rPr>
              <a:t>-</a:t>
            </a:r>
          </a:p>
        </p:txBody>
      </p:sp>
      <p:sp>
        <p:nvSpPr>
          <p:cNvPr id="43012" name="Rectangle 2"/>
          <p:cNvSpPr>
            <a:spLocks noGrp="1" noChangeArrowheads="1"/>
          </p:cNvSpPr>
          <p:nvPr>
            <p:ph type="title" idx="4294967295"/>
          </p:nvPr>
        </p:nvSpPr>
        <p:spPr/>
        <p:txBody>
          <a:bodyPr/>
          <a:lstStyle/>
          <a:p>
            <a:pPr eaLnBrk="1" hangingPunct="1"/>
            <a:r>
              <a:rPr lang="zh-CN" altLang="en-US" smtClean="0"/>
              <a:t>传统的依赖关系</a:t>
            </a:r>
          </a:p>
        </p:txBody>
      </p:sp>
      <p:sp>
        <p:nvSpPr>
          <p:cNvPr id="180227" name="AutoShape 3"/>
          <p:cNvSpPr>
            <a:spLocks noChangeArrowheads="1"/>
          </p:cNvSpPr>
          <p:nvPr/>
        </p:nvSpPr>
        <p:spPr bwMode="auto">
          <a:xfrm>
            <a:off x="8099425" y="1906588"/>
            <a:ext cx="792163" cy="2952750"/>
          </a:xfrm>
          <a:prstGeom prst="downArrow">
            <a:avLst>
              <a:gd name="adj1" fmla="val 50000"/>
              <a:gd name="adj2" fmla="val 93186"/>
            </a:avLst>
          </a:prstGeom>
          <a:solidFill>
            <a:srgbClr val="CCFFFF">
              <a:alpha val="34000"/>
            </a:srgbClr>
          </a:solidFill>
          <a:ln w="9525">
            <a:solidFill>
              <a:srgbClr val="800000"/>
            </a:solidFill>
            <a:miter lim="800000"/>
            <a:headEnd/>
            <a:tailEnd/>
          </a:ln>
          <a:effectLst/>
        </p:spPr>
        <p:txBody>
          <a:bodyPr wrap="none" anchor="ctr"/>
          <a:lstStyle/>
          <a:p>
            <a:pPr algn="ctr">
              <a:defRPr/>
            </a:pPr>
            <a:r>
              <a:rPr lang="zh-CN" altLang="en-US">
                <a:solidFill>
                  <a:srgbClr val="FF0000"/>
                </a:solidFill>
                <a:effectLst>
                  <a:outerShdw blurRad="38100" dist="38100" dir="2700000" algn="tl">
                    <a:srgbClr val="000000"/>
                  </a:outerShdw>
                </a:effectLst>
              </a:rPr>
              <a:t>依</a:t>
            </a:r>
            <a:br>
              <a:rPr lang="zh-CN" altLang="en-US">
                <a:solidFill>
                  <a:srgbClr val="FF0000"/>
                </a:solidFill>
                <a:effectLst>
                  <a:outerShdw blurRad="38100" dist="38100" dir="2700000" algn="tl">
                    <a:srgbClr val="000000"/>
                  </a:outerShdw>
                </a:effectLst>
              </a:rPr>
            </a:br>
            <a:r>
              <a:rPr lang="zh-CN" altLang="en-US">
                <a:solidFill>
                  <a:srgbClr val="FF0000"/>
                </a:solidFill>
                <a:effectLst>
                  <a:outerShdw blurRad="38100" dist="38100" dir="2700000" algn="tl">
                    <a:srgbClr val="000000"/>
                  </a:outerShdw>
                </a:effectLst>
              </a:rPr>
              <a:t>赖</a:t>
            </a:r>
            <a:br>
              <a:rPr lang="zh-CN" altLang="en-US">
                <a:solidFill>
                  <a:srgbClr val="FF0000"/>
                </a:solidFill>
                <a:effectLst>
                  <a:outerShdw blurRad="38100" dist="38100" dir="2700000" algn="tl">
                    <a:srgbClr val="000000"/>
                  </a:outerShdw>
                </a:effectLst>
              </a:rPr>
            </a:br>
            <a:r>
              <a:rPr lang="zh-CN" altLang="en-US">
                <a:solidFill>
                  <a:srgbClr val="FF0000"/>
                </a:solidFill>
                <a:effectLst>
                  <a:outerShdw blurRad="38100" dist="38100" dir="2700000" algn="tl">
                    <a:srgbClr val="000000"/>
                  </a:outerShdw>
                </a:effectLst>
              </a:rPr>
              <a:t>的</a:t>
            </a:r>
            <a:br>
              <a:rPr lang="zh-CN" altLang="en-US">
                <a:solidFill>
                  <a:srgbClr val="FF0000"/>
                </a:solidFill>
                <a:effectLst>
                  <a:outerShdw blurRad="38100" dist="38100" dir="2700000" algn="tl">
                    <a:srgbClr val="000000"/>
                  </a:outerShdw>
                </a:effectLst>
              </a:rPr>
            </a:br>
            <a:r>
              <a:rPr lang="zh-CN" altLang="en-US">
                <a:solidFill>
                  <a:srgbClr val="FF0000"/>
                </a:solidFill>
                <a:effectLst>
                  <a:outerShdw blurRad="38100" dist="38100" dir="2700000" algn="tl">
                    <a:srgbClr val="000000"/>
                  </a:outerShdw>
                </a:effectLst>
              </a:rPr>
              <a:t>方</a:t>
            </a:r>
            <a:br>
              <a:rPr lang="zh-CN" altLang="en-US">
                <a:solidFill>
                  <a:srgbClr val="FF0000"/>
                </a:solidFill>
                <a:effectLst>
                  <a:outerShdw blurRad="38100" dist="38100" dir="2700000" algn="tl">
                    <a:srgbClr val="000000"/>
                  </a:outerShdw>
                </a:effectLst>
              </a:rPr>
            </a:br>
            <a:r>
              <a:rPr lang="zh-CN" altLang="en-US">
                <a:solidFill>
                  <a:srgbClr val="FF0000"/>
                </a:solidFill>
                <a:effectLst>
                  <a:outerShdw blurRad="38100" dist="38100" dir="2700000" algn="tl">
                    <a:srgbClr val="000000"/>
                  </a:outerShdw>
                </a:effectLst>
              </a:rPr>
              <a:t>向</a:t>
            </a:r>
          </a:p>
        </p:txBody>
      </p:sp>
      <p:pic>
        <p:nvPicPr>
          <p:cNvPr id="430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052513"/>
            <a:ext cx="82835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80227"/>
                                        </p:tgtEl>
                                        <p:attrNameLst>
                                          <p:attrName>style.visibility</p:attrName>
                                        </p:attrNameLst>
                                      </p:cBhvr>
                                      <p:to>
                                        <p:strVal val="visible"/>
                                      </p:to>
                                    </p:set>
                                    <p:animEffect transition="in" filter="slide(fromTop)">
                                      <p:cBhvr>
                                        <p:cTn id="7" dur="500"/>
                                        <p:tgtEl>
                                          <p:spTgt spid="180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6D08D1F-2C53-4455-BC1D-13FECD1D42BC}" type="slidenum">
              <a:rPr lang="en-US" altLang="zh-CN" sz="1200" b="0" smtClean="0">
                <a:solidFill>
                  <a:srgbClr val="4D4D4D"/>
                </a:solidFill>
                <a:latin typeface="Arial" charset="0"/>
              </a:rPr>
              <a:pPr eaLnBrk="1" hangingPunct="1"/>
              <a:t>41</a:t>
            </a:fld>
            <a:r>
              <a:rPr lang="en-US" altLang="zh-CN" sz="1200" b="0" smtClean="0">
                <a:solidFill>
                  <a:srgbClr val="4D4D4D"/>
                </a:solidFill>
                <a:latin typeface="Arial" charset="0"/>
              </a:rPr>
              <a:t>-</a:t>
            </a:r>
          </a:p>
        </p:txBody>
      </p:sp>
      <p:sp>
        <p:nvSpPr>
          <p:cNvPr id="4403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6199A4A0-4C37-4B93-B0A0-E780EE8833B1}" type="slidenum">
              <a:rPr lang="en-US" altLang="zh-CN" sz="1200" b="0">
                <a:solidFill>
                  <a:srgbClr val="4D4D4D"/>
                </a:solidFill>
                <a:latin typeface="Arial" charset="0"/>
              </a:rPr>
              <a:pPr algn="r" eaLnBrk="1" hangingPunct="1"/>
              <a:t>41</a:t>
            </a:fld>
            <a:r>
              <a:rPr lang="en-US" altLang="zh-CN" sz="1200" b="0">
                <a:solidFill>
                  <a:srgbClr val="4D4D4D"/>
                </a:solidFill>
                <a:latin typeface="Arial" charset="0"/>
              </a:rPr>
              <a:t>-</a:t>
            </a:r>
          </a:p>
        </p:txBody>
      </p:sp>
      <p:sp>
        <p:nvSpPr>
          <p:cNvPr id="44036" name="Rectangle 2"/>
          <p:cNvSpPr>
            <a:spLocks noGrp="1" noChangeArrowheads="1"/>
          </p:cNvSpPr>
          <p:nvPr>
            <p:ph type="title" idx="4294967295"/>
          </p:nvPr>
        </p:nvSpPr>
        <p:spPr/>
        <p:txBody>
          <a:bodyPr/>
          <a:lstStyle/>
          <a:p>
            <a:pPr eaLnBrk="1" hangingPunct="1"/>
            <a:r>
              <a:rPr lang="zh-CN" altLang="en-US" smtClean="0"/>
              <a:t>符合</a:t>
            </a:r>
            <a:r>
              <a:rPr lang="en-US" altLang="zh-CN" smtClean="0"/>
              <a:t>DIP</a:t>
            </a:r>
            <a:r>
              <a:rPr lang="zh-CN" altLang="en-US" smtClean="0"/>
              <a:t>的系统</a:t>
            </a:r>
          </a:p>
        </p:txBody>
      </p:sp>
      <p:sp>
        <p:nvSpPr>
          <p:cNvPr id="181251" name="AutoShape 3"/>
          <p:cNvSpPr>
            <a:spLocks noChangeArrowheads="1"/>
          </p:cNvSpPr>
          <p:nvPr/>
        </p:nvSpPr>
        <p:spPr bwMode="auto">
          <a:xfrm>
            <a:off x="7883525" y="1628775"/>
            <a:ext cx="576263" cy="1871663"/>
          </a:xfrm>
          <a:prstGeom prst="downArrow">
            <a:avLst>
              <a:gd name="adj1" fmla="val 50000"/>
              <a:gd name="adj2" fmla="val 81198"/>
            </a:avLst>
          </a:prstGeom>
          <a:solidFill>
            <a:srgbClr val="CCFFFF">
              <a:alpha val="39999"/>
            </a:srgbClr>
          </a:solidFill>
          <a:ln w="9525">
            <a:solidFill>
              <a:srgbClr val="800000"/>
            </a:solidFill>
            <a:miter lim="800000"/>
            <a:headEnd/>
            <a:tailEnd/>
          </a:ln>
          <a:effectLst/>
        </p:spPr>
        <p:txBody>
          <a:bodyPr wrap="none" anchor="ctr"/>
          <a:lstStyle/>
          <a:p>
            <a:pPr algn="ctr">
              <a:defRPr/>
            </a:pPr>
            <a:r>
              <a:rPr lang="zh-CN" altLang="en-US" sz="2000">
                <a:solidFill>
                  <a:srgbClr val="FF0000"/>
                </a:solidFill>
                <a:effectLst>
                  <a:outerShdw blurRad="38100" dist="38100" dir="2700000" algn="tl">
                    <a:srgbClr val="000000"/>
                  </a:outerShdw>
                </a:effectLst>
              </a:rPr>
              <a:t>依</a:t>
            </a:r>
            <a:br>
              <a:rPr lang="zh-CN" altLang="en-US" sz="2000">
                <a:solidFill>
                  <a:srgbClr val="FF0000"/>
                </a:solidFill>
                <a:effectLst>
                  <a:outerShdw blurRad="38100" dist="38100" dir="2700000" algn="tl">
                    <a:srgbClr val="000000"/>
                  </a:outerShdw>
                </a:effectLst>
              </a:rPr>
            </a:br>
            <a:r>
              <a:rPr lang="zh-CN" altLang="en-US" sz="2000">
                <a:solidFill>
                  <a:srgbClr val="FF0000"/>
                </a:solidFill>
                <a:effectLst>
                  <a:outerShdw blurRad="38100" dist="38100" dir="2700000" algn="tl">
                    <a:srgbClr val="000000"/>
                  </a:outerShdw>
                </a:effectLst>
              </a:rPr>
              <a:t>赖</a:t>
            </a:r>
            <a:br>
              <a:rPr lang="zh-CN" altLang="en-US" sz="2000">
                <a:solidFill>
                  <a:srgbClr val="FF0000"/>
                </a:solidFill>
                <a:effectLst>
                  <a:outerShdw blurRad="38100" dist="38100" dir="2700000" algn="tl">
                    <a:srgbClr val="000000"/>
                  </a:outerShdw>
                </a:effectLst>
              </a:rPr>
            </a:br>
            <a:r>
              <a:rPr lang="zh-CN" altLang="en-US" sz="2000">
                <a:solidFill>
                  <a:srgbClr val="FF0000"/>
                </a:solidFill>
                <a:effectLst>
                  <a:outerShdw blurRad="38100" dist="38100" dir="2700000" algn="tl">
                    <a:srgbClr val="000000"/>
                  </a:outerShdw>
                </a:effectLst>
              </a:rPr>
              <a:t>的</a:t>
            </a:r>
            <a:br>
              <a:rPr lang="zh-CN" altLang="en-US" sz="2000">
                <a:solidFill>
                  <a:srgbClr val="FF0000"/>
                </a:solidFill>
                <a:effectLst>
                  <a:outerShdw blurRad="38100" dist="38100" dir="2700000" algn="tl">
                    <a:srgbClr val="000000"/>
                  </a:outerShdw>
                </a:effectLst>
              </a:rPr>
            </a:br>
            <a:r>
              <a:rPr lang="zh-CN" altLang="en-US" sz="2000">
                <a:solidFill>
                  <a:srgbClr val="FF0000"/>
                </a:solidFill>
                <a:effectLst>
                  <a:outerShdw blurRad="38100" dist="38100" dir="2700000" algn="tl">
                    <a:srgbClr val="000000"/>
                  </a:outerShdw>
                </a:effectLst>
              </a:rPr>
              <a:t>方</a:t>
            </a:r>
            <a:br>
              <a:rPr lang="zh-CN" altLang="en-US" sz="2000">
                <a:solidFill>
                  <a:srgbClr val="FF0000"/>
                </a:solidFill>
                <a:effectLst>
                  <a:outerShdw blurRad="38100" dist="38100" dir="2700000" algn="tl">
                    <a:srgbClr val="000000"/>
                  </a:outerShdw>
                </a:effectLst>
              </a:rPr>
            </a:br>
            <a:r>
              <a:rPr lang="zh-CN" altLang="en-US" sz="2000">
                <a:solidFill>
                  <a:srgbClr val="FF0000"/>
                </a:solidFill>
                <a:effectLst>
                  <a:outerShdw blurRad="38100" dist="38100" dir="2700000" algn="tl">
                    <a:srgbClr val="000000"/>
                  </a:outerShdw>
                </a:effectLst>
              </a:rPr>
              <a:t>向</a:t>
            </a:r>
          </a:p>
        </p:txBody>
      </p:sp>
      <p:sp>
        <p:nvSpPr>
          <p:cNvPr id="181252" name="AutoShape 4"/>
          <p:cNvSpPr>
            <a:spLocks noChangeArrowheads="1"/>
          </p:cNvSpPr>
          <p:nvPr/>
        </p:nvSpPr>
        <p:spPr bwMode="auto">
          <a:xfrm>
            <a:off x="7883525" y="3502025"/>
            <a:ext cx="576263" cy="1800225"/>
          </a:xfrm>
          <a:prstGeom prst="upArrow">
            <a:avLst>
              <a:gd name="adj1" fmla="val 50000"/>
              <a:gd name="adj2" fmla="val 78099"/>
            </a:avLst>
          </a:prstGeom>
          <a:solidFill>
            <a:srgbClr val="CCFFFF">
              <a:alpha val="39999"/>
            </a:srgbClr>
          </a:solidFill>
          <a:ln w="9525">
            <a:solidFill>
              <a:srgbClr val="800000"/>
            </a:solidFill>
            <a:miter lim="800000"/>
            <a:headEnd/>
            <a:tailEnd/>
          </a:ln>
          <a:effectLst/>
        </p:spPr>
        <p:txBody>
          <a:bodyPr wrap="none" anchor="ctr"/>
          <a:lstStyle/>
          <a:p>
            <a:pPr algn="ctr">
              <a:defRPr/>
            </a:pPr>
            <a:r>
              <a:rPr lang="zh-CN" altLang="en-US" sz="2000">
                <a:solidFill>
                  <a:srgbClr val="FF0000"/>
                </a:solidFill>
                <a:effectLst>
                  <a:outerShdw blurRad="38100" dist="38100" dir="2700000" algn="tl">
                    <a:srgbClr val="000000"/>
                  </a:outerShdw>
                </a:effectLst>
              </a:rPr>
              <a:t>依</a:t>
            </a:r>
            <a:br>
              <a:rPr lang="zh-CN" altLang="en-US" sz="2000">
                <a:solidFill>
                  <a:srgbClr val="FF0000"/>
                </a:solidFill>
                <a:effectLst>
                  <a:outerShdw blurRad="38100" dist="38100" dir="2700000" algn="tl">
                    <a:srgbClr val="000000"/>
                  </a:outerShdw>
                </a:effectLst>
              </a:rPr>
            </a:br>
            <a:r>
              <a:rPr lang="zh-CN" altLang="en-US" sz="2000">
                <a:solidFill>
                  <a:srgbClr val="FF0000"/>
                </a:solidFill>
                <a:effectLst>
                  <a:outerShdw blurRad="38100" dist="38100" dir="2700000" algn="tl">
                    <a:srgbClr val="000000"/>
                  </a:outerShdw>
                </a:effectLst>
              </a:rPr>
              <a:t>赖</a:t>
            </a:r>
            <a:br>
              <a:rPr lang="zh-CN" altLang="en-US" sz="2000">
                <a:solidFill>
                  <a:srgbClr val="FF0000"/>
                </a:solidFill>
                <a:effectLst>
                  <a:outerShdw blurRad="38100" dist="38100" dir="2700000" algn="tl">
                    <a:srgbClr val="000000"/>
                  </a:outerShdw>
                </a:effectLst>
              </a:rPr>
            </a:br>
            <a:r>
              <a:rPr lang="zh-CN" altLang="en-US" sz="2000">
                <a:solidFill>
                  <a:srgbClr val="FF0000"/>
                </a:solidFill>
                <a:effectLst>
                  <a:outerShdw blurRad="38100" dist="38100" dir="2700000" algn="tl">
                    <a:srgbClr val="000000"/>
                  </a:outerShdw>
                </a:effectLst>
              </a:rPr>
              <a:t>的</a:t>
            </a:r>
            <a:br>
              <a:rPr lang="zh-CN" altLang="en-US" sz="2000">
                <a:solidFill>
                  <a:srgbClr val="FF0000"/>
                </a:solidFill>
                <a:effectLst>
                  <a:outerShdw blurRad="38100" dist="38100" dir="2700000" algn="tl">
                    <a:srgbClr val="000000"/>
                  </a:outerShdw>
                </a:effectLst>
              </a:rPr>
            </a:br>
            <a:r>
              <a:rPr lang="zh-CN" altLang="en-US" sz="2000">
                <a:solidFill>
                  <a:srgbClr val="FF0000"/>
                </a:solidFill>
                <a:effectLst>
                  <a:outerShdw blurRad="38100" dist="38100" dir="2700000" algn="tl">
                    <a:srgbClr val="000000"/>
                  </a:outerShdw>
                </a:effectLst>
              </a:rPr>
              <a:t>方</a:t>
            </a:r>
            <a:br>
              <a:rPr lang="zh-CN" altLang="en-US" sz="2000">
                <a:solidFill>
                  <a:srgbClr val="FF0000"/>
                </a:solidFill>
                <a:effectLst>
                  <a:outerShdw blurRad="38100" dist="38100" dir="2700000" algn="tl">
                    <a:srgbClr val="000000"/>
                  </a:outerShdw>
                </a:effectLst>
              </a:rPr>
            </a:br>
            <a:r>
              <a:rPr lang="zh-CN" altLang="en-US" sz="2000">
                <a:solidFill>
                  <a:srgbClr val="FF0000"/>
                </a:solidFill>
                <a:effectLst>
                  <a:outerShdw blurRad="38100" dist="38100" dir="2700000" algn="tl">
                    <a:srgbClr val="000000"/>
                  </a:outerShdw>
                </a:effectLst>
              </a:rPr>
              <a:t>向</a:t>
            </a:r>
          </a:p>
        </p:txBody>
      </p:sp>
      <p:pic>
        <p:nvPicPr>
          <p:cNvPr id="4403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96975"/>
            <a:ext cx="788035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54" name="Line 6"/>
          <p:cNvSpPr>
            <a:spLocks noChangeShapeType="1"/>
          </p:cNvSpPr>
          <p:nvPr/>
        </p:nvSpPr>
        <p:spPr bwMode="auto">
          <a:xfrm>
            <a:off x="611188" y="3573463"/>
            <a:ext cx="7272337" cy="0"/>
          </a:xfrm>
          <a:prstGeom prst="line">
            <a:avLst/>
          </a:prstGeom>
          <a:noFill/>
          <a:ln w="381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1254"/>
                                        </p:tgtEl>
                                        <p:attrNameLst>
                                          <p:attrName>style.visibility</p:attrName>
                                        </p:attrNameLst>
                                      </p:cBhvr>
                                      <p:to>
                                        <p:strVal val="visible"/>
                                      </p:to>
                                    </p:set>
                                    <p:animEffect transition="in" filter="strips(downRight)">
                                      <p:cBhvr>
                                        <p:cTn id="7" dur="500"/>
                                        <p:tgtEl>
                                          <p:spTgt spid="1812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1251"/>
                                        </p:tgtEl>
                                        <p:attrNameLst>
                                          <p:attrName>style.visibility</p:attrName>
                                        </p:attrNameLst>
                                      </p:cBhvr>
                                      <p:to>
                                        <p:strVal val="visible"/>
                                      </p:to>
                                    </p:set>
                                    <p:animEffect transition="in" filter="box(in)">
                                      <p:cBhvr>
                                        <p:cTn id="12" dur="500"/>
                                        <p:tgtEl>
                                          <p:spTgt spid="18125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81252"/>
                                        </p:tgtEl>
                                        <p:attrNameLst>
                                          <p:attrName>style.visibility</p:attrName>
                                        </p:attrNameLst>
                                      </p:cBhvr>
                                      <p:to>
                                        <p:strVal val="visible"/>
                                      </p:to>
                                    </p:set>
                                    <p:animEffect transition="in" filter="box(in)">
                                      <p:cBhvr>
                                        <p:cTn id="15" dur="500"/>
                                        <p:tgtEl>
                                          <p:spTgt spid="18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P spid="181252" grpId="0" animBg="1"/>
      <p:bldP spid="18125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8C81A12-2DB2-4466-9646-B63CAA2FF230}" type="slidenum">
              <a:rPr lang="en-US" altLang="zh-CN" sz="1200" b="0" smtClean="0">
                <a:solidFill>
                  <a:srgbClr val="4D4D4D"/>
                </a:solidFill>
                <a:latin typeface="Arial" charset="0"/>
              </a:rPr>
              <a:pPr eaLnBrk="1" hangingPunct="1"/>
              <a:t>42</a:t>
            </a:fld>
            <a:r>
              <a:rPr lang="en-US" altLang="zh-CN" sz="1200" b="0" smtClean="0">
                <a:solidFill>
                  <a:srgbClr val="4D4D4D"/>
                </a:solidFill>
                <a:latin typeface="Arial" charset="0"/>
              </a:rPr>
              <a:t>-</a:t>
            </a:r>
          </a:p>
        </p:txBody>
      </p:sp>
      <p:sp>
        <p:nvSpPr>
          <p:cNvPr id="4505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75DD4E70-C5D4-47B4-A61C-E12BF70E850B}" type="slidenum">
              <a:rPr lang="en-US" altLang="zh-CN" sz="1200" b="0">
                <a:solidFill>
                  <a:srgbClr val="4D4D4D"/>
                </a:solidFill>
                <a:latin typeface="Arial" charset="0"/>
              </a:rPr>
              <a:pPr algn="r" eaLnBrk="1" hangingPunct="1"/>
              <a:t>42</a:t>
            </a:fld>
            <a:r>
              <a:rPr lang="en-US" altLang="zh-CN" sz="1200" b="0">
                <a:solidFill>
                  <a:srgbClr val="4D4D4D"/>
                </a:solidFill>
                <a:latin typeface="Arial" charset="0"/>
              </a:rPr>
              <a:t>-</a:t>
            </a:r>
          </a:p>
        </p:txBody>
      </p:sp>
      <p:sp>
        <p:nvSpPr>
          <p:cNvPr id="45060" name="Rectangle 2"/>
          <p:cNvSpPr>
            <a:spLocks noGrp="1" noChangeArrowheads="1"/>
          </p:cNvSpPr>
          <p:nvPr>
            <p:ph type="title" idx="4294967295"/>
          </p:nvPr>
        </p:nvSpPr>
        <p:spPr/>
        <p:txBody>
          <a:bodyPr/>
          <a:lstStyle/>
          <a:p>
            <a:pPr eaLnBrk="1" hangingPunct="1"/>
            <a:r>
              <a:rPr lang="zh-CN" altLang="en-US" smtClean="0"/>
              <a:t>启发式原则</a:t>
            </a:r>
          </a:p>
        </p:txBody>
      </p:sp>
      <p:sp>
        <p:nvSpPr>
          <p:cNvPr id="182275" name="Rectangle 3"/>
          <p:cNvSpPr>
            <a:spLocks noGrp="1" noChangeArrowheads="1"/>
          </p:cNvSpPr>
          <p:nvPr>
            <p:ph type="body" idx="4294967295"/>
          </p:nvPr>
        </p:nvSpPr>
        <p:spPr/>
        <p:txBody>
          <a:bodyPr/>
          <a:lstStyle/>
          <a:p>
            <a:pPr eaLnBrk="1" hangingPunct="1"/>
            <a:r>
              <a:rPr lang="zh-CN" altLang="en-US" smtClean="0"/>
              <a:t>“依赖于抽象”</a:t>
            </a:r>
            <a:r>
              <a:rPr lang="en-US" altLang="zh-CN" smtClean="0"/>
              <a:t>—</a:t>
            </a:r>
            <a:r>
              <a:rPr lang="zh-CN" altLang="en-US" smtClean="0"/>
              <a:t>程序中所有依赖关系都应该终止于抽象类或者接口</a:t>
            </a:r>
          </a:p>
          <a:p>
            <a:pPr eaLnBrk="1" hangingPunct="1"/>
            <a:r>
              <a:rPr lang="zh-CN" altLang="en-US" smtClean="0"/>
              <a:t>启发式原则：</a:t>
            </a:r>
          </a:p>
          <a:p>
            <a:pPr lvl="1" eaLnBrk="1" hangingPunct="1"/>
            <a:r>
              <a:rPr lang="zh-CN" altLang="en-US" smtClean="0"/>
              <a:t>任何变量都不应该拥有指向具体类的指针或者引用</a:t>
            </a:r>
          </a:p>
          <a:p>
            <a:pPr lvl="1" eaLnBrk="1" hangingPunct="1"/>
            <a:r>
              <a:rPr lang="zh-CN" altLang="en-US" smtClean="0"/>
              <a:t>任何类都不应该从具体类派生</a:t>
            </a:r>
          </a:p>
          <a:p>
            <a:pPr lvl="1" eaLnBrk="1" hangingPunct="1"/>
            <a:r>
              <a:rPr lang="zh-CN" altLang="en-US" smtClean="0"/>
              <a:t>任何方法都不应该改写其任何基类中已经实现的方法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2275">
                                            <p:txEl>
                                              <p:pRg st="2" end="2"/>
                                            </p:txEl>
                                          </p:spTgt>
                                        </p:tgtEl>
                                        <p:attrNameLst>
                                          <p:attrName>style.visibility</p:attrName>
                                        </p:attrNameLst>
                                      </p:cBhvr>
                                      <p:to>
                                        <p:strVal val="visible"/>
                                      </p:to>
                                    </p:set>
                                    <p:animEffect transition="in" filter="dissolve">
                                      <p:cBhvr>
                                        <p:cTn id="7" dur="500"/>
                                        <p:tgtEl>
                                          <p:spTgt spid="1822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2275">
                                            <p:txEl>
                                              <p:pRg st="3" end="3"/>
                                            </p:txEl>
                                          </p:spTgt>
                                        </p:tgtEl>
                                        <p:attrNameLst>
                                          <p:attrName>style.visibility</p:attrName>
                                        </p:attrNameLst>
                                      </p:cBhvr>
                                      <p:to>
                                        <p:strVal val="visible"/>
                                      </p:to>
                                    </p:set>
                                    <p:animEffect transition="in" filter="dissolve">
                                      <p:cBhvr>
                                        <p:cTn id="12" dur="500"/>
                                        <p:tgtEl>
                                          <p:spTgt spid="1822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2275">
                                            <p:txEl>
                                              <p:pRg st="4" end="4"/>
                                            </p:txEl>
                                          </p:spTgt>
                                        </p:tgtEl>
                                        <p:attrNameLst>
                                          <p:attrName>style.visibility</p:attrName>
                                        </p:attrNameLst>
                                      </p:cBhvr>
                                      <p:to>
                                        <p:strVal val="visible"/>
                                      </p:to>
                                    </p:set>
                                    <p:animEffect transition="in" filter="dissolve">
                                      <p:cBhvr>
                                        <p:cTn id="17" dur="500"/>
                                        <p:tgtEl>
                                          <p:spTgt spid="182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8CA6C19-9479-4D5B-964D-A49AF643C90F}" type="slidenum">
              <a:rPr lang="en-US" altLang="zh-CN" sz="1200" b="0" smtClean="0">
                <a:solidFill>
                  <a:srgbClr val="4D4D4D"/>
                </a:solidFill>
                <a:latin typeface="Arial" charset="0"/>
              </a:rPr>
              <a:pPr eaLnBrk="1" hangingPunct="1"/>
              <a:t>43</a:t>
            </a:fld>
            <a:r>
              <a:rPr lang="en-US" altLang="zh-CN" sz="1200" b="0" smtClean="0">
                <a:solidFill>
                  <a:srgbClr val="4D4D4D"/>
                </a:solidFill>
                <a:latin typeface="Arial" charset="0"/>
              </a:rPr>
              <a:t>-</a:t>
            </a:r>
          </a:p>
        </p:txBody>
      </p:sp>
      <p:sp>
        <p:nvSpPr>
          <p:cNvPr id="4608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750AFEB1-3F79-45BE-8B4F-3DF9B6B971CC}" type="slidenum">
              <a:rPr lang="en-US" altLang="zh-CN" sz="1200" b="0">
                <a:solidFill>
                  <a:srgbClr val="4D4D4D"/>
                </a:solidFill>
                <a:latin typeface="Arial" charset="0"/>
              </a:rPr>
              <a:pPr algn="r" eaLnBrk="1" hangingPunct="1"/>
              <a:t>43</a:t>
            </a:fld>
            <a:r>
              <a:rPr lang="en-US" altLang="zh-CN" sz="1200" b="0">
                <a:solidFill>
                  <a:srgbClr val="4D4D4D"/>
                </a:solidFill>
                <a:latin typeface="Arial" charset="0"/>
              </a:rPr>
              <a:t>-</a:t>
            </a:r>
          </a:p>
        </p:txBody>
      </p:sp>
      <p:sp>
        <p:nvSpPr>
          <p:cNvPr id="46084" name="Rectangle 2"/>
          <p:cNvSpPr>
            <a:spLocks noGrp="1" noChangeArrowheads="1"/>
          </p:cNvSpPr>
          <p:nvPr>
            <p:ph type="title" idx="4294967295"/>
          </p:nvPr>
        </p:nvSpPr>
        <p:spPr>
          <a:xfrm>
            <a:off x="523875" y="260350"/>
            <a:ext cx="8620125" cy="647700"/>
          </a:xfrm>
        </p:spPr>
        <p:txBody>
          <a:bodyPr/>
          <a:lstStyle/>
          <a:p>
            <a:pPr eaLnBrk="1" hangingPunct="1"/>
            <a:r>
              <a:rPr lang="en-US" altLang="zh-CN" smtClean="0"/>
              <a:t>DIP</a:t>
            </a:r>
            <a:r>
              <a:rPr lang="zh-CN" altLang="en-US" smtClean="0"/>
              <a:t>经典案例</a:t>
            </a:r>
            <a:r>
              <a:rPr lang="en-US" altLang="zh-CN" smtClean="0"/>
              <a:t>-Mark IV</a:t>
            </a:r>
            <a:r>
              <a:rPr lang="zh-CN" altLang="en-US" smtClean="0"/>
              <a:t>咖啡机</a:t>
            </a:r>
          </a:p>
        </p:txBody>
      </p:sp>
      <p:sp>
        <p:nvSpPr>
          <p:cNvPr id="46085" name="Rectangle 3"/>
          <p:cNvSpPr>
            <a:spLocks noChangeArrowheads="1"/>
          </p:cNvSpPr>
          <p:nvPr/>
        </p:nvSpPr>
        <p:spPr bwMode="auto">
          <a:xfrm>
            <a:off x="396875" y="1187450"/>
            <a:ext cx="755967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kumimoji="0" lang="en-US" altLang="zh-CN"/>
              <a:t>Mark IV</a:t>
            </a:r>
            <a:r>
              <a:rPr kumimoji="0" lang="zh-CN" altLang="en-US"/>
              <a:t>咖啡机最多可以一次煮好</a:t>
            </a:r>
            <a:r>
              <a:rPr kumimoji="0" lang="en-US" altLang="zh-CN"/>
              <a:t>12</a:t>
            </a:r>
            <a:r>
              <a:rPr kumimoji="0" lang="zh-CN" altLang="en-US"/>
              <a:t>杯咖啡。使用者首先将滤网（</a:t>
            </a:r>
            <a:r>
              <a:rPr kumimoji="0" lang="en-US" altLang="zh-CN"/>
              <a:t>filter</a:t>
            </a:r>
            <a:r>
              <a:rPr kumimoji="0" lang="zh-CN" altLang="en-US"/>
              <a:t>）放入滤网支架（</a:t>
            </a:r>
            <a:r>
              <a:rPr kumimoji="0" lang="en-US" altLang="zh-CN"/>
              <a:t>filter holder</a:t>
            </a:r>
            <a:r>
              <a:rPr kumimoji="0" lang="zh-CN" altLang="en-US"/>
              <a:t>）中，将咖啡粉末放入滤网内，将滤网支架滑入托座中。然而，使用者向烧水壶（</a:t>
            </a:r>
            <a:r>
              <a:rPr kumimoji="0" lang="en-US" altLang="zh-CN"/>
              <a:t>boiler</a:t>
            </a:r>
            <a:r>
              <a:rPr kumimoji="0" lang="zh-CN" altLang="en-US"/>
              <a:t>）内加入最多</a:t>
            </a:r>
            <a:r>
              <a:rPr kumimoji="0" lang="en-US" altLang="zh-CN"/>
              <a:t>12</a:t>
            </a:r>
            <a:r>
              <a:rPr kumimoji="0" lang="zh-CN" altLang="en-US"/>
              <a:t>杯冷水，按下</a:t>
            </a:r>
            <a:r>
              <a:rPr kumimoji="0" lang="zh-CN" altLang="en-US">
                <a:latin typeface="Arial" charset="0"/>
              </a:rPr>
              <a:t>“</a:t>
            </a:r>
            <a:r>
              <a:rPr kumimoji="0" lang="zh-CN" altLang="en-US"/>
              <a:t>加热（</a:t>
            </a:r>
            <a:r>
              <a:rPr kumimoji="0" lang="en-US" altLang="zh-CN"/>
              <a:t>Brew</a:t>
            </a:r>
            <a:r>
              <a:rPr kumimoji="0" lang="zh-CN" altLang="en-US"/>
              <a:t>）</a:t>
            </a:r>
            <a:r>
              <a:rPr kumimoji="0" lang="zh-CN" altLang="en-US">
                <a:latin typeface="Arial" charset="0"/>
              </a:rPr>
              <a:t>”</a:t>
            </a:r>
            <a:r>
              <a:rPr kumimoji="0" lang="zh-CN" altLang="en-US"/>
              <a:t>键，水被加热至沸腾。蒸汽压力将迫使水漫过咖啡粉末，咖啡通过滤网的过滤，流入咖啡壶（</a:t>
            </a:r>
            <a:r>
              <a:rPr kumimoji="0" lang="en-US" altLang="zh-CN"/>
              <a:t>pot</a:t>
            </a:r>
            <a:r>
              <a:rPr kumimoji="0" lang="zh-CN" altLang="en-US"/>
              <a:t>）中。咖啡壶放在保温托盘</a:t>
            </a:r>
            <a:br>
              <a:rPr kumimoji="0" lang="zh-CN" altLang="en-US"/>
            </a:br>
            <a:r>
              <a:rPr kumimoji="0" lang="zh-CN" altLang="en-US"/>
              <a:t>（</a:t>
            </a:r>
            <a:r>
              <a:rPr kumimoji="0" lang="en-US" altLang="zh-CN"/>
              <a:t>warmer plate</a:t>
            </a:r>
            <a:r>
              <a:rPr kumimoji="0" lang="zh-CN" altLang="en-US"/>
              <a:t>）上，从而可以在一段时</a:t>
            </a:r>
            <a:br>
              <a:rPr kumimoji="0" lang="zh-CN" altLang="en-US"/>
            </a:br>
            <a:r>
              <a:rPr kumimoji="0" lang="zh-CN" altLang="en-US"/>
              <a:t>间内保持温度。只当壶中有咖啡时，保温托</a:t>
            </a:r>
            <a:br>
              <a:rPr kumimoji="0" lang="zh-CN" altLang="en-US"/>
            </a:br>
            <a:r>
              <a:rPr kumimoji="0" lang="zh-CN" altLang="en-US"/>
              <a:t>盘才处于工作状态。如果将壶从保温托盘上</a:t>
            </a:r>
            <a:br>
              <a:rPr kumimoji="0" lang="zh-CN" altLang="en-US"/>
            </a:br>
            <a:r>
              <a:rPr kumimoji="0" lang="zh-CN" altLang="en-US"/>
              <a:t>拿开，水流将立刻停止，这样煮沸的咖啡就</a:t>
            </a:r>
            <a:br>
              <a:rPr kumimoji="0" lang="zh-CN" altLang="en-US"/>
            </a:br>
            <a:r>
              <a:rPr kumimoji="0" lang="zh-CN" altLang="en-US"/>
              <a:t>不会溢出到保温托盘上</a:t>
            </a:r>
          </a:p>
        </p:txBody>
      </p:sp>
      <p:pic>
        <p:nvPicPr>
          <p:cNvPr id="46086" name="Picture 4" descr="j02371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69075" y="3716338"/>
            <a:ext cx="203517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23FEBBE-B028-40A6-B3F0-91C5EB90121E}" type="slidenum">
              <a:rPr lang="en-US" altLang="zh-CN" sz="1200" b="0" smtClean="0">
                <a:solidFill>
                  <a:srgbClr val="4D4D4D"/>
                </a:solidFill>
                <a:latin typeface="Arial" charset="0"/>
              </a:rPr>
              <a:pPr eaLnBrk="1" hangingPunct="1"/>
              <a:t>44</a:t>
            </a:fld>
            <a:r>
              <a:rPr lang="en-US" altLang="zh-CN" sz="1200" b="0" smtClean="0">
                <a:solidFill>
                  <a:srgbClr val="4D4D4D"/>
                </a:solidFill>
                <a:latin typeface="Arial" charset="0"/>
              </a:rPr>
              <a:t>-</a:t>
            </a:r>
          </a:p>
        </p:txBody>
      </p:sp>
      <p:sp>
        <p:nvSpPr>
          <p:cNvPr id="4710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080D7C3D-A991-4A12-A19E-0E4D3CC0C985}" type="slidenum">
              <a:rPr lang="en-US" altLang="zh-CN" sz="1200" b="0">
                <a:solidFill>
                  <a:srgbClr val="4D4D4D"/>
                </a:solidFill>
                <a:latin typeface="Arial" charset="0"/>
              </a:rPr>
              <a:pPr algn="r" eaLnBrk="1" hangingPunct="1"/>
              <a:t>44</a:t>
            </a:fld>
            <a:r>
              <a:rPr lang="en-US" altLang="zh-CN" sz="1200" b="0">
                <a:solidFill>
                  <a:srgbClr val="4D4D4D"/>
                </a:solidFill>
                <a:latin typeface="Arial" charset="0"/>
              </a:rPr>
              <a:t>-</a:t>
            </a:r>
          </a:p>
        </p:txBody>
      </p:sp>
      <p:sp>
        <p:nvSpPr>
          <p:cNvPr id="47108" name="Rectangle 2"/>
          <p:cNvSpPr>
            <a:spLocks noGrp="1" noChangeArrowheads="1"/>
          </p:cNvSpPr>
          <p:nvPr>
            <p:ph type="title" idx="4294967295"/>
          </p:nvPr>
        </p:nvSpPr>
        <p:spPr/>
        <p:txBody>
          <a:bodyPr/>
          <a:lstStyle/>
          <a:p>
            <a:pPr eaLnBrk="1" hangingPunct="1"/>
            <a:r>
              <a:rPr lang="zh-CN" altLang="en-US" smtClean="0"/>
              <a:t>硬件设施</a:t>
            </a:r>
          </a:p>
        </p:txBody>
      </p:sp>
      <p:sp>
        <p:nvSpPr>
          <p:cNvPr id="47109" name="Rectangle 4"/>
          <p:cNvSpPr>
            <a:spLocks noGrp="1" noChangeArrowheads="1"/>
          </p:cNvSpPr>
          <p:nvPr>
            <p:ph type="body" idx="4294967295"/>
          </p:nvPr>
        </p:nvSpPr>
        <p:spPr/>
        <p:txBody>
          <a:bodyPr/>
          <a:lstStyle/>
          <a:p>
            <a:pPr eaLnBrk="1" hangingPunct="1">
              <a:lnSpc>
                <a:spcPct val="90000"/>
              </a:lnSpc>
            </a:pPr>
            <a:r>
              <a:rPr kumimoji="0" lang="zh-CN" altLang="en-US" sz="2800" smtClean="0"/>
              <a:t>用于烧水壶的加热部件。它可以被开启和关闭</a:t>
            </a:r>
          </a:p>
          <a:p>
            <a:pPr eaLnBrk="1" hangingPunct="1">
              <a:lnSpc>
                <a:spcPct val="90000"/>
              </a:lnSpc>
            </a:pPr>
            <a:r>
              <a:rPr kumimoji="0" lang="zh-CN" altLang="en-US" sz="2800" smtClean="0"/>
              <a:t>保温托盘的加热部件。它可以被开启和关闭</a:t>
            </a:r>
          </a:p>
          <a:p>
            <a:pPr eaLnBrk="1" hangingPunct="1">
              <a:lnSpc>
                <a:spcPct val="90000"/>
              </a:lnSpc>
            </a:pPr>
            <a:r>
              <a:rPr kumimoji="0" lang="zh-CN" altLang="en-US" sz="2800" smtClean="0"/>
              <a:t>保温托盘上的传感器。它有三个状态：</a:t>
            </a:r>
            <a:r>
              <a:rPr kumimoji="0" lang="en-US" altLang="zh-CN" sz="2800" smtClean="0"/>
              <a:t>warmerEmpty, potEmpty</a:t>
            </a:r>
            <a:r>
              <a:rPr kumimoji="0" lang="zh-CN" altLang="en-US" sz="2800" smtClean="0"/>
              <a:t>和</a:t>
            </a:r>
            <a:r>
              <a:rPr kumimoji="0" lang="en-US" altLang="zh-CN" sz="2800" smtClean="0"/>
              <a:t>potNotEmpty</a:t>
            </a:r>
          </a:p>
          <a:p>
            <a:pPr eaLnBrk="1" hangingPunct="1">
              <a:lnSpc>
                <a:spcPct val="90000"/>
              </a:lnSpc>
            </a:pPr>
            <a:r>
              <a:rPr kumimoji="0" lang="zh-CN" altLang="en-US" sz="2800" smtClean="0"/>
              <a:t>烧水壶中的传感器。它有两个状态：</a:t>
            </a:r>
            <a:r>
              <a:rPr kumimoji="0" lang="en-US" altLang="zh-CN" sz="2800" smtClean="0"/>
              <a:t>boilerEmpty</a:t>
            </a:r>
            <a:r>
              <a:rPr kumimoji="0" lang="zh-CN" altLang="en-US" sz="2800" smtClean="0"/>
              <a:t>和</a:t>
            </a:r>
            <a:r>
              <a:rPr kumimoji="0" lang="en-US" altLang="zh-CN" sz="2800" smtClean="0"/>
              <a:t>boilerNotEmpty</a:t>
            </a:r>
          </a:p>
          <a:p>
            <a:pPr eaLnBrk="1" hangingPunct="1">
              <a:lnSpc>
                <a:spcPct val="90000"/>
              </a:lnSpc>
            </a:pPr>
            <a:r>
              <a:rPr kumimoji="0" lang="en-US" altLang="zh-CN" sz="2800" smtClean="0"/>
              <a:t>“</a:t>
            </a:r>
            <a:r>
              <a:rPr kumimoji="0" lang="zh-CN" altLang="en-US" sz="2800" smtClean="0"/>
              <a:t>加热”键。这个键指示加热过程。它上面有一个小指示灯，当加热过程结束，咖啡已经煮好之后，这个灯亮起来</a:t>
            </a:r>
          </a:p>
          <a:p>
            <a:pPr eaLnBrk="1" hangingPunct="1">
              <a:lnSpc>
                <a:spcPct val="90000"/>
              </a:lnSpc>
            </a:pPr>
            <a:r>
              <a:rPr kumimoji="0" lang="zh-CN" altLang="en-US" sz="2800" smtClean="0"/>
              <a:t>一个压力阀门，当它开启时，烧水壶中的压力降低。压力下降，则经过滤网的水流立刻停止。该阀门可以处于“开启”和“关闭”状态。</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E3386E2-765E-439D-8100-ACF72ABBB055}" type="slidenum">
              <a:rPr lang="en-US" altLang="zh-CN" sz="1200" b="0" smtClean="0">
                <a:solidFill>
                  <a:srgbClr val="4D4D4D"/>
                </a:solidFill>
                <a:latin typeface="Arial" charset="0"/>
              </a:rPr>
              <a:pPr eaLnBrk="1" hangingPunct="1"/>
              <a:t>45</a:t>
            </a:fld>
            <a:r>
              <a:rPr lang="en-US" altLang="zh-CN" sz="1200" b="0" smtClean="0">
                <a:solidFill>
                  <a:srgbClr val="4D4D4D"/>
                </a:solidFill>
                <a:latin typeface="Arial" charset="0"/>
              </a:rPr>
              <a:t>-</a:t>
            </a:r>
          </a:p>
        </p:txBody>
      </p:sp>
      <p:sp>
        <p:nvSpPr>
          <p:cNvPr id="4813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B0F14A1C-BF95-4816-8DB0-90FCEB1DFD41}" type="slidenum">
              <a:rPr lang="en-US" altLang="zh-CN" sz="1200" b="0">
                <a:solidFill>
                  <a:srgbClr val="4D4D4D"/>
                </a:solidFill>
                <a:latin typeface="Arial" charset="0"/>
              </a:rPr>
              <a:pPr algn="r" eaLnBrk="1" hangingPunct="1"/>
              <a:t>45</a:t>
            </a:fld>
            <a:r>
              <a:rPr lang="en-US" altLang="zh-CN" sz="1200" b="0">
                <a:solidFill>
                  <a:srgbClr val="4D4D4D"/>
                </a:solidFill>
                <a:latin typeface="Arial" charset="0"/>
              </a:rPr>
              <a:t>-</a:t>
            </a:r>
          </a:p>
        </p:txBody>
      </p:sp>
      <p:sp>
        <p:nvSpPr>
          <p:cNvPr id="48132" name="Rectangle 2"/>
          <p:cNvSpPr>
            <a:spLocks noGrp="1" noChangeArrowheads="1"/>
          </p:cNvSpPr>
          <p:nvPr>
            <p:ph type="title" idx="4294967295"/>
          </p:nvPr>
        </p:nvSpPr>
        <p:spPr/>
        <p:txBody>
          <a:bodyPr/>
          <a:lstStyle/>
          <a:p>
            <a:pPr eaLnBrk="1" hangingPunct="1"/>
            <a:r>
              <a:rPr lang="zh-CN" altLang="en-US" smtClean="0"/>
              <a:t>相关</a:t>
            </a:r>
            <a:r>
              <a:rPr lang="en-US" altLang="zh-CN" smtClean="0"/>
              <a:t>API-1</a:t>
            </a:r>
          </a:p>
        </p:txBody>
      </p:sp>
      <p:sp>
        <p:nvSpPr>
          <p:cNvPr id="48133" name="Text Box 3"/>
          <p:cNvSpPr txBox="1">
            <a:spLocks noChangeArrowheads="1"/>
          </p:cNvSpPr>
          <p:nvPr/>
        </p:nvSpPr>
        <p:spPr bwMode="auto">
          <a:xfrm>
            <a:off x="755650" y="836613"/>
            <a:ext cx="5040313"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en-US" altLang="zh-CN" sz="1600">
                <a:latin typeface="Arial" charset="0"/>
              </a:rPr>
              <a:t>/**</a:t>
            </a:r>
          </a:p>
          <a:p>
            <a:pPr eaLnBrk="1" hangingPunct="1"/>
            <a:r>
              <a:rPr kumimoji="0" lang="en-US" altLang="zh-CN" sz="1600">
                <a:latin typeface="Arial" charset="0"/>
              </a:rPr>
              <a:t> *@(#)CoffeeMakerAPI.java</a:t>
            </a:r>
          </a:p>
          <a:p>
            <a:pPr eaLnBrk="1" hangingPunct="1"/>
            <a:r>
              <a:rPr kumimoji="0" lang="en-US" altLang="zh-CN" sz="1600">
                <a:latin typeface="Arial" charset="0"/>
              </a:rPr>
              <a:t>*/</a:t>
            </a:r>
          </a:p>
          <a:p>
            <a:pPr eaLnBrk="1" hangingPunct="1"/>
            <a:r>
              <a:rPr kumimoji="0" lang="en-US" altLang="zh-CN" sz="1600">
                <a:latin typeface="Arial" charset="0"/>
              </a:rPr>
              <a:t>public interface CoffeeMakerAPI {</a:t>
            </a:r>
          </a:p>
          <a:p>
            <a:pPr eaLnBrk="1" hangingPunct="1"/>
            <a:r>
              <a:rPr kumimoji="0" lang="en-US" altLang="zh-CN" sz="1600">
                <a:latin typeface="Arial" charset="0"/>
              </a:rPr>
              <a:t>public static CoffeeMakerAPI api = null; </a:t>
            </a:r>
          </a:p>
          <a:p>
            <a:pPr eaLnBrk="1" hangingPunct="1"/>
            <a:r>
              <a:rPr kumimoji="0" lang="en-US" altLang="zh-CN" sz="1600">
                <a:latin typeface="Arial" charset="0"/>
              </a:rPr>
              <a:t>  /**</a:t>
            </a:r>
          </a:p>
          <a:p>
            <a:pPr eaLnBrk="1" hangingPunct="1"/>
            <a:r>
              <a:rPr kumimoji="0" lang="en-US" altLang="zh-CN" sz="1600">
                <a:latin typeface="Arial" charset="0"/>
              </a:rPr>
              <a:t>   * </a:t>
            </a:r>
            <a:r>
              <a:rPr kumimoji="0" lang="zh-CN" altLang="en-US" sz="1600">
                <a:latin typeface="Arial" charset="0"/>
              </a:rPr>
              <a:t>此函数返回保温托盘的传感器状态。该传感器判断</a:t>
            </a:r>
          </a:p>
          <a:p>
            <a:pPr eaLnBrk="1" hangingPunct="1"/>
            <a:r>
              <a:rPr kumimoji="0" lang="zh-CN" altLang="en-US" sz="1600">
                <a:latin typeface="Arial" charset="0"/>
              </a:rPr>
              <a:t>   * 咖啡壶是否放置在其上，以及壶中是否有咖啡。</a:t>
            </a:r>
          </a:p>
          <a:p>
            <a:pPr eaLnBrk="1" hangingPunct="1"/>
            <a:r>
              <a:rPr kumimoji="0" lang="zh-CN" altLang="en-US" sz="1600">
                <a:latin typeface="Arial" charset="0"/>
              </a:rPr>
              <a:t>   *</a:t>
            </a:r>
            <a:r>
              <a:rPr kumimoji="0" lang="en-US" altLang="zh-CN" sz="1600">
                <a:latin typeface="Arial" charset="0"/>
              </a:rPr>
              <a:t>/</a:t>
            </a:r>
          </a:p>
          <a:p>
            <a:pPr eaLnBrk="1" hangingPunct="1"/>
            <a:r>
              <a:rPr kumimoji="0" lang="en-US" altLang="zh-CN" sz="1600">
                <a:latin typeface="Arial" charset="0"/>
              </a:rPr>
              <a:t>  public int getWarmerPlateStatus();</a:t>
            </a:r>
          </a:p>
          <a:p>
            <a:pPr eaLnBrk="1" hangingPunct="1"/>
            <a:r>
              <a:rPr kumimoji="0" lang="en-US" altLang="zh-CN" sz="1600">
                <a:latin typeface="Arial" charset="0"/>
              </a:rPr>
              <a:t>  public static final int WARMER_EMPTY  = 0;</a:t>
            </a:r>
          </a:p>
          <a:p>
            <a:pPr eaLnBrk="1" hangingPunct="1"/>
            <a:r>
              <a:rPr kumimoji="0" lang="en-US" altLang="zh-CN" sz="1600">
                <a:latin typeface="Arial" charset="0"/>
              </a:rPr>
              <a:t>  public static final int POT_EMPTY      = 1;</a:t>
            </a:r>
          </a:p>
          <a:p>
            <a:pPr eaLnBrk="1" hangingPunct="1"/>
            <a:r>
              <a:rPr kumimoji="0" lang="en-US" altLang="zh-CN" sz="1600">
                <a:latin typeface="Arial" charset="0"/>
              </a:rPr>
              <a:t>  public static final int POT_NOT_EMPTY = 2;</a:t>
            </a:r>
          </a:p>
        </p:txBody>
      </p:sp>
      <p:sp>
        <p:nvSpPr>
          <p:cNvPr id="48134" name="Text Box 4"/>
          <p:cNvSpPr txBox="1">
            <a:spLocks noChangeArrowheads="1"/>
          </p:cNvSpPr>
          <p:nvPr/>
        </p:nvSpPr>
        <p:spPr bwMode="auto">
          <a:xfrm>
            <a:off x="755650" y="4117975"/>
            <a:ext cx="51117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en-US" sz="1600">
                <a:latin typeface="Arial" charset="0"/>
              </a:rPr>
              <a:t>  </a:t>
            </a:r>
            <a:r>
              <a:rPr kumimoji="0" lang="en-US" altLang="zh-CN" sz="1600">
                <a:latin typeface="Arial" charset="0"/>
              </a:rPr>
              <a:t>/**</a:t>
            </a:r>
          </a:p>
          <a:p>
            <a:pPr eaLnBrk="1" hangingPunct="1"/>
            <a:r>
              <a:rPr kumimoji="0" lang="en-US" altLang="zh-CN" sz="1600">
                <a:latin typeface="Arial" charset="0"/>
              </a:rPr>
              <a:t>   * </a:t>
            </a:r>
            <a:r>
              <a:rPr kumimoji="0" lang="zh-CN" altLang="en-US" sz="1600">
                <a:latin typeface="Arial" charset="0"/>
              </a:rPr>
              <a:t>此函数返回烧水壶开关的状态。该开关是一个浮力</a:t>
            </a:r>
          </a:p>
          <a:p>
            <a:pPr eaLnBrk="1" hangingPunct="1"/>
            <a:r>
              <a:rPr kumimoji="0" lang="zh-CN" altLang="en-US" sz="1600">
                <a:latin typeface="Arial" charset="0"/>
              </a:rPr>
              <a:t>   * 开关，可以检测到壶中的水是否还多于</a:t>
            </a:r>
            <a:r>
              <a:rPr kumimoji="0" lang="en-US" altLang="zh-CN" sz="1600">
                <a:latin typeface="Arial" charset="0"/>
              </a:rPr>
              <a:t>1/2</a:t>
            </a:r>
            <a:r>
              <a:rPr kumimoji="0" lang="zh-CN" altLang="en-US" sz="1600">
                <a:latin typeface="Arial" charset="0"/>
              </a:rPr>
              <a:t>杯。</a:t>
            </a:r>
          </a:p>
          <a:p>
            <a:pPr eaLnBrk="1" hangingPunct="1"/>
            <a:r>
              <a:rPr kumimoji="0" lang="zh-CN" altLang="en-US" sz="1600">
                <a:latin typeface="Arial" charset="0"/>
              </a:rPr>
              <a:t>   *</a:t>
            </a:r>
            <a:r>
              <a:rPr kumimoji="0" lang="en-US" altLang="zh-CN" sz="1600">
                <a:latin typeface="Arial" charset="0"/>
              </a:rPr>
              <a:t>/</a:t>
            </a:r>
          </a:p>
          <a:p>
            <a:pPr eaLnBrk="1" hangingPunct="1"/>
            <a:r>
              <a:rPr kumimoji="0" lang="en-US" altLang="zh-CN" sz="1600">
                <a:latin typeface="Arial" charset="0"/>
              </a:rPr>
              <a:t>  public int getBoilerStatus();</a:t>
            </a:r>
          </a:p>
          <a:p>
            <a:pPr eaLnBrk="1" hangingPunct="1"/>
            <a:r>
              <a:rPr kumimoji="0" lang="en-US" altLang="zh-CN" sz="1600">
                <a:latin typeface="Arial" charset="0"/>
              </a:rPr>
              <a:t>  </a:t>
            </a:r>
          </a:p>
          <a:p>
            <a:pPr eaLnBrk="1" hangingPunct="1"/>
            <a:r>
              <a:rPr kumimoji="0" lang="en-US" altLang="zh-CN" sz="1600">
                <a:latin typeface="Arial" charset="0"/>
              </a:rPr>
              <a:t>  public static final int BOILER_EMPTY = 0;</a:t>
            </a:r>
          </a:p>
          <a:p>
            <a:pPr eaLnBrk="1" hangingPunct="1"/>
            <a:r>
              <a:rPr kumimoji="0" lang="en-US" altLang="zh-CN" sz="1600">
                <a:latin typeface="Arial" charset="0"/>
              </a:rPr>
              <a:t>  public static final int BOILER_NOT_EMPTY = 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983838F-F582-47D3-8813-1D9ADA64CE1A}" type="slidenum">
              <a:rPr lang="en-US" altLang="zh-CN" sz="1200" b="0" smtClean="0">
                <a:solidFill>
                  <a:srgbClr val="4D4D4D"/>
                </a:solidFill>
                <a:latin typeface="Arial" charset="0"/>
              </a:rPr>
              <a:pPr eaLnBrk="1" hangingPunct="1"/>
              <a:t>46</a:t>
            </a:fld>
            <a:r>
              <a:rPr lang="en-US" altLang="zh-CN" sz="1200" b="0" smtClean="0">
                <a:solidFill>
                  <a:srgbClr val="4D4D4D"/>
                </a:solidFill>
                <a:latin typeface="Arial" charset="0"/>
              </a:rPr>
              <a:t>-</a:t>
            </a:r>
          </a:p>
        </p:txBody>
      </p:sp>
      <p:sp>
        <p:nvSpPr>
          <p:cNvPr id="4915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9400C323-2B81-49B7-A9C3-1BF8F6D76B60}" type="slidenum">
              <a:rPr lang="en-US" altLang="zh-CN" sz="1200" b="0">
                <a:solidFill>
                  <a:srgbClr val="4D4D4D"/>
                </a:solidFill>
                <a:latin typeface="Arial" charset="0"/>
              </a:rPr>
              <a:pPr algn="r" eaLnBrk="1" hangingPunct="1"/>
              <a:t>46</a:t>
            </a:fld>
            <a:r>
              <a:rPr lang="en-US" altLang="zh-CN" sz="1200" b="0">
                <a:solidFill>
                  <a:srgbClr val="4D4D4D"/>
                </a:solidFill>
                <a:latin typeface="Arial" charset="0"/>
              </a:rPr>
              <a:t>-</a:t>
            </a:r>
          </a:p>
        </p:txBody>
      </p:sp>
      <p:sp>
        <p:nvSpPr>
          <p:cNvPr id="49156" name="Rectangle 2"/>
          <p:cNvSpPr>
            <a:spLocks noGrp="1" noChangeArrowheads="1"/>
          </p:cNvSpPr>
          <p:nvPr>
            <p:ph type="title" idx="4294967295"/>
          </p:nvPr>
        </p:nvSpPr>
        <p:spPr/>
        <p:txBody>
          <a:bodyPr/>
          <a:lstStyle/>
          <a:p>
            <a:pPr eaLnBrk="1" hangingPunct="1"/>
            <a:r>
              <a:rPr lang="zh-CN" altLang="en-US" smtClean="0"/>
              <a:t>相关</a:t>
            </a:r>
            <a:r>
              <a:rPr lang="en-US" altLang="zh-CN" smtClean="0"/>
              <a:t>API-2</a:t>
            </a:r>
          </a:p>
        </p:txBody>
      </p:sp>
      <p:sp>
        <p:nvSpPr>
          <p:cNvPr id="49157" name="Text Box 3"/>
          <p:cNvSpPr txBox="1">
            <a:spLocks noChangeArrowheads="1"/>
          </p:cNvSpPr>
          <p:nvPr/>
        </p:nvSpPr>
        <p:spPr bwMode="auto">
          <a:xfrm>
            <a:off x="755650" y="1052513"/>
            <a:ext cx="583247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en-US" sz="1600">
                <a:latin typeface="Arial" charset="0"/>
              </a:rPr>
              <a:t> </a:t>
            </a:r>
            <a:r>
              <a:rPr kumimoji="0" lang="en-US" altLang="zh-CN" sz="1600">
                <a:latin typeface="Arial" charset="0"/>
              </a:rPr>
              <a:t>/**</a:t>
            </a:r>
          </a:p>
          <a:p>
            <a:pPr eaLnBrk="1" hangingPunct="1"/>
            <a:r>
              <a:rPr kumimoji="0" lang="en-US" altLang="zh-CN" sz="1600">
                <a:latin typeface="Arial" charset="0"/>
              </a:rPr>
              <a:t>  * </a:t>
            </a:r>
            <a:r>
              <a:rPr kumimoji="0" lang="zh-CN" altLang="en-US" sz="1600">
                <a:latin typeface="Arial" charset="0"/>
              </a:rPr>
              <a:t>此函数返回加热按钮的状态。加热按钮是一个接触式</a:t>
            </a:r>
          </a:p>
          <a:p>
            <a:pPr eaLnBrk="1" hangingPunct="1"/>
            <a:r>
              <a:rPr kumimoji="0" lang="zh-CN" altLang="en-US" sz="1600">
                <a:latin typeface="Arial" charset="0"/>
              </a:rPr>
              <a:t>  * 按钮，能够记住它自己的状态。调用这个函数将返回</a:t>
            </a:r>
          </a:p>
          <a:p>
            <a:pPr eaLnBrk="1" hangingPunct="1"/>
            <a:r>
              <a:rPr kumimoji="0" lang="zh-CN" altLang="en-US" sz="1600">
                <a:latin typeface="Arial" charset="0"/>
              </a:rPr>
              <a:t>  * 其当前状态。然后将自己的状态恢复为</a:t>
            </a:r>
          </a:p>
          <a:p>
            <a:pPr eaLnBrk="1" hangingPunct="1"/>
            <a:r>
              <a:rPr kumimoji="0" lang="zh-CN" altLang="en-US" sz="1600">
                <a:latin typeface="Arial" charset="0"/>
              </a:rPr>
              <a:t>  * </a:t>
            </a:r>
            <a:r>
              <a:rPr kumimoji="0" lang="en-US" altLang="zh-CN" sz="1600">
                <a:latin typeface="Arial" charset="0"/>
              </a:rPr>
              <a:t>BREW_BUTTON_NOT_PUSHED</a:t>
            </a:r>
            <a:r>
              <a:rPr kumimoji="0" lang="zh-CN" altLang="en-US" sz="1600">
                <a:latin typeface="Arial" charset="0"/>
              </a:rPr>
              <a:t>。</a:t>
            </a:r>
          </a:p>
          <a:p>
            <a:pPr eaLnBrk="1" hangingPunct="1"/>
            <a:r>
              <a:rPr kumimoji="0" lang="zh-CN" altLang="en-US" sz="1600">
                <a:latin typeface="Arial" charset="0"/>
              </a:rPr>
              <a:t>  *</a:t>
            </a:r>
            <a:r>
              <a:rPr kumimoji="0" lang="en-US" altLang="zh-CN" sz="1600">
                <a:latin typeface="Arial" charset="0"/>
              </a:rPr>
              <a:t>/</a:t>
            </a:r>
          </a:p>
          <a:p>
            <a:pPr eaLnBrk="1" hangingPunct="1"/>
            <a:r>
              <a:rPr kumimoji="0" lang="en-US" altLang="zh-CN" sz="1600">
                <a:latin typeface="Arial" charset="0"/>
              </a:rPr>
              <a:t>public int getBrewButtonStatus();</a:t>
            </a:r>
          </a:p>
          <a:p>
            <a:pPr eaLnBrk="1" hangingPunct="1"/>
            <a:r>
              <a:rPr kumimoji="0" lang="en-US" altLang="zh-CN" sz="1600">
                <a:latin typeface="Arial" charset="0"/>
              </a:rPr>
              <a:t>public static final </a:t>
            </a:r>
          </a:p>
          <a:p>
            <a:pPr eaLnBrk="1" hangingPunct="1"/>
            <a:r>
              <a:rPr kumimoji="0" lang="en-US" altLang="zh-CN" sz="1600">
                <a:latin typeface="Arial" charset="0"/>
              </a:rPr>
              <a:t>  int BREW_BUTTON_PUSHED = 0;</a:t>
            </a:r>
          </a:p>
          <a:p>
            <a:pPr eaLnBrk="1" hangingPunct="1"/>
            <a:r>
              <a:rPr kumimoji="0" lang="en-US" altLang="zh-CN" sz="1600">
                <a:latin typeface="Arial" charset="0"/>
              </a:rPr>
              <a:t>public static final   int BREW_BUTTON_NOT_PUSHED = 1;</a:t>
            </a:r>
          </a:p>
        </p:txBody>
      </p:sp>
      <p:sp>
        <p:nvSpPr>
          <p:cNvPr id="49158" name="Text Box 4"/>
          <p:cNvSpPr txBox="1">
            <a:spLocks noChangeArrowheads="1"/>
          </p:cNvSpPr>
          <p:nvPr/>
        </p:nvSpPr>
        <p:spPr bwMode="auto">
          <a:xfrm>
            <a:off x="755650" y="3657600"/>
            <a:ext cx="4751388"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en-US" altLang="zh-CN" sz="1600">
                <a:latin typeface="Arial" charset="0"/>
              </a:rPr>
              <a:t>/**</a:t>
            </a:r>
          </a:p>
          <a:p>
            <a:pPr eaLnBrk="1" hangingPunct="1"/>
            <a:r>
              <a:rPr kumimoji="0" lang="en-US" altLang="zh-CN" sz="1600">
                <a:latin typeface="Arial" charset="0"/>
              </a:rPr>
              <a:t> * </a:t>
            </a:r>
            <a:r>
              <a:rPr kumimoji="0" lang="zh-CN" altLang="en-US" sz="1600">
                <a:latin typeface="Arial" charset="0"/>
              </a:rPr>
              <a:t>此函数开关烧水壶的加热器件</a:t>
            </a:r>
          </a:p>
          <a:p>
            <a:pPr eaLnBrk="1" hangingPunct="1"/>
            <a:r>
              <a:rPr kumimoji="0" lang="zh-CN" altLang="en-US" sz="1600">
                <a:latin typeface="Arial" charset="0"/>
              </a:rPr>
              <a:t> *</a:t>
            </a:r>
            <a:r>
              <a:rPr kumimoji="0" lang="en-US" altLang="zh-CN" sz="1600">
                <a:latin typeface="Arial" charset="0"/>
              </a:rPr>
              <a:t>/</a:t>
            </a:r>
          </a:p>
          <a:p>
            <a:pPr eaLnBrk="1" hangingPunct="1"/>
            <a:r>
              <a:rPr kumimoji="0" lang="en-US" altLang="zh-CN" sz="1600">
                <a:latin typeface="Arial" charset="0"/>
              </a:rPr>
              <a:t>public void </a:t>
            </a:r>
          </a:p>
          <a:p>
            <a:pPr eaLnBrk="1" hangingPunct="1"/>
            <a:r>
              <a:rPr kumimoji="0" lang="en-US" altLang="zh-CN" sz="1600">
                <a:latin typeface="Arial" charset="0"/>
              </a:rPr>
              <a:t>  setBoilerState(int boilerStatus);</a:t>
            </a:r>
          </a:p>
          <a:p>
            <a:pPr eaLnBrk="1" hangingPunct="1"/>
            <a:r>
              <a:rPr kumimoji="0" lang="en-US" altLang="zh-CN" sz="1600">
                <a:latin typeface="Arial" charset="0"/>
              </a:rPr>
              <a:t>public static final </a:t>
            </a:r>
          </a:p>
          <a:p>
            <a:pPr eaLnBrk="1" hangingPunct="1"/>
            <a:r>
              <a:rPr kumimoji="0" lang="en-US" altLang="zh-CN" sz="1600">
                <a:latin typeface="Arial" charset="0"/>
              </a:rPr>
              <a:t>  int BOILER_ON  = 0;</a:t>
            </a:r>
          </a:p>
          <a:p>
            <a:pPr eaLnBrk="1" hangingPunct="1"/>
            <a:r>
              <a:rPr kumimoji="0" lang="en-US" altLang="zh-CN" sz="1600">
                <a:latin typeface="Arial" charset="0"/>
              </a:rPr>
              <a:t>public static final </a:t>
            </a:r>
          </a:p>
          <a:p>
            <a:pPr eaLnBrk="1" hangingPunct="1"/>
            <a:r>
              <a:rPr kumimoji="0" lang="en-US" altLang="zh-CN" sz="1600">
                <a:latin typeface="Arial" charset="0"/>
              </a:rPr>
              <a:t>  int BOILER_OFF = 1;</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4F3BFC8-2E99-4A8D-9D75-51622693AD1C}" type="slidenum">
              <a:rPr lang="en-US" altLang="zh-CN" sz="1200" b="0" smtClean="0">
                <a:solidFill>
                  <a:srgbClr val="4D4D4D"/>
                </a:solidFill>
                <a:latin typeface="Arial" charset="0"/>
              </a:rPr>
              <a:pPr eaLnBrk="1" hangingPunct="1"/>
              <a:t>47</a:t>
            </a:fld>
            <a:r>
              <a:rPr lang="en-US" altLang="zh-CN" sz="1200" b="0" smtClean="0">
                <a:solidFill>
                  <a:srgbClr val="4D4D4D"/>
                </a:solidFill>
                <a:latin typeface="Arial" charset="0"/>
              </a:rPr>
              <a:t>-</a:t>
            </a:r>
          </a:p>
        </p:txBody>
      </p:sp>
      <p:sp>
        <p:nvSpPr>
          <p:cNvPr id="5017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0FFEF8A6-CDAA-4185-88CE-DD9839406EF6}" type="slidenum">
              <a:rPr lang="en-US" altLang="zh-CN" sz="1200" b="0">
                <a:solidFill>
                  <a:srgbClr val="4D4D4D"/>
                </a:solidFill>
                <a:latin typeface="Arial" charset="0"/>
              </a:rPr>
              <a:pPr algn="r" eaLnBrk="1" hangingPunct="1"/>
              <a:t>47</a:t>
            </a:fld>
            <a:r>
              <a:rPr lang="en-US" altLang="zh-CN" sz="1200" b="0">
                <a:solidFill>
                  <a:srgbClr val="4D4D4D"/>
                </a:solidFill>
                <a:latin typeface="Arial" charset="0"/>
              </a:rPr>
              <a:t>-</a:t>
            </a:r>
          </a:p>
        </p:txBody>
      </p:sp>
      <p:sp>
        <p:nvSpPr>
          <p:cNvPr id="50180" name="Rectangle 2"/>
          <p:cNvSpPr>
            <a:spLocks noGrp="1" noChangeArrowheads="1"/>
          </p:cNvSpPr>
          <p:nvPr>
            <p:ph type="title" idx="4294967295"/>
          </p:nvPr>
        </p:nvSpPr>
        <p:spPr/>
        <p:txBody>
          <a:bodyPr/>
          <a:lstStyle/>
          <a:p>
            <a:pPr eaLnBrk="1" hangingPunct="1"/>
            <a:r>
              <a:rPr lang="zh-CN" altLang="en-US" smtClean="0"/>
              <a:t>相关</a:t>
            </a:r>
            <a:r>
              <a:rPr lang="en-US" altLang="zh-CN" smtClean="0"/>
              <a:t>API-3</a:t>
            </a:r>
          </a:p>
        </p:txBody>
      </p:sp>
      <p:sp>
        <p:nvSpPr>
          <p:cNvPr id="50181" name="Text Box 3"/>
          <p:cNvSpPr txBox="1">
            <a:spLocks noChangeArrowheads="1"/>
          </p:cNvSpPr>
          <p:nvPr/>
        </p:nvSpPr>
        <p:spPr bwMode="auto">
          <a:xfrm>
            <a:off x="827088" y="836613"/>
            <a:ext cx="5545137"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en-US" altLang="zh-CN" sz="1600">
                <a:latin typeface="Arial" charset="0"/>
              </a:rPr>
              <a:t>/**</a:t>
            </a:r>
          </a:p>
          <a:p>
            <a:pPr eaLnBrk="1" hangingPunct="1"/>
            <a:r>
              <a:rPr kumimoji="0" lang="en-US" altLang="zh-CN" sz="1600">
                <a:latin typeface="Arial" charset="0"/>
              </a:rPr>
              <a:t> * </a:t>
            </a:r>
            <a:r>
              <a:rPr kumimoji="0" lang="zh-CN" altLang="en-US" sz="1600">
                <a:latin typeface="Arial" charset="0"/>
              </a:rPr>
              <a:t>此函数开关保温托盘的加热器件</a:t>
            </a:r>
          </a:p>
          <a:p>
            <a:pPr eaLnBrk="1" hangingPunct="1"/>
            <a:r>
              <a:rPr kumimoji="0" lang="zh-CN" altLang="en-US" sz="1600">
                <a:latin typeface="Arial" charset="0"/>
              </a:rPr>
              <a:t> *</a:t>
            </a:r>
            <a:r>
              <a:rPr kumimoji="0" lang="en-US" altLang="zh-CN" sz="1600">
                <a:latin typeface="Arial" charset="0"/>
              </a:rPr>
              <a:t>/</a:t>
            </a:r>
          </a:p>
          <a:p>
            <a:pPr eaLnBrk="1" hangingPunct="1"/>
            <a:r>
              <a:rPr kumimoji="0" lang="en-US" altLang="zh-CN" sz="1600">
                <a:latin typeface="Arial" charset="0"/>
              </a:rPr>
              <a:t>  public setWarmerPlateState (int warmerState);</a:t>
            </a:r>
          </a:p>
          <a:p>
            <a:pPr eaLnBrk="1" hangingPunct="1"/>
            <a:r>
              <a:rPr kumimoji="0" lang="en-US" altLang="zh-CN" sz="1600">
                <a:latin typeface="Arial" charset="0"/>
              </a:rPr>
              <a:t>  public static final int WARMER_ON  = 0;</a:t>
            </a:r>
          </a:p>
          <a:p>
            <a:pPr eaLnBrk="1" hangingPunct="1"/>
            <a:r>
              <a:rPr kumimoji="0" lang="en-US" altLang="zh-CN" sz="1600">
                <a:latin typeface="Arial" charset="0"/>
              </a:rPr>
              <a:t>  public static final int WARMER_OFF = 1;</a:t>
            </a:r>
          </a:p>
          <a:p>
            <a:pPr eaLnBrk="1" hangingPunct="1"/>
            <a:r>
              <a:rPr kumimoji="0" lang="en-US" altLang="zh-CN" sz="1600">
                <a:latin typeface="Arial" charset="0"/>
              </a:rPr>
              <a:t>/**</a:t>
            </a:r>
          </a:p>
          <a:p>
            <a:pPr eaLnBrk="1" hangingPunct="1"/>
            <a:r>
              <a:rPr kumimoji="0" lang="en-US" altLang="zh-CN" sz="1600">
                <a:latin typeface="Arial" charset="0"/>
              </a:rPr>
              <a:t> * </a:t>
            </a:r>
            <a:r>
              <a:rPr kumimoji="0" lang="zh-CN" altLang="en-US" sz="1600">
                <a:latin typeface="Arial" charset="0"/>
              </a:rPr>
              <a:t>此函数开关指示灯。该指示灯应当在加热结束后亮</a:t>
            </a:r>
          </a:p>
          <a:p>
            <a:pPr eaLnBrk="1" hangingPunct="1"/>
            <a:r>
              <a:rPr kumimoji="0" lang="zh-CN" altLang="en-US" sz="1600">
                <a:latin typeface="Arial" charset="0"/>
              </a:rPr>
              <a:t> * 起来，在用户按下加热键之后熄灭。</a:t>
            </a:r>
          </a:p>
          <a:p>
            <a:pPr eaLnBrk="1" hangingPunct="1"/>
            <a:r>
              <a:rPr kumimoji="0" lang="zh-CN" altLang="en-US" sz="1600">
                <a:latin typeface="Arial" charset="0"/>
              </a:rPr>
              <a:t> *</a:t>
            </a:r>
            <a:r>
              <a:rPr kumimoji="0" lang="en-US" altLang="zh-CN" sz="1600">
                <a:latin typeface="Arial" charset="0"/>
              </a:rPr>
              <a:t>/</a:t>
            </a:r>
          </a:p>
          <a:p>
            <a:pPr eaLnBrk="1" hangingPunct="1"/>
            <a:r>
              <a:rPr kumimoji="0" lang="en-US" altLang="zh-CN" sz="1600">
                <a:latin typeface="Arial" charset="0"/>
              </a:rPr>
              <a:t>  public void setIndicatorState (int indicatorState);  </a:t>
            </a:r>
          </a:p>
          <a:p>
            <a:pPr eaLnBrk="1" hangingPunct="1"/>
            <a:r>
              <a:rPr kumimoji="0" lang="en-US" altLang="zh-CN" sz="1600">
                <a:latin typeface="Arial" charset="0"/>
              </a:rPr>
              <a:t>  public static final int INDICATOR_ON  = 0;</a:t>
            </a:r>
          </a:p>
          <a:p>
            <a:pPr eaLnBrk="1" hangingPunct="1"/>
            <a:r>
              <a:rPr kumimoji="0" lang="en-US" altLang="zh-CN" sz="1600">
                <a:latin typeface="Arial" charset="0"/>
              </a:rPr>
              <a:t>  public static final int INDICATOR_OFF = 1;</a:t>
            </a:r>
          </a:p>
        </p:txBody>
      </p:sp>
      <p:sp>
        <p:nvSpPr>
          <p:cNvPr id="50182" name="Text Box 4"/>
          <p:cNvSpPr txBox="1">
            <a:spLocks noChangeArrowheads="1"/>
          </p:cNvSpPr>
          <p:nvPr/>
        </p:nvSpPr>
        <p:spPr bwMode="auto">
          <a:xfrm>
            <a:off x="900113" y="4076700"/>
            <a:ext cx="5903912"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en-US" altLang="zh-CN" sz="1600">
                <a:latin typeface="Arial" charset="0"/>
              </a:rPr>
              <a:t>/**</a:t>
            </a:r>
          </a:p>
          <a:p>
            <a:pPr eaLnBrk="1" hangingPunct="1"/>
            <a:r>
              <a:rPr kumimoji="0" lang="en-US" altLang="zh-CN" sz="1600">
                <a:latin typeface="Arial" charset="0"/>
              </a:rPr>
              <a:t> * </a:t>
            </a:r>
            <a:r>
              <a:rPr kumimoji="0" lang="zh-CN" altLang="en-US" sz="1600">
                <a:latin typeface="Arial" charset="0"/>
              </a:rPr>
              <a:t>此函数控制压力阀门。当该阀门关闭，则烧水壶中的蒸汽</a:t>
            </a:r>
          </a:p>
          <a:p>
            <a:pPr eaLnBrk="1" hangingPunct="1"/>
            <a:r>
              <a:rPr kumimoji="0" lang="zh-CN" altLang="en-US" sz="1600">
                <a:latin typeface="Arial" charset="0"/>
              </a:rPr>
              <a:t> *压力增大，使热水漫过咖啡末。当阀门开启，蒸汽从阀门</a:t>
            </a:r>
          </a:p>
          <a:p>
            <a:pPr eaLnBrk="1" hangingPunct="1"/>
            <a:r>
              <a:rPr kumimoji="0" lang="zh-CN" altLang="en-US" sz="1600">
                <a:latin typeface="Arial" charset="0"/>
              </a:rPr>
              <a:t> * 中得到释放，烧水壶中的水就不会漫过咖啡 粉末了</a:t>
            </a:r>
          </a:p>
          <a:p>
            <a:pPr eaLnBrk="1" hangingPunct="1"/>
            <a:r>
              <a:rPr kumimoji="0" lang="zh-CN" altLang="en-US" sz="1600">
                <a:latin typeface="Arial" charset="0"/>
              </a:rPr>
              <a:t> *</a:t>
            </a:r>
            <a:r>
              <a:rPr kumimoji="0" lang="en-US" altLang="zh-CN" sz="1600">
                <a:latin typeface="Arial" charset="0"/>
              </a:rPr>
              <a:t>/</a:t>
            </a:r>
          </a:p>
          <a:p>
            <a:pPr eaLnBrk="1" hangingPunct="1"/>
            <a:r>
              <a:rPr kumimoji="0" lang="en-US" altLang="zh-CN" sz="1600">
                <a:latin typeface="Arial" charset="0"/>
              </a:rPr>
              <a:t>  public void setReliefValveState (int reliefValveState);</a:t>
            </a:r>
          </a:p>
          <a:p>
            <a:pPr eaLnBrk="1" hangingPunct="1"/>
            <a:r>
              <a:rPr kumimoji="0" lang="en-US" altLang="zh-CN" sz="1600">
                <a:latin typeface="Arial" charset="0"/>
              </a:rPr>
              <a:t>  public static final int VALVE_OPEN    = 0;</a:t>
            </a:r>
          </a:p>
          <a:p>
            <a:pPr eaLnBrk="1" hangingPunct="1"/>
            <a:r>
              <a:rPr kumimoji="0" lang="en-US" altLang="zh-CN" sz="1600">
                <a:latin typeface="Arial" charset="0"/>
              </a:rPr>
              <a:t>  public static final int VALVE_CLOSED  = 1;</a:t>
            </a:r>
          </a:p>
          <a:p>
            <a:pPr eaLnBrk="1" hangingPunct="1"/>
            <a:r>
              <a:rPr kumimoji="0" lang="en-US" altLang="zh-CN" sz="1600">
                <a:latin typeface="Arial"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ABD0D17-4A46-4AE8-A77E-5649A4676A3C}" type="slidenum">
              <a:rPr lang="en-US" altLang="zh-CN" sz="1200" b="0" smtClean="0">
                <a:solidFill>
                  <a:srgbClr val="4D4D4D"/>
                </a:solidFill>
                <a:latin typeface="Arial" charset="0"/>
              </a:rPr>
              <a:pPr eaLnBrk="1" hangingPunct="1"/>
              <a:t>48</a:t>
            </a:fld>
            <a:r>
              <a:rPr lang="en-US" altLang="zh-CN" sz="1200" b="0" smtClean="0">
                <a:solidFill>
                  <a:srgbClr val="4D4D4D"/>
                </a:solidFill>
                <a:latin typeface="Arial" charset="0"/>
              </a:rPr>
              <a:t>-</a:t>
            </a:r>
          </a:p>
        </p:txBody>
      </p:sp>
      <p:sp>
        <p:nvSpPr>
          <p:cNvPr id="5120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E402FBF2-6E41-44FD-A832-4960C90A1871}" type="slidenum">
              <a:rPr lang="en-US" altLang="zh-CN" sz="1200" b="0">
                <a:solidFill>
                  <a:srgbClr val="4D4D4D"/>
                </a:solidFill>
                <a:latin typeface="Arial" charset="0"/>
              </a:rPr>
              <a:pPr algn="r" eaLnBrk="1" hangingPunct="1"/>
              <a:t>48</a:t>
            </a:fld>
            <a:r>
              <a:rPr lang="en-US" altLang="zh-CN" sz="1200" b="0">
                <a:solidFill>
                  <a:srgbClr val="4D4D4D"/>
                </a:solidFill>
                <a:latin typeface="Arial" charset="0"/>
              </a:rPr>
              <a:t>-</a:t>
            </a:r>
          </a:p>
        </p:txBody>
      </p:sp>
      <p:sp>
        <p:nvSpPr>
          <p:cNvPr id="51204" name="Rectangle 2"/>
          <p:cNvSpPr>
            <a:spLocks noGrp="1" noChangeArrowheads="1"/>
          </p:cNvSpPr>
          <p:nvPr>
            <p:ph type="title" idx="4294967295"/>
          </p:nvPr>
        </p:nvSpPr>
        <p:spPr/>
        <p:txBody>
          <a:bodyPr/>
          <a:lstStyle/>
          <a:p>
            <a:pPr eaLnBrk="1" hangingPunct="1"/>
            <a:r>
              <a:rPr lang="zh-CN" altLang="en-US" smtClean="0"/>
              <a:t>开始分析、设计工作</a:t>
            </a:r>
            <a:r>
              <a:rPr lang="en-US" altLang="zh-CN" smtClean="0"/>
              <a:t>…</a:t>
            </a:r>
          </a:p>
        </p:txBody>
      </p:sp>
      <p:sp>
        <p:nvSpPr>
          <p:cNvPr id="188419" name="Rectangle 3"/>
          <p:cNvSpPr>
            <a:spLocks noChangeArrowheads="1"/>
          </p:cNvSpPr>
          <p:nvPr/>
        </p:nvSpPr>
        <p:spPr bwMode="auto">
          <a:xfrm>
            <a:off x="1485900" y="1989138"/>
            <a:ext cx="6127750" cy="2289175"/>
          </a:xfrm>
          <a:prstGeom prst="rect">
            <a:avLst/>
          </a:prstGeom>
          <a:noFill/>
          <a:ln w="9525">
            <a:noFill/>
            <a:miter lim="800000"/>
            <a:headEnd/>
            <a:tailEnd/>
          </a:ln>
          <a:effectLst/>
        </p:spPr>
        <p:txBody>
          <a:bodyPr wrap="none">
            <a:spAutoFit/>
          </a:bodyPr>
          <a:lstStyle/>
          <a:p>
            <a:pPr algn="ctr">
              <a:lnSpc>
                <a:spcPct val="200000"/>
              </a:lnSpc>
              <a:defRPr/>
            </a:pPr>
            <a:r>
              <a:rPr kumimoji="0" lang="zh-CN" altLang="en-US" sz="3600">
                <a:solidFill>
                  <a:srgbClr val="FF0000"/>
                </a:solidFill>
                <a:effectLst>
                  <a:outerShdw blurRad="38100" dist="38100" dir="2700000" algn="tl">
                    <a:srgbClr val="C0C0C0"/>
                  </a:outerShdw>
                </a:effectLst>
              </a:rPr>
              <a:t>您找到了哪些对象？</a:t>
            </a:r>
          </a:p>
          <a:p>
            <a:pPr algn="ctr">
              <a:lnSpc>
                <a:spcPct val="200000"/>
              </a:lnSpc>
              <a:defRPr/>
            </a:pPr>
            <a:r>
              <a:rPr kumimoji="0" lang="zh-CN" altLang="en-US" sz="3600">
                <a:solidFill>
                  <a:srgbClr val="FF0000"/>
                </a:solidFill>
                <a:effectLst>
                  <a:outerShdw blurRad="38100" dist="38100" dir="2700000" algn="tl">
                    <a:srgbClr val="C0C0C0"/>
                  </a:outerShdw>
                </a:effectLst>
              </a:rPr>
              <a:t>您的基本设计想法是怎样的？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dissolve">
                                      <p:cBhvr>
                                        <p:cTn id="7" dur="500"/>
                                        <p:tgtEl>
                                          <p:spTgt spid="18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dissolve">
                                      <p:cBhvr>
                                        <p:cTn id="12" dur="500"/>
                                        <p:tgtEl>
                                          <p:spTgt spid="1884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0C35437-255C-4CBC-99D8-09588CD97CCD}" type="slidenum">
              <a:rPr lang="en-US" altLang="zh-CN" sz="1200" b="0" smtClean="0">
                <a:solidFill>
                  <a:srgbClr val="4D4D4D"/>
                </a:solidFill>
                <a:latin typeface="Arial" charset="0"/>
              </a:rPr>
              <a:pPr eaLnBrk="1" hangingPunct="1"/>
              <a:t>49</a:t>
            </a:fld>
            <a:r>
              <a:rPr lang="en-US" altLang="zh-CN" sz="1200" b="0" smtClean="0">
                <a:solidFill>
                  <a:srgbClr val="4D4D4D"/>
                </a:solidFill>
                <a:latin typeface="Arial" charset="0"/>
              </a:rPr>
              <a:t>-</a:t>
            </a:r>
          </a:p>
        </p:txBody>
      </p:sp>
      <p:sp>
        <p:nvSpPr>
          <p:cNvPr id="5222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FB9687CB-3905-408C-89AC-B3E94CB43DE3}" type="slidenum">
              <a:rPr lang="en-US" altLang="zh-CN" sz="1200" b="0">
                <a:solidFill>
                  <a:srgbClr val="4D4D4D"/>
                </a:solidFill>
                <a:latin typeface="Arial" charset="0"/>
              </a:rPr>
              <a:pPr algn="r" eaLnBrk="1" hangingPunct="1"/>
              <a:t>49</a:t>
            </a:fld>
            <a:r>
              <a:rPr lang="en-US" altLang="zh-CN" sz="1200" b="0">
                <a:solidFill>
                  <a:srgbClr val="4D4D4D"/>
                </a:solidFill>
                <a:latin typeface="Arial" charset="0"/>
              </a:rPr>
              <a:t>-</a:t>
            </a:r>
          </a:p>
        </p:txBody>
      </p:sp>
      <p:sp>
        <p:nvSpPr>
          <p:cNvPr id="52228" name="Rectangle 2"/>
          <p:cNvSpPr>
            <a:spLocks noGrp="1" noChangeArrowheads="1"/>
          </p:cNvSpPr>
          <p:nvPr>
            <p:ph type="title" idx="4294967295"/>
          </p:nvPr>
        </p:nvSpPr>
        <p:spPr/>
        <p:txBody>
          <a:bodyPr/>
          <a:lstStyle/>
          <a:p>
            <a:pPr eaLnBrk="1" hangingPunct="1"/>
            <a:r>
              <a:rPr lang="zh-CN" altLang="en-US" smtClean="0"/>
              <a:t>常见的设计方案</a:t>
            </a:r>
          </a:p>
        </p:txBody>
      </p:sp>
      <p:pic>
        <p:nvPicPr>
          <p:cNvPr id="522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92150"/>
            <a:ext cx="7920038" cy="572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0F8FC8C-6C51-41C2-BF7E-1719B91A1AD6}" type="slidenum">
              <a:rPr lang="en-US" altLang="zh-CN" sz="1200" b="0" smtClean="0">
                <a:solidFill>
                  <a:srgbClr val="4D4D4D"/>
                </a:solidFill>
                <a:latin typeface="Arial" charset="0"/>
              </a:rPr>
              <a:pPr eaLnBrk="1" hangingPunct="1"/>
              <a:t>5</a:t>
            </a:fld>
            <a:r>
              <a:rPr lang="en-US" altLang="zh-CN" sz="1200" b="0" smtClean="0">
                <a:solidFill>
                  <a:srgbClr val="4D4D4D"/>
                </a:solidFill>
                <a:latin typeface="Arial" charset="0"/>
              </a:rPr>
              <a:t>-</a:t>
            </a:r>
          </a:p>
        </p:txBody>
      </p:sp>
      <p:sp>
        <p:nvSpPr>
          <p:cNvPr id="717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03FE6C6B-CDA6-4E56-BEA5-2E18F857D7C5}" type="slidenum">
              <a:rPr lang="en-US" altLang="zh-CN" sz="1200" b="0">
                <a:solidFill>
                  <a:srgbClr val="4D4D4D"/>
                </a:solidFill>
                <a:latin typeface="Arial" charset="0"/>
              </a:rPr>
              <a:pPr algn="r" eaLnBrk="1" hangingPunct="1"/>
              <a:t>5</a:t>
            </a:fld>
            <a:r>
              <a:rPr lang="en-US" altLang="zh-CN" sz="1200" b="0">
                <a:solidFill>
                  <a:srgbClr val="4D4D4D"/>
                </a:solidFill>
                <a:latin typeface="Arial" charset="0"/>
              </a:rPr>
              <a:t>-</a:t>
            </a:r>
          </a:p>
        </p:txBody>
      </p:sp>
      <p:sp>
        <p:nvSpPr>
          <p:cNvPr id="7172" name="Rectangle 2"/>
          <p:cNvSpPr>
            <a:spLocks noGrp="1" noChangeArrowheads="1"/>
          </p:cNvSpPr>
          <p:nvPr>
            <p:ph type="title" idx="4294967295"/>
          </p:nvPr>
        </p:nvSpPr>
        <p:spPr/>
        <p:txBody>
          <a:bodyPr/>
          <a:lstStyle/>
          <a:p>
            <a:pPr eaLnBrk="1" hangingPunct="1"/>
            <a:r>
              <a:rPr lang="zh-CN" altLang="en-US" smtClean="0"/>
              <a:t>开始设计：正方形</a:t>
            </a:r>
          </a:p>
        </p:txBody>
      </p:sp>
      <p:sp>
        <p:nvSpPr>
          <p:cNvPr id="141315" name="Rectangle 3"/>
          <p:cNvSpPr>
            <a:spLocks noChangeArrowheads="1"/>
          </p:cNvSpPr>
          <p:nvPr/>
        </p:nvSpPr>
        <p:spPr bwMode="auto">
          <a:xfrm>
            <a:off x="2627313" y="1647825"/>
            <a:ext cx="3457575" cy="4013200"/>
          </a:xfrm>
          <a:prstGeom prst="rect">
            <a:avLst/>
          </a:prstGeom>
          <a:solidFill>
            <a:srgbClr val="CCFFFF"/>
          </a:solidFill>
          <a:ln w="9525">
            <a:solidFill>
              <a:srgbClr val="000080"/>
            </a:solidFill>
            <a:miter lim="800000"/>
            <a:headEnd/>
            <a:tailEnd/>
          </a:ln>
          <a:effectLst/>
        </p:spPr>
        <p:txBody>
          <a:bodyPr>
            <a:spAutoFit/>
          </a:bodyPr>
          <a:lstStyle/>
          <a:p>
            <a:pPr>
              <a:defRPr/>
            </a:pPr>
            <a:r>
              <a:rPr kumimoji="0" lang="en-US" altLang="zh-CN" sz="1600">
                <a:effectLst>
                  <a:outerShdw blurRad="38100" dist="38100" dir="2700000" algn="tl">
                    <a:srgbClr val="FFFFFF"/>
                  </a:outerShdw>
                </a:effectLst>
              </a:rPr>
              <a:t>public class Rectangle {</a:t>
            </a:r>
          </a:p>
          <a:p>
            <a:pPr>
              <a:defRPr/>
            </a:pPr>
            <a:r>
              <a:rPr kumimoji="0" lang="en-US" altLang="zh-CN" sz="1600">
                <a:effectLst>
                  <a:outerShdw blurRad="38100" dist="38100" dir="2700000" algn="tl">
                    <a:srgbClr val="FFFFFF"/>
                  </a:outerShdw>
                </a:effectLst>
              </a:rPr>
              <a:t>    private int width;</a:t>
            </a:r>
          </a:p>
          <a:p>
            <a:pPr>
              <a:defRPr/>
            </a:pPr>
            <a:r>
              <a:rPr kumimoji="0" lang="en-US" altLang="zh-CN" sz="1600">
                <a:effectLst>
                  <a:outerShdw blurRad="38100" dist="38100" dir="2700000" algn="tl">
                    <a:srgbClr val="FFFFFF"/>
                  </a:outerShdw>
                </a:effectLst>
              </a:rPr>
              <a:t>    private int height;</a:t>
            </a:r>
          </a:p>
          <a:p>
            <a:pPr>
              <a:defRPr/>
            </a:pPr>
            <a:r>
              <a:rPr kumimoji="0" lang="en-US" altLang="zh-CN" sz="1600">
                <a:effectLst>
                  <a:outerShdw blurRad="38100" dist="38100" dir="2700000" algn="tl">
                    <a:srgbClr val="FFFFFF"/>
                  </a:outerShdw>
                </a:effectLst>
              </a:rPr>
              <a:t>    public void setWidth(int w) {</a:t>
            </a:r>
          </a:p>
          <a:p>
            <a:pPr>
              <a:defRPr/>
            </a:pPr>
            <a:r>
              <a:rPr kumimoji="0" lang="en-US" altLang="zh-CN" sz="1600">
                <a:effectLst>
                  <a:outerShdw blurRad="38100" dist="38100" dir="2700000" algn="tl">
                    <a:srgbClr val="FFFFFF"/>
                  </a:outerShdw>
                </a:effectLst>
              </a:rPr>
              <a:t>        width = w;</a:t>
            </a:r>
          </a:p>
          <a:p>
            <a:pPr>
              <a:defRPr/>
            </a:pPr>
            <a:r>
              <a:rPr kumimoji="0" lang="en-US" altLang="zh-CN" sz="1600">
                <a:effectLst>
                  <a:outerShdw blurRad="38100" dist="38100" dir="2700000" algn="tl">
                    <a:srgbClr val="FFFFFF"/>
                  </a:outerShdw>
                </a:effectLst>
              </a:rPr>
              <a:t>    }</a:t>
            </a:r>
          </a:p>
          <a:p>
            <a:pPr>
              <a:defRPr/>
            </a:pPr>
            <a:r>
              <a:rPr kumimoji="0" lang="en-US" altLang="zh-CN" sz="1600">
                <a:effectLst>
                  <a:outerShdw blurRad="38100" dist="38100" dir="2700000" algn="tl">
                    <a:srgbClr val="FFFFFF"/>
                  </a:outerShdw>
                </a:effectLst>
              </a:rPr>
              <a:t>    public int getWidth() {</a:t>
            </a:r>
          </a:p>
          <a:p>
            <a:pPr>
              <a:defRPr/>
            </a:pPr>
            <a:r>
              <a:rPr kumimoji="0" lang="en-US" altLang="zh-CN" sz="1600">
                <a:effectLst>
                  <a:outerShdw blurRad="38100" dist="38100" dir="2700000" algn="tl">
                    <a:srgbClr val="FFFFFF"/>
                  </a:outerShdw>
                </a:effectLst>
              </a:rPr>
              <a:t>        return width;</a:t>
            </a:r>
          </a:p>
          <a:p>
            <a:pPr>
              <a:defRPr/>
            </a:pPr>
            <a:r>
              <a:rPr kumimoji="0" lang="en-US" altLang="zh-CN" sz="1600">
                <a:effectLst>
                  <a:outerShdw blurRad="38100" dist="38100" dir="2700000" algn="tl">
                    <a:srgbClr val="FFFFFF"/>
                  </a:outerShdw>
                </a:effectLst>
              </a:rPr>
              <a:t>    }</a:t>
            </a:r>
          </a:p>
          <a:p>
            <a:pPr>
              <a:defRPr/>
            </a:pPr>
            <a:r>
              <a:rPr kumimoji="0" lang="en-US" altLang="zh-CN" sz="1600">
                <a:effectLst>
                  <a:outerShdw blurRad="38100" dist="38100" dir="2700000" algn="tl">
                    <a:srgbClr val="FFFFFF"/>
                  </a:outerShdw>
                </a:effectLst>
              </a:rPr>
              <a:t>    public void setHeight(int h) {</a:t>
            </a:r>
          </a:p>
          <a:p>
            <a:pPr>
              <a:defRPr/>
            </a:pPr>
            <a:r>
              <a:rPr kumimoji="0" lang="en-US" altLang="zh-CN" sz="1600">
                <a:effectLst>
                  <a:outerShdw blurRad="38100" dist="38100" dir="2700000" algn="tl">
                    <a:srgbClr val="FFFFFF"/>
                  </a:outerShdw>
                </a:effectLst>
              </a:rPr>
              <a:t>        height = h;</a:t>
            </a:r>
          </a:p>
          <a:p>
            <a:pPr>
              <a:defRPr/>
            </a:pPr>
            <a:r>
              <a:rPr kumimoji="0" lang="en-US" altLang="zh-CN" sz="1600">
                <a:effectLst>
                  <a:outerShdw blurRad="38100" dist="38100" dir="2700000" algn="tl">
                    <a:srgbClr val="FFFFFF"/>
                  </a:outerShdw>
                </a:effectLst>
              </a:rPr>
              <a:t>    }</a:t>
            </a:r>
          </a:p>
          <a:p>
            <a:pPr>
              <a:defRPr/>
            </a:pPr>
            <a:r>
              <a:rPr kumimoji="0" lang="en-US" altLang="zh-CN" sz="1600">
                <a:effectLst>
                  <a:outerShdw blurRad="38100" dist="38100" dir="2700000" algn="tl">
                    <a:srgbClr val="FFFFFF"/>
                  </a:outerShdw>
                </a:effectLst>
              </a:rPr>
              <a:t>    public int getHeight() {</a:t>
            </a:r>
          </a:p>
          <a:p>
            <a:pPr>
              <a:defRPr/>
            </a:pPr>
            <a:r>
              <a:rPr kumimoji="0" lang="en-US" altLang="zh-CN" sz="1600">
                <a:effectLst>
                  <a:outerShdw blurRad="38100" dist="38100" dir="2700000" algn="tl">
                    <a:srgbClr val="FFFFFF"/>
                  </a:outerShdw>
                </a:effectLst>
              </a:rPr>
              <a:t>        return height;</a:t>
            </a:r>
          </a:p>
          <a:p>
            <a:pPr>
              <a:defRPr/>
            </a:pPr>
            <a:r>
              <a:rPr kumimoji="0" lang="en-US" altLang="zh-CN" sz="1600">
                <a:effectLst>
                  <a:outerShdw blurRad="38100" dist="38100" dir="2700000" algn="tl">
                    <a:srgbClr val="FFFFFF"/>
                  </a:outerShdw>
                </a:effectLst>
              </a:rPr>
              <a:t>    }</a:t>
            </a:r>
          </a:p>
          <a:p>
            <a:pPr>
              <a:defRPr/>
            </a:pPr>
            <a:r>
              <a:rPr kumimoji="0" lang="en-US" altLang="zh-CN" sz="1600">
                <a:effectLst>
                  <a:outerShdw blurRad="38100" dist="38100" dir="2700000" algn="tl">
                    <a:srgbClr val="FFFFFF"/>
                  </a:outerShdw>
                </a:effectLst>
              </a:rPr>
              <a:t>}</a:t>
            </a:r>
          </a:p>
        </p:txBody>
      </p:sp>
      <p:sp>
        <p:nvSpPr>
          <p:cNvPr id="141316" name="Rectangle 4"/>
          <p:cNvSpPr>
            <a:spLocks noChangeArrowheads="1"/>
          </p:cNvSpPr>
          <p:nvPr/>
        </p:nvSpPr>
        <p:spPr bwMode="auto">
          <a:xfrm>
            <a:off x="5148263" y="3716338"/>
            <a:ext cx="3563937" cy="2790825"/>
          </a:xfrm>
          <a:prstGeom prst="rect">
            <a:avLst/>
          </a:prstGeom>
          <a:solidFill>
            <a:srgbClr val="CCFFFF"/>
          </a:solidFill>
          <a:ln w="9525">
            <a:solidFill>
              <a:schemeClr val="hlink"/>
            </a:solidFill>
            <a:miter lim="800000"/>
            <a:headEnd/>
            <a:tailEnd/>
          </a:ln>
          <a:effectLst/>
        </p:spPr>
        <p:txBody>
          <a:bodyPr>
            <a:spAutoFit/>
          </a:bodyPr>
          <a:lstStyle/>
          <a:p>
            <a:pPr>
              <a:defRPr/>
            </a:pPr>
            <a:r>
              <a:rPr kumimoji="0" lang="en-US" altLang="zh-CN" sz="1600">
                <a:effectLst>
                  <a:outerShdw blurRad="38100" dist="38100" dir="2700000" algn="tl">
                    <a:srgbClr val="FFFFFF"/>
                  </a:outerShdw>
                </a:effectLst>
              </a:rPr>
              <a:t>public class Square </a:t>
            </a:r>
            <a:br>
              <a:rPr kumimoji="0" lang="en-US" altLang="zh-CN" sz="1600">
                <a:effectLst>
                  <a:outerShdw blurRad="38100" dist="38100" dir="2700000" algn="tl">
                    <a:srgbClr val="FFFFFF"/>
                  </a:outerShdw>
                </a:effectLst>
              </a:rPr>
            </a:br>
            <a:r>
              <a:rPr kumimoji="0" lang="en-US" altLang="zh-CN" sz="1600">
                <a:effectLst>
                  <a:outerShdw blurRad="38100" dist="38100" dir="2700000" algn="tl">
                    <a:srgbClr val="FFFFFF"/>
                  </a:outerShdw>
                </a:effectLst>
              </a:rPr>
              <a:t>    extends Rectangle {</a:t>
            </a:r>
          </a:p>
          <a:p>
            <a:pPr>
              <a:defRPr/>
            </a:pPr>
            <a:r>
              <a:rPr kumimoji="0" lang="en-US" altLang="zh-CN" sz="1600">
                <a:effectLst>
                  <a:outerShdw blurRad="38100" dist="38100" dir="2700000" algn="tl">
                    <a:srgbClr val="FFFFFF"/>
                  </a:outerShdw>
                </a:effectLst>
              </a:rPr>
              <a:t>    public void setWidth(int w) {</a:t>
            </a:r>
          </a:p>
          <a:p>
            <a:pPr>
              <a:defRPr/>
            </a:pPr>
            <a:r>
              <a:rPr kumimoji="0" lang="en-US" altLang="zh-CN" sz="1600">
                <a:effectLst>
                  <a:outerShdw blurRad="38100" dist="38100" dir="2700000" algn="tl">
                    <a:srgbClr val="FFFFFF"/>
                  </a:outerShdw>
                </a:effectLst>
              </a:rPr>
              <a:t>        super.setWidth (w);</a:t>
            </a:r>
          </a:p>
          <a:p>
            <a:pPr>
              <a:defRPr/>
            </a:pPr>
            <a:r>
              <a:rPr kumimoji="0" lang="en-US" altLang="zh-CN" sz="1600">
                <a:effectLst>
                  <a:outerShdw blurRad="38100" dist="38100" dir="2700000" algn="tl">
                    <a:srgbClr val="FFFFFF"/>
                  </a:outerShdw>
                </a:effectLst>
              </a:rPr>
              <a:t>        super.setHeight (w);</a:t>
            </a:r>
          </a:p>
          <a:p>
            <a:pPr>
              <a:defRPr/>
            </a:pPr>
            <a:r>
              <a:rPr kumimoji="0" lang="en-US" altLang="zh-CN" sz="1600">
                <a:effectLst>
                  <a:outerShdw blurRad="38100" dist="38100" dir="2700000" algn="tl">
                    <a:srgbClr val="FFFFFF"/>
                  </a:outerShdw>
                </a:effectLst>
              </a:rPr>
              <a:t>    }</a:t>
            </a:r>
          </a:p>
          <a:p>
            <a:pPr>
              <a:defRPr/>
            </a:pPr>
            <a:r>
              <a:rPr kumimoji="0" lang="en-US" altLang="zh-CN" sz="1600">
                <a:effectLst>
                  <a:outerShdw blurRad="38100" dist="38100" dir="2700000" algn="tl">
                    <a:srgbClr val="FFFFFF"/>
                  </a:outerShdw>
                </a:effectLst>
              </a:rPr>
              <a:t>    public void setHeight(int h) {</a:t>
            </a:r>
          </a:p>
          <a:p>
            <a:pPr>
              <a:defRPr/>
            </a:pPr>
            <a:r>
              <a:rPr kumimoji="0" lang="en-US" altLang="zh-CN" sz="1600">
                <a:effectLst>
                  <a:outerShdw blurRad="38100" dist="38100" dir="2700000" algn="tl">
                    <a:srgbClr val="FFFFFF"/>
                  </a:outerShdw>
                </a:effectLst>
              </a:rPr>
              <a:t>        super.setWidth (h);</a:t>
            </a:r>
          </a:p>
          <a:p>
            <a:pPr>
              <a:defRPr/>
            </a:pPr>
            <a:r>
              <a:rPr kumimoji="0" lang="en-US" altLang="zh-CN" sz="1600">
                <a:effectLst>
                  <a:outerShdw blurRad="38100" dist="38100" dir="2700000" algn="tl">
                    <a:srgbClr val="FFFFFF"/>
                  </a:outerShdw>
                </a:effectLst>
              </a:rPr>
              <a:t>        super.setHeight (h) ;</a:t>
            </a:r>
          </a:p>
          <a:p>
            <a:pPr>
              <a:defRPr/>
            </a:pPr>
            <a:r>
              <a:rPr kumimoji="0" lang="en-US" altLang="zh-CN" sz="1600">
                <a:effectLst>
                  <a:outerShdw blurRad="38100" dist="38100" dir="2700000" algn="tl">
                    <a:srgbClr val="FFFFFF"/>
                  </a:outerShdw>
                </a:effectLst>
              </a:rPr>
              <a:t>    }</a:t>
            </a:r>
          </a:p>
          <a:p>
            <a:pPr>
              <a:defRPr/>
            </a:pPr>
            <a:r>
              <a:rPr kumimoji="0" lang="en-US" altLang="zh-CN" sz="1600">
                <a:effectLst>
                  <a:outerShdw blurRad="38100" dist="38100" dir="2700000" algn="tl">
                    <a:srgbClr val="FFFFFF"/>
                  </a:outerShdw>
                </a:effectLst>
              </a:rPr>
              <a:t>}</a:t>
            </a:r>
          </a:p>
        </p:txBody>
      </p:sp>
      <p:pic>
        <p:nvPicPr>
          <p:cNvPr id="717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39888"/>
            <a:ext cx="19621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dissolve">
                                      <p:cBhvr>
                                        <p:cTn id="7" dur="500"/>
                                        <p:tgtEl>
                                          <p:spTgt spid="14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141315"/>
                                        </p:tgtEl>
                                        <p:attrNameLst>
                                          <p:attrName>style.visibility</p:attrName>
                                        </p:attrNameLst>
                                      </p:cBhvr>
                                      <p:to>
                                        <p:strVal val="visible"/>
                                      </p:to>
                                    </p:set>
                                    <p:animEffect transition="in" filter="dissolve">
                                      <p:cBhvr>
                                        <p:cTn id="12" dur="500"/>
                                        <p:tgtEl>
                                          <p:spTgt spid="1413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1316"/>
                                        </p:tgtEl>
                                        <p:attrNameLst>
                                          <p:attrName>style.visibility</p:attrName>
                                        </p:attrNameLst>
                                      </p:cBhvr>
                                      <p:to>
                                        <p:strVal val="visible"/>
                                      </p:to>
                                    </p:set>
                                    <p:animEffect transition="in" filter="dissolve">
                                      <p:cBhvr>
                                        <p:cTn id="15"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nimBg="1"/>
      <p:bldP spid="141315" grpId="1" animBg="1"/>
      <p:bldP spid="1413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805153C-651A-4603-AF77-6EDBFF5EB019}" type="slidenum">
              <a:rPr lang="en-US" altLang="zh-CN" sz="1200" b="0" smtClean="0">
                <a:solidFill>
                  <a:srgbClr val="4D4D4D"/>
                </a:solidFill>
                <a:latin typeface="Arial" charset="0"/>
              </a:rPr>
              <a:pPr eaLnBrk="1" hangingPunct="1"/>
              <a:t>50</a:t>
            </a:fld>
            <a:r>
              <a:rPr lang="en-US" altLang="zh-CN" sz="1200" b="0" smtClean="0">
                <a:solidFill>
                  <a:srgbClr val="4D4D4D"/>
                </a:solidFill>
                <a:latin typeface="Arial" charset="0"/>
              </a:rPr>
              <a:t>-</a:t>
            </a:r>
          </a:p>
        </p:txBody>
      </p:sp>
      <p:sp>
        <p:nvSpPr>
          <p:cNvPr id="5325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02668884-9F39-4AF0-942E-BC1952C26CDB}" type="slidenum">
              <a:rPr lang="en-US" altLang="zh-CN" sz="1200" b="0">
                <a:solidFill>
                  <a:srgbClr val="4D4D4D"/>
                </a:solidFill>
                <a:latin typeface="Arial" charset="0"/>
              </a:rPr>
              <a:pPr algn="r" eaLnBrk="1" hangingPunct="1"/>
              <a:t>50</a:t>
            </a:fld>
            <a:r>
              <a:rPr lang="en-US" altLang="zh-CN" sz="1200" b="0">
                <a:solidFill>
                  <a:srgbClr val="4D4D4D"/>
                </a:solidFill>
                <a:latin typeface="Arial" charset="0"/>
              </a:rPr>
              <a:t>-</a:t>
            </a:r>
          </a:p>
        </p:txBody>
      </p:sp>
      <p:sp>
        <p:nvSpPr>
          <p:cNvPr id="53252" name="Rectangle 2"/>
          <p:cNvSpPr>
            <a:spLocks noGrp="1" noChangeArrowheads="1"/>
          </p:cNvSpPr>
          <p:nvPr>
            <p:ph type="title" idx="4294967295"/>
          </p:nvPr>
        </p:nvSpPr>
        <p:spPr/>
        <p:txBody>
          <a:bodyPr/>
          <a:lstStyle/>
          <a:p>
            <a:pPr eaLnBrk="1" hangingPunct="1"/>
            <a:r>
              <a:rPr lang="zh-CN" altLang="en-US" smtClean="0"/>
              <a:t>这个设计存在问题？</a:t>
            </a:r>
          </a:p>
        </p:txBody>
      </p:sp>
      <p:sp>
        <p:nvSpPr>
          <p:cNvPr id="53253" name="Rectangle 3"/>
          <p:cNvSpPr>
            <a:spLocks noGrp="1" noChangeArrowheads="1"/>
          </p:cNvSpPr>
          <p:nvPr>
            <p:ph type="body" idx="4294967295"/>
          </p:nvPr>
        </p:nvSpPr>
        <p:spPr/>
        <p:txBody>
          <a:bodyPr/>
          <a:lstStyle/>
          <a:p>
            <a:pPr eaLnBrk="1" hangingPunct="1"/>
            <a:r>
              <a:rPr lang="zh-CN" altLang="en-US" smtClean="0"/>
              <a:t>泡泡类（</a:t>
            </a:r>
            <a:r>
              <a:rPr lang="en-US" altLang="zh-CN" smtClean="0"/>
              <a:t>Vapor Classes</a:t>
            </a:r>
            <a:r>
              <a:rPr lang="zh-CN" altLang="en-US" smtClean="0"/>
              <a:t>）</a:t>
            </a:r>
          </a:p>
          <a:p>
            <a:pPr eaLnBrk="1" hangingPunct="1"/>
            <a:r>
              <a:rPr lang="zh-CN" altLang="en-US" smtClean="0"/>
              <a:t>无用的抽象</a:t>
            </a:r>
          </a:p>
          <a:p>
            <a:pPr eaLnBrk="1" hangingPunct="1"/>
            <a:r>
              <a:rPr lang="zh-CN" altLang="en-US" smtClean="0"/>
              <a:t>上帝类（</a:t>
            </a:r>
            <a:r>
              <a:rPr lang="en-US" altLang="zh-CN" smtClean="0"/>
              <a:t>God Classes</a:t>
            </a:r>
            <a:r>
              <a:rPr lang="zh-CN" altLang="en-US"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54E7B35-C026-4C1D-A0F3-87E9EC93682B}" type="slidenum">
              <a:rPr lang="en-US" altLang="zh-CN" sz="1200" b="0" smtClean="0">
                <a:solidFill>
                  <a:srgbClr val="4D4D4D"/>
                </a:solidFill>
                <a:latin typeface="Arial" charset="0"/>
              </a:rPr>
              <a:pPr eaLnBrk="1" hangingPunct="1"/>
              <a:t>51</a:t>
            </a:fld>
            <a:r>
              <a:rPr lang="en-US" altLang="zh-CN" sz="1200" b="0" smtClean="0">
                <a:solidFill>
                  <a:srgbClr val="4D4D4D"/>
                </a:solidFill>
                <a:latin typeface="Arial" charset="0"/>
              </a:rPr>
              <a:t>-</a:t>
            </a:r>
          </a:p>
        </p:txBody>
      </p:sp>
      <p:sp>
        <p:nvSpPr>
          <p:cNvPr id="5427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E36FE8AD-2578-4198-B070-1A5BF699674D}" type="slidenum">
              <a:rPr lang="en-US" altLang="zh-CN" sz="1200" b="0">
                <a:solidFill>
                  <a:srgbClr val="4D4D4D"/>
                </a:solidFill>
                <a:latin typeface="Arial" charset="0"/>
              </a:rPr>
              <a:pPr algn="r" eaLnBrk="1" hangingPunct="1"/>
              <a:t>51</a:t>
            </a:fld>
            <a:r>
              <a:rPr lang="en-US" altLang="zh-CN" sz="1200" b="0">
                <a:solidFill>
                  <a:srgbClr val="4D4D4D"/>
                </a:solidFill>
                <a:latin typeface="Arial" charset="0"/>
              </a:rPr>
              <a:t>-</a:t>
            </a:r>
          </a:p>
        </p:txBody>
      </p:sp>
      <p:sp>
        <p:nvSpPr>
          <p:cNvPr id="54276" name="Rectangle 2"/>
          <p:cNvSpPr>
            <a:spLocks noGrp="1" noChangeArrowheads="1"/>
          </p:cNvSpPr>
          <p:nvPr>
            <p:ph type="title" idx="4294967295"/>
          </p:nvPr>
        </p:nvSpPr>
        <p:spPr/>
        <p:txBody>
          <a:bodyPr/>
          <a:lstStyle/>
          <a:p>
            <a:pPr eaLnBrk="1" hangingPunct="1"/>
            <a:r>
              <a:rPr lang="zh-CN" altLang="en-US" sz="3600" smtClean="0"/>
              <a:t>泡泡类（</a:t>
            </a:r>
            <a:r>
              <a:rPr lang="en-US" altLang="zh-CN" sz="3600" smtClean="0"/>
              <a:t>Vapor Classes</a:t>
            </a:r>
            <a:r>
              <a:rPr lang="zh-CN" altLang="en-US" sz="3600" smtClean="0"/>
              <a:t>）</a:t>
            </a:r>
          </a:p>
        </p:txBody>
      </p:sp>
      <p:sp>
        <p:nvSpPr>
          <p:cNvPr id="54277" name="Rectangle 3"/>
          <p:cNvSpPr>
            <a:spLocks noGrp="1" noChangeArrowheads="1"/>
          </p:cNvSpPr>
          <p:nvPr>
            <p:ph type="body" idx="4294967295"/>
          </p:nvPr>
        </p:nvSpPr>
        <p:spPr/>
        <p:txBody>
          <a:bodyPr/>
          <a:lstStyle/>
          <a:p>
            <a:pPr eaLnBrk="1" hangingPunct="1"/>
            <a:r>
              <a:rPr lang="zh-CN" altLang="en-US" sz="3200" smtClean="0"/>
              <a:t>所谓泡泡类，就是没有带来任何好处的类</a:t>
            </a:r>
          </a:p>
          <a:p>
            <a:pPr lvl="1" eaLnBrk="1" hangingPunct="1"/>
            <a:r>
              <a:rPr lang="zh-CN" altLang="en-US" sz="2800" smtClean="0"/>
              <a:t>封装成类的目的是什么？</a:t>
            </a:r>
            <a:endParaRPr lang="en-US" altLang="zh-CN" sz="2800" smtClean="0"/>
          </a:p>
          <a:p>
            <a:pPr eaLnBrk="1" hangingPunct="1"/>
            <a:r>
              <a:rPr lang="zh-CN" altLang="en-US" sz="3200" smtClean="0"/>
              <a:t>考虑</a:t>
            </a:r>
            <a:r>
              <a:rPr lang="en-US" altLang="zh-CN" sz="3200" smtClean="0"/>
              <a:t>Light</a:t>
            </a:r>
            <a:r>
              <a:rPr lang="zh-CN" altLang="en-US" sz="3200" smtClean="0"/>
              <a:t>类：</a:t>
            </a:r>
          </a:p>
        </p:txBody>
      </p:sp>
      <p:sp>
        <p:nvSpPr>
          <p:cNvPr id="191492" name="Text Box 4"/>
          <p:cNvSpPr txBox="1">
            <a:spLocks noChangeArrowheads="1"/>
          </p:cNvSpPr>
          <p:nvPr/>
        </p:nvSpPr>
        <p:spPr bwMode="auto">
          <a:xfrm>
            <a:off x="250825" y="2767013"/>
            <a:ext cx="8748713" cy="2678112"/>
          </a:xfrm>
          <a:prstGeom prst="rect">
            <a:avLst/>
          </a:prstGeom>
          <a:noFill/>
          <a:ln w="9525" algn="ctr">
            <a:noFill/>
            <a:miter lim="800000"/>
            <a:headEnd/>
            <a:tailEnd/>
          </a:ln>
          <a:effectLst/>
        </p:spPr>
        <p:txBody>
          <a:bodyPr>
            <a:spAutoFit/>
          </a:bodyPr>
          <a:lstStyle/>
          <a:p>
            <a:pPr>
              <a:spcBef>
                <a:spcPct val="20000"/>
              </a:spcBef>
              <a:defRPr/>
            </a:pPr>
            <a:r>
              <a:rPr kumimoji="0" lang="en-US" altLang="zh-CN" sz="1800">
                <a:effectLst>
                  <a:outerShdw blurRad="38100" dist="38100" dir="2700000" algn="tl">
                    <a:srgbClr val="C0C0C0"/>
                  </a:outerShdw>
                </a:effectLst>
                <a:latin typeface="Arial" charset="0"/>
              </a:rPr>
              <a:t>public class </a:t>
            </a:r>
            <a:r>
              <a:rPr kumimoji="0" lang="en-US" altLang="zh-CN" sz="1800">
                <a:solidFill>
                  <a:schemeClr val="hlink"/>
                </a:solidFill>
                <a:effectLst>
                  <a:outerShdw blurRad="38100" dist="38100" dir="2700000" algn="tl">
                    <a:srgbClr val="C0C0C0"/>
                  </a:outerShdw>
                </a:effectLst>
                <a:latin typeface="Arial" charset="0"/>
              </a:rPr>
              <a:t>Light </a:t>
            </a:r>
            <a:r>
              <a:rPr kumimoji="0" lang="en-US" altLang="zh-CN" sz="1800">
                <a:effectLst>
                  <a:outerShdw blurRad="38100" dist="38100" dir="2700000" algn="tl">
                    <a:srgbClr val="C0C0C0"/>
                  </a:outerShdw>
                </a:effectLst>
                <a:latin typeface="Arial" charset="0"/>
              </a:rPr>
              <a:t>{</a:t>
            </a:r>
          </a:p>
          <a:p>
            <a:pPr>
              <a:spcBef>
                <a:spcPct val="20000"/>
              </a:spcBef>
              <a:defRPr/>
            </a:pPr>
            <a:r>
              <a:rPr kumimoji="0" lang="en-US" altLang="zh-CN" sz="1800">
                <a:effectLst>
                  <a:outerShdw blurRad="38100" dist="38100" dir="2700000" algn="tl">
                    <a:srgbClr val="C0C0C0"/>
                  </a:outerShdw>
                </a:effectLst>
                <a:latin typeface="Arial" charset="0"/>
              </a:rPr>
              <a:t>  public void turnOn() {</a:t>
            </a:r>
          </a:p>
          <a:p>
            <a:pPr>
              <a:spcBef>
                <a:spcPct val="20000"/>
              </a:spcBef>
              <a:defRPr/>
            </a:pPr>
            <a:r>
              <a:rPr kumimoji="0" lang="en-US" altLang="zh-CN" sz="1800">
                <a:effectLst>
                  <a:outerShdw blurRad="38100" dist="38100" dir="2700000" algn="tl">
                    <a:srgbClr val="C0C0C0"/>
                  </a:outerShdw>
                </a:effectLst>
                <a:latin typeface="Arial" charset="0"/>
              </a:rPr>
              <a:t>    CoffeeMakerAPI.api.setIndicatorState(CoffeeMakerAPI.INDICATOR_ON);</a:t>
            </a:r>
          </a:p>
          <a:p>
            <a:pPr>
              <a:spcBef>
                <a:spcPct val="20000"/>
              </a:spcBef>
              <a:defRPr/>
            </a:pPr>
            <a:r>
              <a:rPr kumimoji="0" lang="en-US" altLang="zh-CN" sz="1800">
                <a:effectLst>
                  <a:outerShdw blurRad="38100" dist="38100" dir="2700000" algn="tl">
                    <a:srgbClr val="C0C0C0"/>
                  </a:outerShdw>
                </a:effectLst>
                <a:latin typeface="Arial" charset="0"/>
              </a:rPr>
              <a:t>  }</a:t>
            </a:r>
          </a:p>
          <a:p>
            <a:pPr>
              <a:spcBef>
                <a:spcPct val="20000"/>
              </a:spcBef>
              <a:defRPr/>
            </a:pPr>
            <a:r>
              <a:rPr kumimoji="0" lang="en-US" altLang="zh-CN" sz="1800">
                <a:effectLst>
                  <a:outerShdw blurRad="38100" dist="38100" dir="2700000" algn="tl">
                    <a:srgbClr val="C0C0C0"/>
                  </a:outerShdw>
                </a:effectLst>
                <a:latin typeface="Arial" charset="0"/>
              </a:rPr>
              <a:t>  public void turnOff() {</a:t>
            </a:r>
          </a:p>
          <a:p>
            <a:pPr>
              <a:spcBef>
                <a:spcPct val="20000"/>
              </a:spcBef>
              <a:defRPr/>
            </a:pPr>
            <a:r>
              <a:rPr kumimoji="0" lang="en-US" altLang="zh-CN" sz="1800">
                <a:effectLst>
                  <a:outerShdw blurRad="38100" dist="38100" dir="2700000" algn="tl">
                    <a:srgbClr val="C0C0C0"/>
                  </a:outerShdw>
                </a:effectLst>
                <a:latin typeface="Arial" charset="0"/>
              </a:rPr>
              <a:t>    CoffeeMakerAPI.api.setIndicatorState(CoffeeMakerAPI.INDICATOR_OFF);</a:t>
            </a:r>
          </a:p>
          <a:p>
            <a:pPr>
              <a:spcBef>
                <a:spcPct val="20000"/>
              </a:spcBef>
              <a:defRPr/>
            </a:pPr>
            <a:r>
              <a:rPr kumimoji="0" lang="en-US" altLang="zh-CN" sz="1800">
                <a:effectLst>
                  <a:outerShdw blurRad="38100" dist="38100" dir="2700000" algn="tl">
                    <a:srgbClr val="C0C0C0"/>
                  </a:outerShdw>
                </a:effectLst>
                <a:latin typeface="Arial" charset="0"/>
              </a:rPr>
              <a:t>  }</a:t>
            </a:r>
          </a:p>
          <a:p>
            <a:pPr>
              <a:spcBef>
                <a:spcPct val="20000"/>
              </a:spcBef>
              <a:defRPr/>
            </a:pPr>
            <a:r>
              <a:rPr kumimoji="0" lang="en-US" altLang="zh-CN" sz="1800">
                <a:effectLst>
                  <a:outerShdw blurRad="38100" dist="38100" dir="2700000" algn="tl">
                    <a:srgbClr val="C0C0C0"/>
                  </a:outerShdw>
                </a:effectLst>
                <a:latin typeface="Arial" charset="0"/>
              </a:rPr>
              <a:t>} </a:t>
            </a:r>
            <a:endParaRPr kumimoji="0" lang="en-US" altLang="zh-CN" sz="1800" u="sng">
              <a:solidFill>
                <a:schemeClr val="tx2"/>
              </a:solidFill>
              <a:effectLst>
                <a:outerShdw blurRad="38100" dist="38100" dir="2700000" algn="tl">
                  <a:srgbClr val="C0C0C0"/>
                </a:outerShdw>
              </a:effectLst>
              <a:latin typeface="Arial" charset="0"/>
            </a:endParaRPr>
          </a:p>
        </p:txBody>
      </p:sp>
      <p:sp>
        <p:nvSpPr>
          <p:cNvPr id="191493" name="Rectangle 5"/>
          <p:cNvSpPr>
            <a:spLocks noChangeArrowheads="1"/>
          </p:cNvSpPr>
          <p:nvPr/>
        </p:nvSpPr>
        <p:spPr bwMode="auto">
          <a:xfrm>
            <a:off x="561975" y="5146675"/>
            <a:ext cx="8007350" cy="946150"/>
          </a:xfrm>
          <a:prstGeom prst="rect">
            <a:avLst/>
          </a:prstGeom>
          <a:noFill/>
          <a:ln w="9525">
            <a:noFill/>
            <a:miter lim="800000"/>
            <a:headEnd/>
            <a:tailEnd/>
          </a:ln>
          <a:effectLst/>
        </p:spPr>
        <p:txBody>
          <a:bodyPr wrap="none">
            <a:spAutoFit/>
          </a:bodyPr>
          <a:lstStyle/>
          <a:p>
            <a:pPr algn="ctr">
              <a:spcBef>
                <a:spcPct val="50000"/>
              </a:spcBef>
              <a:defRPr/>
            </a:pPr>
            <a:r>
              <a:rPr kumimoji="0" lang="zh-CN" altLang="en-US" sz="2800" u="sng">
                <a:solidFill>
                  <a:srgbClr val="FF0000"/>
                </a:solidFill>
                <a:effectLst>
                  <a:outerShdw blurRad="38100" dist="38100" dir="2700000" algn="tl">
                    <a:srgbClr val="C0C0C0"/>
                  </a:outerShdw>
                </a:effectLst>
              </a:rPr>
              <a:t>这种类的存在似乎是只是让代码变得简洁好看一些</a:t>
            </a:r>
            <a:br>
              <a:rPr kumimoji="0" lang="zh-CN" altLang="en-US" sz="2800" u="sng">
                <a:solidFill>
                  <a:srgbClr val="FF0000"/>
                </a:solidFill>
                <a:effectLst>
                  <a:outerShdw blurRad="38100" dist="38100" dir="2700000" algn="tl">
                    <a:srgbClr val="C0C0C0"/>
                  </a:outerShdw>
                </a:effectLst>
              </a:rPr>
            </a:br>
            <a:r>
              <a:rPr kumimoji="0" lang="zh-CN" altLang="en-US" sz="2800" u="sng">
                <a:solidFill>
                  <a:srgbClr val="FF0000"/>
                </a:solidFill>
                <a:effectLst>
                  <a:outerShdw blurRad="38100" dist="38100" dir="2700000" algn="tl">
                    <a:srgbClr val="C0C0C0"/>
                  </a:outerShdw>
                </a:effectLst>
              </a:rPr>
              <a:t>从实际作用来看，毫无价值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91493"/>
                                        </p:tgtEl>
                                        <p:attrNameLst>
                                          <p:attrName>style.visibility</p:attrName>
                                        </p:attrNameLst>
                                      </p:cBhvr>
                                      <p:to>
                                        <p:strVal val="visible"/>
                                      </p:to>
                                    </p:set>
                                    <p:anim calcmode="lin" valueType="num">
                                      <p:cBhvr>
                                        <p:cTn id="7" dur="500" fill="hold"/>
                                        <p:tgtEl>
                                          <p:spTgt spid="191493"/>
                                        </p:tgtEl>
                                        <p:attrNameLst>
                                          <p:attrName>ppt_w</p:attrName>
                                        </p:attrNameLst>
                                      </p:cBhvr>
                                      <p:tavLst>
                                        <p:tav tm="0">
                                          <p:val>
                                            <p:fltVal val="0"/>
                                          </p:val>
                                        </p:tav>
                                        <p:tav tm="100000">
                                          <p:val>
                                            <p:strVal val="#ppt_w"/>
                                          </p:val>
                                        </p:tav>
                                      </p:tavLst>
                                    </p:anim>
                                    <p:anim calcmode="lin" valueType="num">
                                      <p:cBhvr>
                                        <p:cTn id="8" dur="500" fill="hold"/>
                                        <p:tgtEl>
                                          <p:spTgt spid="1914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95A8217-61F7-4A5F-87D8-2514AA094F98}" type="slidenum">
              <a:rPr lang="en-US" altLang="zh-CN" sz="1200" b="0" smtClean="0">
                <a:solidFill>
                  <a:srgbClr val="4D4D4D"/>
                </a:solidFill>
                <a:latin typeface="Arial" charset="0"/>
              </a:rPr>
              <a:pPr eaLnBrk="1" hangingPunct="1"/>
              <a:t>52</a:t>
            </a:fld>
            <a:r>
              <a:rPr lang="en-US" altLang="zh-CN" sz="1200" b="0" smtClean="0">
                <a:solidFill>
                  <a:srgbClr val="4D4D4D"/>
                </a:solidFill>
                <a:latin typeface="Arial" charset="0"/>
              </a:rPr>
              <a:t>-</a:t>
            </a:r>
          </a:p>
        </p:txBody>
      </p:sp>
      <p:sp>
        <p:nvSpPr>
          <p:cNvPr id="5529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BB799F65-5710-4743-B5FA-FB81AFDCC38A}" type="slidenum">
              <a:rPr lang="en-US" altLang="zh-CN" sz="1200" b="0">
                <a:solidFill>
                  <a:srgbClr val="4D4D4D"/>
                </a:solidFill>
                <a:latin typeface="Arial" charset="0"/>
              </a:rPr>
              <a:pPr algn="r" eaLnBrk="1" hangingPunct="1"/>
              <a:t>52</a:t>
            </a:fld>
            <a:r>
              <a:rPr lang="en-US" altLang="zh-CN" sz="1200" b="0">
                <a:solidFill>
                  <a:srgbClr val="4D4D4D"/>
                </a:solidFill>
                <a:latin typeface="Arial" charset="0"/>
              </a:rPr>
              <a:t>-</a:t>
            </a:r>
          </a:p>
        </p:txBody>
      </p:sp>
      <p:sp>
        <p:nvSpPr>
          <p:cNvPr id="55300" name="Rectangle 2"/>
          <p:cNvSpPr>
            <a:spLocks noGrp="1" noChangeArrowheads="1"/>
          </p:cNvSpPr>
          <p:nvPr>
            <p:ph type="title" idx="4294967295"/>
          </p:nvPr>
        </p:nvSpPr>
        <p:spPr/>
        <p:txBody>
          <a:bodyPr/>
          <a:lstStyle/>
          <a:p>
            <a:pPr eaLnBrk="1" hangingPunct="1"/>
            <a:r>
              <a:rPr lang="zh-CN" altLang="en-US" smtClean="0"/>
              <a:t>无用的抽象</a:t>
            </a:r>
          </a:p>
        </p:txBody>
      </p:sp>
      <p:sp>
        <p:nvSpPr>
          <p:cNvPr id="55301" name="Rectangle 3"/>
          <p:cNvSpPr>
            <a:spLocks noGrp="1" noChangeArrowheads="1"/>
          </p:cNvSpPr>
          <p:nvPr>
            <p:ph type="body" idx="4294967295"/>
          </p:nvPr>
        </p:nvSpPr>
        <p:spPr>
          <a:xfrm>
            <a:off x="755650" y="981075"/>
            <a:ext cx="7920038" cy="1209675"/>
          </a:xfrm>
        </p:spPr>
        <p:txBody>
          <a:bodyPr/>
          <a:lstStyle/>
          <a:p>
            <a:pPr eaLnBrk="1" hangingPunct="1"/>
            <a:r>
              <a:rPr lang="zh-CN" altLang="en-US" smtClean="0"/>
              <a:t>考虑</a:t>
            </a:r>
            <a:r>
              <a:rPr lang="en-US" altLang="zh-CN" smtClean="0"/>
              <a:t>UML</a:t>
            </a:r>
            <a:r>
              <a:rPr lang="zh-CN" altLang="en-US" smtClean="0"/>
              <a:t>类图中的两个继承关系，试着为两个基类（或接口）写出代码</a:t>
            </a:r>
            <a:endParaRPr lang="en-US" altLang="zh-CN" smtClean="0"/>
          </a:p>
        </p:txBody>
      </p:sp>
      <p:sp>
        <p:nvSpPr>
          <p:cNvPr id="55302" name="Text Box 4"/>
          <p:cNvSpPr txBox="1">
            <a:spLocks noChangeArrowheads="1"/>
          </p:cNvSpPr>
          <p:nvPr/>
        </p:nvSpPr>
        <p:spPr bwMode="auto">
          <a:xfrm>
            <a:off x="1260475" y="2425700"/>
            <a:ext cx="6480175"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20000"/>
              </a:spcBef>
            </a:pPr>
            <a:r>
              <a:rPr kumimoji="0" lang="en-US" altLang="zh-CN" sz="2000">
                <a:latin typeface="Arial" charset="0"/>
              </a:rPr>
              <a:t>public interface Heater {</a:t>
            </a:r>
          </a:p>
          <a:p>
            <a:pPr eaLnBrk="1" hangingPunct="1">
              <a:spcBef>
                <a:spcPct val="20000"/>
              </a:spcBef>
            </a:pPr>
            <a:r>
              <a:rPr kumimoji="0" lang="en-US" altLang="zh-CN" sz="2000">
                <a:latin typeface="Arial" charset="0"/>
              </a:rPr>
              <a:t>  public void turnOn();</a:t>
            </a:r>
          </a:p>
          <a:p>
            <a:pPr eaLnBrk="1" hangingPunct="1">
              <a:spcBef>
                <a:spcPct val="20000"/>
              </a:spcBef>
            </a:pPr>
            <a:r>
              <a:rPr kumimoji="0" lang="en-US" altLang="zh-CN" sz="2000">
                <a:latin typeface="Arial" charset="0"/>
              </a:rPr>
              <a:t>  public void turnOff();</a:t>
            </a:r>
          </a:p>
          <a:p>
            <a:pPr eaLnBrk="1" hangingPunct="1">
              <a:spcBef>
                <a:spcPct val="20000"/>
              </a:spcBef>
            </a:pPr>
            <a:r>
              <a:rPr kumimoji="0" lang="en-US" altLang="zh-CN" sz="2000">
                <a:latin typeface="Arial" charset="0"/>
              </a:rPr>
              <a:t>}</a:t>
            </a:r>
          </a:p>
          <a:p>
            <a:pPr eaLnBrk="1" hangingPunct="1">
              <a:spcBef>
                <a:spcPct val="20000"/>
              </a:spcBef>
            </a:pPr>
            <a:r>
              <a:rPr kumimoji="0" lang="en-US" altLang="zh-CN" sz="2000">
                <a:latin typeface="Arial" charset="0"/>
              </a:rPr>
              <a:t>public interface Sensor {</a:t>
            </a:r>
          </a:p>
          <a:p>
            <a:pPr eaLnBrk="1" hangingPunct="1">
              <a:spcBef>
                <a:spcPct val="20000"/>
              </a:spcBef>
            </a:pPr>
            <a:r>
              <a:rPr kumimoji="0" lang="en-US" altLang="zh-CN" sz="2000">
                <a:latin typeface="Arial" charset="0"/>
              </a:rPr>
              <a:t>  public int sense();</a:t>
            </a:r>
          </a:p>
          <a:p>
            <a:pPr eaLnBrk="1" hangingPunct="1">
              <a:spcBef>
                <a:spcPct val="20000"/>
              </a:spcBef>
            </a:pPr>
            <a:r>
              <a:rPr kumimoji="0" lang="en-US" altLang="zh-CN" sz="2000">
                <a:latin typeface="Arial" charset="0"/>
              </a:rPr>
              <a:t>} </a:t>
            </a:r>
          </a:p>
        </p:txBody>
      </p:sp>
      <p:sp>
        <p:nvSpPr>
          <p:cNvPr id="192517" name="Rectangle 5"/>
          <p:cNvSpPr>
            <a:spLocks noChangeArrowheads="1"/>
          </p:cNvSpPr>
          <p:nvPr/>
        </p:nvSpPr>
        <p:spPr bwMode="auto">
          <a:xfrm>
            <a:off x="611188" y="5214938"/>
            <a:ext cx="8042275" cy="519112"/>
          </a:xfrm>
          <a:prstGeom prst="rect">
            <a:avLst/>
          </a:prstGeom>
          <a:noFill/>
          <a:ln w="9525">
            <a:noFill/>
            <a:miter lim="800000"/>
            <a:headEnd/>
            <a:tailEnd/>
          </a:ln>
          <a:effectLst/>
        </p:spPr>
        <p:txBody>
          <a:bodyPr>
            <a:spAutoFit/>
          </a:bodyPr>
          <a:lstStyle/>
          <a:p>
            <a:pPr>
              <a:defRPr/>
            </a:pPr>
            <a:r>
              <a:rPr kumimoji="0" lang="zh-CN" altLang="en-US" sz="2800">
                <a:solidFill>
                  <a:srgbClr val="FF0000"/>
                </a:solidFill>
                <a:effectLst>
                  <a:outerShdw blurRad="38100" dist="38100" dir="2700000" algn="tl">
                    <a:srgbClr val="C0C0C0"/>
                  </a:outerShdw>
                </a:effectLst>
              </a:rPr>
              <a:t>看上去似乎很不错，问题是：谁会使用这两个类？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2517"/>
                                        </p:tgtEl>
                                        <p:attrNameLst>
                                          <p:attrName>style.visibility</p:attrName>
                                        </p:attrNameLst>
                                      </p:cBhvr>
                                      <p:to>
                                        <p:strVal val="visible"/>
                                      </p:to>
                                    </p:set>
                                    <p:anim calcmode="lin" valueType="num">
                                      <p:cBhvr>
                                        <p:cTn id="7" dur="1000" fill="hold"/>
                                        <p:tgtEl>
                                          <p:spTgt spid="192517"/>
                                        </p:tgtEl>
                                        <p:attrNameLst>
                                          <p:attrName>ppt_w</p:attrName>
                                        </p:attrNameLst>
                                      </p:cBhvr>
                                      <p:tavLst>
                                        <p:tav tm="0">
                                          <p:val>
                                            <p:strVal val="#ppt_w*0.70"/>
                                          </p:val>
                                        </p:tav>
                                        <p:tav tm="100000">
                                          <p:val>
                                            <p:strVal val="#ppt_w"/>
                                          </p:val>
                                        </p:tav>
                                      </p:tavLst>
                                    </p:anim>
                                    <p:anim calcmode="lin" valueType="num">
                                      <p:cBhvr>
                                        <p:cTn id="8" dur="1000" fill="hold"/>
                                        <p:tgtEl>
                                          <p:spTgt spid="192517"/>
                                        </p:tgtEl>
                                        <p:attrNameLst>
                                          <p:attrName>ppt_h</p:attrName>
                                        </p:attrNameLst>
                                      </p:cBhvr>
                                      <p:tavLst>
                                        <p:tav tm="0">
                                          <p:val>
                                            <p:strVal val="#ppt_h"/>
                                          </p:val>
                                        </p:tav>
                                        <p:tav tm="100000">
                                          <p:val>
                                            <p:strVal val="#ppt_h"/>
                                          </p:val>
                                        </p:tav>
                                      </p:tavLst>
                                    </p:anim>
                                    <p:animEffect transition="in" filter="fade">
                                      <p:cBhvr>
                                        <p:cTn id="9" dur="1000"/>
                                        <p:tgtEl>
                                          <p:spTgt spid="192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C331B2D-192C-4841-BFCC-1AAF69CCDAA8}" type="slidenum">
              <a:rPr lang="en-US" altLang="zh-CN" sz="1200" b="0" smtClean="0">
                <a:solidFill>
                  <a:srgbClr val="4D4D4D"/>
                </a:solidFill>
                <a:latin typeface="Arial" charset="0"/>
              </a:rPr>
              <a:pPr eaLnBrk="1" hangingPunct="1"/>
              <a:t>53</a:t>
            </a:fld>
            <a:r>
              <a:rPr lang="en-US" altLang="zh-CN" sz="1200" b="0" smtClean="0">
                <a:solidFill>
                  <a:srgbClr val="4D4D4D"/>
                </a:solidFill>
                <a:latin typeface="Arial" charset="0"/>
              </a:rPr>
              <a:t>-</a:t>
            </a:r>
          </a:p>
        </p:txBody>
      </p:sp>
      <p:sp>
        <p:nvSpPr>
          <p:cNvPr id="5632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D2C1ED6B-4D1B-4E75-8691-3D86B8F19B47}" type="slidenum">
              <a:rPr lang="en-US" altLang="zh-CN" sz="1200" b="0">
                <a:solidFill>
                  <a:srgbClr val="4D4D4D"/>
                </a:solidFill>
                <a:latin typeface="Arial" charset="0"/>
              </a:rPr>
              <a:pPr algn="r" eaLnBrk="1" hangingPunct="1"/>
              <a:t>53</a:t>
            </a:fld>
            <a:r>
              <a:rPr lang="en-US" altLang="zh-CN" sz="1200" b="0">
                <a:solidFill>
                  <a:srgbClr val="4D4D4D"/>
                </a:solidFill>
                <a:latin typeface="Arial" charset="0"/>
              </a:rPr>
              <a:t>-</a:t>
            </a:r>
          </a:p>
        </p:txBody>
      </p:sp>
      <p:sp>
        <p:nvSpPr>
          <p:cNvPr id="56324" name="Rectangle 2"/>
          <p:cNvSpPr>
            <a:spLocks noGrp="1" noChangeArrowheads="1"/>
          </p:cNvSpPr>
          <p:nvPr>
            <p:ph type="title" idx="4294967295"/>
          </p:nvPr>
        </p:nvSpPr>
        <p:spPr/>
        <p:txBody>
          <a:bodyPr/>
          <a:lstStyle/>
          <a:p>
            <a:pPr eaLnBrk="1" hangingPunct="1"/>
            <a:r>
              <a:rPr lang="zh-CN" altLang="en-US" sz="4400" smtClean="0"/>
              <a:t>上帝类</a:t>
            </a:r>
            <a:r>
              <a:rPr lang="en-US" altLang="zh-CN" sz="4400" smtClean="0"/>
              <a:t>(God Classes)</a:t>
            </a:r>
          </a:p>
        </p:txBody>
      </p:sp>
      <p:sp>
        <p:nvSpPr>
          <p:cNvPr id="56325" name="Rectangle 3"/>
          <p:cNvSpPr>
            <a:spLocks noGrp="1" noChangeArrowheads="1"/>
          </p:cNvSpPr>
          <p:nvPr>
            <p:ph type="body" idx="4294967295"/>
          </p:nvPr>
        </p:nvSpPr>
        <p:spPr/>
        <p:txBody>
          <a:bodyPr/>
          <a:lstStyle/>
          <a:p>
            <a:pPr eaLnBrk="1" hangingPunct="1">
              <a:lnSpc>
                <a:spcPct val="90000"/>
              </a:lnSpc>
            </a:pPr>
            <a:r>
              <a:rPr lang="zh-CN" altLang="en-US" smtClean="0"/>
              <a:t>全部逻辑都集中在</a:t>
            </a:r>
            <a:r>
              <a:rPr lang="en-US" altLang="zh-CN" smtClean="0"/>
              <a:t>CoffeeMaker</a:t>
            </a:r>
            <a:r>
              <a:rPr lang="zh-CN" altLang="en-US" smtClean="0"/>
              <a:t>类中，这个类就是整个程序，其他的类都是臆想出来的、没有用的、多余的</a:t>
            </a:r>
          </a:p>
          <a:p>
            <a:pPr eaLnBrk="1" hangingPunct="1">
              <a:lnSpc>
                <a:spcPct val="90000"/>
              </a:lnSpc>
            </a:pPr>
            <a:r>
              <a:rPr lang="zh-CN" altLang="en-US" smtClean="0"/>
              <a:t>这种集中了程序全部或几乎全部逻辑的类，称为上帝类（</a:t>
            </a:r>
            <a:r>
              <a:rPr lang="en-US" altLang="zh-CN" smtClean="0"/>
              <a:t>God Classes</a:t>
            </a:r>
            <a:r>
              <a:rPr lang="zh-CN" altLang="en-US" smtClean="0"/>
              <a:t>）</a:t>
            </a:r>
          </a:p>
          <a:p>
            <a:pPr eaLnBrk="1" hangingPunct="1">
              <a:lnSpc>
                <a:spcPct val="90000"/>
              </a:lnSpc>
            </a:pPr>
            <a:r>
              <a:rPr lang="zh-CN" altLang="en-US" smtClean="0"/>
              <a:t>如果你的设计中出现了上帝类，那说明设计得很糟糕</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198CEBE-32E6-488A-9650-6F7B17FC8E07}" type="slidenum">
              <a:rPr lang="en-US" altLang="zh-CN" sz="1200" b="0" smtClean="0">
                <a:solidFill>
                  <a:srgbClr val="4D4D4D"/>
                </a:solidFill>
                <a:latin typeface="Arial" charset="0"/>
              </a:rPr>
              <a:pPr eaLnBrk="1" hangingPunct="1"/>
              <a:t>54</a:t>
            </a:fld>
            <a:r>
              <a:rPr lang="en-US" altLang="zh-CN" sz="1200" b="0" smtClean="0">
                <a:solidFill>
                  <a:srgbClr val="4D4D4D"/>
                </a:solidFill>
                <a:latin typeface="Arial" charset="0"/>
              </a:rPr>
              <a:t>-</a:t>
            </a:r>
          </a:p>
        </p:txBody>
      </p:sp>
      <p:sp>
        <p:nvSpPr>
          <p:cNvPr id="5734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66315DDE-D23A-4967-B439-A15243F77EB9}" type="slidenum">
              <a:rPr lang="en-US" altLang="zh-CN" sz="1200" b="0">
                <a:solidFill>
                  <a:srgbClr val="4D4D4D"/>
                </a:solidFill>
                <a:latin typeface="Arial" charset="0"/>
              </a:rPr>
              <a:pPr algn="r" eaLnBrk="1" hangingPunct="1"/>
              <a:t>54</a:t>
            </a:fld>
            <a:r>
              <a:rPr lang="en-US" altLang="zh-CN" sz="1200" b="0">
                <a:solidFill>
                  <a:srgbClr val="4D4D4D"/>
                </a:solidFill>
                <a:latin typeface="Arial" charset="0"/>
              </a:rPr>
              <a:t>-</a:t>
            </a:r>
          </a:p>
        </p:txBody>
      </p:sp>
      <p:sp>
        <p:nvSpPr>
          <p:cNvPr id="57348" name="Rectangle 2"/>
          <p:cNvSpPr>
            <a:spLocks noGrp="1" noChangeArrowheads="1"/>
          </p:cNvSpPr>
          <p:nvPr>
            <p:ph type="title" idx="4294967295"/>
          </p:nvPr>
        </p:nvSpPr>
        <p:spPr/>
        <p:txBody>
          <a:bodyPr/>
          <a:lstStyle/>
          <a:p>
            <a:pPr eaLnBrk="1" hangingPunct="1"/>
            <a:r>
              <a:rPr lang="zh-CN" altLang="en-US" smtClean="0"/>
              <a:t> 问题出在哪里？</a:t>
            </a:r>
          </a:p>
        </p:txBody>
      </p:sp>
      <p:sp>
        <p:nvSpPr>
          <p:cNvPr id="57349" name="Rectangle 3"/>
          <p:cNvSpPr>
            <a:spLocks noGrp="1" noChangeArrowheads="1"/>
          </p:cNvSpPr>
          <p:nvPr>
            <p:ph type="body" idx="4294967295"/>
          </p:nvPr>
        </p:nvSpPr>
        <p:spPr>
          <a:xfrm>
            <a:off x="755650" y="981075"/>
            <a:ext cx="7920038" cy="3384550"/>
          </a:xfrm>
        </p:spPr>
        <p:txBody>
          <a:bodyPr/>
          <a:lstStyle/>
          <a:p>
            <a:pPr eaLnBrk="1" hangingPunct="1"/>
            <a:r>
              <a:rPr lang="zh-CN" altLang="en-US" smtClean="0"/>
              <a:t>我们按照规范说明来寻找对象，根据对象间的关系来创作类图，这中间出了什么问题呢？</a:t>
            </a:r>
          </a:p>
          <a:p>
            <a:pPr eaLnBrk="1" hangingPunct="1"/>
            <a:r>
              <a:rPr lang="zh-CN" altLang="en-US" smtClean="0"/>
              <a:t>即使我们按照 “用例</a:t>
            </a:r>
            <a:r>
              <a:rPr lang="zh-CN" altLang="en-US" smtClean="0">
                <a:sym typeface="Wingdings" pitchFamily="2" charset="2"/>
              </a:rPr>
              <a:t>交互图类图”的步骤来设计，所得到的结果即使有所改善，也不会很明显</a:t>
            </a:r>
          </a:p>
        </p:txBody>
      </p:sp>
      <p:sp>
        <p:nvSpPr>
          <p:cNvPr id="194564" name="Rectangle 4"/>
          <p:cNvSpPr>
            <a:spLocks noChangeArrowheads="1"/>
          </p:cNvSpPr>
          <p:nvPr/>
        </p:nvSpPr>
        <p:spPr bwMode="auto">
          <a:xfrm>
            <a:off x="3879850" y="4868863"/>
            <a:ext cx="1708150" cy="701675"/>
          </a:xfrm>
          <a:prstGeom prst="rect">
            <a:avLst/>
          </a:prstGeom>
          <a:noFill/>
          <a:ln w="9525">
            <a:noFill/>
            <a:miter lim="800000"/>
            <a:headEnd/>
            <a:tailEnd/>
          </a:ln>
          <a:effectLst/>
        </p:spPr>
        <p:txBody>
          <a:bodyPr wrap="none">
            <a:spAutoFit/>
          </a:bodyPr>
          <a:lstStyle/>
          <a:p>
            <a:pPr algn="ctr">
              <a:spcBef>
                <a:spcPct val="20000"/>
              </a:spcBef>
              <a:buClr>
                <a:schemeClr val="folHlink"/>
              </a:buClr>
              <a:buSzPct val="60000"/>
              <a:buFont typeface="Wingdings" pitchFamily="2" charset="2"/>
              <a:buNone/>
              <a:defRPr/>
            </a:pPr>
            <a:r>
              <a:rPr lang="zh-CN" altLang="en-US" sz="4000" i="1" u="sng">
                <a:solidFill>
                  <a:srgbClr val="FF0000"/>
                </a:solidFill>
                <a:effectLst>
                  <a:outerShdw blurRad="38100" dist="38100" dir="2700000" algn="tl">
                    <a:srgbClr val="C0C0C0"/>
                  </a:outerShdw>
                </a:effectLst>
                <a:sym typeface="Wingdings" pitchFamily="2" charset="2"/>
              </a:rPr>
              <a:t>抽象！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dissolve">
                                      <p:cBhvr>
                                        <p:cTn id="7"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A88D5B6-0182-4C62-9CC7-9AF25B14ABE4}" type="slidenum">
              <a:rPr lang="en-US" altLang="zh-CN" sz="1200" b="0" smtClean="0">
                <a:solidFill>
                  <a:srgbClr val="4D4D4D"/>
                </a:solidFill>
                <a:latin typeface="Arial" charset="0"/>
              </a:rPr>
              <a:pPr eaLnBrk="1" hangingPunct="1"/>
              <a:t>55</a:t>
            </a:fld>
            <a:r>
              <a:rPr lang="en-US" altLang="zh-CN" sz="1200" b="0" smtClean="0">
                <a:solidFill>
                  <a:srgbClr val="4D4D4D"/>
                </a:solidFill>
                <a:latin typeface="Arial" charset="0"/>
              </a:rPr>
              <a:t>-</a:t>
            </a:r>
          </a:p>
        </p:txBody>
      </p:sp>
      <p:sp>
        <p:nvSpPr>
          <p:cNvPr id="5837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FB5BDD59-09F5-4670-B27A-11DE34EAC1AA}" type="slidenum">
              <a:rPr lang="en-US" altLang="zh-CN" sz="1200" b="0">
                <a:solidFill>
                  <a:srgbClr val="4D4D4D"/>
                </a:solidFill>
                <a:latin typeface="Arial" charset="0"/>
              </a:rPr>
              <a:pPr algn="r" eaLnBrk="1" hangingPunct="1"/>
              <a:t>55</a:t>
            </a:fld>
            <a:r>
              <a:rPr lang="en-US" altLang="zh-CN" sz="1200" b="0">
                <a:solidFill>
                  <a:srgbClr val="4D4D4D"/>
                </a:solidFill>
                <a:latin typeface="Arial" charset="0"/>
              </a:rPr>
              <a:t>-</a:t>
            </a:r>
          </a:p>
        </p:txBody>
      </p:sp>
      <p:sp>
        <p:nvSpPr>
          <p:cNvPr id="58372" name="Rectangle 2"/>
          <p:cNvSpPr>
            <a:spLocks noGrp="1" noChangeArrowheads="1"/>
          </p:cNvSpPr>
          <p:nvPr>
            <p:ph type="title" idx="4294967295"/>
          </p:nvPr>
        </p:nvSpPr>
        <p:spPr/>
        <p:txBody>
          <a:bodyPr/>
          <a:lstStyle/>
          <a:p>
            <a:pPr eaLnBrk="1" hangingPunct="1"/>
            <a:r>
              <a:rPr lang="zh-CN" altLang="en-US" smtClean="0"/>
              <a:t>关于抽象</a:t>
            </a:r>
          </a:p>
        </p:txBody>
      </p:sp>
      <p:sp>
        <p:nvSpPr>
          <p:cNvPr id="195587" name="Rectangle 3"/>
          <p:cNvSpPr>
            <a:spLocks noGrp="1" noChangeArrowheads="1"/>
          </p:cNvSpPr>
          <p:nvPr>
            <p:ph type="body" idx="4294967295"/>
          </p:nvPr>
        </p:nvSpPr>
        <p:spPr/>
        <p:txBody>
          <a:bodyPr/>
          <a:lstStyle/>
          <a:p>
            <a:pPr eaLnBrk="1" hangingPunct="1">
              <a:lnSpc>
                <a:spcPct val="90000"/>
              </a:lnSpc>
              <a:defRPr/>
            </a:pPr>
            <a:r>
              <a:rPr lang="zh-CN" altLang="en-US"/>
              <a:t>在软件设计中，抽象有两层含义：</a:t>
            </a:r>
          </a:p>
          <a:p>
            <a:pPr lvl="1" eaLnBrk="1" hangingPunct="1">
              <a:lnSpc>
                <a:spcPct val="90000"/>
              </a:lnSpc>
              <a:defRPr/>
            </a:pPr>
            <a:r>
              <a:rPr lang="zh-CN" altLang="en-US"/>
              <a:t>提供下层机制的良好抽象，使高层次的操作无需顾及到下层的细节问题。比如</a:t>
            </a:r>
            <a:r>
              <a:rPr lang="en-US" altLang="zh-CN"/>
              <a:t>JVM</a:t>
            </a:r>
            <a:r>
              <a:rPr lang="zh-CN" altLang="en-US"/>
              <a:t>、比如</a:t>
            </a:r>
            <a:r>
              <a:rPr lang="en-US" altLang="zh-CN"/>
              <a:t>CORBA</a:t>
            </a:r>
          </a:p>
          <a:p>
            <a:pPr lvl="1" eaLnBrk="1" hangingPunct="1">
              <a:lnSpc>
                <a:spcPct val="90000"/>
              </a:lnSpc>
              <a:defRPr/>
            </a:pPr>
            <a:r>
              <a:rPr lang="zh-CN" altLang="en-US"/>
              <a:t>抓住</a:t>
            </a:r>
            <a:r>
              <a:rPr lang="zh-CN" altLang="en-US">
                <a:solidFill>
                  <a:srgbClr val="FF0000"/>
                </a:solidFill>
                <a:effectLst>
                  <a:outerShdw blurRad="38100" dist="38100" dir="2700000" algn="tl">
                    <a:srgbClr val="C0C0C0"/>
                  </a:outerShdw>
                </a:effectLst>
              </a:rPr>
              <a:t>客观世界的本质</a:t>
            </a:r>
            <a:r>
              <a:rPr lang="zh-CN" altLang="en-US"/>
              <a:t>，把握和描述这个本质，建立抽象的概念，通过对这种概念的描述，隔离可能发生的变化</a:t>
            </a:r>
          </a:p>
          <a:p>
            <a:pPr lvl="2" eaLnBrk="1" hangingPunct="1">
              <a:lnSpc>
                <a:spcPct val="90000"/>
              </a:lnSpc>
              <a:defRPr/>
            </a:pPr>
            <a:r>
              <a:rPr lang="zh-CN" altLang="en-US"/>
              <a:t>在这个意义上，“面向对象”的多态机制提供了强大的工具，大大超越了“面向过程”和“基于对象”所能够达到的层次</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FA62364-0D14-453F-B5A1-D4849F787159}" type="slidenum">
              <a:rPr lang="en-US" altLang="zh-CN" sz="1200" b="0" smtClean="0">
                <a:solidFill>
                  <a:srgbClr val="4D4D4D"/>
                </a:solidFill>
                <a:latin typeface="Arial" charset="0"/>
              </a:rPr>
              <a:pPr eaLnBrk="1" hangingPunct="1"/>
              <a:t>56</a:t>
            </a:fld>
            <a:r>
              <a:rPr lang="en-US" altLang="zh-CN" sz="1200" b="0" smtClean="0">
                <a:solidFill>
                  <a:srgbClr val="4D4D4D"/>
                </a:solidFill>
                <a:latin typeface="Arial" charset="0"/>
              </a:rPr>
              <a:t>-</a:t>
            </a:r>
          </a:p>
        </p:txBody>
      </p:sp>
      <p:sp>
        <p:nvSpPr>
          <p:cNvPr id="5939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FDF12EF7-AC50-47E6-AFF9-709C4DF3AEF4}" type="slidenum">
              <a:rPr lang="en-US" altLang="zh-CN" sz="1200" b="0">
                <a:solidFill>
                  <a:srgbClr val="4D4D4D"/>
                </a:solidFill>
                <a:latin typeface="Arial" charset="0"/>
              </a:rPr>
              <a:pPr algn="r" eaLnBrk="1" hangingPunct="1"/>
              <a:t>56</a:t>
            </a:fld>
            <a:r>
              <a:rPr lang="en-US" altLang="zh-CN" sz="1200" b="0">
                <a:solidFill>
                  <a:srgbClr val="4D4D4D"/>
                </a:solidFill>
                <a:latin typeface="Arial" charset="0"/>
              </a:rPr>
              <a:t>-</a:t>
            </a:r>
          </a:p>
        </p:txBody>
      </p:sp>
      <p:sp>
        <p:nvSpPr>
          <p:cNvPr id="59396" name="Rectangle 2"/>
          <p:cNvSpPr>
            <a:spLocks noGrp="1" noChangeArrowheads="1"/>
          </p:cNvSpPr>
          <p:nvPr>
            <p:ph type="title" idx="4294967295"/>
          </p:nvPr>
        </p:nvSpPr>
        <p:spPr/>
        <p:txBody>
          <a:bodyPr/>
          <a:lstStyle/>
          <a:p>
            <a:pPr eaLnBrk="1" hangingPunct="1"/>
            <a:r>
              <a:rPr lang="zh-CN" altLang="en-US" smtClean="0"/>
              <a:t>抽象：把握现实世界的本质</a:t>
            </a:r>
          </a:p>
        </p:txBody>
      </p:sp>
      <p:sp>
        <p:nvSpPr>
          <p:cNvPr id="59397" name="Rectangle 3"/>
          <p:cNvSpPr>
            <a:spLocks noGrp="1" noChangeArrowheads="1"/>
          </p:cNvSpPr>
          <p:nvPr>
            <p:ph type="body" idx="4294967295"/>
          </p:nvPr>
        </p:nvSpPr>
        <p:spPr/>
        <p:txBody>
          <a:bodyPr/>
          <a:lstStyle/>
          <a:p>
            <a:pPr eaLnBrk="1" hangingPunct="1"/>
            <a:r>
              <a:rPr lang="zh-CN" altLang="en-US" sz="3200" smtClean="0"/>
              <a:t>如何认识世界，这是个哲学认识论的命题，在面向对象设计里却有着至关重要的地位</a:t>
            </a:r>
          </a:p>
          <a:p>
            <a:pPr eaLnBrk="1" hangingPunct="1"/>
            <a:r>
              <a:rPr lang="zh-CN" altLang="en-US" sz="3200" smtClean="0"/>
              <a:t>面向对象的设计目标是提高系统的可维护能力，而如何找到系统的稳定状态呢？</a:t>
            </a:r>
          </a:p>
        </p:txBody>
      </p:sp>
      <p:sp>
        <p:nvSpPr>
          <p:cNvPr id="196612" name="Rectangle 4"/>
          <p:cNvSpPr>
            <a:spLocks noChangeArrowheads="1"/>
          </p:cNvSpPr>
          <p:nvPr/>
        </p:nvSpPr>
        <p:spPr bwMode="auto">
          <a:xfrm>
            <a:off x="1377950" y="4292600"/>
            <a:ext cx="6280150" cy="701675"/>
          </a:xfrm>
          <a:prstGeom prst="rect">
            <a:avLst/>
          </a:prstGeom>
          <a:noFill/>
          <a:ln w="9525">
            <a:noFill/>
            <a:miter lim="800000"/>
            <a:headEnd/>
            <a:tailEnd/>
          </a:ln>
          <a:effectLst/>
        </p:spPr>
        <p:txBody>
          <a:bodyPr wrap="none">
            <a:spAutoFit/>
          </a:bodyPr>
          <a:lstStyle/>
          <a:p>
            <a:pPr algn="ctr">
              <a:spcBef>
                <a:spcPct val="20000"/>
              </a:spcBef>
              <a:buClr>
                <a:schemeClr val="folHlink"/>
              </a:buClr>
              <a:buSzPct val="60000"/>
              <a:buFont typeface="Wingdings" pitchFamily="2" charset="2"/>
              <a:buNone/>
              <a:defRPr/>
            </a:pPr>
            <a:r>
              <a:rPr lang="zh-CN" altLang="en-US" sz="4000" i="1" u="sng">
                <a:solidFill>
                  <a:srgbClr val="FF0000"/>
                </a:solidFill>
                <a:effectLst>
                  <a:outerShdw blurRad="38100" dist="38100" dir="2700000" algn="tl">
                    <a:srgbClr val="C0C0C0"/>
                  </a:outerShdw>
                </a:effectLst>
                <a:sym typeface="Wingdings" pitchFamily="2" charset="2"/>
              </a:rPr>
              <a:t>抽象：找到系统的本质特征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dissolve">
                                      <p:cBhvr>
                                        <p:cTn id="7" dur="5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3C8BC0C-D1C0-4B46-95C7-D7FFCD113392}" type="slidenum">
              <a:rPr lang="en-US" altLang="zh-CN" sz="1200" b="0" smtClean="0">
                <a:solidFill>
                  <a:srgbClr val="4D4D4D"/>
                </a:solidFill>
                <a:latin typeface="Arial" charset="0"/>
              </a:rPr>
              <a:pPr eaLnBrk="1" hangingPunct="1"/>
              <a:t>57</a:t>
            </a:fld>
            <a:r>
              <a:rPr lang="en-US" altLang="zh-CN" sz="1200" b="0" smtClean="0">
                <a:solidFill>
                  <a:srgbClr val="4D4D4D"/>
                </a:solidFill>
                <a:latin typeface="Arial" charset="0"/>
              </a:rPr>
              <a:t>-</a:t>
            </a:r>
          </a:p>
        </p:txBody>
      </p:sp>
      <p:sp>
        <p:nvSpPr>
          <p:cNvPr id="6041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1228E265-E846-432E-9516-694804411D0C}" type="slidenum">
              <a:rPr lang="en-US" altLang="zh-CN" sz="1200" b="0">
                <a:solidFill>
                  <a:srgbClr val="4D4D4D"/>
                </a:solidFill>
                <a:latin typeface="Arial" charset="0"/>
              </a:rPr>
              <a:pPr algn="r" eaLnBrk="1" hangingPunct="1"/>
              <a:t>57</a:t>
            </a:fld>
            <a:r>
              <a:rPr lang="en-US" altLang="zh-CN" sz="1200" b="0">
                <a:solidFill>
                  <a:srgbClr val="4D4D4D"/>
                </a:solidFill>
                <a:latin typeface="Arial" charset="0"/>
              </a:rPr>
              <a:t>-</a:t>
            </a:r>
          </a:p>
        </p:txBody>
      </p:sp>
      <p:sp>
        <p:nvSpPr>
          <p:cNvPr id="60420" name="Rectangle 2"/>
          <p:cNvSpPr>
            <a:spLocks noGrp="1" noChangeArrowheads="1"/>
          </p:cNvSpPr>
          <p:nvPr>
            <p:ph type="title" idx="4294967295"/>
          </p:nvPr>
        </p:nvSpPr>
        <p:spPr/>
        <p:txBody>
          <a:bodyPr/>
          <a:lstStyle/>
          <a:p>
            <a:pPr eaLnBrk="1" hangingPunct="1"/>
            <a:r>
              <a:rPr lang="zh-CN" altLang="en-US" smtClean="0"/>
              <a:t>什么是真正的抽象？</a:t>
            </a:r>
          </a:p>
        </p:txBody>
      </p:sp>
      <p:sp>
        <p:nvSpPr>
          <p:cNvPr id="60421" name="Rectangle 3"/>
          <p:cNvSpPr>
            <a:spLocks noGrp="1" noChangeArrowheads="1"/>
          </p:cNvSpPr>
          <p:nvPr>
            <p:ph type="body" idx="4294967295"/>
          </p:nvPr>
        </p:nvSpPr>
        <p:spPr/>
        <p:txBody>
          <a:bodyPr/>
          <a:lstStyle/>
          <a:p>
            <a:pPr eaLnBrk="1" hangingPunct="1"/>
            <a:r>
              <a:rPr lang="zh-CN" altLang="en-US" sz="3200" smtClean="0"/>
              <a:t>复读机：实际上是两台相互协作的录音机</a:t>
            </a:r>
          </a:p>
          <a:p>
            <a:pPr eaLnBrk="1" hangingPunct="1"/>
            <a:r>
              <a:rPr lang="zh-CN" altLang="en-US" sz="3200" smtClean="0"/>
              <a:t>洗衣机：水源、衣物、盆、搓衣板、洗衣粉</a:t>
            </a:r>
            <a:r>
              <a:rPr lang="en-US" altLang="zh-CN" sz="3200" smtClean="0"/>
              <a:t>…</a:t>
            </a:r>
          </a:p>
          <a:p>
            <a:pPr eaLnBrk="1" hangingPunct="1"/>
            <a:r>
              <a:rPr lang="zh-CN" altLang="en-US" sz="3200" smtClean="0"/>
              <a:t>电视机：信号源、转换和解释器、屏幕、音箱</a:t>
            </a:r>
          </a:p>
          <a:p>
            <a:pPr eaLnBrk="1" hangingPunct="1"/>
            <a:r>
              <a:rPr lang="zh-CN" altLang="en-US" sz="3200" smtClean="0"/>
              <a:t>会计系统：会计人员、帐本、数字、记账规则</a:t>
            </a:r>
            <a:r>
              <a:rPr lang="en-US" altLang="zh-CN" sz="3200" smtClean="0"/>
              <a:t>…</a:t>
            </a:r>
          </a:p>
          <a:p>
            <a:pPr eaLnBrk="1" hangingPunct="1"/>
            <a:r>
              <a:rPr lang="zh-CN" altLang="en-US" sz="3200" smtClean="0"/>
              <a:t>平面排版系统：纸张、文字、图像、格式</a:t>
            </a:r>
            <a:r>
              <a:rPr lang="en-US" altLang="zh-CN" sz="3200" smtClean="0"/>
              <a:t>…</a:t>
            </a:r>
          </a:p>
          <a:p>
            <a:pPr eaLnBrk="1" hangingPunct="1"/>
            <a:r>
              <a:rPr lang="zh-CN" altLang="en-US" sz="3200" smtClean="0"/>
              <a:t>咖啡机：</a:t>
            </a:r>
            <a:r>
              <a:rPr lang="en-US" altLang="zh-CN" sz="320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64ACB26-3B97-48B7-8DBE-5587B27BB768}" type="slidenum">
              <a:rPr lang="en-US" altLang="zh-CN" sz="1200" b="0" smtClean="0">
                <a:solidFill>
                  <a:srgbClr val="4D4D4D"/>
                </a:solidFill>
                <a:latin typeface="Arial" charset="0"/>
              </a:rPr>
              <a:pPr eaLnBrk="1" hangingPunct="1"/>
              <a:t>58</a:t>
            </a:fld>
            <a:r>
              <a:rPr lang="en-US" altLang="zh-CN" sz="1200" b="0" smtClean="0">
                <a:solidFill>
                  <a:srgbClr val="4D4D4D"/>
                </a:solidFill>
                <a:latin typeface="Arial" charset="0"/>
              </a:rPr>
              <a:t>-</a:t>
            </a:r>
          </a:p>
        </p:txBody>
      </p:sp>
      <p:sp>
        <p:nvSpPr>
          <p:cNvPr id="6144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A79710F3-847D-4A96-BB7C-F3488417C0A7}" type="slidenum">
              <a:rPr lang="en-US" altLang="zh-CN" sz="1200" b="0">
                <a:solidFill>
                  <a:srgbClr val="4D4D4D"/>
                </a:solidFill>
                <a:latin typeface="Arial" charset="0"/>
              </a:rPr>
              <a:pPr algn="r" eaLnBrk="1" hangingPunct="1"/>
              <a:t>58</a:t>
            </a:fld>
            <a:r>
              <a:rPr lang="en-US" altLang="zh-CN" sz="1200" b="0">
                <a:solidFill>
                  <a:srgbClr val="4D4D4D"/>
                </a:solidFill>
                <a:latin typeface="Arial" charset="0"/>
              </a:rPr>
              <a:t>-</a:t>
            </a:r>
          </a:p>
        </p:txBody>
      </p:sp>
      <p:sp>
        <p:nvSpPr>
          <p:cNvPr id="61444" name="Rectangle 2"/>
          <p:cNvSpPr>
            <a:spLocks noGrp="1" noChangeArrowheads="1"/>
          </p:cNvSpPr>
          <p:nvPr>
            <p:ph type="title" idx="4294967295"/>
          </p:nvPr>
        </p:nvSpPr>
        <p:spPr/>
        <p:txBody>
          <a:bodyPr/>
          <a:lstStyle/>
          <a:p>
            <a:pPr eaLnBrk="1" hangingPunct="1"/>
            <a:r>
              <a:rPr lang="zh-CN" altLang="en-US" smtClean="0"/>
              <a:t>我们怎么冲咖啡？</a:t>
            </a:r>
          </a:p>
        </p:txBody>
      </p:sp>
      <p:sp>
        <p:nvSpPr>
          <p:cNvPr id="61445" name="Rectangle 3"/>
          <p:cNvSpPr>
            <a:spLocks noGrp="1" noChangeArrowheads="1"/>
          </p:cNvSpPr>
          <p:nvPr>
            <p:ph type="body" idx="4294967295"/>
          </p:nvPr>
        </p:nvSpPr>
        <p:spPr/>
        <p:txBody>
          <a:bodyPr/>
          <a:lstStyle/>
          <a:p>
            <a:pPr eaLnBrk="1" hangingPunct="1"/>
            <a:r>
              <a:rPr lang="zh-CN" altLang="en-US" smtClean="0"/>
              <a:t>最简单的冲咖啡方式：人工冲泡</a:t>
            </a:r>
          </a:p>
          <a:p>
            <a:pPr lvl="1" eaLnBrk="1" hangingPunct="1"/>
            <a:r>
              <a:rPr lang="zh-CN" altLang="en-US" smtClean="0"/>
              <a:t>热水</a:t>
            </a:r>
          </a:p>
          <a:p>
            <a:pPr lvl="1" eaLnBrk="1" hangingPunct="1"/>
            <a:r>
              <a:rPr lang="zh-CN" altLang="en-US" smtClean="0"/>
              <a:t>杯子</a:t>
            </a:r>
          </a:p>
          <a:p>
            <a:pPr eaLnBrk="1" hangingPunct="1"/>
            <a:r>
              <a:rPr lang="zh-CN" altLang="en-US" smtClean="0"/>
              <a:t>最基本的对象：</a:t>
            </a:r>
          </a:p>
          <a:p>
            <a:pPr lvl="1" eaLnBrk="1" hangingPunct="1"/>
            <a:r>
              <a:rPr lang="en-US" altLang="zh-CN" smtClean="0"/>
              <a:t>HotWaterSource – </a:t>
            </a:r>
            <a:r>
              <a:rPr lang="zh-CN" altLang="en-US" smtClean="0"/>
              <a:t>提供热水</a:t>
            </a:r>
          </a:p>
          <a:p>
            <a:pPr lvl="1" eaLnBrk="1" hangingPunct="1"/>
            <a:r>
              <a:rPr lang="en-US" altLang="zh-CN" smtClean="0"/>
              <a:t>ContainmentVessel – </a:t>
            </a:r>
            <a:r>
              <a:rPr lang="zh-CN" altLang="en-US" smtClean="0"/>
              <a:t>容纳冲好的咖啡</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F0969CE-7BB7-44E8-80D2-4A1A02A151B0}" type="slidenum">
              <a:rPr lang="en-US" altLang="zh-CN" sz="1200" b="0" smtClean="0">
                <a:solidFill>
                  <a:srgbClr val="4D4D4D"/>
                </a:solidFill>
                <a:latin typeface="Arial" charset="0"/>
              </a:rPr>
              <a:pPr eaLnBrk="1" hangingPunct="1"/>
              <a:t>59</a:t>
            </a:fld>
            <a:r>
              <a:rPr lang="en-US" altLang="zh-CN" sz="1200" b="0" smtClean="0">
                <a:solidFill>
                  <a:srgbClr val="4D4D4D"/>
                </a:solidFill>
                <a:latin typeface="Arial" charset="0"/>
              </a:rPr>
              <a:t>-</a:t>
            </a:r>
          </a:p>
        </p:txBody>
      </p:sp>
      <p:sp>
        <p:nvSpPr>
          <p:cNvPr id="6246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EA0A7935-8DB6-4023-9763-B5ABBE6FFB85}" type="slidenum">
              <a:rPr lang="en-US" altLang="zh-CN" sz="1200" b="0">
                <a:solidFill>
                  <a:srgbClr val="4D4D4D"/>
                </a:solidFill>
                <a:latin typeface="Arial" charset="0"/>
              </a:rPr>
              <a:pPr algn="r" eaLnBrk="1" hangingPunct="1"/>
              <a:t>59</a:t>
            </a:fld>
            <a:r>
              <a:rPr lang="en-US" altLang="zh-CN" sz="1200" b="0">
                <a:solidFill>
                  <a:srgbClr val="4D4D4D"/>
                </a:solidFill>
                <a:latin typeface="Arial" charset="0"/>
              </a:rPr>
              <a:t>-</a:t>
            </a:r>
          </a:p>
        </p:txBody>
      </p:sp>
      <p:sp>
        <p:nvSpPr>
          <p:cNvPr id="62468" name="Rectangle 2"/>
          <p:cNvSpPr>
            <a:spLocks noGrp="1" noChangeArrowheads="1"/>
          </p:cNvSpPr>
          <p:nvPr>
            <p:ph type="title" idx="4294967295"/>
          </p:nvPr>
        </p:nvSpPr>
        <p:spPr/>
        <p:txBody>
          <a:bodyPr/>
          <a:lstStyle/>
          <a:p>
            <a:pPr eaLnBrk="1" hangingPunct="1"/>
            <a:r>
              <a:rPr lang="zh-CN" altLang="en-US" smtClean="0"/>
              <a:t>有了</a:t>
            </a:r>
            <a:r>
              <a:rPr lang="en-US" altLang="zh-CN" smtClean="0"/>
              <a:t>UI</a:t>
            </a:r>
            <a:r>
              <a:rPr lang="zh-CN" altLang="en-US" smtClean="0"/>
              <a:t>的咖啡机</a:t>
            </a:r>
          </a:p>
        </p:txBody>
      </p:sp>
      <p:sp>
        <p:nvSpPr>
          <p:cNvPr id="62469" name="Rectangle 3"/>
          <p:cNvSpPr>
            <a:spLocks noGrp="1" noChangeArrowheads="1"/>
          </p:cNvSpPr>
          <p:nvPr>
            <p:ph type="body" idx="4294967295"/>
          </p:nvPr>
        </p:nvSpPr>
        <p:spPr>
          <a:xfrm>
            <a:off x="755650" y="1069975"/>
            <a:ext cx="7920038" cy="1044575"/>
          </a:xfrm>
        </p:spPr>
        <p:txBody>
          <a:bodyPr/>
          <a:lstStyle/>
          <a:p>
            <a:pPr eaLnBrk="1" hangingPunct="1">
              <a:lnSpc>
                <a:spcPct val="90000"/>
              </a:lnSpc>
            </a:pPr>
            <a:r>
              <a:rPr lang="zh-CN" altLang="en-US" sz="3200" smtClean="0"/>
              <a:t>我们可以通过系统界面（</a:t>
            </a:r>
            <a:r>
              <a:rPr lang="en-US" altLang="zh-CN" sz="3200" smtClean="0"/>
              <a:t>UI</a:t>
            </a:r>
            <a:r>
              <a:rPr lang="zh-CN" altLang="en-US" sz="3200" smtClean="0"/>
              <a:t>）来完成工作。因此，我们得到最基本的三个对象</a:t>
            </a:r>
          </a:p>
        </p:txBody>
      </p:sp>
      <p:pic>
        <p:nvPicPr>
          <p:cNvPr id="624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636838"/>
            <a:ext cx="6192837"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66BCFDF-A327-44EE-B8AA-5B05C9C17A88}" type="slidenum">
              <a:rPr lang="en-US" altLang="zh-CN" sz="1200" b="0" smtClean="0">
                <a:solidFill>
                  <a:srgbClr val="4D4D4D"/>
                </a:solidFill>
                <a:latin typeface="Arial" charset="0"/>
              </a:rPr>
              <a:pPr eaLnBrk="1" hangingPunct="1"/>
              <a:t>6</a:t>
            </a:fld>
            <a:r>
              <a:rPr lang="en-US" altLang="zh-CN" sz="1200" b="0" smtClean="0">
                <a:solidFill>
                  <a:srgbClr val="4D4D4D"/>
                </a:solidFill>
                <a:latin typeface="Arial" charset="0"/>
              </a:rPr>
              <a:t>-</a:t>
            </a:r>
          </a:p>
        </p:txBody>
      </p:sp>
      <p:sp>
        <p:nvSpPr>
          <p:cNvPr id="819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F5B55507-1B4B-4A9A-8036-60BBB23657F2}" type="slidenum">
              <a:rPr lang="en-US" altLang="zh-CN" sz="1200" b="0">
                <a:solidFill>
                  <a:srgbClr val="4D4D4D"/>
                </a:solidFill>
                <a:latin typeface="Arial" charset="0"/>
              </a:rPr>
              <a:pPr algn="r" eaLnBrk="1" hangingPunct="1"/>
              <a:t>6</a:t>
            </a:fld>
            <a:r>
              <a:rPr lang="en-US" altLang="zh-CN" sz="1200" b="0">
                <a:solidFill>
                  <a:srgbClr val="4D4D4D"/>
                </a:solidFill>
                <a:latin typeface="Arial" charset="0"/>
              </a:rPr>
              <a:t>-</a:t>
            </a:r>
          </a:p>
        </p:txBody>
      </p:sp>
      <p:sp>
        <p:nvSpPr>
          <p:cNvPr id="8196" name="Rectangle 2"/>
          <p:cNvSpPr>
            <a:spLocks noGrp="1" noChangeArrowheads="1"/>
          </p:cNvSpPr>
          <p:nvPr>
            <p:ph type="title" idx="4294967295"/>
          </p:nvPr>
        </p:nvSpPr>
        <p:spPr/>
        <p:txBody>
          <a:bodyPr/>
          <a:lstStyle/>
          <a:p>
            <a:pPr eaLnBrk="1" hangingPunct="1"/>
            <a:r>
              <a:rPr lang="zh-CN" altLang="en-US" smtClean="0"/>
              <a:t>设计方案正确吗？</a:t>
            </a:r>
          </a:p>
        </p:txBody>
      </p:sp>
      <p:sp>
        <p:nvSpPr>
          <p:cNvPr id="142339" name="Rectangle 3"/>
          <p:cNvSpPr>
            <a:spLocks noChangeArrowheads="1"/>
          </p:cNvSpPr>
          <p:nvPr/>
        </p:nvSpPr>
        <p:spPr bwMode="auto">
          <a:xfrm>
            <a:off x="1116013" y="981075"/>
            <a:ext cx="7272337" cy="2282825"/>
          </a:xfrm>
          <a:prstGeom prst="rect">
            <a:avLst/>
          </a:prstGeom>
          <a:noFill/>
          <a:ln w="9525">
            <a:noFill/>
            <a:miter lim="800000"/>
            <a:headEnd/>
            <a:tailEnd/>
          </a:ln>
          <a:effectLst/>
        </p:spPr>
        <p:txBody>
          <a:bodyPr>
            <a:spAutoFit/>
          </a:bodyPr>
          <a:lstStyle/>
          <a:p>
            <a:pPr>
              <a:defRPr/>
            </a:pPr>
            <a:r>
              <a:rPr kumimoji="0" lang="en-US" altLang="zh-CN">
                <a:effectLst>
                  <a:outerShdw blurRad="38100" dist="38100" dir="2700000" algn="tl">
                    <a:srgbClr val="C0C0C0"/>
                  </a:outerShdw>
                </a:effectLst>
              </a:rPr>
              <a:t>public static void </a:t>
            </a:r>
            <a:r>
              <a:rPr kumimoji="0" lang="en-US" altLang="zh-CN">
                <a:solidFill>
                  <a:srgbClr val="FF0000"/>
                </a:solidFill>
                <a:effectLst>
                  <a:outerShdw blurRad="38100" dist="38100" dir="2700000" algn="tl">
                    <a:srgbClr val="C0C0C0"/>
                  </a:outerShdw>
                </a:effectLst>
              </a:rPr>
              <a:t>resize</a:t>
            </a:r>
            <a:r>
              <a:rPr kumimoji="0" lang="en-US" altLang="zh-CN">
                <a:effectLst>
                  <a:outerShdw blurRad="38100" dist="38100" dir="2700000" algn="tl">
                    <a:srgbClr val="C0C0C0"/>
                  </a:outerShdw>
                </a:effectLst>
              </a:rPr>
              <a:t>(Rectangle r) {</a:t>
            </a:r>
          </a:p>
          <a:p>
            <a:pPr>
              <a:defRPr/>
            </a:pPr>
            <a:r>
              <a:rPr kumimoji="0" lang="en-US" altLang="zh-CN">
                <a:effectLst>
                  <a:outerShdw blurRad="38100" dist="38100" dir="2700000" algn="tl">
                    <a:srgbClr val="C0C0C0"/>
                  </a:outerShdw>
                </a:effectLst>
              </a:rPr>
              <a:t>        while (r.getHeight() &lt;= r.getWidth()) {</a:t>
            </a:r>
          </a:p>
          <a:p>
            <a:pPr>
              <a:defRPr/>
            </a:pPr>
            <a:r>
              <a:rPr kumimoji="0" lang="en-US" altLang="zh-CN">
                <a:effectLst>
                  <a:outerShdw blurRad="38100" dist="38100" dir="2700000" algn="tl">
                    <a:srgbClr val="C0C0C0"/>
                  </a:outerShdw>
                </a:effectLst>
              </a:rPr>
              <a:t>            r.setHeight(r.getHeight() + 1);</a:t>
            </a:r>
          </a:p>
          <a:p>
            <a:pPr>
              <a:defRPr/>
            </a:pPr>
            <a:r>
              <a:rPr kumimoji="0" lang="en-US" altLang="zh-CN">
                <a:effectLst>
                  <a:outerShdw blurRad="38100" dist="38100" dir="2700000" algn="tl">
                    <a:srgbClr val="C0C0C0"/>
                  </a:outerShdw>
                </a:effectLst>
              </a:rPr>
              <a:t>        }</a:t>
            </a:r>
          </a:p>
          <a:p>
            <a:pPr>
              <a:defRPr/>
            </a:pPr>
            <a:r>
              <a:rPr kumimoji="0" lang="en-US" altLang="zh-CN">
                <a:effectLst>
                  <a:outerShdw blurRad="38100" dist="38100" dir="2700000" algn="tl">
                    <a:srgbClr val="C0C0C0"/>
                  </a:outerShdw>
                </a:effectLst>
              </a:rPr>
              <a:t>        System.out.println(</a:t>
            </a:r>
            <a:r>
              <a:rPr kumimoji="0" lang="en-US" altLang="zh-CN">
                <a:effectLst>
                  <a:outerShdw blurRad="38100" dist="38100" dir="2700000" algn="tl">
                    <a:srgbClr val="C0C0C0"/>
                  </a:outerShdw>
                </a:effectLst>
                <a:latin typeface="Times New Roman"/>
              </a:rPr>
              <a:t>“</a:t>
            </a:r>
            <a:r>
              <a:rPr kumimoji="0" lang="en-US" altLang="zh-CN">
                <a:effectLst>
                  <a:outerShdw blurRad="38100" dist="38100" dir="2700000" algn="tl">
                    <a:srgbClr val="C0C0C0"/>
                  </a:outerShdw>
                </a:effectLst>
              </a:rPr>
              <a:t>It</a:t>
            </a:r>
            <a:r>
              <a:rPr kumimoji="0" lang="en-US" altLang="zh-CN">
                <a:effectLst>
                  <a:outerShdw blurRad="38100" dist="38100" dir="2700000" algn="tl">
                    <a:srgbClr val="C0C0C0"/>
                  </a:outerShdw>
                </a:effectLst>
                <a:latin typeface="Times New Roman"/>
              </a:rPr>
              <a:t>’</a:t>
            </a:r>
            <a:r>
              <a:rPr kumimoji="0" lang="en-US" altLang="zh-CN">
                <a:effectLst>
                  <a:outerShdw blurRad="38100" dist="38100" dir="2700000" algn="tl">
                    <a:srgbClr val="C0C0C0"/>
                  </a:outerShdw>
                </a:effectLst>
              </a:rPr>
              <a:t>s OK.");</a:t>
            </a:r>
          </a:p>
          <a:p>
            <a:pPr>
              <a:defRPr/>
            </a:pPr>
            <a:r>
              <a:rPr kumimoji="0" lang="en-US" altLang="zh-CN">
                <a:effectLst>
                  <a:outerShdw blurRad="38100" dist="38100" dir="2700000" algn="tl">
                    <a:srgbClr val="C0C0C0"/>
                  </a:outerShdw>
                </a:effectLst>
              </a:rPr>
              <a:t> }</a:t>
            </a:r>
          </a:p>
        </p:txBody>
      </p:sp>
      <p:sp>
        <p:nvSpPr>
          <p:cNvPr id="142340" name="Rectangle 4"/>
          <p:cNvSpPr>
            <a:spLocks noChangeArrowheads="1"/>
          </p:cNvSpPr>
          <p:nvPr/>
        </p:nvSpPr>
        <p:spPr bwMode="auto">
          <a:xfrm>
            <a:off x="395288" y="3573463"/>
            <a:ext cx="4321175" cy="1311275"/>
          </a:xfrm>
          <a:prstGeom prst="rect">
            <a:avLst/>
          </a:prstGeom>
          <a:noFill/>
          <a:ln w="9525">
            <a:noFill/>
            <a:miter lim="800000"/>
            <a:headEnd/>
            <a:tailEnd/>
          </a:ln>
          <a:effectLst/>
        </p:spPr>
        <p:txBody>
          <a:bodyPr>
            <a:spAutoFit/>
          </a:bodyPr>
          <a:lstStyle/>
          <a:p>
            <a:pPr>
              <a:defRPr/>
            </a:pPr>
            <a:r>
              <a:rPr kumimoji="0" lang="en-US" altLang="zh-CN" sz="2000">
                <a:effectLst>
                  <a:outerShdw blurRad="38100" dist="38100" dir="2700000" algn="tl">
                    <a:srgbClr val="C0C0C0"/>
                  </a:outerShdw>
                </a:effectLst>
              </a:rPr>
              <a:t>Rectangle r1 = new Rectangle();</a:t>
            </a:r>
          </a:p>
          <a:p>
            <a:pPr>
              <a:defRPr/>
            </a:pPr>
            <a:r>
              <a:rPr kumimoji="0" lang="en-US" altLang="zh-CN" sz="2000">
                <a:effectLst>
                  <a:outerShdw blurRad="38100" dist="38100" dir="2700000" algn="tl">
                    <a:srgbClr val="C0C0C0"/>
                  </a:outerShdw>
                </a:effectLst>
              </a:rPr>
              <a:t>r1.setHeight(5);</a:t>
            </a:r>
          </a:p>
          <a:p>
            <a:pPr>
              <a:defRPr/>
            </a:pPr>
            <a:r>
              <a:rPr kumimoji="0" lang="en-US" altLang="zh-CN" sz="2000">
                <a:effectLst>
                  <a:outerShdw blurRad="38100" dist="38100" dir="2700000" algn="tl">
                    <a:srgbClr val="C0C0C0"/>
                  </a:outerShdw>
                </a:effectLst>
              </a:rPr>
              <a:t>r1.setWidth(15);</a:t>
            </a:r>
          </a:p>
          <a:p>
            <a:pPr>
              <a:defRPr/>
            </a:pPr>
            <a:r>
              <a:rPr kumimoji="0" lang="en-US" altLang="zh-CN" sz="2000">
                <a:effectLst>
                  <a:outerShdw blurRad="38100" dist="38100" dir="2700000" algn="tl">
                    <a:srgbClr val="C0C0C0"/>
                  </a:outerShdw>
                </a:effectLst>
              </a:rPr>
              <a:t>resize(r1);</a:t>
            </a:r>
          </a:p>
        </p:txBody>
      </p:sp>
      <p:sp>
        <p:nvSpPr>
          <p:cNvPr id="142341" name="Rectangle 5"/>
          <p:cNvSpPr>
            <a:spLocks noChangeArrowheads="1"/>
          </p:cNvSpPr>
          <p:nvPr/>
        </p:nvSpPr>
        <p:spPr bwMode="auto">
          <a:xfrm>
            <a:off x="4824413" y="3573463"/>
            <a:ext cx="4068762" cy="1311275"/>
          </a:xfrm>
          <a:prstGeom prst="rect">
            <a:avLst/>
          </a:prstGeom>
          <a:noFill/>
          <a:ln w="9525">
            <a:noFill/>
            <a:miter lim="800000"/>
            <a:headEnd/>
            <a:tailEnd/>
          </a:ln>
          <a:effectLst/>
        </p:spPr>
        <p:txBody>
          <a:bodyPr>
            <a:spAutoFit/>
          </a:bodyPr>
          <a:lstStyle/>
          <a:p>
            <a:pPr>
              <a:defRPr/>
            </a:pPr>
            <a:r>
              <a:rPr kumimoji="0" lang="en-US" altLang="zh-CN" sz="2000">
                <a:solidFill>
                  <a:srgbClr val="FF0000"/>
                </a:solidFill>
                <a:effectLst>
                  <a:outerShdw blurRad="38100" dist="38100" dir="2700000" algn="tl">
                    <a:srgbClr val="C0C0C0"/>
                  </a:outerShdw>
                </a:effectLst>
              </a:rPr>
              <a:t>Rectangle r2 = new Square();</a:t>
            </a:r>
          </a:p>
          <a:p>
            <a:pPr>
              <a:defRPr/>
            </a:pPr>
            <a:r>
              <a:rPr kumimoji="0" lang="en-US" altLang="zh-CN" sz="2000">
                <a:effectLst>
                  <a:outerShdw blurRad="38100" dist="38100" dir="2700000" algn="tl">
                    <a:srgbClr val="C0C0C0"/>
                  </a:outerShdw>
                </a:effectLst>
              </a:rPr>
              <a:t>r2.setHeight(5);</a:t>
            </a:r>
          </a:p>
          <a:p>
            <a:pPr>
              <a:defRPr/>
            </a:pPr>
            <a:r>
              <a:rPr kumimoji="0" lang="en-US" altLang="zh-CN" sz="2000">
                <a:effectLst>
                  <a:outerShdw blurRad="38100" dist="38100" dir="2700000" algn="tl">
                    <a:srgbClr val="C0C0C0"/>
                  </a:outerShdw>
                </a:effectLst>
              </a:rPr>
              <a:t>r2.setWidth(15);</a:t>
            </a:r>
          </a:p>
          <a:p>
            <a:pPr>
              <a:defRPr/>
            </a:pPr>
            <a:r>
              <a:rPr kumimoji="0" lang="en-US" altLang="zh-CN" sz="2000">
                <a:effectLst>
                  <a:outerShdw blurRad="38100" dist="38100" dir="2700000" algn="tl">
                    <a:srgbClr val="C0C0C0"/>
                  </a:outerShdw>
                </a:effectLst>
              </a:rPr>
              <a:t>resize(r2);</a:t>
            </a:r>
          </a:p>
        </p:txBody>
      </p:sp>
      <p:sp>
        <p:nvSpPr>
          <p:cNvPr id="142342" name="Rectangle 6"/>
          <p:cNvSpPr>
            <a:spLocks noChangeArrowheads="1"/>
          </p:cNvSpPr>
          <p:nvPr/>
        </p:nvSpPr>
        <p:spPr bwMode="auto">
          <a:xfrm>
            <a:off x="1331913" y="4994275"/>
            <a:ext cx="7058025" cy="1187450"/>
          </a:xfrm>
          <a:prstGeom prst="rect">
            <a:avLst/>
          </a:prstGeom>
          <a:noFill/>
          <a:ln w="9525">
            <a:noFill/>
            <a:miter lim="800000"/>
            <a:headEnd/>
            <a:tailEnd/>
          </a:ln>
          <a:effectLst/>
        </p:spPr>
        <p:txBody>
          <a:bodyPr>
            <a:spAutoFit/>
          </a:bodyPr>
          <a:lstStyle/>
          <a:p>
            <a:pPr>
              <a:buFont typeface="Wingdings" pitchFamily="2" charset="2"/>
              <a:buChar char="ü"/>
              <a:defRPr/>
            </a:pPr>
            <a:r>
              <a:rPr kumimoji="0" lang="zh-CN" altLang="en-US">
                <a:solidFill>
                  <a:srgbClr val="000066"/>
                </a:solidFill>
                <a:effectLst>
                  <a:outerShdw blurRad="38100" dist="38100" dir="2700000" algn="tl">
                    <a:srgbClr val="C0C0C0"/>
                  </a:outerShdw>
                </a:effectLst>
              </a:rPr>
              <a:t>使用父类（长方形）时，程序正常运行</a:t>
            </a:r>
          </a:p>
          <a:p>
            <a:pPr>
              <a:buFont typeface="Wingdings" pitchFamily="2" charset="2"/>
              <a:buChar char="ü"/>
              <a:defRPr/>
            </a:pPr>
            <a:r>
              <a:rPr kumimoji="0" lang="zh-CN" altLang="en-US">
                <a:solidFill>
                  <a:srgbClr val="000066"/>
                </a:solidFill>
                <a:effectLst>
                  <a:outerShdw blurRad="38100" dist="38100" dir="2700000" algn="tl">
                    <a:srgbClr val="C0C0C0"/>
                  </a:outerShdw>
                </a:effectLst>
              </a:rPr>
              <a:t>使用子类（正方形）时，程序陷入死循环</a:t>
            </a:r>
          </a:p>
          <a:p>
            <a:pPr>
              <a:buFont typeface="Wingdings" pitchFamily="2" charset="2"/>
              <a:buChar char="ü"/>
              <a:defRPr/>
            </a:pPr>
            <a:r>
              <a:rPr kumimoji="0" lang="zh-CN" altLang="en-US">
                <a:solidFill>
                  <a:srgbClr val="000066"/>
                </a:solidFill>
                <a:effectLst>
                  <a:outerShdw blurRad="38100" dist="38100" dir="2700000" algn="tl">
                    <a:srgbClr val="C0C0C0"/>
                  </a:outerShdw>
                </a:effectLst>
              </a:rPr>
              <a:t>设计出问题了？继承出问题了？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dissolve">
                                      <p:cBhvr>
                                        <p:cTn id="7" dur="500"/>
                                        <p:tgtEl>
                                          <p:spTgt spid="142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2340"/>
                                        </p:tgtEl>
                                        <p:attrNameLst>
                                          <p:attrName>style.visibility</p:attrName>
                                        </p:attrNameLst>
                                      </p:cBhvr>
                                      <p:to>
                                        <p:strVal val="visible"/>
                                      </p:to>
                                    </p:set>
                                    <p:animEffect transition="in" filter="dissolve">
                                      <p:cBhvr>
                                        <p:cTn id="12" dur="500"/>
                                        <p:tgtEl>
                                          <p:spTgt spid="142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2341"/>
                                        </p:tgtEl>
                                        <p:attrNameLst>
                                          <p:attrName>style.visibility</p:attrName>
                                        </p:attrNameLst>
                                      </p:cBhvr>
                                      <p:to>
                                        <p:strVal val="visible"/>
                                      </p:to>
                                    </p:set>
                                    <p:animEffect transition="in" filter="dissolve">
                                      <p:cBhvr>
                                        <p:cTn id="17" dur="500"/>
                                        <p:tgtEl>
                                          <p:spTgt spid="1423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142342"/>
                                        </p:tgtEl>
                                        <p:attrNameLst>
                                          <p:attrName>style.visibility</p:attrName>
                                        </p:attrNameLst>
                                      </p:cBhvr>
                                      <p:to>
                                        <p:strVal val="visible"/>
                                      </p:to>
                                    </p:set>
                                    <p:anim calcmode="lin" valueType="num">
                                      <p:cBhvr>
                                        <p:cTn id="22" dur="500" fill="hold"/>
                                        <p:tgtEl>
                                          <p:spTgt spid="142342"/>
                                        </p:tgtEl>
                                        <p:attrNameLst>
                                          <p:attrName>ppt_w</p:attrName>
                                        </p:attrNameLst>
                                      </p:cBhvr>
                                      <p:tavLst>
                                        <p:tav tm="0">
                                          <p:val>
                                            <p:fltVal val="0"/>
                                          </p:val>
                                        </p:tav>
                                        <p:tav tm="100000">
                                          <p:val>
                                            <p:strVal val="#ppt_w"/>
                                          </p:val>
                                        </p:tav>
                                      </p:tavLst>
                                    </p:anim>
                                    <p:anim calcmode="lin" valueType="num">
                                      <p:cBhvr>
                                        <p:cTn id="23" dur="500" fill="hold"/>
                                        <p:tgtEl>
                                          <p:spTgt spid="1423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p:bldP spid="142340" grpId="0"/>
      <p:bldP spid="142341" grpId="0"/>
      <p:bldP spid="14234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8C8CB50-F7B7-4131-AFAC-FE4C20D61CC3}" type="slidenum">
              <a:rPr lang="en-US" altLang="zh-CN" sz="1200" b="0" smtClean="0">
                <a:solidFill>
                  <a:srgbClr val="4D4D4D"/>
                </a:solidFill>
                <a:latin typeface="Arial" charset="0"/>
              </a:rPr>
              <a:pPr eaLnBrk="1" hangingPunct="1"/>
              <a:t>60</a:t>
            </a:fld>
            <a:r>
              <a:rPr lang="en-US" altLang="zh-CN" sz="1200" b="0" smtClean="0">
                <a:solidFill>
                  <a:srgbClr val="4D4D4D"/>
                </a:solidFill>
                <a:latin typeface="Arial" charset="0"/>
              </a:rPr>
              <a:t>-</a:t>
            </a:r>
          </a:p>
        </p:txBody>
      </p:sp>
      <p:sp>
        <p:nvSpPr>
          <p:cNvPr id="6349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A36E8793-9AE3-4880-A28B-BB409E9D47E7}" type="slidenum">
              <a:rPr lang="en-US" altLang="zh-CN" sz="1200" b="0">
                <a:solidFill>
                  <a:srgbClr val="4D4D4D"/>
                </a:solidFill>
                <a:latin typeface="Arial" charset="0"/>
              </a:rPr>
              <a:pPr algn="r" eaLnBrk="1" hangingPunct="1"/>
              <a:t>60</a:t>
            </a:fld>
            <a:r>
              <a:rPr lang="en-US" altLang="zh-CN" sz="1200" b="0">
                <a:solidFill>
                  <a:srgbClr val="4D4D4D"/>
                </a:solidFill>
                <a:latin typeface="Arial" charset="0"/>
              </a:rPr>
              <a:t>-</a:t>
            </a:r>
          </a:p>
        </p:txBody>
      </p:sp>
      <p:sp>
        <p:nvSpPr>
          <p:cNvPr id="63492" name="Rectangle 2"/>
          <p:cNvSpPr>
            <a:spLocks noGrp="1" noChangeArrowheads="1"/>
          </p:cNvSpPr>
          <p:nvPr>
            <p:ph type="title" idx="4294967295"/>
          </p:nvPr>
        </p:nvSpPr>
        <p:spPr/>
        <p:txBody>
          <a:bodyPr/>
          <a:lstStyle/>
          <a:p>
            <a:pPr eaLnBrk="1" hangingPunct="1"/>
            <a:r>
              <a:rPr lang="zh-CN" altLang="en-US" sz="4400" smtClean="0"/>
              <a:t>这三个对象能解决需求吗？</a:t>
            </a:r>
            <a:endParaRPr lang="en-US" altLang="zh-CN" sz="4400" smtClean="0"/>
          </a:p>
        </p:txBody>
      </p:sp>
      <p:sp>
        <p:nvSpPr>
          <p:cNvPr id="63493" name="Rectangle 3"/>
          <p:cNvSpPr>
            <a:spLocks noGrp="1" noChangeArrowheads="1"/>
          </p:cNvSpPr>
          <p:nvPr>
            <p:ph type="body" idx="4294967295"/>
          </p:nvPr>
        </p:nvSpPr>
        <p:spPr/>
        <p:txBody>
          <a:bodyPr/>
          <a:lstStyle/>
          <a:p>
            <a:pPr eaLnBrk="1" hangingPunct="1"/>
            <a:r>
              <a:rPr lang="zh-CN" altLang="en-US" sz="3200" smtClean="0"/>
              <a:t>该系统的需求是什么，用例？</a:t>
            </a:r>
            <a:endParaRPr lang="en-US" altLang="zh-CN" sz="3200" smtClean="0"/>
          </a:p>
          <a:p>
            <a:pPr lvl="1" eaLnBrk="1" hangingPunct="1"/>
            <a:r>
              <a:rPr lang="zh-CN" altLang="en-US" sz="2800" smtClean="0"/>
              <a:t>用例</a:t>
            </a:r>
            <a:r>
              <a:rPr lang="en-US" altLang="zh-CN" sz="2800" smtClean="0"/>
              <a:t>1</a:t>
            </a:r>
            <a:r>
              <a:rPr lang="zh-CN" altLang="en-US" sz="2800" smtClean="0"/>
              <a:t>：加热</a:t>
            </a:r>
            <a:r>
              <a:rPr lang="en-US" altLang="zh-CN" sz="2800" smtClean="0"/>
              <a:t>-</a:t>
            </a:r>
            <a:r>
              <a:rPr lang="zh-CN" altLang="en-US" sz="2800" smtClean="0"/>
              <a:t>基本路径</a:t>
            </a:r>
            <a:endParaRPr lang="en-US" altLang="zh-CN" sz="2800" smtClean="0"/>
          </a:p>
          <a:p>
            <a:pPr lvl="2" eaLnBrk="1" hangingPunct="1"/>
            <a:r>
              <a:rPr lang="en-US" altLang="zh-CN" sz="2400" smtClean="0"/>
              <a:t>1. </a:t>
            </a:r>
            <a:r>
              <a:rPr lang="zh-CN" altLang="en-US" sz="2400" smtClean="0"/>
              <a:t>用例起始于用户按下加热键</a:t>
            </a:r>
          </a:p>
          <a:p>
            <a:pPr lvl="2" eaLnBrk="1" hangingPunct="1"/>
            <a:r>
              <a:rPr lang="en-US" altLang="zh-CN" sz="2400" smtClean="0"/>
              <a:t>2. </a:t>
            </a:r>
            <a:r>
              <a:rPr lang="zh-CN" altLang="en-US" sz="2400" smtClean="0"/>
              <a:t>系统开始检查水源、咖啡壶已经准备好</a:t>
            </a:r>
          </a:p>
          <a:p>
            <a:pPr lvl="2" eaLnBrk="1" hangingPunct="1"/>
            <a:r>
              <a:rPr kumimoji="0" lang="en-US" altLang="zh-CN" sz="2400" smtClean="0"/>
              <a:t>3. </a:t>
            </a:r>
            <a:r>
              <a:rPr kumimoji="0" lang="zh-CN" altLang="en-US" sz="2400" smtClean="0"/>
              <a:t>系统开始加热</a:t>
            </a:r>
            <a:endParaRPr lang="zh-CN" altLang="en-US" sz="2400" smtClean="0"/>
          </a:p>
          <a:p>
            <a:pPr lvl="2" eaLnBrk="1" hangingPunct="1"/>
            <a:r>
              <a:rPr kumimoji="0" lang="en-US" altLang="zh-CN" sz="2400" smtClean="0"/>
              <a:t>4. </a:t>
            </a:r>
            <a:r>
              <a:rPr kumimoji="0" lang="zh-CN" altLang="en-US" sz="2400" smtClean="0"/>
              <a:t>加热完成后，系统显示指示灯，提醒用户</a:t>
            </a:r>
          </a:p>
          <a:p>
            <a:pPr lvl="2" eaLnBrk="1" hangingPunct="1"/>
            <a:r>
              <a:rPr kumimoji="0" lang="zh-CN" altLang="en-US" sz="2400" smtClean="0"/>
              <a:t>异常路径：</a:t>
            </a:r>
            <a:r>
              <a:rPr kumimoji="0" lang="en-US" altLang="zh-CN" sz="2400" smtClean="0"/>
              <a:t>3a.</a:t>
            </a:r>
            <a:r>
              <a:rPr kumimoji="0" lang="zh-CN" altLang="en-US" sz="2400" smtClean="0"/>
              <a:t>加热过程中，用户拿走咖啡壶，则停止加热，同时停止供水</a:t>
            </a:r>
          </a:p>
          <a:p>
            <a:pPr lvl="1" eaLnBrk="1" hangingPunct="1"/>
            <a:r>
              <a:rPr lang="zh-CN" altLang="en-US" sz="2800" smtClean="0"/>
              <a:t>用例</a:t>
            </a:r>
            <a:r>
              <a:rPr lang="en-US" altLang="zh-CN" sz="2800" smtClean="0"/>
              <a:t>2</a:t>
            </a:r>
            <a:r>
              <a:rPr lang="zh-CN" altLang="en-US" sz="2800" smtClean="0"/>
              <a:t>：保温</a:t>
            </a:r>
          </a:p>
          <a:p>
            <a:pPr lvl="2" eaLnBrk="1" hangingPunct="1"/>
            <a:r>
              <a:rPr lang="en-US" altLang="zh-CN" sz="2400" smtClean="0"/>
              <a:t>…</a:t>
            </a:r>
            <a:endParaRPr lang="zh-CN" altLang="en-US" sz="24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9F9BB3C-2761-4D38-9169-4F1F5E52268A}" type="slidenum">
              <a:rPr lang="en-US" altLang="zh-CN" sz="1200" b="0" smtClean="0">
                <a:solidFill>
                  <a:srgbClr val="4D4D4D"/>
                </a:solidFill>
                <a:latin typeface="Arial" charset="0"/>
              </a:rPr>
              <a:pPr eaLnBrk="1" hangingPunct="1"/>
              <a:t>61</a:t>
            </a:fld>
            <a:r>
              <a:rPr lang="en-US" altLang="zh-CN" sz="1200" b="0" smtClean="0">
                <a:solidFill>
                  <a:srgbClr val="4D4D4D"/>
                </a:solidFill>
                <a:latin typeface="Arial" charset="0"/>
              </a:rPr>
              <a:t>-</a:t>
            </a:r>
          </a:p>
        </p:txBody>
      </p:sp>
      <p:sp>
        <p:nvSpPr>
          <p:cNvPr id="6451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1AD42A77-ECCC-4FCE-8A71-FE7A72CEB85C}" type="slidenum">
              <a:rPr lang="en-US" altLang="zh-CN" sz="1200" b="0">
                <a:solidFill>
                  <a:srgbClr val="4D4D4D"/>
                </a:solidFill>
                <a:latin typeface="Arial" charset="0"/>
              </a:rPr>
              <a:pPr algn="r" eaLnBrk="1" hangingPunct="1"/>
              <a:t>61</a:t>
            </a:fld>
            <a:r>
              <a:rPr lang="en-US" altLang="zh-CN" sz="1200" b="0">
                <a:solidFill>
                  <a:srgbClr val="4D4D4D"/>
                </a:solidFill>
                <a:latin typeface="Arial" charset="0"/>
              </a:rPr>
              <a:t>-</a:t>
            </a:r>
          </a:p>
        </p:txBody>
      </p:sp>
      <p:sp>
        <p:nvSpPr>
          <p:cNvPr id="64516" name="Rectangle 2"/>
          <p:cNvSpPr>
            <a:spLocks noGrp="1" noChangeArrowheads="1"/>
          </p:cNvSpPr>
          <p:nvPr>
            <p:ph type="title" idx="4294967295"/>
          </p:nvPr>
        </p:nvSpPr>
        <p:spPr/>
        <p:txBody>
          <a:bodyPr/>
          <a:lstStyle/>
          <a:p>
            <a:pPr eaLnBrk="1" hangingPunct="1"/>
            <a:r>
              <a:rPr lang="zh-CN" altLang="en-US" smtClean="0"/>
              <a:t> 用例分析：“加热”用例</a:t>
            </a:r>
            <a:r>
              <a:rPr lang="en-US" altLang="zh-CN" smtClean="0"/>
              <a:t>-1</a:t>
            </a:r>
          </a:p>
        </p:txBody>
      </p:sp>
      <p:sp>
        <p:nvSpPr>
          <p:cNvPr id="200707" name="Text Box 3"/>
          <p:cNvSpPr txBox="1">
            <a:spLocks noChangeArrowheads="1"/>
          </p:cNvSpPr>
          <p:nvPr/>
        </p:nvSpPr>
        <p:spPr bwMode="auto">
          <a:xfrm>
            <a:off x="323850" y="981075"/>
            <a:ext cx="8497888" cy="1797050"/>
          </a:xfrm>
          <a:prstGeom prst="rect">
            <a:avLst/>
          </a:prstGeom>
          <a:noFill/>
          <a:ln w="9525" algn="ctr">
            <a:noFill/>
            <a:miter lim="800000"/>
            <a:headEnd/>
            <a:tailEnd/>
          </a:ln>
          <a:effectLst/>
        </p:spPr>
        <p:txBody>
          <a:bodyPr>
            <a:spAutoFit/>
          </a:bodyPr>
          <a:lstStyle/>
          <a:p>
            <a:pPr algn="ctr">
              <a:spcBef>
                <a:spcPct val="50000"/>
              </a:spcBef>
              <a:defRPr/>
            </a:pPr>
            <a:r>
              <a:rPr kumimoji="0" lang="zh-CN" altLang="en-US" sz="2800"/>
              <a:t>基本路径：</a:t>
            </a:r>
            <a:r>
              <a:rPr kumimoji="0" lang="zh-CN" altLang="en-US" sz="2800">
                <a:solidFill>
                  <a:srgbClr val="FF0000"/>
                </a:solidFill>
                <a:effectLst>
                  <a:outerShdw blurRad="38100" dist="38100" dir="2700000" algn="tl">
                    <a:srgbClr val="C0C0C0"/>
                  </a:outerShdw>
                </a:effectLst>
              </a:rPr>
              <a:t>用户按下</a:t>
            </a:r>
            <a:r>
              <a:rPr kumimoji="0" lang="zh-CN" altLang="en-US" sz="2800">
                <a:solidFill>
                  <a:srgbClr val="FF0000"/>
                </a:solidFill>
                <a:effectLst>
                  <a:outerShdw blurRad="38100" dist="38100" dir="2700000" algn="tl">
                    <a:srgbClr val="C0C0C0"/>
                  </a:outerShdw>
                </a:effectLst>
                <a:latin typeface="Arial"/>
              </a:rPr>
              <a:t>“</a:t>
            </a:r>
            <a:r>
              <a:rPr kumimoji="0" lang="zh-CN" altLang="en-US" sz="2800">
                <a:solidFill>
                  <a:srgbClr val="FF0000"/>
                </a:solidFill>
                <a:effectLst>
                  <a:outerShdw blurRad="38100" dist="38100" dir="2700000" algn="tl">
                    <a:srgbClr val="C0C0C0"/>
                  </a:outerShdw>
                </a:effectLst>
              </a:rPr>
              <a:t>加热</a:t>
            </a:r>
            <a:r>
              <a:rPr kumimoji="0" lang="zh-CN" altLang="en-US" sz="2800">
                <a:solidFill>
                  <a:srgbClr val="FF0000"/>
                </a:solidFill>
                <a:effectLst>
                  <a:outerShdw blurRad="38100" dist="38100" dir="2700000" algn="tl">
                    <a:srgbClr val="C0C0C0"/>
                  </a:outerShdw>
                </a:effectLst>
                <a:latin typeface="Arial"/>
              </a:rPr>
              <a:t>”</a:t>
            </a:r>
            <a:r>
              <a:rPr kumimoji="0" lang="zh-CN" altLang="en-US" sz="2800">
                <a:solidFill>
                  <a:srgbClr val="FF0000"/>
                </a:solidFill>
                <a:effectLst>
                  <a:outerShdw blurRad="38100" dist="38100" dir="2700000" algn="tl">
                    <a:srgbClr val="C0C0C0"/>
                  </a:outerShdw>
                </a:effectLst>
              </a:rPr>
              <a:t>键</a:t>
            </a:r>
          </a:p>
          <a:p>
            <a:pPr>
              <a:spcBef>
                <a:spcPct val="50000"/>
              </a:spcBef>
              <a:defRPr/>
            </a:pPr>
            <a:r>
              <a:rPr kumimoji="0" lang="zh-CN" altLang="en-US"/>
              <a:t>用户按下</a:t>
            </a:r>
            <a:r>
              <a:rPr kumimoji="0" lang="zh-CN" altLang="en-US">
                <a:latin typeface="Arial"/>
              </a:rPr>
              <a:t>“</a:t>
            </a:r>
            <a:r>
              <a:rPr kumimoji="0" lang="zh-CN" altLang="en-US"/>
              <a:t>加热</a:t>
            </a:r>
            <a:r>
              <a:rPr kumimoji="0" lang="zh-CN" altLang="en-US">
                <a:latin typeface="Arial"/>
              </a:rPr>
              <a:t>”</a:t>
            </a:r>
            <a:r>
              <a:rPr kumimoji="0" lang="zh-CN" altLang="en-US"/>
              <a:t>键，咖啡机要检查</a:t>
            </a:r>
            <a:r>
              <a:rPr kumimoji="0" lang="en-US" altLang="zh-CN"/>
              <a:t>HotWaterSource</a:t>
            </a:r>
            <a:r>
              <a:rPr kumimoji="0" lang="zh-CN" altLang="en-US"/>
              <a:t>和</a:t>
            </a:r>
            <a:r>
              <a:rPr kumimoji="0" lang="en-US" altLang="zh-CN"/>
              <a:t>ContainmentVessel</a:t>
            </a:r>
            <a:r>
              <a:rPr kumimoji="0" lang="zh-CN" altLang="en-US"/>
              <a:t>是否已经处于就位状态。如果两者都准备好了，可以要求</a:t>
            </a:r>
            <a:r>
              <a:rPr kumimoji="0" lang="en-US" altLang="zh-CN"/>
              <a:t>HotWaterSource</a:t>
            </a:r>
            <a:r>
              <a:rPr kumimoji="0" lang="zh-CN" altLang="en-US"/>
              <a:t>开始加热</a:t>
            </a:r>
          </a:p>
        </p:txBody>
      </p:sp>
      <p:pic>
        <p:nvPicPr>
          <p:cNvPr id="200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24175"/>
            <a:ext cx="5903912" cy="273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0708"/>
                                        </p:tgtEl>
                                        <p:attrNameLst>
                                          <p:attrName>style.visibility</p:attrName>
                                        </p:attrNameLst>
                                      </p:cBhvr>
                                      <p:to>
                                        <p:strVal val="visible"/>
                                      </p:to>
                                    </p:set>
                                    <p:animEffect transition="in" filter="dissolve">
                                      <p:cBhvr>
                                        <p:cTn id="7" dur="5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804A574-F350-4163-999D-231AAAB6077E}" type="slidenum">
              <a:rPr lang="en-US" altLang="zh-CN" sz="1200" b="0" smtClean="0">
                <a:solidFill>
                  <a:srgbClr val="4D4D4D"/>
                </a:solidFill>
                <a:latin typeface="Arial" charset="0"/>
              </a:rPr>
              <a:pPr eaLnBrk="1" hangingPunct="1"/>
              <a:t>62</a:t>
            </a:fld>
            <a:r>
              <a:rPr lang="en-US" altLang="zh-CN" sz="1200" b="0" smtClean="0">
                <a:solidFill>
                  <a:srgbClr val="4D4D4D"/>
                </a:solidFill>
                <a:latin typeface="Arial" charset="0"/>
              </a:rPr>
              <a:t>-</a:t>
            </a:r>
          </a:p>
        </p:txBody>
      </p:sp>
      <p:sp>
        <p:nvSpPr>
          <p:cNvPr id="6553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8766DF13-3973-42C9-A19A-225E010776F2}" type="slidenum">
              <a:rPr lang="en-US" altLang="zh-CN" sz="1200" b="0">
                <a:solidFill>
                  <a:srgbClr val="4D4D4D"/>
                </a:solidFill>
                <a:latin typeface="Arial" charset="0"/>
              </a:rPr>
              <a:pPr algn="r" eaLnBrk="1" hangingPunct="1"/>
              <a:t>62</a:t>
            </a:fld>
            <a:r>
              <a:rPr lang="en-US" altLang="zh-CN" sz="1200" b="0">
                <a:solidFill>
                  <a:srgbClr val="4D4D4D"/>
                </a:solidFill>
                <a:latin typeface="Arial" charset="0"/>
              </a:rPr>
              <a:t>-</a:t>
            </a:r>
          </a:p>
        </p:txBody>
      </p:sp>
      <p:sp>
        <p:nvSpPr>
          <p:cNvPr id="65540" name="Rectangle 2"/>
          <p:cNvSpPr>
            <a:spLocks noGrp="1" noChangeArrowheads="1"/>
          </p:cNvSpPr>
          <p:nvPr>
            <p:ph type="title" idx="4294967295"/>
          </p:nvPr>
        </p:nvSpPr>
        <p:spPr/>
        <p:txBody>
          <a:bodyPr/>
          <a:lstStyle/>
          <a:p>
            <a:pPr eaLnBrk="1" hangingPunct="1"/>
            <a:r>
              <a:rPr lang="zh-CN" altLang="en-US" smtClean="0"/>
              <a:t>通信图</a:t>
            </a:r>
            <a:r>
              <a:rPr lang="en-US" altLang="zh-CN" sz="4000" smtClean="0"/>
              <a:t>Communication</a:t>
            </a:r>
            <a:r>
              <a:rPr lang="en-US" altLang="zh-CN" sz="3200" smtClean="0"/>
              <a:t> Diagram</a:t>
            </a:r>
          </a:p>
        </p:txBody>
      </p:sp>
      <p:sp>
        <p:nvSpPr>
          <p:cNvPr id="201731" name="Rectangle 3"/>
          <p:cNvSpPr>
            <a:spLocks noGrp="1" noChangeArrowheads="1"/>
          </p:cNvSpPr>
          <p:nvPr>
            <p:ph type="body" idx="4294967295"/>
          </p:nvPr>
        </p:nvSpPr>
        <p:spPr/>
        <p:txBody>
          <a:bodyPr/>
          <a:lstStyle/>
          <a:p>
            <a:pPr eaLnBrk="1" hangingPunct="1">
              <a:defRPr/>
            </a:pPr>
            <a:r>
              <a:rPr lang="zh-CN" altLang="en-US" sz="3200"/>
              <a:t>通信图描述对象之间消息的连接关系，侧重说明哪些对象之间有消息传递</a:t>
            </a:r>
          </a:p>
          <a:p>
            <a:pPr lvl="1" eaLnBrk="1" hangingPunct="1">
              <a:defRPr/>
            </a:pPr>
            <a:r>
              <a:rPr lang="zh-CN" altLang="en-US" sz="2800"/>
              <a:t>通信图中对象用对象图符表示，箭头表示消息发送的方向，编号标明消息的执行顺序</a:t>
            </a:r>
          </a:p>
          <a:p>
            <a:pPr lvl="2" eaLnBrk="1" hangingPunct="1">
              <a:defRPr/>
            </a:pPr>
            <a:r>
              <a:rPr lang="zh-CN" altLang="en-US" sz="2400"/>
              <a:t>顺序法：简单编号方案，从</a:t>
            </a:r>
            <a:r>
              <a:rPr lang="en-US" altLang="zh-CN" sz="2400"/>
              <a:t>1</a:t>
            </a:r>
            <a:r>
              <a:rPr lang="zh-CN" altLang="en-US" sz="2400"/>
              <a:t>开始，由小到大，顺序排列</a:t>
            </a:r>
          </a:p>
          <a:p>
            <a:pPr lvl="2" eaLnBrk="1" hangingPunct="1">
              <a:defRPr/>
            </a:pPr>
            <a:r>
              <a:rPr lang="zh-CN" altLang="en-US" sz="2400"/>
              <a:t>层次法：小数点制编号方案</a:t>
            </a:r>
          </a:p>
          <a:p>
            <a:pPr lvl="1" eaLnBrk="1" hangingPunct="1">
              <a:defRPr/>
            </a:pPr>
            <a:r>
              <a:rPr lang="zh-CN" altLang="en-US" sz="2800"/>
              <a:t>与顺序图相比，通过编号来看消息的</a:t>
            </a:r>
            <a:r>
              <a:rPr lang="zh-CN" altLang="en-US" sz="2800">
                <a:solidFill>
                  <a:srgbClr val="FF0000"/>
                </a:solidFill>
                <a:effectLst>
                  <a:outerShdw blurRad="38100" dist="38100" dir="2700000" algn="tl">
                    <a:srgbClr val="C0C0C0"/>
                  </a:outerShdw>
                </a:effectLst>
              </a:rPr>
              <a:t>执行顺序比较困难</a:t>
            </a:r>
            <a:r>
              <a:rPr lang="zh-CN" altLang="en-US" sz="2800"/>
              <a:t>，但通信图中对象间灵活的空间布局可以</a:t>
            </a:r>
            <a:r>
              <a:rPr lang="zh-CN" altLang="en-US" sz="2800">
                <a:solidFill>
                  <a:srgbClr val="FF0000"/>
                </a:solidFill>
                <a:effectLst>
                  <a:outerShdw blurRad="38100" dist="38100" dir="2700000" algn="tl">
                    <a:srgbClr val="C0C0C0"/>
                  </a:outerShdw>
                </a:effectLst>
              </a:rPr>
              <a:t>更方便地展示动态连接关系</a:t>
            </a:r>
            <a:r>
              <a:rPr lang="zh-CN" altLang="en-US" sz="2800"/>
              <a:t>等有用信息</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D072D87-7358-4F3D-831C-26EFD829D180}" type="slidenum">
              <a:rPr lang="en-US" altLang="zh-CN" sz="1200" b="0" smtClean="0">
                <a:solidFill>
                  <a:srgbClr val="4D4D4D"/>
                </a:solidFill>
                <a:latin typeface="Arial" charset="0"/>
              </a:rPr>
              <a:pPr eaLnBrk="1" hangingPunct="1"/>
              <a:t>63</a:t>
            </a:fld>
            <a:r>
              <a:rPr lang="en-US" altLang="zh-CN" sz="1200" b="0" smtClean="0">
                <a:solidFill>
                  <a:srgbClr val="4D4D4D"/>
                </a:solidFill>
                <a:latin typeface="Arial" charset="0"/>
              </a:rPr>
              <a:t>-</a:t>
            </a:r>
          </a:p>
        </p:txBody>
      </p:sp>
      <p:sp>
        <p:nvSpPr>
          <p:cNvPr id="66563" name="灯片编号占位符 6"/>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FE4C42F4-48E7-4DCF-B914-9F7098D5C105}" type="slidenum">
              <a:rPr lang="en-US" altLang="zh-CN" sz="1200" b="0">
                <a:solidFill>
                  <a:srgbClr val="4D4D4D"/>
                </a:solidFill>
                <a:latin typeface="Arial" charset="0"/>
              </a:rPr>
              <a:pPr algn="r" eaLnBrk="1" hangingPunct="1"/>
              <a:t>63</a:t>
            </a:fld>
            <a:r>
              <a:rPr lang="en-US" altLang="zh-CN" sz="1200" b="0">
                <a:solidFill>
                  <a:srgbClr val="4D4D4D"/>
                </a:solidFill>
                <a:latin typeface="Arial" charset="0"/>
              </a:rPr>
              <a:t>-</a:t>
            </a:r>
          </a:p>
        </p:txBody>
      </p:sp>
      <p:sp>
        <p:nvSpPr>
          <p:cNvPr id="66564" name="Rectangle 2"/>
          <p:cNvSpPr>
            <a:spLocks noGrp="1" noChangeArrowheads="1"/>
          </p:cNvSpPr>
          <p:nvPr>
            <p:ph type="title" idx="4294967295"/>
          </p:nvPr>
        </p:nvSpPr>
        <p:spPr/>
        <p:txBody>
          <a:bodyPr/>
          <a:lstStyle/>
          <a:p>
            <a:pPr eaLnBrk="1" hangingPunct="1"/>
            <a:r>
              <a:rPr lang="zh-CN" altLang="en-US" sz="4400" smtClean="0"/>
              <a:t>通信图剖析</a:t>
            </a:r>
          </a:p>
        </p:txBody>
      </p:sp>
      <p:sp>
        <p:nvSpPr>
          <p:cNvPr id="218122" name="Rectangle 10"/>
          <p:cNvSpPr>
            <a:spLocks noChangeArrowheads="1"/>
          </p:cNvSpPr>
          <p:nvPr/>
        </p:nvSpPr>
        <p:spPr bwMode="auto">
          <a:xfrm>
            <a:off x="1763713" y="5297488"/>
            <a:ext cx="587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a:solidFill>
                  <a:schemeClr val="hlink"/>
                </a:solidFill>
              </a:rPr>
              <a:t>与顺序图中的元素有什么差别？</a:t>
            </a:r>
            <a:endParaRPr lang="en-US" altLang="zh-CN" sz="3200">
              <a:solidFill>
                <a:schemeClr val="hlink"/>
              </a:solidFill>
            </a:endParaRPr>
          </a:p>
        </p:txBody>
      </p:sp>
      <p:pic>
        <p:nvPicPr>
          <p:cNvPr id="665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196975"/>
            <a:ext cx="6481763"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8122"/>
                                        </p:tgtEl>
                                        <p:attrNameLst>
                                          <p:attrName>style.visibility</p:attrName>
                                        </p:attrNameLst>
                                      </p:cBhvr>
                                      <p:to>
                                        <p:strVal val="visible"/>
                                      </p:to>
                                    </p:set>
                                    <p:animEffect transition="in" filter="dissolve">
                                      <p:cBhvr>
                                        <p:cTn id="7" dur="500"/>
                                        <p:tgtEl>
                                          <p:spTgt spid="218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F3438C7-6F54-439D-931B-FBA1CCD8E6CB}" type="slidenum">
              <a:rPr lang="en-US" altLang="zh-CN" sz="1200" b="0" smtClean="0">
                <a:solidFill>
                  <a:srgbClr val="4D4D4D"/>
                </a:solidFill>
                <a:latin typeface="Arial" charset="0"/>
              </a:rPr>
              <a:pPr eaLnBrk="1" hangingPunct="1"/>
              <a:t>64</a:t>
            </a:fld>
            <a:r>
              <a:rPr lang="en-US" altLang="zh-CN" sz="1200" b="0" smtClean="0">
                <a:solidFill>
                  <a:srgbClr val="4D4D4D"/>
                </a:solidFill>
                <a:latin typeface="Arial" charset="0"/>
              </a:rPr>
              <a:t>-</a:t>
            </a:r>
          </a:p>
        </p:txBody>
      </p:sp>
      <p:sp>
        <p:nvSpPr>
          <p:cNvPr id="6758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E6BD18E5-9B2A-4874-B212-51E0F468806D}" type="slidenum">
              <a:rPr lang="en-US" altLang="zh-CN" sz="1200" b="0">
                <a:solidFill>
                  <a:srgbClr val="4D4D4D"/>
                </a:solidFill>
                <a:latin typeface="Arial" charset="0"/>
              </a:rPr>
              <a:pPr algn="r" eaLnBrk="1" hangingPunct="1"/>
              <a:t>64</a:t>
            </a:fld>
            <a:r>
              <a:rPr lang="en-US" altLang="zh-CN" sz="1200" b="0">
                <a:solidFill>
                  <a:srgbClr val="4D4D4D"/>
                </a:solidFill>
                <a:latin typeface="Arial" charset="0"/>
              </a:rPr>
              <a:t>-</a:t>
            </a:r>
          </a:p>
        </p:txBody>
      </p:sp>
      <p:sp>
        <p:nvSpPr>
          <p:cNvPr id="67588" name="Rectangle 2"/>
          <p:cNvSpPr>
            <a:spLocks noGrp="1" noChangeArrowheads="1"/>
          </p:cNvSpPr>
          <p:nvPr>
            <p:ph type="title" idx="4294967295"/>
          </p:nvPr>
        </p:nvSpPr>
        <p:spPr/>
        <p:txBody>
          <a:bodyPr/>
          <a:lstStyle/>
          <a:p>
            <a:pPr eaLnBrk="1" hangingPunct="1"/>
            <a:r>
              <a:rPr lang="zh-CN" altLang="en-US" smtClean="0"/>
              <a:t>通信图</a:t>
            </a:r>
            <a:r>
              <a:rPr lang="en-US" altLang="zh-CN" smtClean="0"/>
              <a:t>-</a:t>
            </a:r>
            <a:r>
              <a:rPr lang="zh-CN" altLang="en-US" smtClean="0"/>
              <a:t>推荐的使用场合</a:t>
            </a:r>
          </a:p>
        </p:txBody>
      </p:sp>
      <p:sp>
        <p:nvSpPr>
          <p:cNvPr id="202755" name="Rectangle 3"/>
          <p:cNvSpPr>
            <a:spLocks noGrp="1" noChangeArrowheads="1"/>
          </p:cNvSpPr>
          <p:nvPr>
            <p:ph type="body" idx="4294967295"/>
          </p:nvPr>
        </p:nvSpPr>
        <p:spPr/>
        <p:txBody>
          <a:bodyPr/>
          <a:lstStyle/>
          <a:p>
            <a:pPr eaLnBrk="1" hangingPunct="1">
              <a:defRPr/>
            </a:pPr>
            <a:r>
              <a:rPr lang="zh-CN" altLang="en-US"/>
              <a:t>通信图是一种交互图，而交互图主要用于</a:t>
            </a:r>
          </a:p>
          <a:p>
            <a:pPr lvl="1" eaLnBrk="1" hangingPunct="1">
              <a:defRPr/>
            </a:pPr>
            <a:r>
              <a:rPr lang="zh-CN" altLang="en-US"/>
              <a:t>描述对象之间的动态协作关系（通信图）以及协作过程中的行为次序（顺序图）</a:t>
            </a:r>
          </a:p>
          <a:p>
            <a:pPr lvl="1" eaLnBrk="1" hangingPunct="1">
              <a:defRPr/>
            </a:pPr>
            <a:r>
              <a:rPr lang="zh-CN" altLang="en-US"/>
              <a:t>常常用来描述一个</a:t>
            </a:r>
            <a:r>
              <a:rPr lang="zh-CN" altLang="en-US">
                <a:solidFill>
                  <a:srgbClr val="FF0000"/>
                </a:solidFill>
                <a:effectLst>
                  <a:outerShdw blurRad="38100" dist="38100" dir="2700000" algn="tl">
                    <a:srgbClr val="C0C0C0"/>
                  </a:outerShdw>
                </a:effectLst>
              </a:rPr>
              <a:t>用例的行为</a:t>
            </a:r>
            <a:r>
              <a:rPr lang="zh-CN" altLang="en-US"/>
              <a:t>，显示该用例中所涉及的对象以及这些对象之间的</a:t>
            </a:r>
            <a:r>
              <a:rPr lang="zh-CN" altLang="en-US">
                <a:solidFill>
                  <a:srgbClr val="FF0000"/>
                </a:solidFill>
                <a:effectLst>
                  <a:outerShdw blurRad="38100" dist="38100" dir="2700000" algn="tl">
                    <a:srgbClr val="C0C0C0"/>
                  </a:outerShdw>
                </a:effectLst>
              </a:rPr>
              <a:t>协作和消息传递</a:t>
            </a:r>
            <a:r>
              <a:rPr lang="zh-CN" altLang="en-US"/>
              <a:t>情况</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5A6610F-F5C5-40A8-BD30-F148166FA667}" type="slidenum">
              <a:rPr lang="en-US" altLang="zh-CN" sz="1200" b="0" smtClean="0">
                <a:solidFill>
                  <a:srgbClr val="4D4D4D"/>
                </a:solidFill>
                <a:latin typeface="Arial" charset="0"/>
              </a:rPr>
              <a:pPr eaLnBrk="1" hangingPunct="1"/>
              <a:t>65</a:t>
            </a:fld>
            <a:r>
              <a:rPr lang="en-US" altLang="zh-CN" sz="1200" b="0" smtClean="0">
                <a:solidFill>
                  <a:srgbClr val="4D4D4D"/>
                </a:solidFill>
                <a:latin typeface="Arial" charset="0"/>
              </a:rPr>
              <a:t>-</a:t>
            </a:r>
          </a:p>
        </p:txBody>
      </p:sp>
      <p:sp>
        <p:nvSpPr>
          <p:cNvPr id="68611" name="灯片编号占位符 7"/>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14CED873-AE13-4066-8A13-55AE8533A843}" type="slidenum">
              <a:rPr lang="en-US" altLang="zh-CN" sz="1200" b="0">
                <a:solidFill>
                  <a:srgbClr val="4D4D4D"/>
                </a:solidFill>
                <a:latin typeface="Arial" charset="0"/>
              </a:rPr>
              <a:pPr algn="r" eaLnBrk="1" hangingPunct="1"/>
              <a:t>65</a:t>
            </a:fld>
            <a:r>
              <a:rPr lang="en-US" altLang="zh-CN" sz="1200" b="0">
                <a:solidFill>
                  <a:srgbClr val="4D4D4D"/>
                </a:solidFill>
                <a:latin typeface="Arial" charset="0"/>
              </a:rPr>
              <a:t>-</a:t>
            </a:r>
          </a:p>
        </p:txBody>
      </p:sp>
      <p:sp>
        <p:nvSpPr>
          <p:cNvPr id="68612" name="Rectangle 2"/>
          <p:cNvSpPr>
            <a:spLocks noGrp="1" noChangeArrowheads="1"/>
          </p:cNvSpPr>
          <p:nvPr>
            <p:ph type="title" idx="4294967295"/>
          </p:nvPr>
        </p:nvSpPr>
        <p:spPr/>
        <p:txBody>
          <a:bodyPr/>
          <a:lstStyle/>
          <a:p>
            <a:pPr eaLnBrk="1" hangingPunct="1"/>
            <a:r>
              <a:rPr lang="zh-CN" altLang="en-US" sz="4400" smtClean="0"/>
              <a:t>通信图与顺序图对比</a:t>
            </a:r>
            <a:endParaRPr lang="en-US" altLang="zh-CN" sz="4400" smtClean="0"/>
          </a:p>
        </p:txBody>
      </p:sp>
      <p:sp>
        <p:nvSpPr>
          <p:cNvPr id="68613" name="Rectangle 3"/>
          <p:cNvSpPr>
            <a:spLocks noGrp="1" noChangeArrowheads="1"/>
          </p:cNvSpPr>
          <p:nvPr>
            <p:ph type="body" sz="half" idx="4294967295"/>
          </p:nvPr>
        </p:nvSpPr>
        <p:spPr>
          <a:xfrm>
            <a:off x="684213" y="908050"/>
            <a:ext cx="8459787" cy="1728788"/>
          </a:xfrm>
        </p:spPr>
        <p:txBody>
          <a:bodyPr/>
          <a:lstStyle/>
          <a:p>
            <a:pPr eaLnBrk="1" hangingPunct="1">
              <a:lnSpc>
                <a:spcPct val="90000"/>
              </a:lnSpc>
            </a:pPr>
            <a:r>
              <a:rPr lang="zh-CN" altLang="en-US" sz="3200" smtClean="0"/>
              <a:t>功能完全相同，可以利用工具进行互相转换</a:t>
            </a:r>
          </a:p>
          <a:p>
            <a:pPr eaLnBrk="1" hangingPunct="1">
              <a:lnSpc>
                <a:spcPct val="90000"/>
              </a:lnSpc>
            </a:pPr>
            <a:r>
              <a:rPr lang="zh-CN" altLang="en-US" sz="3200" smtClean="0"/>
              <a:t>侧重点不同，根据实际情况选择一种合适的图进行用例分析和设计</a:t>
            </a:r>
            <a:endParaRPr lang="en-US" altLang="zh-CN" sz="3200" smtClean="0"/>
          </a:p>
        </p:txBody>
      </p:sp>
      <p:sp>
        <p:nvSpPr>
          <p:cNvPr id="219143" name="Rectangle 7"/>
          <p:cNvSpPr>
            <a:spLocks noChangeArrowheads="1"/>
          </p:cNvSpPr>
          <p:nvPr/>
        </p:nvSpPr>
        <p:spPr bwMode="auto">
          <a:xfrm>
            <a:off x="395288" y="2420938"/>
            <a:ext cx="4243387" cy="3744912"/>
          </a:xfrm>
          <a:prstGeom prst="rect">
            <a:avLst/>
          </a:prstGeom>
          <a:noFill/>
          <a:ln w="9525">
            <a:noFill/>
            <a:miter lim="800000"/>
            <a:headEnd/>
            <a:tailEnd/>
          </a:ln>
          <a:effectLst/>
        </p:spPr>
        <p:txBody>
          <a:bodyPr/>
          <a:lstStyle/>
          <a:p>
            <a:pPr marL="342900" indent="-342900" algn="ctr">
              <a:spcBef>
                <a:spcPct val="20000"/>
              </a:spcBef>
              <a:buClr>
                <a:srgbClr val="A50021"/>
              </a:buClr>
              <a:buSzPct val="80000"/>
              <a:buFont typeface="Wingdings" pitchFamily="2" charset="2"/>
              <a:buNone/>
              <a:defRPr/>
            </a:pPr>
            <a:r>
              <a:rPr lang="en-US" altLang="zh-CN" sz="2800">
                <a:solidFill>
                  <a:schemeClr val="hlink"/>
                </a:solidFill>
                <a:effectLst>
                  <a:outerShdw blurRad="38100" dist="38100" dir="2700000" algn="tl">
                    <a:srgbClr val="C0C0C0"/>
                  </a:outerShdw>
                </a:effectLst>
              </a:rPr>
              <a:t>-</a:t>
            </a:r>
            <a:r>
              <a:rPr lang="zh-CN" altLang="en-US" sz="2800">
                <a:solidFill>
                  <a:schemeClr val="hlink"/>
                </a:solidFill>
                <a:effectLst>
                  <a:outerShdw blurRad="38100" dist="38100" dir="2700000" algn="tl">
                    <a:srgbClr val="C0C0C0"/>
                  </a:outerShdw>
                </a:effectLst>
              </a:rPr>
              <a:t>顺序图</a:t>
            </a:r>
            <a:r>
              <a:rPr lang="en-US" altLang="zh-CN" sz="2800">
                <a:solidFill>
                  <a:schemeClr val="hlink"/>
                </a:solidFill>
                <a:effectLst>
                  <a:outerShdw blurRad="38100" dist="38100" dir="2700000" algn="tl">
                    <a:srgbClr val="C0C0C0"/>
                  </a:outerShdw>
                </a:effectLst>
              </a:rPr>
              <a:t>-</a:t>
            </a:r>
          </a:p>
          <a:p>
            <a:pPr marL="342900" indent="-342900">
              <a:spcBef>
                <a:spcPct val="20000"/>
              </a:spcBef>
              <a:buClr>
                <a:srgbClr val="A50021"/>
              </a:buClr>
              <a:buSzPct val="80000"/>
              <a:buFont typeface="Wingdings" pitchFamily="2" charset="2"/>
              <a:buChar char="þ"/>
              <a:defRPr/>
            </a:pPr>
            <a:r>
              <a:rPr lang="zh-CN" altLang="en-US" sz="2800">
                <a:solidFill>
                  <a:srgbClr val="663300"/>
                </a:solidFill>
              </a:rPr>
              <a:t>显示了消息的明确顺序</a:t>
            </a:r>
          </a:p>
          <a:p>
            <a:pPr marL="342900" indent="-342900">
              <a:spcBef>
                <a:spcPct val="20000"/>
              </a:spcBef>
              <a:buClr>
                <a:srgbClr val="A50021"/>
              </a:buClr>
              <a:buSzPct val="80000"/>
              <a:buFont typeface="Wingdings" pitchFamily="2" charset="2"/>
              <a:buChar char="þ"/>
              <a:defRPr/>
            </a:pPr>
            <a:r>
              <a:rPr lang="zh-CN" altLang="en-US" sz="2800">
                <a:solidFill>
                  <a:srgbClr val="663300"/>
                </a:solidFill>
              </a:rPr>
              <a:t>更适用于全部流的可视化</a:t>
            </a:r>
          </a:p>
          <a:p>
            <a:pPr marL="342900" indent="-342900">
              <a:spcBef>
                <a:spcPct val="20000"/>
              </a:spcBef>
              <a:buClr>
                <a:srgbClr val="A50021"/>
              </a:buClr>
              <a:buSzPct val="80000"/>
              <a:buFont typeface="Wingdings" pitchFamily="2" charset="2"/>
              <a:buChar char="þ"/>
              <a:defRPr/>
            </a:pPr>
            <a:r>
              <a:rPr lang="zh-CN" altLang="en-US" sz="2800">
                <a:solidFill>
                  <a:srgbClr val="663300"/>
                </a:solidFill>
              </a:rPr>
              <a:t>更适用于实时规约和复杂场景</a:t>
            </a:r>
            <a:endParaRPr lang="en-US" altLang="zh-CN" sz="2800">
              <a:solidFill>
                <a:srgbClr val="663300"/>
              </a:solidFill>
            </a:endParaRPr>
          </a:p>
        </p:txBody>
      </p:sp>
      <p:sp>
        <p:nvSpPr>
          <p:cNvPr id="219144" name="Rectangle 8"/>
          <p:cNvSpPr>
            <a:spLocks noChangeArrowheads="1"/>
          </p:cNvSpPr>
          <p:nvPr/>
        </p:nvSpPr>
        <p:spPr bwMode="auto">
          <a:xfrm>
            <a:off x="4572000" y="2349500"/>
            <a:ext cx="4356100" cy="3744913"/>
          </a:xfrm>
          <a:prstGeom prst="rect">
            <a:avLst/>
          </a:prstGeom>
          <a:noFill/>
          <a:ln w="9525">
            <a:noFill/>
            <a:miter lim="800000"/>
            <a:headEnd/>
            <a:tailEnd/>
          </a:ln>
          <a:effectLst/>
        </p:spPr>
        <p:txBody>
          <a:bodyPr/>
          <a:lstStyle/>
          <a:p>
            <a:pPr marL="342900" indent="-342900" algn="ctr">
              <a:spcBef>
                <a:spcPct val="20000"/>
              </a:spcBef>
              <a:buClr>
                <a:srgbClr val="A50021"/>
              </a:buClr>
              <a:buSzPct val="80000"/>
              <a:buFont typeface="Wingdings" pitchFamily="2" charset="2"/>
              <a:buNone/>
              <a:defRPr/>
            </a:pPr>
            <a:r>
              <a:rPr lang="en-US" altLang="zh-CN" sz="2800">
                <a:solidFill>
                  <a:schemeClr val="hlink"/>
                </a:solidFill>
                <a:effectLst>
                  <a:outerShdw blurRad="38100" dist="38100" dir="2700000" algn="tl">
                    <a:srgbClr val="C0C0C0"/>
                  </a:outerShdw>
                </a:effectLst>
              </a:rPr>
              <a:t>-</a:t>
            </a:r>
            <a:r>
              <a:rPr lang="zh-CN" altLang="en-US" sz="2800">
                <a:solidFill>
                  <a:schemeClr val="hlink"/>
                </a:solidFill>
                <a:effectLst>
                  <a:outerShdw blurRad="38100" dist="38100" dir="2700000" algn="tl">
                    <a:srgbClr val="C0C0C0"/>
                  </a:outerShdw>
                </a:effectLst>
              </a:rPr>
              <a:t>通信图</a:t>
            </a:r>
            <a:r>
              <a:rPr lang="en-US" altLang="zh-CN" sz="2800">
                <a:solidFill>
                  <a:schemeClr val="hlink"/>
                </a:solidFill>
                <a:effectLst>
                  <a:outerShdw blurRad="38100" dist="38100" dir="2700000" algn="tl">
                    <a:srgbClr val="C0C0C0"/>
                  </a:outerShdw>
                </a:effectLst>
              </a:rPr>
              <a:t>-</a:t>
            </a:r>
          </a:p>
          <a:p>
            <a:pPr marL="342900" indent="-342900">
              <a:spcBef>
                <a:spcPct val="20000"/>
              </a:spcBef>
              <a:buClr>
                <a:srgbClr val="A50021"/>
              </a:buClr>
              <a:buSzPct val="80000"/>
              <a:buFont typeface="Wingdings" pitchFamily="2" charset="2"/>
              <a:buChar char="þ"/>
              <a:defRPr/>
            </a:pPr>
            <a:r>
              <a:rPr lang="zh-CN" altLang="en-US" sz="2800">
                <a:solidFill>
                  <a:srgbClr val="660066"/>
                </a:solidFill>
              </a:rPr>
              <a:t>显示除交互之外的关系</a:t>
            </a:r>
          </a:p>
          <a:p>
            <a:pPr marL="342900" indent="-342900">
              <a:spcBef>
                <a:spcPct val="20000"/>
              </a:spcBef>
              <a:buClr>
                <a:srgbClr val="A50021"/>
              </a:buClr>
              <a:buSzPct val="80000"/>
              <a:buFont typeface="Wingdings" pitchFamily="2" charset="2"/>
              <a:buChar char="þ"/>
              <a:defRPr/>
            </a:pPr>
            <a:r>
              <a:rPr lang="zh-CN" altLang="en-US" sz="2800">
                <a:solidFill>
                  <a:srgbClr val="660066"/>
                </a:solidFill>
              </a:rPr>
              <a:t>更适用于协作模式的可视化</a:t>
            </a:r>
          </a:p>
          <a:p>
            <a:pPr marL="342900" indent="-342900">
              <a:spcBef>
                <a:spcPct val="20000"/>
              </a:spcBef>
              <a:buClr>
                <a:srgbClr val="A50021"/>
              </a:buClr>
              <a:buSzPct val="80000"/>
              <a:buFont typeface="Wingdings" pitchFamily="2" charset="2"/>
              <a:buChar char="þ"/>
              <a:defRPr/>
            </a:pPr>
            <a:r>
              <a:rPr lang="zh-CN" altLang="en-US" sz="2800">
                <a:solidFill>
                  <a:srgbClr val="660066"/>
                </a:solidFill>
              </a:rPr>
              <a:t>更适用于一个既定对象上的所有效果的可视化</a:t>
            </a:r>
          </a:p>
          <a:p>
            <a:pPr marL="342900" indent="-342900">
              <a:spcBef>
                <a:spcPct val="20000"/>
              </a:spcBef>
              <a:buClr>
                <a:srgbClr val="A50021"/>
              </a:buClr>
              <a:buSzPct val="80000"/>
              <a:buFont typeface="Wingdings" pitchFamily="2" charset="2"/>
              <a:buChar char="þ"/>
              <a:defRPr/>
            </a:pPr>
            <a:r>
              <a:rPr lang="zh-CN" altLang="en-US" sz="2800">
                <a:solidFill>
                  <a:srgbClr val="660066"/>
                </a:solidFill>
              </a:rPr>
              <a:t>更易于头脑风暴讨论使用</a:t>
            </a:r>
            <a:endParaRPr lang="en-US" altLang="zh-CN" sz="2800">
              <a:solidFill>
                <a:srgbClr val="660066"/>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22D5D95-D7CF-476C-9947-0FC619A079AA}" type="slidenum">
              <a:rPr lang="en-US" altLang="zh-CN" sz="1200" b="0" smtClean="0">
                <a:solidFill>
                  <a:srgbClr val="4D4D4D"/>
                </a:solidFill>
                <a:latin typeface="Arial" charset="0"/>
              </a:rPr>
              <a:pPr eaLnBrk="1" hangingPunct="1"/>
              <a:t>66</a:t>
            </a:fld>
            <a:r>
              <a:rPr lang="en-US" altLang="zh-CN" sz="1200" b="0" smtClean="0">
                <a:solidFill>
                  <a:srgbClr val="4D4D4D"/>
                </a:solidFill>
                <a:latin typeface="Arial" charset="0"/>
              </a:rPr>
              <a:t>-</a:t>
            </a:r>
          </a:p>
        </p:txBody>
      </p:sp>
      <p:sp>
        <p:nvSpPr>
          <p:cNvPr id="6963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D5697D2D-0153-41F7-B6F0-6449F03F23BD}" type="slidenum">
              <a:rPr lang="en-US" altLang="zh-CN" sz="1200" b="0">
                <a:solidFill>
                  <a:srgbClr val="4D4D4D"/>
                </a:solidFill>
                <a:latin typeface="Arial" charset="0"/>
              </a:rPr>
              <a:pPr algn="r" eaLnBrk="1" hangingPunct="1"/>
              <a:t>66</a:t>
            </a:fld>
            <a:r>
              <a:rPr lang="en-US" altLang="zh-CN" sz="1200" b="0">
                <a:solidFill>
                  <a:srgbClr val="4D4D4D"/>
                </a:solidFill>
                <a:latin typeface="Arial" charset="0"/>
              </a:rPr>
              <a:t>-</a:t>
            </a:r>
          </a:p>
        </p:txBody>
      </p:sp>
      <p:sp>
        <p:nvSpPr>
          <p:cNvPr id="69636" name="Rectangle 2"/>
          <p:cNvSpPr>
            <a:spLocks noGrp="1" noChangeArrowheads="1"/>
          </p:cNvSpPr>
          <p:nvPr>
            <p:ph type="title" idx="4294967295"/>
          </p:nvPr>
        </p:nvSpPr>
        <p:spPr/>
        <p:txBody>
          <a:bodyPr/>
          <a:lstStyle/>
          <a:p>
            <a:pPr eaLnBrk="1" hangingPunct="1"/>
            <a:r>
              <a:rPr lang="zh-CN" altLang="en-US" smtClean="0"/>
              <a:t>用例分析：“加热”用例</a:t>
            </a:r>
            <a:r>
              <a:rPr lang="en-US" altLang="zh-CN" smtClean="0"/>
              <a:t>-2</a:t>
            </a:r>
          </a:p>
        </p:txBody>
      </p:sp>
      <p:sp>
        <p:nvSpPr>
          <p:cNvPr id="204803" name="Text Box 3"/>
          <p:cNvSpPr txBox="1">
            <a:spLocks noChangeArrowheads="1"/>
          </p:cNvSpPr>
          <p:nvPr/>
        </p:nvSpPr>
        <p:spPr bwMode="auto">
          <a:xfrm>
            <a:off x="539750" y="981075"/>
            <a:ext cx="8280400" cy="2590800"/>
          </a:xfrm>
          <a:prstGeom prst="rect">
            <a:avLst/>
          </a:prstGeom>
          <a:noFill/>
          <a:ln w="9525" algn="ctr">
            <a:noFill/>
            <a:miter lim="800000"/>
            <a:headEnd/>
            <a:tailEnd/>
          </a:ln>
          <a:effectLst/>
        </p:spPr>
        <p:txBody>
          <a:bodyPr>
            <a:spAutoFit/>
          </a:bodyPr>
          <a:lstStyle/>
          <a:p>
            <a:pPr algn="ctr">
              <a:spcBef>
                <a:spcPct val="50000"/>
              </a:spcBef>
              <a:defRPr/>
            </a:pPr>
            <a:r>
              <a:rPr kumimoji="0" lang="zh-CN" altLang="en-US">
                <a:latin typeface="Arial"/>
              </a:rPr>
              <a:t>“</a:t>
            </a:r>
            <a:r>
              <a:rPr kumimoji="0" lang="zh-CN" altLang="en-US"/>
              <a:t>加热</a:t>
            </a:r>
            <a:r>
              <a:rPr kumimoji="0" lang="zh-CN" altLang="en-US">
                <a:latin typeface="Arial"/>
              </a:rPr>
              <a:t>”</a:t>
            </a:r>
            <a:r>
              <a:rPr kumimoji="0" lang="zh-CN" altLang="en-US"/>
              <a:t>步骤</a:t>
            </a:r>
            <a:r>
              <a:rPr kumimoji="0" lang="en-US" altLang="zh-CN"/>
              <a:t>4</a:t>
            </a:r>
            <a:r>
              <a:rPr kumimoji="0" lang="zh-CN" altLang="en-US"/>
              <a:t>：</a:t>
            </a:r>
            <a:r>
              <a:rPr kumimoji="0" lang="zh-CN" altLang="en-US">
                <a:solidFill>
                  <a:srgbClr val="FF0000"/>
                </a:solidFill>
                <a:effectLst>
                  <a:outerShdw blurRad="38100" dist="38100" dir="2700000" algn="tl">
                    <a:srgbClr val="C0C0C0"/>
                  </a:outerShdw>
                </a:effectLst>
              </a:rPr>
              <a:t>加热结束</a:t>
            </a:r>
          </a:p>
          <a:p>
            <a:pPr>
              <a:spcBef>
                <a:spcPct val="50000"/>
              </a:spcBef>
              <a:defRPr/>
            </a:pPr>
            <a:r>
              <a:rPr kumimoji="0" lang="zh-CN" altLang="en-US" sz="2000"/>
              <a:t>加热结束后，指示灯应当点亮，停止供应热水。加热结束的消息也应该让</a:t>
            </a:r>
            <a:r>
              <a:rPr kumimoji="0" lang="en-US" altLang="zh-CN" sz="2000"/>
              <a:t>ContainmentVessel</a:t>
            </a:r>
            <a:r>
              <a:rPr kumimoji="0" lang="zh-CN" altLang="en-US" sz="2000"/>
              <a:t>知道，因为当用户再次将空咖啡壶放到保温托盘上，它必须负责通知</a:t>
            </a:r>
            <a:r>
              <a:rPr kumimoji="0" lang="en-US" altLang="zh-CN" sz="2000"/>
              <a:t>UI</a:t>
            </a:r>
            <a:r>
              <a:rPr kumimoji="0" lang="zh-CN" altLang="en-US" sz="2000"/>
              <a:t>熄灭指示灯，表明无咖啡可供饮用。</a:t>
            </a:r>
          </a:p>
          <a:p>
            <a:pPr>
              <a:spcBef>
                <a:spcPct val="50000"/>
              </a:spcBef>
              <a:defRPr/>
            </a:pPr>
            <a:r>
              <a:rPr kumimoji="0" lang="en-US" altLang="zh-CN" sz="2000"/>
              <a:t>HotWaterSource</a:t>
            </a:r>
            <a:r>
              <a:rPr kumimoji="0" lang="zh-CN" altLang="en-US" sz="2000"/>
              <a:t>和</a:t>
            </a:r>
            <a:r>
              <a:rPr kumimoji="0" lang="en-US" altLang="zh-CN" sz="2000"/>
              <a:t>ContainmentVessel</a:t>
            </a:r>
            <a:r>
              <a:rPr kumimoji="0" lang="zh-CN" altLang="en-US" sz="2000"/>
              <a:t>都有责任通知其他对象加热结束。因为加热结束既有可能是因为烧水壶空了，也有可能是因为咖啡壶满了。</a:t>
            </a:r>
          </a:p>
        </p:txBody>
      </p:sp>
      <p:pic>
        <p:nvPicPr>
          <p:cNvPr id="204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573463"/>
            <a:ext cx="5256212"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804"/>
                                        </p:tgtEl>
                                        <p:attrNameLst>
                                          <p:attrName>style.visibility</p:attrName>
                                        </p:attrNameLst>
                                      </p:cBhvr>
                                      <p:to>
                                        <p:strVal val="visible"/>
                                      </p:to>
                                    </p:set>
                                    <p:animEffect transition="in" filter="dissolve">
                                      <p:cBhvr>
                                        <p:cTn id="7" dur="500"/>
                                        <p:tgtEl>
                                          <p:spTgt spid="204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6B7EB80-3B4B-4FFA-9A65-E1E6D3BD290F}" type="slidenum">
              <a:rPr lang="en-US" altLang="zh-CN" sz="1200" b="0" smtClean="0">
                <a:solidFill>
                  <a:srgbClr val="4D4D4D"/>
                </a:solidFill>
                <a:latin typeface="Arial" charset="0"/>
              </a:rPr>
              <a:pPr eaLnBrk="1" hangingPunct="1"/>
              <a:t>67</a:t>
            </a:fld>
            <a:r>
              <a:rPr lang="en-US" altLang="zh-CN" sz="1200" b="0" smtClean="0">
                <a:solidFill>
                  <a:srgbClr val="4D4D4D"/>
                </a:solidFill>
                <a:latin typeface="Arial" charset="0"/>
              </a:rPr>
              <a:t>-</a:t>
            </a:r>
          </a:p>
        </p:txBody>
      </p:sp>
      <p:sp>
        <p:nvSpPr>
          <p:cNvPr id="7065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C45DC587-93A5-4209-BE76-74D129BC9A58}" type="slidenum">
              <a:rPr lang="en-US" altLang="zh-CN" sz="1200" b="0">
                <a:solidFill>
                  <a:srgbClr val="4D4D4D"/>
                </a:solidFill>
                <a:latin typeface="Arial" charset="0"/>
              </a:rPr>
              <a:pPr algn="r" eaLnBrk="1" hangingPunct="1"/>
              <a:t>67</a:t>
            </a:fld>
            <a:r>
              <a:rPr lang="en-US" altLang="zh-CN" sz="1200" b="0">
                <a:solidFill>
                  <a:srgbClr val="4D4D4D"/>
                </a:solidFill>
                <a:latin typeface="Arial" charset="0"/>
              </a:rPr>
              <a:t>-</a:t>
            </a:r>
          </a:p>
        </p:txBody>
      </p:sp>
      <p:sp>
        <p:nvSpPr>
          <p:cNvPr id="70660" name="Rectangle 2"/>
          <p:cNvSpPr>
            <a:spLocks noGrp="1" noChangeArrowheads="1"/>
          </p:cNvSpPr>
          <p:nvPr>
            <p:ph type="title" idx="4294967295"/>
          </p:nvPr>
        </p:nvSpPr>
        <p:spPr/>
        <p:txBody>
          <a:bodyPr/>
          <a:lstStyle/>
          <a:p>
            <a:pPr eaLnBrk="1" hangingPunct="1"/>
            <a:r>
              <a:rPr lang="zh-CN" altLang="en-US" smtClean="0"/>
              <a:t>用例分析：“加热”用例</a:t>
            </a:r>
            <a:r>
              <a:rPr lang="en-US" altLang="zh-CN" smtClean="0"/>
              <a:t>-2</a:t>
            </a:r>
          </a:p>
        </p:txBody>
      </p:sp>
      <p:sp>
        <p:nvSpPr>
          <p:cNvPr id="203779" name="Text Box 3"/>
          <p:cNvSpPr txBox="1">
            <a:spLocks noChangeArrowheads="1"/>
          </p:cNvSpPr>
          <p:nvPr/>
        </p:nvSpPr>
        <p:spPr bwMode="auto">
          <a:xfrm>
            <a:off x="395288" y="1050925"/>
            <a:ext cx="8353425" cy="2162175"/>
          </a:xfrm>
          <a:prstGeom prst="rect">
            <a:avLst/>
          </a:prstGeom>
          <a:noFill/>
          <a:ln w="9525" algn="ctr">
            <a:noFill/>
            <a:miter lim="800000"/>
            <a:headEnd/>
            <a:tailEnd/>
          </a:ln>
          <a:effectLst/>
        </p:spPr>
        <p:txBody>
          <a:bodyPr>
            <a:spAutoFit/>
          </a:bodyPr>
          <a:lstStyle/>
          <a:p>
            <a:pPr algn="ctr">
              <a:spcBef>
                <a:spcPct val="50000"/>
              </a:spcBef>
              <a:defRPr/>
            </a:pPr>
            <a:r>
              <a:rPr kumimoji="0" lang="zh-CN" altLang="en-US" sz="2800"/>
              <a:t>异常路径</a:t>
            </a:r>
            <a:r>
              <a:rPr kumimoji="0" lang="en-US" altLang="zh-CN" sz="2800">
                <a:solidFill>
                  <a:schemeClr val="tx2"/>
                </a:solidFill>
              </a:rPr>
              <a:t>: </a:t>
            </a:r>
            <a:r>
              <a:rPr kumimoji="0" lang="zh-CN" altLang="en-US" sz="2800">
                <a:solidFill>
                  <a:srgbClr val="FF0000"/>
                </a:solidFill>
                <a:effectLst>
                  <a:outerShdw blurRad="38100" dist="38100" dir="2700000" algn="tl">
                    <a:srgbClr val="C0C0C0"/>
                  </a:outerShdw>
                </a:effectLst>
              </a:rPr>
              <a:t>加热中拿走咖啡壶</a:t>
            </a:r>
          </a:p>
          <a:p>
            <a:pPr>
              <a:spcBef>
                <a:spcPct val="50000"/>
              </a:spcBef>
              <a:defRPr/>
            </a:pPr>
            <a:r>
              <a:rPr kumimoji="0" lang="zh-CN" altLang="en-US"/>
              <a:t>在加热过程中，用户突然把咖啡壶从加热托盘上拿开。则</a:t>
            </a:r>
            <a:r>
              <a:rPr kumimoji="0" lang="en-US" altLang="zh-CN"/>
              <a:t>ContainmentVessel</a:t>
            </a:r>
            <a:r>
              <a:rPr kumimoji="0" lang="zh-CN" altLang="en-US"/>
              <a:t>应当立刻通知</a:t>
            </a:r>
            <a:r>
              <a:rPr kumimoji="0" lang="en-US" altLang="zh-CN"/>
              <a:t>HotWaterSource</a:t>
            </a:r>
            <a:r>
              <a:rPr kumimoji="0" lang="zh-CN" altLang="en-US"/>
              <a:t>停止继续供应热水（想象在冲咖啡的时候，突然有人把下面的杯子拿开，则你应当立刻停止倾倒热水）</a:t>
            </a:r>
          </a:p>
        </p:txBody>
      </p:sp>
      <p:pic>
        <p:nvPicPr>
          <p:cNvPr id="203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3268663"/>
            <a:ext cx="2847975" cy="304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dissolve">
                                      <p:cBhvr>
                                        <p:cTn id="7" dur="500"/>
                                        <p:tgtEl>
                                          <p:spTgt spid="203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48CD001-4B51-4B53-BF1A-702E9A192A69}" type="slidenum">
              <a:rPr lang="en-US" altLang="zh-CN" sz="1200" b="0" smtClean="0">
                <a:solidFill>
                  <a:srgbClr val="4D4D4D"/>
                </a:solidFill>
                <a:latin typeface="Arial" charset="0"/>
              </a:rPr>
              <a:pPr eaLnBrk="1" hangingPunct="1"/>
              <a:t>68</a:t>
            </a:fld>
            <a:r>
              <a:rPr lang="en-US" altLang="zh-CN" sz="1200" b="0" smtClean="0">
                <a:solidFill>
                  <a:srgbClr val="4D4D4D"/>
                </a:solidFill>
                <a:latin typeface="Arial" charset="0"/>
              </a:rPr>
              <a:t>-</a:t>
            </a:r>
          </a:p>
        </p:txBody>
      </p:sp>
      <p:sp>
        <p:nvSpPr>
          <p:cNvPr id="7168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60CAB665-F6D8-4405-A8A0-1D1F44139DDA}" type="slidenum">
              <a:rPr lang="en-US" altLang="zh-CN" sz="1200" b="0">
                <a:solidFill>
                  <a:srgbClr val="4D4D4D"/>
                </a:solidFill>
                <a:latin typeface="Arial" charset="0"/>
              </a:rPr>
              <a:pPr algn="r" eaLnBrk="1" hangingPunct="1"/>
              <a:t>68</a:t>
            </a:fld>
            <a:r>
              <a:rPr lang="en-US" altLang="zh-CN" sz="1200" b="0">
                <a:solidFill>
                  <a:srgbClr val="4D4D4D"/>
                </a:solidFill>
                <a:latin typeface="Arial" charset="0"/>
              </a:rPr>
              <a:t>-</a:t>
            </a:r>
          </a:p>
        </p:txBody>
      </p:sp>
      <p:sp>
        <p:nvSpPr>
          <p:cNvPr id="71684" name="Rectangle 2"/>
          <p:cNvSpPr>
            <a:spLocks noGrp="1" noChangeArrowheads="1"/>
          </p:cNvSpPr>
          <p:nvPr>
            <p:ph type="title" idx="4294967295"/>
          </p:nvPr>
        </p:nvSpPr>
        <p:spPr/>
        <p:txBody>
          <a:bodyPr/>
          <a:lstStyle/>
          <a:p>
            <a:pPr eaLnBrk="1" hangingPunct="1"/>
            <a:r>
              <a:rPr lang="zh-CN" altLang="en-US" smtClean="0"/>
              <a:t>用例分析：更多用例</a:t>
            </a:r>
            <a:r>
              <a:rPr lang="en-US" altLang="zh-CN" smtClean="0"/>
              <a:t>……</a:t>
            </a:r>
          </a:p>
        </p:txBody>
      </p:sp>
      <p:pic>
        <p:nvPicPr>
          <p:cNvPr id="2058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781300"/>
            <a:ext cx="6835775"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Text Box 4"/>
          <p:cNvSpPr txBox="1">
            <a:spLocks noChangeArrowheads="1"/>
          </p:cNvSpPr>
          <p:nvPr/>
        </p:nvSpPr>
        <p:spPr bwMode="auto">
          <a:xfrm>
            <a:off x="395288" y="1052513"/>
            <a:ext cx="8424862"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spcBef>
                <a:spcPct val="50000"/>
              </a:spcBef>
            </a:pPr>
            <a:r>
              <a:rPr kumimoji="0" lang="zh-CN" altLang="en-US" sz="2800">
                <a:latin typeface="Arial" charset="0"/>
              </a:rPr>
              <a:t>“</a:t>
            </a:r>
            <a:r>
              <a:rPr kumimoji="0" lang="zh-CN" altLang="en-US" sz="2800"/>
              <a:t>保温</a:t>
            </a:r>
            <a:r>
              <a:rPr kumimoji="0" lang="zh-CN" altLang="en-US" sz="2800">
                <a:latin typeface="Arial" charset="0"/>
              </a:rPr>
              <a:t>”</a:t>
            </a:r>
            <a:r>
              <a:rPr kumimoji="0" lang="zh-CN" altLang="en-US" sz="2800"/>
              <a:t>用例中的备选路径：</a:t>
            </a:r>
            <a:r>
              <a:rPr kumimoji="0" lang="zh-CN" altLang="en-US" sz="2800">
                <a:solidFill>
                  <a:srgbClr val="FF0000"/>
                </a:solidFill>
              </a:rPr>
              <a:t>咖啡耗尽</a:t>
            </a:r>
          </a:p>
          <a:p>
            <a:pPr eaLnBrk="1" hangingPunct="1">
              <a:spcBef>
                <a:spcPct val="50000"/>
              </a:spcBef>
            </a:pPr>
            <a:r>
              <a:rPr kumimoji="0" lang="zh-CN" altLang="en-US"/>
              <a:t>用户将咖啡壶中的咖啡倒光，然后将空咖啡壶放到保温托盘上，咖啡机应当将指示灯关闭，表示没有咖啡可供饮用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5827"/>
                                        </p:tgtEl>
                                        <p:attrNameLst>
                                          <p:attrName>style.visibility</p:attrName>
                                        </p:attrNameLst>
                                      </p:cBhvr>
                                      <p:to>
                                        <p:strVal val="visible"/>
                                      </p:to>
                                    </p:set>
                                    <p:animEffect transition="in" filter="dissolve">
                                      <p:cBhvr>
                                        <p:cTn id="7" dur="500"/>
                                        <p:tgtEl>
                                          <p:spTgt spid="205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3937A42-5D55-4C21-856C-AF2BC8C17F05}" type="slidenum">
              <a:rPr lang="en-US" altLang="zh-CN" sz="1200" b="0" smtClean="0">
                <a:solidFill>
                  <a:srgbClr val="4D4D4D"/>
                </a:solidFill>
                <a:latin typeface="Arial" charset="0"/>
              </a:rPr>
              <a:pPr eaLnBrk="1" hangingPunct="1"/>
              <a:t>69</a:t>
            </a:fld>
            <a:r>
              <a:rPr lang="en-US" altLang="zh-CN" sz="1200" b="0" smtClean="0">
                <a:solidFill>
                  <a:srgbClr val="4D4D4D"/>
                </a:solidFill>
                <a:latin typeface="Arial" charset="0"/>
              </a:rPr>
              <a:t>-</a:t>
            </a:r>
          </a:p>
        </p:txBody>
      </p:sp>
      <p:sp>
        <p:nvSpPr>
          <p:cNvPr id="7270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735828DC-34E9-416F-9512-0EFF2B98F906}" type="slidenum">
              <a:rPr lang="en-US" altLang="zh-CN" sz="1200" b="0">
                <a:solidFill>
                  <a:srgbClr val="4D4D4D"/>
                </a:solidFill>
                <a:latin typeface="Arial" charset="0"/>
              </a:rPr>
              <a:pPr algn="r" eaLnBrk="1" hangingPunct="1"/>
              <a:t>69</a:t>
            </a:fld>
            <a:r>
              <a:rPr lang="en-US" altLang="zh-CN" sz="1200" b="0">
                <a:solidFill>
                  <a:srgbClr val="4D4D4D"/>
                </a:solidFill>
                <a:latin typeface="Arial" charset="0"/>
              </a:rPr>
              <a:t>-</a:t>
            </a:r>
          </a:p>
        </p:txBody>
      </p:sp>
      <p:sp>
        <p:nvSpPr>
          <p:cNvPr id="72708" name="Rectangle 2"/>
          <p:cNvSpPr>
            <a:spLocks noGrp="1" noChangeArrowheads="1"/>
          </p:cNvSpPr>
          <p:nvPr>
            <p:ph type="title" idx="4294967295"/>
          </p:nvPr>
        </p:nvSpPr>
        <p:spPr/>
        <p:txBody>
          <a:bodyPr/>
          <a:lstStyle/>
          <a:p>
            <a:pPr eaLnBrk="1" hangingPunct="1"/>
            <a:r>
              <a:rPr lang="zh-CN" altLang="en-US" smtClean="0"/>
              <a:t>由通信图产生类图</a:t>
            </a:r>
          </a:p>
        </p:txBody>
      </p:sp>
      <p:pic>
        <p:nvPicPr>
          <p:cNvPr id="7270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268413"/>
            <a:ext cx="6697663"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2" name="Text Box 4"/>
          <p:cNvSpPr txBox="1">
            <a:spLocks noChangeArrowheads="1"/>
          </p:cNvSpPr>
          <p:nvPr/>
        </p:nvSpPr>
        <p:spPr bwMode="auto">
          <a:xfrm>
            <a:off x="250825" y="4006850"/>
            <a:ext cx="8713788" cy="2014538"/>
          </a:xfrm>
          <a:prstGeom prst="rect">
            <a:avLst/>
          </a:prstGeom>
          <a:noFill/>
          <a:ln w="9525" algn="ctr">
            <a:noFill/>
            <a:miter lim="800000"/>
            <a:headEnd/>
            <a:tailEnd/>
          </a:ln>
          <a:effectLst/>
        </p:spPr>
        <p:txBody>
          <a:bodyPr>
            <a:spAutoFit/>
          </a:bodyPr>
          <a:lstStyle/>
          <a:p>
            <a:pPr>
              <a:spcBef>
                <a:spcPct val="50000"/>
              </a:spcBef>
              <a:buFont typeface="Wingdings" pitchFamily="2" charset="2"/>
              <a:buChar char="ü"/>
              <a:defRPr/>
            </a:pPr>
            <a:r>
              <a:rPr kumimoji="0" lang="zh-CN" altLang="en-US" sz="2800">
                <a:effectLst>
                  <a:outerShdw blurRad="38100" dist="38100" dir="2700000" algn="tl">
                    <a:srgbClr val="C0C0C0"/>
                  </a:outerShdw>
                </a:effectLst>
              </a:rPr>
              <a:t>这是一个非常理想的结构：责任被合理分配，各对象之间的消息平衡，没有泡泡类，协作图与类图相匹配</a:t>
            </a:r>
          </a:p>
          <a:p>
            <a:pPr>
              <a:spcBef>
                <a:spcPct val="50000"/>
              </a:spcBef>
              <a:buFont typeface="Wingdings" pitchFamily="2" charset="2"/>
              <a:buChar char="ü"/>
              <a:defRPr/>
            </a:pPr>
            <a:r>
              <a:rPr kumimoji="0" lang="zh-CN" altLang="en-US" sz="2800">
                <a:effectLst>
                  <a:outerShdw blurRad="38100" dist="38100" dir="2700000" algn="tl">
                    <a:srgbClr val="C0C0C0"/>
                  </a:outerShdw>
                </a:effectLst>
              </a:rPr>
              <a:t>问题是：该程序能够运行在</a:t>
            </a:r>
            <a:r>
              <a:rPr kumimoji="0" lang="en-US" altLang="zh-CN" sz="2800">
                <a:effectLst>
                  <a:outerShdw blurRad="38100" dist="38100" dir="2700000" algn="tl">
                    <a:srgbClr val="C0C0C0"/>
                  </a:outerShdw>
                </a:effectLst>
              </a:rPr>
              <a:t>MarkIV</a:t>
            </a:r>
            <a:r>
              <a:rPr kumimoji="0" lang="zh-CN" altLang="en-US" sz="2800">
                <a:effectLst>
                  <a:outerShdw blurRad="38100" dist="38100" dir="2700000" algn="tl">
                    <a:srgbClr val="C0C0C0"/>
                  </a:outerShdw>
                </a:effectLst>
              </a:rPr>
              <a:t>型的咖啡机上吗？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06852">
                                            <p:txEl>
                                              <p:pRg st="0" end="0"/>
                                            </p:txEl>
                                          </p:spTgt>
                                        </p:tgtEl>
                                        <p:attrNameLst>
                                          <p:attrName>style.visibility</p:attrName>
                                        </p:attrNameLst>
                                      </p:cBhvr>
                                      <p:to>
                                        <p:strVal val="visible"/>
                                      </p:to>
                                    </p:set>
                                    <p:anim calcmode="lin" valueType="num">
                                      <p:cBhvr>
                                        <p:cTn id="7" dur="500" fill="hold"/>
                                        <p:tgtEl>
                                          <p:spTgt spid="20685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685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06852">
                                            <p:txEl>
                                              <p:pRg st="1" end="1"/>
                                            </p:txEl>
                                          </p:spTgt>
                                        </p:tgtEl>
                                        <p:attrNameLst>
                                          <p:attrName>style.visibility</p:attrName>
                                        </p:attrNameLst>
                                      </p:cBhvr>
                                      <p:to>
                                        <p:strVal val="visible"/>
                                      </p:to>
                                    </p:set>
                                    <p:anim calcmode="lin" valueType="num">
                                      <p:cBhvr>
                                        <p:cTn id="13" dur="500" fill="hold"/>
                                        <p:tgtEl>
                                          <p:spTgt spid="20685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6852">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A8C2DA2-571D-4306-81BD-2B911DDC3589}" type="slidenum">
              <a:rPr lang="en-US" altLang="zh-CN" sz="1200" b="0" smtClean="0">
                <a:solidFill>
                  <a:srgbClr val="4D4D4D"/>
                </a:solidFill>
                <a:latin typeface="Arial" charset="0"/>
              </a:rPr>
              <a:pPr eaLnBrk="1" hangingPunct="1"/>
              <a:t>7</a:t>
            </a:fld>
            <a:r>
              <a:rPr lang="en-US" altLang="zh-CN" sz="1200" b="0" smtClean="0">
                <a:solidFill>
                  <a:srgbClr val="4D4D4D"/>
                </a:solidFill>
                <a:latin typeface="Arial" charset="0"/>
              </a:rPr>
              <a:t>-</a:t>
            </a:r>
          </a:p>
        </p:txBody>
      </p:sp>
      <p:sp>
        <p:nvSpPr>
          <p:cNvPr id="921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BB0E9AF1-0894-4748-97C7-67163EEE1833}" type="slidenum">
              <a:rPr lang="en-US" altLang="zh-CN" sz="1200" b="0">
                <a:solidFill>
                  <a:srgbClr val="4D4D4D"/>
                </a:solidFill>
                <a:latin typeface="Arial" charset="0"/>
              </a:rPr>
              <a:pPr algn="r" eaLnBrk="1" hangingPunct="1"/>
              <a:t>7</a:t>
            </a:fld>
            <a:r>
              <a:rPr lang="en-US" altLang="zh-CN" sz="1200" b="0">
                <a:solidFill>
                  <a:srgbClr val="4D4D4D"/>
                </a:solidFill>
                <a:latin typeface="Arial" charset="0"/>
              </a:rPr>
              <a:t>-</a:t>
            </a:r>
          </a:p>
        </p:txBody>
      </p:sp>
      <p:sp>
        <p:nvSpPr>
          <p:cNvPr id="9220" name="Rectangle 2"/>
          <p:cNvSpPr>
            <a:spLocks noGrp="1" noChangeArrowheads="1"/>
          </p:cNvSpPr>
          <p:nvPr>
            <p:ph type="title" idx="4294967295"/>
          </p:nvPr>
        </p:nvSpPr>
        <p:spPr/>
        <p:txBody>
          <a:bodyPr/>
          <a:lstStyle/>
          <a:p>
            <a:pPr eaLnBrk="1" hangingPunct="1"/>
            <a:r>
              <a:rPr lang="zh-CN" altLang="en-US" smtClean="0"/>
              <a:t>为什么会出现问题？</a:t>
            </a:r>
          </a:p>
        </p:txBody>
      </p:sp>
      <p:sp>
        <p:nvSpPr>
          <p:cNvPr id="144387" name="Text Box 3"/>
          <p:cNvSpPr txBox="1">
            <a:spLocks noChangeArrowheads="1"/>
          </p:cNvSpPr>
          <p:nvPr/>
        </p:nvSpPr>
        <p:spPr bwMode="auto">
          <a:xfrm>
            <a:off x="1258888" y="3068638"/>
            <a:ext cx="6985000" cy="701675"/>
          </a:xfrm>
          <a:prstGeom prst="rect">
            <a:avLst/>
          </a:prstGeom>
          <a:noFill/>
          <a:ln w="9525">
            <a:noFill/>
            <a:miter lim="800000"/>
            <a:headEnd/>
            <a:tailEnd/>
          </a:ln>
          <a:effectLst/>
        </p:spPr>
        <p:txBody>
          <a:bodyPr>
            <a:spAutoFit/>
          </a:bodyPr>
          <a:lstStyle/>
          <a:p>
            <a:pPr>
              <a:spcBef>
                <a:spcPct val="50000"/>
              </a:spcBef>
              <a:defRPr/>
            </a:pPr>
            <a:r>
              <a:rPr lang="zh-CN" altLang="en-US" sz="4000" i="1">
                <a:solidFill>
                  <a:srgbClr val="FF0000"/>
                </a:solidFill>
                <a:effectLst>
                  <a:outerShdw blurRad="38100" dist="38100" dir="2700000" algn="tl">
                    <a:srgbClr val="C0C0C0"/>
                  </a:outerShdw>
                </a:effectLst>
              </a:rPr>
              <a:t>违背了面向对象的设计原则！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 calcmode="lin" valueType="num">
                                      <p:cBhvr>
                                        <p:cTn id="7" dur="500" fill="hold"/>
                                        <p:tgtEl>
                                          <p:spTgt spid="144387"/>
                                        </p:tgtEl>
                                        <p:attrNameLst>
                                          <p:attrName>ppt_w</p:attrName>
                                        </p:attrNameLst>
                                      </p:cBhvr>
                                      <p:tavLst>
                                        <p:tav tm="0">
                                          <p:val>
                                            <p:fltVal val="0"/>
                                          </p:val>
                                        </p:tav>
                                        <p:tav tm="100000">
                                          <p:val>
                                            <p:strVal val="#ppt_w"/>
                                          </p:val>
                                        </p:tav>
                                      </p:tavLst>
                                    </p:anim>
                                    <p:anim calcmode="lin" valueType="num">
                                      <p:cBhvr>
                                        <p:cTn id="8" dur="500" fill="hold"/>
                                        <p:tgtEl>
                                          <p:spTgt spid="1443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B62A2C2-E635-4270-BE4E-8163936D80AD}" type="slidenum">
              <a:rPr lang="en-US" altLang="zh-CN" sz="1200" b="0" smtClean="0">
                <a:solidFill>
                  <a:srgbClr val="4D4D4D"/>
                </a:solidFill>
                <a:latin typeface="Arial" charset="0"/>
              </a:rPr>
              <a:pPr eaLnBrk="1" hangingPunct="1"/>
              <a:t>70</a:t>
            </a:fld>
            <a:r>
              <a:rPr lang="en-US" altLang="zh-CN" sz="1200" b="0" smtClean="0">
                <a:solidFill>
                  <a:srgbClr val="4D4D4D"/>
                </a:solidFill>
                <a:latin typeface="Arial" charset="0"/>
              </a:rPr>
              <a:t>-</a:t>
            </a:r>
          </a:p>
        </p:txBody>
      </p:sp>
      <p:sp>
        <p:nvSpPr>
          <p:cNvPr id="7373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C24823A2-6D5D-42B2-8D2A-24480552D025}" type="slidenum">
              <a:rPr lang="en-US" altLang="zh-CN" sz="1200" b="0">
                <a:solidFill>
                  <a:srgbClr val="4D4D4D"/>
                </a:solidFill>
                <a:latin typeface="Arial" charset="0"/>
              </a:rPr>
              <a:pPr algn="r" eaLnBrk="1" hangingPunct="1"/>
              <a:t>70</a:t>
            </a:fld>
            <a:r>
              <a:rPr lang="en-US" altLang="zh-CN" sz="1200" b="0">
                <a:solidFill>
                  <a:srgbClr val="4D4D4D"/>
                </a:solidFill>
                <a:latin typeface="Arial" charset="0"/>
              </a:rPr>
              <a:t>-</a:t>
            </a:r>
          </a:p>
        </p:txBody>
      </p:sp>
      <p:sp>
        <p:nvSpPr>
          <p:cNvPr id="73732" name="Rectangle 2"/>
          <p:cNvSpPr>
            <a:spLocks noGrp="1" noChangeArrowheads="1"/>
          </p:cNvSpPr>
          <p:nvPr>
            <p:ph type="title" idx="4294967295"/>
          </p:nvPr>
        </p:nvSpPr>
        <p:spPr/>
        <p:txBody>
          <a:bodyPr/>
          <a:lstStyle/>
          <a:p>
            <a:pPr eaLnBrk="1" hangingPunct="1"/>
            <a:r>
              <a:rPr lang="zh-CN" altLang="en-US" smtClean="0"/>
              <a:t>我们得到的是“咖啡机”</a:t>
            </a:r>
          </a:p>
        </p:txBody>
      </p:sp>
      <p:sp>
        <p:nvSpPr>
          <p:cNvPr id="73733" name="Rectangle 3"/>
          <p:cNvSpPr>
            <a:spLocks noGrp="1" noChangeArrowheads="1"/>
          </p:cNvSpPr>
          <p:nvPr>
            <p:ph type="body" idx="4294967295"/>
          </p:nvPr>
        </p:nvSpPr>
        <p:spPr/>
        <p:txBody>
          <a:bodyPr/>
          <a:lstStyle/>
          <a:p>
            <a:pPr eaLnBrk="1" hangingPunct="1"/>
            <a:r>
              <a:rPr lang="zh-CN" altLang="en-US" smtClean="0"/>
              <a:t>所有这三个类与“</a:t>
            </a:r>
            <a:r>
              <a:rPr lang="en-US" altLang="zh-CN" smtClean="0"/>
              <a:t>Mark IV</a:t>
            </a:r>
            <a:r>
              <a:rPr lang="zh-CN" altLang="en-US" smtClean="0"/>
              <a:t>咖啡机”这一特殊产品没有任何直接关系</a:t>
            </a:r>
          </a:p>
          <a:p>
            <a:pPr lvl="1" eaLnBrk="1" hangingPunct="1"/>
            <a:r>
              <a:rPr lang="zh-CN" altLang="en-US" smtClean="0"/>
              <a:t>这正是我们所期望的</a:t>
            </a:r>
            <a:r>
              <a:rPr lang="en-US" altLang="zh-CN" smtClean="0"/>
              <a:t>——</a:t>
            </a:r>
            <a:r>
              <a:rPr lang="zh-CN" altLang="en-US" smtClean="0"/>
              <a:t>我们得到了真正的抽象，把握住了问题的本质</a:t>
            </a:r>
          </a:p>
          <a:p>
            <a:pPr eaLnBrk="1" hangingPunct="1"/>
            <a:r>
              <a:rPr lang="zh-CN" altLang="en-US" smtClean="0"/>
              <a:t>下面要做的，是根据这个抽象来实现</a:t>
            </a:r>
            <a:r>
              <a:rPr lang="en-US" altLang="zh-CN" smtClean="0"/>
              <a:t>Mark IV</a:t>
            </a:r>
            <a:r>
              <a:rPr lang="zh-CN" altLang="en-US" smtClean="0"/>
              <a:t>咖啡机</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22F1C96-7FA2-4347-AE4C-4CD6D4EAB840}" type="slidenum">
              <a:rPr lang="en-US" altLang="zh-CN" sz="1200" b="0" smtClean="0">
                <a:solidFill>
                  <a:srgbClr val="4D4D4D"/>
                </a:solidFill>
                <a:latin typeface="Arial" charset="0"/>
              </a:rPr>
              <a:pPr eaLnBrk="1" hangingPunct="1"/>
              <a:t>71</a:t>
            </a:fld>
            <a:r>
              <a:rPr lang="en-US" altLang="zh-CN" sz="1200" b="0" smtClean="0">
                <a:solidFill>
                  <a:srgbClr val="4D4D4D"/>
                </a:solidFill>
                <a:latin typeface="Arial" charset="0"/>
              </a:rPr>
              <a:t>-</a:t>
            </a:r>
          </a:p>
        </p:txBody>
      </p:sp>
      <p:sp>
        <p:nvSpPr>
          <p:cNvPr id="7475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2DE46ED3-FDFD-4997-A19A-7CE9176FD148}" type="slidenum">
              <a:rPr lang="en-US" altLang="zh-CN" sz="1200" b="0">
                <a:solidFill>
                  <a:srgbClr val="4D4D4D"/>
                </a:solidFill>
                <a:latin typeface="Arial" charset="0"/>
              </a:rPr>
              <a:pPr algn="r" eaLnBrk="1" hangingPunct="1"/>
              <a:t>71</a:t>
            </a:fld>
            <a:r>
              <a:rPr lang="en-US" altLang="zh-CN" sz="1200" b="0">
                <a:solidFill>
                  <a:srgbClr val="4D4D4D"/>
                </a:solidFill>
                <a:latin typeface="Arial" charset="0"/>
              </a:rPr>
              <a:t>-</a:t>
            </a:r>
          </a:p>
        </p:txBody>
      </p:sp>
      <p:sp>
        <p:nvSpPr>
          <p:cNvPr id="74756" name="Rectangle 2"/>
          <p:cNvSpPr>
            <a:spLocks noGrp="1" noChangeArrowheads="1"/>
          </p:cNvSpPr>
          <p:nvPr>
            <p:ph type="title" idx="4294967295"/>
          </p:nvPr>
        </p:nvSpPr>
        <p:spPr/>
        <p:txBody>
          <a:bodyPr/>
          <a:lstStyle/>
          <a:p>
            <a:pPr eaLnBrk="1" hangingPunct="1"/>
            <a:r>
              <a:rPr lang="zh-CN" altLang="en-US" smtClean="0"/>
              <a:t>以</a:t>
            </a:r>
            <a:r>
              <a:rPr lang="en-US" altLang="zh-CN" smtClean="0"/>
              <a:t>MarkIV</a:t>
            </a:r>
            <a:r>
              <a:rPr lang="zh-CN" altLang="en-US" smtClean="0"/>
              <a:t>角度审视用例</a:t>
            </a:r>
          </a:p>
        </p:txBody>
      </p:sp>
      <p:sp>
        <p:nvSpPr>
          <p:cNvPr id="74757" name="Rectangle 3"/>
          <p:cNvSpPr>
            <a:spLocks noGrp="1" noChangeArrowheads="1"/>
          </p:cNvSpPr>
          <p:nvPr>
            <p:ph type="body" idx="4294967295"/>
          </p:nvPr>
        </p:nvSpPr>
        <p:spPr/>
        <p:txBody>
          <a:bodyPr/>
          <a:lstStyle/>
          <a:p>
            <a:pPr eaLnBrk="1" hangingPunct="1"/>
            <a:r>
              <a:rPr lang="zh-CN" altLang="en-US" smtClean="0"/>
              <a:t>“加热”用例的路径</a:t>
            </a:r>
            <a:r>
              <a:rPr lang="en-US" altLang="zh-CN" smtClean="0"/>
              <a:t>“</a:t>
            </a:r>
            <a:r>
              <a:rPr lang="zh-CN" altLang="en-US" smtClean="0"/>
              <a:t>开始加热”中，用户按下“加热”键，导致一系列动作，这些动作在</a:t>
            </a:r>
            <a:r>
              <a:rPr lang="en-US" altLang="zh-CN" smtClean="0"/>
              <a:t>MarkIV</a:t>
            </a:r>
            <a:r>
              <a:rPr lang="zh-CN" altLang="en-US" smtClean="0"/>
              <a:t>中如何实现？</a:t>
            </a:r>
          </a:p>
          <a:p>
            <a:pPr lvl="1" eaLnBrk="1" hangingPunct="1"/>
            <a:r>
              <a:rPr lang="en-US" altLang="zh-CN" smtClean="0"/>
              <a:t>start(), isReady()</a:t>
            </a:r>
            <a:r>
              <a:rPr lang="zh-CN" altLang="en-US" smtClean="0"/>
              <a:t>如何实现？</a:t>
            </a:r>
          </a:p>
        </p:txBody>
      </p:sp>
      <p:pic>
        <p:nvPicPr>
          <p:cNvPr id="747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305175"/>
            <a:ext cx="6335713"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354E4C6-78A8-4AEF-9D5E-B7CE2D27B363}" type="slidenum">
              <a:rPr lang="en-US" altLang="zh-CN" sz="1200" b="0" smtClean="0">
                <a:solidFill>
                  <a:srgbClr val="4D4D4D"/>
                </a:solidFill>
                <a:latin typeface="Arial" charset="0"/>
              </a:rPr>
              <a:pPr eaLnBrk="1" hangingPunct="1"/>
              <a:t>72</a:t>
            </a:fld>
            <a:r>
              <a:rPr lang="en-US" altLang="zh-CN" sz="1200" b="0" smtClean="0">
                <a:solidFill>
                  <a:srgbClr val="4D4D4D"/>
                </a:solidFill>
                <a:latin typeface="Arial" charset="0"/>
              </a:rPr>
              <a:t>-</a:t>
            </a:r>
          </a:p>
        </p:txBody>
      </p:sp>
      <p:sp>
        <p:nvSpPr>
          <p:cNvPr id="7577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98D77E6E-54C1-4CCD-8762-22A499378E1C}" type="slidenum">
              <a:rPr lang="en-US" altLang="zh-CN" sz="1200" b="0">
                <a:solidFill>
                  <a:srgbClr val="4D4D4D"/>
                </a:solidFill>
                <a:latin typeface="Arial" charset="0"/>
              </a:rPr>
              <a:pPr algn="r" eaLnBrk="1" hangingPunct="1"/>
              <a:t>72</a:t>
            </a:fld>
            <a:r>
              <a:rPr lang="en-US" altLang="zh-CN" sz="1200" b="0">
                <a:solidFill>
                  <a:srgbClr val="4D4D4D"/>
                </a:solidFill>
                <a:latin typeface="Arial" charset="0"/>
              </a:rPr>
              <a:t>-</a:t>
            </a:r>
          </a:p>
        </p:txBody>
      </p:sp>
      <p:sp>
        <p:nvSpPr>
          <p:cNvPr id="75780" name="Rectangle 2"/>
          <p:cNvSpPr>
            <a:spLocks noGrp="1" noChangeArrowheads="1"/>
          </p:cNvSpPr>
          <p:nvPr>
            <p:ph type="title" idx="4294967295"/>
          </p:nvPr>
        </p:nvSpPr>
        <p:spPr/>
        <p:txBody>
          <a:bodyPr/>
          <a:lstStyle/>
          <a:p>
            <a:pPr eaLnBrk="1" hangingPunct="1"/>
            <a:r>
              <a:rPr lang="zh-CN" altLang="en-US" sz="4400" smtClean="0"/>
              <a:t>添加操作后的系统类图</a:t>
            </a:r>
            <a:endParaRPr lang="en-US" altLang="zh-CN" sz="4400" smtClean="0"/>
          </a:p>
        </p:txBody>
      </p:sp>
      <p:pic>
        <p:nvPicPr>
          <p:cNvPr id="757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6913563"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B09952F-8B17-4390-8324-D89ACCD03D1A}" type="slidenum">
              <a:rPr lang="en-US" altLang="zh-CN" sz="1200" b="0" smtClean="0">
                <a:solidFill>
                  <a:srgbClr val="4D4D4D"/>
                </a:solidFill>
                <a:latin typeface="Arial" charset="0"/>
              </a:rPr>
              <a:pPr eaLnBrk="1" hangingPunct="1"/>
              <a:t>73</a:t>
            </a:fld>
            <a:r>
              <a:rPr lang="en-US" altLang="zh-CN" sz="1200" b="0" smtClean="0">
                <a:solidFill>
                  <a:srgbClr val="4D4D4D"/>
                </a:solidFill>
                <a:latin typeface="Arial" charset="0"/>
              </a:rPr>
              <a:t>-</a:t>
            </a:r>
          </a:p>
        </p:txBody>
      </p:sp>
      <p:sp>
        <p:nvSpPr>
          <p:cNvPr id="7680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C8EE9ECD-369F-4697-9F66-F4336D4ADAC1}" type="slidenum">
              <a:rPr lang="en-US" altLang="zh-CN" sz="1200" b="0">
                <a:solidFill>
                  <a:srgbClr val="4D4D4D"/>
                </a:solidFill>
                <a:latin typeface="Arial" charset="0"/>
              </a:rPr>
              <a:pPr algn="r" eaLnBrk="1" hangingPunct="1"/>
              <a:t>73</a:t>
            </a:fld>
            <a:r>
              <a:rPr lang="en-US" altLang="zh-CN" sz="1200" b="0">
                <a:solidFill>
                  <a:srgbClr val="4D4D4D"/>
                </a:solidFill>
                <a:latin typeface="Arial" charset="0"/>
              </a:rPr>
              <a:t>-</a:t>
            </a:r>
          </a:p>
        </p:txBody>
      </p:sp>
      <p:sp>
        <p:nvSpPr>
          <p:cNvPr id="76804" name="Rectangle 2"/>
          <p:cNvSpPr>
            <a:spLocks noGrp="1" noChangeArrowheads="1"/>
          </p:cNvSpPr>
          <p:nvPr>
            <p:ph type="title" idx="4294967295"/>
          </p:nvPr>
        </p:nvSpPr>
        <p:spPr/>
        <p:txBody>
          <a:bodyPr/>
          <a:lstStyle/>
          <a:p>
            <a:pPr eaLnBrk="1" hangingPunct="1"/>
            <a:r>
              <a:rPr lang="zh-CN" altLang="en-US" smtClean="0"/>
              <a:t>操作如何实现具体？</a:t>
            </a:r>
          </a:p>
        </p:txBody>
      </p:sp>
      <p:sp>
        <p:nvSpPr>
          <p:cNvPr id="76805" name="Rectangle 3"/>
          <p:cNvSpPr>
            <a:spLocks noGrp="1" noChangeArrowheads="1"/>
          </p:cNvSpPr>
          <p:nvPr>
            <p:ph type="body" idx="4294967295"/>
          </p:nvPr>
        </p:nvSpPr>
        <p:spPr/>
        <p:txBody>
          <a:bodyPr/>
          <a:lstStyle/>
          <a:p>
            <a:pPr eaLnBrk="1" hangingPunct="1"/>
            <a:r>
              <a:rPr lang="zh-CN" altLang="en-US" sz="2800" smtClean="0"/>
              <a:t>要是系统运行在</a:t>
            </a:r>
            <a:r>
              <a:rPr lang="en-US" altLang="zh-CN" sz="2800" smtClean="0"/>
              <a:t>MarkIV</a:t>
            </a:r>
            <a:r>
              <a:rPr lang="zh-CN" altLang="en-US" sz="2800" smtClean="0"/>
              <a:t>型咖啡机上，则必须调用相应的硬件接口！</a:t>
            </a:r>
            <a:endParaRPr lang="en-US" altLang="zh-CN" sz="2800" smtClean="0"/>
          </a:p>
          <a:p>
            <a:pPr eaLnBrk="1" hangingPunct="1"/>
            <a:r>
              <a:rPr lang="en-US" altLang="zh-CN" sz="2800" smtClean="0"/>
              <a:t>Start:</a:t>
            </a:r>
          </a:p>
          <a:p>
            <a:pPr lvl="1" eaLnBrk="1" hangingPunct="1"/>
            <a:r>
              <a:rPr lang="en-US" altLang="zh-CN" sz="2400" smtClean="0"/>
              <a:t>UserInterface</a:t>
            </a:r>
            <a:r>
              <a:rPr lang="zh-CN" altLang="en-US" sz="2400" smtClean="0"/>
              <a:t>如何知道“加热”键被按下？显然是通过调用</a:t>
            </a:r>
            <a:r>
              <a:rPr lang="en-US" altLang="zh-CN" sz="2400" smtClean="0"/>
              <a:t>CoffeeMakerAPI. getBrewButtonStatus()</a:t>
            </a:r>
            <a:r>
              <a:rPr lang="zh-CN" altLang="en-US" sz="2400" smtClean="0"/>
              <a:t>得到的</a:t>
            </a:r>
          </a:p>
          <a:p>
            <a:pPr eaLnBrk="1" hangingPunct="1"/>
            <a:r>
              <a:rPr lang="en-US" altLang="zh-CN" sz="2800" smtClean="0"/>
              <a:t>IsReady</a:t>
            </a:r>
          </a:p>
          <a:p>
            <a:pPr lvl="1" eaLnBrk="1" hangingPunct="1"/>
            <a:r>
              <a:rPr lang="en-US" altLang="zh-CN" sz="2400" smtClean="0"/>
              <a:t>HotWaterSource</a:t>
            </a:r>
            <a:r>
              <a:rPr lang="zh-CN" altLang="en-US" sz="2400" smtClean="0"/>
              <a:t>和</a:t>
            </a:r>
            <a:r>
              <a:rPr lang="en-US" altLang="zh-CN" sz="2400" smtClean="0"/>
              <a:t>ContainmentVessel</a:t>
            </a:r>
            <a:r>
              <a:rPr lang="zh-CN" altLang="en-US" sz="2400" smtClean="0"/>
              <a:t>都不知道如何判断，所以其中</a:t>
            </a:r>
            <a:r>
              <a:rPr lang="en-US" altLang="zh-CN" sz="2400" smtClean="0"/>
              <a:t>isReady</a:t>
            </a:r>
            <a:r>
              <a:rPr lang="zh-CN" altLang="en-US" sz="2400" smtClean="0"/>
              <a:t>方法都只能是抽象方法</a:t>
            </a:r>
          </a:p>
          <a:p>
            <a:pPr eaLnBrk="1" hangingPunct="1"/>
            <a:r>
              <a:rPr lang="zh-CN" altLang="en-US" sz="2800" smtClean="0"/>
              <a:t>为了实现这些操作，必须添加相应的硬件</a:t>
            </a:r>
            <a:r>
              <a:rPr lang="en-US" altLang="zh-CN" sz="2800" smtClean="0"/>
              <a:t>API</a:t>
            </a:r>
            <a:r>
              <a:rPr lang="zh-CN" altLang="en-US" sz="2800" smtClean="0"/>
              <a:t>代码，而这些代码实现应该放在何处？</a:t>
            </a:r>
            <a:endParaRPr lang="en-US" altLang="zh-CN" sz="280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598EC3F-A38B-49FC-90AA-3330CABFDE36}" type="slidenum">
              <a:rPr lang="en-US" altLang="zh-CN" sz="1200" b="0" smtClean="0">
                <a:solidFill>
                  <a:srgbClr val="4D4D4D"/>
                </a:solidFill>
                <a:latin typeface="Arial" charset="0"/>
              </a:rPr>
              <a:pPr eaLnBrk="1" hangingPunct="1"/>
              <a:t>74</a:t>
            </a:fld>
            <a:r>
              <a:rPr lang="en-US" altLang="zh-CN" sz="1200" b="0" smtClean="0">
                <a:solidFill>
                  <a:srgbClr val="4D4D4D"/>
                </a:solidFill>
                <a:latin typeface="Arial" charset="0"/>
              </a:rPr>
              <a:t>-</a:t>
            </a:r>
          </a:p>
        </p:txBody>
      </p:sp>
      <p:sp>
        <p:nvSpPr>
          <p:cNvPr id="7782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0A75B5E3-507E-4E21-8BD9-C1C1E381985B}" type="slidenum">
              <a:rPr lang="en-US" altLang="zh-CN" sz="1200" b="0">
                <a:solidFill>
                  <a:srgbClr val="4D4D4D"/>
                </a:solidFill>
                <a:latin typeface="Arial" charset="0"/>
              </a:rPr>
              <a:pPr algn="r" eaLnBrk="1" hangingPunct="1"/>
              <a:t>74</a:t>
            </a:fld>
            <a:r>
              <a:rPr lang="en-US" altLang="zh-CN" sz="1200" b="0">
                <a:solidFill>
                  <a:srgbClr val="4D4D4D"/>
                </a:solidFill>
                <a:latin typeface="Arial" charset="0"/>
              </a:rPr>
              <a:t>-</a:t>
            </a:r>
          </a:p>
        </p:txBody>
      </p:sp>
      <p:sp>
        <p:nvSpPr>
          <p:cNvPr id="77828" name="Rectangle 2"/>
          <p:cNvSpPr>
            <a:spLocks noGrp="1" noChangeArrowheads="1"/>
          </p:cNvSpPr>
          <p:nvPr>
            <p:ph type="title" idx="4294967295"/>
          </p:nvPr>
        </p:nvSpPr>
        <p:spPr/>
        <p:txBody>
          <a:bodyPr/>
          <a:lstStyle/>
          <a:p>
            <a:pPr eaLnBrk="1" hangingPunct="1"/>
            <a:r>
              <a:rPr lang="zh-CN" altLang="en-US" sz="4400" smtClean="0"/>
              <a:t>利用泛化</a:t>
            </a:r>
            <a:r>
              <a:rPr lang="en-US" altLang="zh-CN" sz="4400" smtClean="0"/>
              <a:t>(</a:t>
            </a:r>
            <a:r>
              <a:rPr lang="zh-CN" altLang="en-US" sz="4400" smtClean="0"/>
              <a:t>实现</a:t>
            </a:r>
            <a:r>
              <a:rPr lang="en-US" altLang="zh-CN" sz="4400" smtClean="0"/>
              <a:t>)</a:t>
            </a:r>
            <a:r>
              <a:rPr lang="zh-CN" altLang="en-US" sz="4400" smtClean="0"/>
              <a:t>关系添加细节</a:t>
            </a:r>
            <a:endParaRPr lang="en-US" altLang="zh-CN" sz="4400" smtClean="0"/>
          </a:p>
        </p:txBody>
      </p:sp>
      <p:pic>
        <p:nvPicPr>
          <p:cNvPr id="7782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41438"/>
            <a:ext cx="24542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8" name="AutoShape 8"/>
          <p:cNvSpPr>
            <a:spLocks/>
          </p:cNvSpPr>
          <p:nvPr/>
        </p:nvSpPr>
        <p:spPr bwMode="auto">
          <a:xfrm>
            <a:off x="3779838" y="1485900"/>
            <a:ext cx="4895850" cy="1079500"/>
          </a:xfrm>
          <a:prstGeom prst="borderCallout2">
            <a:avLst>
              <a:gd name="adj1" fmla="val 10588"/>
              <a:gd name="adj2" fmla="val -1556"/>
              <a:gd name="adj3" fmla="val 10588"/>
              <a:gd name="adj4" fmla="val -20296"/>
              <a:gd name="adj5" fmla="val 108384"/>
              <a:gd name="adj6" fmla="val -39722"/>
            </a:avLst>
          </a:prstGeom>
          <a:noFill/>
          <a:ln w="25400">
            <a:solidFill>
              <a:srgbClr val="800000"/>
            </a:solidFill>
            <a:miter lim="800000"/>
            <a:headEnd/>
            <a:tailEnd/>
          </a:ln>
          <a:effectLst/>
        </p:spPr>
        <p:txBody>
          <a:bodyPr/>
          <a:lstStyle/>
          <a:p>
            <a:pPr>
              <a:defRPr/>
            </a:pPr>
            <a:r>
              <a:rPr lang="zh-CN" altLang="en-US" sz="3200">
                <a:effectLst>
                  <a:outerShdw blurRad="38100" dist="38100" dir="2700000" algn="tl">
                    <a:srgbClr val="C0C0C0"/>
                  </a:outerShdw>
                </a:effectLst>
              </a:rPr>
              <a:t>抽象类的抽象操作，保持该类的稳定性，满足</a:t>
            </a:r>
            <a:r>
              <a:rPr lang="en-US" altLang="zh-CN" sz="3200">
                <a:effectLst>
                  <a:outerShdw blurRad="38100" dist="38100" dir="2700000" algn="tl">
                    <a:srgbClr val="C0C0C0"/>
                  </a:outerShdw>
                </a:effectLst>
              </a:rPr>
              <a:t>OCP</a:t>
            </a:r>
          </a:p>
        </p:txBody>
      </p:sp>
      <p:sp>
        <p:nvSpPr>
          <p:cNvPr id="225289" name="AutoShape 9"/>
          <p:cNvSpPr>
            <a:spLocks/>
          </p:cNvSpPr>
          <p:nvPr/>
        </p:nvSpPr>
        <p:spPr bwMode="auto">
          <a:xfrm>
            <a:off x="3779838" y="3716338"/>
            <a:ext cx="4895850" cy="1079500"/>
          </a:xfrm>
          <a:prstGeom prst="borderCallout2">
            <a:avLst>
              <a:gd name="adj1" fmla="val 10588"/>
              <a:gd name="adj2" fmla="val -1556"/>
              <a:gd name="adj3" fmla="val 10588"/>
              <a:gd name="adj4" fmla="val -16991"/>
              <a:gd name="adj5" fmla="val 139264"/>
              <a:gd name="adj6" fmla="val -33009"/>
            </a:avLst>
          </a:prstGeom>
          <a:noFill/>
          <a:ln w="25400">
            <a:solidFill>
              <a:srgbClr val="800000"/>
            </a:solidFill>
            <a:miter lim="800000"/>
            <a:headEnd/>
            <a:tailEnd/>
          </a:ln>
          <a:effectLst/>
        </p:spPr>
        <p:txBody>
          <a:bodyPr/>
          <a:lstStyle/>
          <a:p>
            <a:pPr>
              <a:defRPr/>
            </a:pPr>
            <a:r>
              <a:rPr lang="zh-CN" altLang="en-US" sz="3200">
                <a:effectLst>
                  <a:outerShdw blurRad="38100" dist="38100" dir="2700000" algn="tl">
                    <a:srgbClr val="C0C0C0"/>
                  </a:outerShdw>
                </a:effectLst>
              </a:rPr>
              <a:t>具体的代码实现交由具体类来实现</a:t>
            </a:r>
            <a:endParaRPr lang="en-US" altLang="zh-CN" sz="32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288"/>
                                        </p:tgtEl>
                                        <p:attrNameLst>
                                          <p:attrName>style.visibility</p:attrName>
                                        </p:attrNameLst>
                                      </p:cBhvr>
                                      <p:to>
                                        <p:strVal val="visible"/>
                                      </p:to>
                                    </p:set>
                                    <p:animEffect transition="in" filter="dissolve">
                                      <p:cBhvr>
                                        <p:cTn id="7" dur="500"/>
                                        <p:tgtEl>
                                          <p:spTgt spid="2252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289"/>
                                        </p:tgtEl>
                                        <p:attrNameLst>
                                          <p:attrName>style.visibility</p:attrName>
                                        </p:attrNameLst>
                                      </p:cBhvr>
                                      <p:to>
                                        <p:strVal val="visible"/>
                                      </p:to>
                                    </p:set>
                                    <p:animEffect transition="in" filter="dissolve">
                                      <p:cBhvr>
                                        <p:cTn id="12" dur="500"/>
                                        <p:tgtEl>
                                          <p:spTgt spid="225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8" grpId="0" animBg="1"/>
      <p:bldP spid="22528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D5ADB4A-8849-4E65-A97E-04021E0D8BF3}" type="slidenum">
              <a:rPr lang="en-US" altLang="zh-CN" sz="1200" b="0" smtClean="0">
                <a:solidFill>
                  <a:srgbClr val="4D4D4D"/>
                </a:solidFill>
                <a:latin typeface="Arial" charset="0"/>
              </a:rPr>
              <a:pPr eaLnBrk="1" hangingPunct="1"/>
              <a:t>75</a:t>
            </a:fld>
            <a:r>
              <a:rPr lang="en-US" altLang="zh-CN" sz="1200" b="0" smtClean="0">
                <a:solidFill>
                  <a:srgbClr val="4D4D4D"/>
                </a:solidFill>
                <a:latin typeface="Arial" charset="0"/>
              </a:rPr>
              <a:t>-</a:t>
            </a:r>
          </a:p>
        </p:txBody>
      </p:sp>
      <p:sp>
        <p:nvSpPr>
          <p:cNvPr id="78851"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967B699A-873C-4AC5-8F48-88AC6BD68C8C}" type="slidenum">
              <a:rPr lang="en-US" altLang="zh-CN" sz="1200" b="0">
                <a:solidFill>
                  <a:srgbClr val="4D4D4D"/>
                </a:solidFill>
                <a:latin typeface="Arial" charset="0"/>
              </a:rPr>
              <a:pPr algn="r" eaLnBrk="1" hangingPunct="1"/>
              <a:t>75</a:t>
            </a:fld>
            <a:r>
              <a:rPr lang="en-US" altLang="zh-CN" sz="1200" b="0">
                <a:solidFill>
                  <a:srgbClr val="4D4D4D"/>
                </a:solidFill>
                <a:latin typeface="Arial" charset="0"/>
              </a:rPr>
              <a:t>-</a:t>
            </a:r>
          </a:p>
        </p:txBody>
      </p:sp>
      <p:sp>
        <p:nvSpPr>
          <p:cNvPr id="78852" name="Rectangle 2"/>
          <p:cNvSpPr>
            <a:spLocks noGrp="1" noChangeArrowheads="1"/>
          </p:cNvSpPr>
          <p:nvPr>
            <p:ph type="title" idx="4294967295"/>
          </p:nvPr>
        </p:nvSpPr>
        <p:spPr/>
        <p:txBody>
          <a:bodyPr/>
          <a:lstStyle/>
          <a:p>
            <a:pPr eaLnBrk="1" hangingPunct="1"/>
            <a:r>
              <a:rPr lang="zh-CN" altLang="en-US" smtClean="0"/>
              <a:t>解决方案</a:t>
            </a:r>
          </a:p>
        </p:txBody>
      </p:sp>
      <p:pic>
        <p:nvPicPr>
          <p:cNvPr id="7885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20813"/>
            <a:ext cx="8215312"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ABE41BD-1DB2-448F-A346-035B495387D2}" type="slidenum">
              <a:rPr lang="en-US" altLang="zh-CN" sz="1200" b="0" smtClean="0">
                <a:solidFill>
                  <a:srgbClr val="4D4D4D"/>
                </a:solidFill>
                <a:latin typeface="Arial" charset="0"/>
              </a:rPr>
              <a:pPr eaLnBrk="1" hangingPunct="1"/>
              <a:t>76</a:t>
            </a:fld>
            <a:r>
              <a:rPr lang="en-US" altLang="zh-CN" sz="1200" b="0" smtClean="0">
                <a:solidFill>
                  <a:srgbClr val="4D4D4D"/>
                </a:solidFill>
                <a:latin typeface="Arial" charset="0"/>
              </a:rPr>
              <a:t>-</a:t>
            </a:r>
          </a:p>
        </p:txBody>
      </p:sp>
      <p:sp>
        <p:nvSpPr>
          <p:cNvPr id="79875"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19E1FC45-6006-4CEF-BDFB-AF025995389D}" type="slidenum">
              <a:rPr lang="en-US" altLang="zh-CN" sz="1200" b="0">
                <a:solidFill>
                  <a:srgbClr val="4D4D4D"/>
                </a:solidFill>
                <a:latin typeface="Arial" charset="0"/>
              </a:rPr>
              <a:pPr algn="r" eaLnBrk="1" hangingPunct="1"/>
              <a:t>76</a:t>
            </a:fld>
            <a:r>
              <a:rPr lang="en-US" altLang="zh-CN" sz="1200" b="0">
                <a:solidFill>
                  <a:srgbClr val="4D4D4D"/>
                </a:solidFill>
                <a:latin typeface="Arial" charset="0"/>
              </a:rPr>
              <a:t>-</a:t>
            </a:r>
          </a:p>
        </p:txBody>
      </p:sp>
      <p:sp>
        <p:nvSpPr>
          <p:cNvPr id="79876" name="Rectangle 2"/>
          <p:cNvSpPr>
            <a:spLocks noGrp="1" noChangeArrowheads="1"/>
          </p:cNvSpPr>
          <p:nvPr>
            <p:ph type="title" idx="4294967295"/>
          </p:nvPr>
        </p:nvSpPr>
        <p:spPr/>
        <p:txBody>
          <a:bodyPr/>
          <a:lstStyle/>
          <a:p>
            <a:pPr eaLnBrk="1" hangingPunct="1"/>
            <a:r>
              <a:rPr lang="zh-CN" altLang="en-US" smtClean="0"/>
              <a:t>这就是</a:t>
            </a:r>
            <a:r>
              <a:rPr lang="en-US" altLang="zh-CN" smtClean="0"/>
              <a:t>DIP</a:t>
            </a:r>
          </a:p>
        </p:txBody>
      </p:sp>
      <p:sp>
        <p:nvSpPr>
          <p:cNvPr id="211971" name="Freeform 3"/>
          <p:cNvSpPr>
            <a:spLocks/>
          </p:cNvSpPr>
          <p:nvPr/>
        </p:nvSpPr>
        <p:spPr bwMode="auto">
          <a:xfrm>
            <a:off x="1260475" y="1268413"/>
            <a:ext cx="6696075" cy="3240087"/>
          </a:xfrm>
          <a:custGeom>
            <a:avLst/>
            <a:gdLst>
              <a:gd name="T0" fmla="*/ 34490239 w 4111"/>
              <a:gd name="T1" fmla="*/ 940898400 h 2102"/>
              <a:gd name="T2" fmla="*/ 254693525 w 4111"/>
              <a:gd name="T3" fmla="*/ 2147483647 h 2102"/>
              <a:gd name="T4" fmla="*/ 294488812 w 4111"/>
              <a:gd name="T5" fmla="*/ 2147483647 h 2102"/>
              <a:gd name="T6" fmla="*/ 374079387 w 4111"/>
              <a:gd name="T7" fmla="*/ 2147483647 h 2102"/>
              <a:gd name="T8" fmla="*/ 493466980 w 4111"/>
              <a:gd name="T9" fmla="*/ 2147483647 h 2102"/>
              <a:gd name="T10" fmla="*/ 769383905 w 4111"/>
              <a:gd name="T11" fmla="*/ 2147483647 h 2102"/>
              <a:gd name="T12" fmla="*/ 989587305 w 4111"/>
              <a:gd name="T13" fmla="*/ 2147483647 h 2102"/>
              <a:gd name="T14" fmla="*/ 1066526164 w 4111"/>
              <a:gd name="T15" fmla="*/ 2147483647 h 2102"/>
              <a:gd name="T16" fmla="*/ 1185913655 w 4111"/>
              <a:gd name="T17" fmla="*/ 2147483647 h 2102"/>
              <a:gd name="T18" fmla="*/ 1207138786 w 4111"/>
              <a:gd name="T19" fmla="*/ 2147483647 h 2102"/>
              <a:gd name="T20" fmla="*/ 1265505859 w 4111"/>
              <a:gd name="T21" fmla="*/ 2147483647 h 2102"/>
              <a:gd name="T22" fmla="*/ 1504279212 w 4111"/>
              <a:gd name="T23" fmla="*/ 2147483647 h 2102"/>
              <a:gd name="T24" fmla="*/ 1721829471 w 4111"/>
              <a:gd name="T25" fmla="*/ 2147483647 h 2102"/>
              <a:gd name="T26" fmla="*/ 1960604453 w 4111"/>
              <a:gd name="T27" fmla="*/ 2147483647 h 2102"/>
              <a:gd name="T28" fmla="*/ 2079991945 w 4111"/>
              <a:gd name="T29" fmla="*/ 2147483647 h 2102"/>
              <a:gd name="T30" fmla="*/ 2147483647 w 4111"/>
              <a:gd name="T31" fmla="*/ 2147483647 h 2102"/>
              <a:gd name="T32" fmla="*/ 2147483647 w 4111"/>
              <a:gd name="T33" fmla="*/ 2147483647 h 2102"/>
              <a:gd name="T34" fmla="*/ 2147483647 w 4111"/>
              <a:gd name="T35" fmla="*/ 2147483647 h 2102"/>
              <a:gd name="T36" fmla="*/ 2147483647 w 4111"/>
              <a:gd name="T37" fmla="*/ 2147483647 h 2102"/>
              <a:gd name="T38" fmla="*/ 2147483647 w 4111"/>
              <a:gd name="T39" fmla="*/ 2147483647 h 2102"/>
              <a:gd name="T40" fmla="*/ 2147483647 w 4111"/>
              <a:gd name="T41" fmla="*/ 2147483647 h 2102"/>
              <a:gd name="T42" fmla="*/ 2147483647 w 4111"/>
              <a:gd name="T43" fmla="*/ 2147483647 h 2102"/>
              <a:gd name="T44" fmla="*/ 2147483647 w 4111"/>
              <a:gd name="T45" fmla="*/ 2147483647 h 2102"/>
              <a:gd name="T46" fmla="*/ 2147483647 w 4111"/>
              <a:gd name="T47" fmla="*/ 2147483647 h 2102"/>
              <a:gd name="T48" fmla="*/ 2147483647 w 4111"/>
              <a:gd name="T49" fmla="*/ 2147483647 h 2102"/>
              <a:gd name="T50" fmla="*/ 2147483647 w 4111"/>
              <a:gd name="T51" fmla="*/ 2147483647 h 2102"/>
              <a:gd name="T52" fmla="*/ 2147483647 w 4111"/>
              <a:gd name="T53" fmla="*/ 2147483647 h 2102"/>
              <a:gd name="T54" fmla="*/ 2147483647 w 4111"/>
              <a:gd name="T55" fmla="*/ 2147483647 h 2102"/>
              <a:gd name="T56" fmla="*/ 2147483647 w 4111"/>
              <a:gd name="T57" fmla="*/ 2147483647 h 2102"/>
              <a:gd name="T58" fmla="*/ 2147483647 w 4111"/>
              <a:gd name="T59" fmla="*/ 2147483647 h 2102"/>
              <a:gd name="T60" fmla="*/ 2147483647 w 4111"/>
              <a:gd name="T61" fmla="*/ 2147483647 h 2102"/>
              <a:gd name="T62" fmla="*/ 2147483647 w 4111"/>
              <a:gd name="T63" fmla="*/ 1154739418 h 2102"/>
              <a:gd name="T64" fmla="*/ 2147483647 w 4111"/>
              <a:gd name="T65" fmla="*/ 924266372 h 2102"/>
              <a:gd name="T66" fmla="*/ 2147483647 w 4111"/>
              <a:gd name="T67" fmla="*/ 710426702 h 2102"/>
              <a:gd name="T68" fmla="*/ 2147483647 w 4111"/>
              <a:gd name="T69" fmla="*/ 408673317 h 2102"/>
              <a:gd name="T70" fmla="*/ 2147483647 w 4111"/>
              <a:gd name="T71" fmla="*/ 337392881 h 2102"/>
              <a:gd name="T72" fmla="*/ 2147483647 w 4111"/>
              <a:gd name="T73" fmla="*/ 282744569 h 2102"/>
              <a:gd name="T74" fmla="*/ 1106321451 w 4111"/>
              <a:gd name="T75" fmla="*/ 318385510 h 2102"/>
              <a:gd name="T76" fmla="*/ 729588617 w 4111"/>
              <a:gd name="T77" fmla="*/ 389665849 h 2102"/>
              <a:gd name="T78" fmla="*/ 432446562 w 4111"/>
              <a:gd name="T79" fmla="*/ 460944744 h 2102"/>
              <a:gd name="T80" fmla="*/ 374079387 w 4111"/>
              <a:gd name="T81" fmla="*/ 496585684 h 2102"/>
              <a:gd name="T82" fmla="*/ 313060598 w 4111"/>
              <a:gd name="T83" fmla="*/ 513217712 h 2102"/>
              <a:gd name="T84" fmla="*/ 175101270 w 4111"/>
              <a:gd name="T85" fmla="*/ 674785762 h 2102"/>
              <a:gd name="T86" fmla="*/ 74285539 w 4111"/>
              <a:gd name="T87" fmla="*/ 833978661 h 2102"/>
              <a:gd name="T88" fmla="*/ 34490239 w 4111"/>
              <a:gd name="T89" fmla="*/ 940898400 h 21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11"/>
              <a:gd name="T136" fmla="*/ 0 h 2102"/>
              <a:gd name="T137" fmla="*/ 4111 w 4111"/>
              <a:gd name="T138" fmla="*/ 2102 h 210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11" h="2102">
                <a:moveTo>
                  <a:pt x="13" y="396"/>
                </a:moveTo>
                <a:cubicBezTo>
                  <a:pt x="17" y="537"/>
                  <a:pt x="0" y="818"/>
                  <a:pt x="96" y="965"/>
                </a:cubicBezTo>
                <a:cubicBezTo>
                  <a:pt x="98" y="971"/>
                  <a:pt x="108" y="1004"/>
                  <a:pt x="111" y="1009"/>
                </a:cubicBezTo>
                <a:cubicBezTo>
                  <a:pt x="120" y="1025"/>
                  <a:pt x="141" y="1054"/>
                  <a:pt x="141" y="1054"/>
                </a:cubicBezTo>
                <a:cubicBezTo>
                  <a:pt x="150" y="1085"/>
                  <a:pt x="168" y="1117"/>
                  <a:pt x="186" y="1144"/>
                </a:cubicBezTo>
                <a:cubicBezTo>
                  <a:pt x="206" y="1211"/>
                  <a:pt x="252" y="1258"/>
                  <a:pt x="290" y="1316"/>
                </a:cubicBezTo>
                <a:cubicBezTo>
                  <a:pt x="315" y="1354"/>
                  <a:pt x="335" y="1396"/>
                  <a:pt x="373" y="1421"/>
                </a:cubicBezTo>
                <a:cubicBezTo>
                  <a:pt x="379" y="1433"/>
                  <a:pt x="392" y="1462"/>
                  <a:pt x="402" y="1473"/>
                </a:cubicBezTo>
                <a:cubicBezTo>
                  <a:pt x="416" y="1489"/>
                  <a:pt x="447" y="1518"/>
                  <a:pt x="447" y="1518"/>
                </a:cubicBezTo>
                <a:cubicBezTo>
                  <a:pt x="450" y="1528"/>
                  <a:pt x="449" y="1539"/>
                  <a:pt x="455" y="1548"/>
                </a:cubicBezTo>
                <a:cubicBezTo>
                  <a:pt x="460" y="1555"/>
                  <a:pt x="471" y="1557"/>
                  <a:pt x="477" y="1563"/>
                </a:cubicBezTo>
                <a:cubicBezTo>
                  <a:pt x="506" y="1592"/>
                  <a:pt x="529" y="1619"/>
                  <a:pt x="567" y="1638"/>
                </a:cubicBezTo>
                <a:cubicBezTo>
                  <a:pt x="586" y="1666"/>
                  <a:pt x="616" y="1695"/>
                  <a:pt x="649" y="1705"/>
                </a:cubicBezTo>
                <a:cubicBezTo>
                  <a:pt x="679" y="1724"/>
                  <a:pt x="708" y="1737"/>
                  <a:pt x="739" y="1757"/>
                </a:cubicBezTo>
                <a:cubicBezTo>
                  <a:pt x="752" y="1766"/>
                  <a:pt x="784" y="1772"/>
                  <a:pt x="784" y="1772"/>
                </a:cubicBezTo>
                <a:cubicBezTo>
                  <a:pt x="813" y="1802"/>
                  <a:pt x="864" y="1826"/>
                  <a:pt x="904" y="1840"/>
                </a:cubicBezTo>
                <a:cubicBezTo>
                  <a:pt x="985" y="1921"/>
                  <a:pt x="1156" y="1971"/>
                  <a:pt x="1270" y="1989"/>
                </a:cubicBezTo>
                <a:cubicBezTo>
                  <a:pt x="1355" y="2019"/>
                  <a:pt x="1462" y="2004"/>
                  <a:pt x="1554" y="2012"/>
                </a:cubicBezTo>
                <a:cubicBezTo>
                  <a:pt x="1621" y="2032"/>
                  <a:pt x="1690" y="2043"/>
                  <a:pt x="1756" y="2064"/>
                </a:cubicBezTo>
                <a:cubicBezTo>
                  <a:pt x="3346" y="2054"/>
                  <a:pt x="2456" y="2102"/>
                  <a:pt x="3036" y="2012"/>
                </a:cubicBezTo>
                <a:cubicBezTo>
                  <a:pt x="3108" y="1986"/>
                  <a:pt x="3186" y="1971"/>
                  <a:pt x="3260" y="1952"/>
                </a:cubicBezTo>
                <a:cubicBezTo>
                  <a:pt x="3310" y="1939"/>
                  <a:pt x="3359" y="1923"/>
                  <a:pt x="3410" y="1915"/>
                </a:cubicBezTo>
                <a:cubicBezTo>
                  <a:pt x="3456" y="1898"/>
                  <a:pt x="3498" y="1879"/>
                  <a:pt x="3544" y="1862"/>
                </a:cubicBezTo>
                <a:cubicBezTo>
                  <a:pt x="3581" y="1827"/>
                  <a:pt x="3557" y="1847"/>
                  <a:pt x="3612" y="1810"/>
                </a:cubicBezTo>
                <a:cubicBezTo>
                  <a:pt x="3619" y="1805"/>
                  <a:pt x="3634" y="1795"/>
                  <a:pt x="3634" y="1795"/>
                </a:cubicBezTo>
                <a:cubicBezTo>
                  <a:pt x="3661" y="1753"/>
                  <a:pt x="3704" y="1718"/>
                  <a:pt x="3746" y="1690"/>
                </a:cubicBezTo>
                <a:cubicBezTo>
                  <a:pt x="3779" y="1641"/>
                  <a:pt x="3740" y="1689"/>
                  <a:pt x="3784" y="1660"/>
                </a:cubicBezTo>
                <a:cubicBezTo>
                  <a:pt x="3816" y="1639"/>
                  <a:pt x="3804" y="1620"/>
                  <a:pt x="3844" y="1608"/>
                </a:cubicBezTo>
                <a:cubicBezTo>
                  <a:pt x="3863" y="1576"/>
                  <a:pt x="3895" y="1556"/>
                  <a:pt x="3918" y="1526"/>
                </a:cubicBezTo>
                <a:cubicBezTo>
                  <a:pt x="3982" y="1443"/>
                  <a:pt x="4018" y="1346"/>
                  <a:pt x="4053" y="1249"/>
                </a:cubicBezTo>
                <a:cubicBezTo>
                  <a:pt x="4065" y="1169"/>
                  <a:pt x="4084" y="1089"/>
                  <a:pt x="4098" y="1009"/>
                </a:cubicBezTo>
                <a:cubicBezTo>
                  <a:pt x="4111" y="780"/>
                  <a:pt x="4111" y="846"/>
                  <a:pt x="4098" y="486"/>
                </a:cubicBezTo>
                <a:cubicBezTo>
                  <a:pt x="4097" y="456"/>
                  <a:pt x="4048" y="413"/>
                  <a:pt x="4031" y="389"/>
                </a:cubicBezTo>
                <a:cubicBezTo>
                  <a:pt x="4007" y="354"/>
                  <a:pt x="3993" y="324"/>
                  <a:pt x="3956" y="299"/>
                </a:cubicBezTo>
                <a:cubicBezTo>
                  <a:pt x="3847" y="226"/>
                  <a:pt x="3658" y="184"/>
                  <a:pt x="3529" y="172"/>
                </a:cubicBezTo>
                <a:cubicBezTo>
                  <a:pt x="3056" y="0"/>
                  <a:pt x="2522" y="145"/>
                  <a:pt x="2018" y="142"/>
                </a:cubicBezTo>
                <a:cubicBezTo>
                  <a:pt x="1622" y="135"/>
                  <a:pt x="1225" y="134"/>
                  <a:pt x="829" y="119"/>
                </a:cubicBezTo>
                <a:cubicBezTo>
                  <a:pt x="704" y="100"/>
                  <a:pt x="541" y="130"/>
                  <a:pt x="417" y="134"/>
                </a:cubicBezTo>
                <a:cubicBezTo>
                  <a:pt x="369" y="145"/>
                  <a:pt x="323" y="157"/>
                  <a:pt x="275" y="164"/>
                </a:cubicBezTo>
                <a:cubicBezTo>
                  <a:pt x="240" y="181"/>
                  <a:pt x="163" y="194"/>
                  <a:pt x="163" y="194"/>
                </a:cubicBezTo>
                <a:cubicBezTo>
                  <a:pt x="156" y="199"/>
                  <a:pt x="149" y="205"/>
                  <a:pt x="141" y="209"/>
                </a:cubicBezTo>
                <a:cubicBezTo>
                  <a:pt x="134" y="213"/>
                  <a:pt x="124" y="210"/>
                  <a:pt x="118" y="216"/>
                </a:cubicBezTo>
                <a:cubicBezTo>
                  <a:pt x="98" y="236"/>
                  <a:pt x="86" y="263"/>
                  <a:pt x="66" y="284"/>
                </a:cubicBezTo>
                <a:cubicBezTo>
                  <a:pt x="57" y="308"/>
                  <a:pt x="28" y="351"/>
                  <a:pt x="28" y="351"/>
                </a:cubicBezTo>
                <a:cubicBezTo>
                  <a:pt x="19" y="381"/>
                  <a:pt x="24" y="366"/>
                  <a:pt x="13" y="396"/>
                </a:cubicBezTo>
                <a:close/>
              </a:path>
            </a:pathLst>
          </a:custGeom>
          <a:noFill/>
          <a:ln w="762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0"/>
          </a:p>
        </p:txBody>
      </p:sp>
      <p:pic>
        <p:nvPicPr>
          <p:cNvPr id="798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20813"/>
            <a:ext cx="8215312"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dissolve">
                                      <p:cBhvr>
                                        <p:cTn id="7" dur="500"/>
                                        <p:tgtEl>
                                          <p:spTgt spid="211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D884A08-6D7B-4955-91CB-561EF16F35D7}" type="slidenum">
              <a:rPr lang="en-US" altLang="zh-CN" sz="1200" b="0" smtClean="0">
                <a:solidFill>
                  <a:srgbClr val="4D4D4D"/>
                </a:solidFill>
                <a:latin typeface="Arial" charset="0"/>
              </a:rPr>
              <a:pPr eaLnBrk="1" hangingPunct="1"/>
              <a:t>77</a:t>
            </a:fld>
            <a:r>
              <a:rPr lang="en-US" altLang="zh-CN" sz="1200" b="0" smtClean="0">
                <a:solidFill>
                  <a:srgbClr val="4D4D4D"/>
                </a:solidFill>
                <a:latin typeface="Arial" charset="0"/>
              </a:rPr>
              <a:t>-</a:t>
            </a:r>
          </a:p>
        </p:txBody>
      </p:sp>
      <p:sp>
        <p:nvSpPr>
          <p:cNvPr id="80899"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B4B1DC11-69CF-44B9-AB69-341084482063}" type="slidenum">
              <a:rPr lang="en-US" altLang="zh-CN" sz="1200" b="0">
                <a:solidFill>
                  <a:srgbClr val="4D4D4D"/>
                </a:solidFill>
                <a:latin typeface="Arial" charset="0"/>
              </a:rPr>
              <a:pPr algn="r" eaLnBrk="1" hangingPunct="1"/>
              <a:t>77</a:t>
            </a:fld>
            <a:r>
              <a:rPr lang="en-US" altLang="zh-CN" sz="1200" b="0">
                <a:solidFill>
                  <a:srgbClr val="4D4D4D"/>
                </a:solidFill>
                <a:latin typeface="Arial" charset="0"/>
              </a:rPr>
              <a:t>-</a:t>
            </a:r>
          </a:p>
        </p:txBody>
      </p:sp>
      <p:sp>
        <p:nvSpPr>
          <p:cNvPr id="80900" name="Rectangle 2"/>
          <p:cNvSpPr>
            <a:spLocks noGrp="1" noChangeArrowheads="1"/>
          </p:cNvSpPr>
          <p:nvPr>
            <p:ph type="title" idx="4294967295"/>
          </p:nvPr>
        </p:nvSpPr>
        <p:spPr/>
        <p:txBody>
          <a:bodyPr/>
          <a:lstStyle/>
          <a:p>
            <a:pPr eaLnBrk="1" hangingPunct="1"/>
            <a:r>
              <a:rPr lang="en-US" altLang="zh-CN" sz="4400" smtClean="0"/>
              <a:t>DIP</a:t>
            </a:r>
            <a:r>
              <a:rPr lang="zh-CN" altLang="en-US" sz="4400" smtClean="0"/>
              <a:t>的本质</a:t>
            </a:r>
            <a:endParaRPr lang="en-US" altLang="zh-CN" sz="4400" smtClean="0"/>
          </a:p>
        </p:txBody>
      </p:sp>
      <p:sp>
        <p:nvSpPr>
          <p:cNvPr id="226307" name="Rectangle 3"/>
          <p:cNvSpPr>
            <a:spLocks noGrp="1" noChangeArrowheads="1"/>
          </p:cNvSpPr>
          <p:nvPr>
            <p:ph type="body" idx="4294967295"/>
          </p:nvPr>
        </p:nvSpPr>
        <p:spPr/>
        <p:txBody>
          <a:bodyPr/>
          <a:lstStyle/>
          <a:p>
            <a:pPr eaLnBrk="1" hangingPunct="1"/>
            <a:r>
              <a:rPr lang="zh-CN" altLang="en-US" smtClean="0"/>
              <a:t>通过抽象提取业务本质，并建立一个稳定的结构描述这个本质</a:t>
            </a:r>
          </a:p>
          <a:p>
            <a:pPr eaLnBrk="1" hangingPunct="1"/>
            <a:r>
              <a:rPr lang="zh-CN" altLang="en-US" smtClean="0"/>
              <a:t>对于具体的业务规则的处理是在这个本质的基础上的扩展</a:t>
            </a:r>
          </a:p>
          <a:p>
            <a:pPr eaLnBrk="1" hangingPunct="1"/>
            <a:r>
              <a:rPr lang="zh-CN" altLang="en-US" smtClean="0"/>
              <a:t>技术、工具、意识形态等的发展可能使业务规则不断变化，但本质不变；而</a:t>
            </a:r>
            <a:r>
              <a:rPr lang="en-US" altLang="zh-CN" smtClean="0"/>
              <a:t>DIP</a:t>
            </a:r>
            <a:r>
              <a:rPr lang="zh-CN" altLang="en-US" smtClean="0"/>
              <a:t>则帮助我们轻松的适应这些变更</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dissolve">
                                      <p:cBhvr>
                                        <p:cTn id="7" dur="500"/>
                                        <p:tgtEl>
                                          <p:spTgt spid="226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6307">
                                            <p:txEl>
                                              <p:pRg st="1" end="1"/>
                                            </p:txEl>
                                          </p:spTgt>
                                        </p:tgtEl>
                                        <p:attrNameLst>
                                          <p:attrName>style.visibility</p:attrName>
                                        </p:attrNameLst>
                                      </p:cBhvr>
                                      <p:to>
                                        <p:strVal val="visible"/>
                                      </p:to>
                                    </p:set>
                                    <p:animEffect transition="in" filter="dissolve">
                                      <p:cBhvr>
                                        <p:cTn id="12" dur="500"/>
                                        <p:tgtEl>
                                          <p:spTgt spid="226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6307">
                                            <p:txEl>
                                              <p:pRg st="2" end="2"/>
                                            </p:txEl>
                                          </p:spTgt>
                                        </p:tgtEl>
                                        <p:attrNameLst>
                                          <p:attrName>style.visibility</p:attrName>
                                        </p:attrNameLst>
                                      </p:cBhvr>
                                      <p:to>
                                        <p:strVal val="visible"/>
                                      </p:to>
                                    </p:set>
                                    <p:animEffect transition="in" filter="dissolve">
                                      <p:cBhvr>
                                        <p:cTn id="17" dur="500"/>
                                        <p:tgtEl>
                                          <p:spTgt spid="226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1BB9E71-A079-40A1-9B1D-3307C750860B}" type="slidenum">
              <a:rPr lang="en-US" altLang="zh-CN" sz="1200" b="0" smtClean="0">
                <a:solidFill>
                  <a:srgbClr val="4D4D4D"/>
                </a:solidFill>
                <a:latin typeface="Arial" charset="0"/>
              </a:rPr>
              <a:pPr eaLnBrk="1" hangingPunct="1"/>
              <a:t>78</a:t>
            </a:fld>
            <a:r>
              <a:rPr lang="en-US" altLang="zh-CN" sz="1200" b="0" smtClean="0">
                <a:solidFill>
                  <a:srgbClr val="4D4D4D"/>
                </a:solidFill>
                <a:latin typeface="Arial" charset="0"/>
              </a:rPr>
              <a:t>-</a:t>
            </a:r>
          </a:p>
        </p:txBody>
      </p:sp>
      <p:sp>
        <p:nvSpPr>
          <p:cNvPr id="138242" name="Rectangle 2"/>
          <p:cNvSpPr>
            <a:spLocks noGrp="1" noChangeArrowheads="1"/>
          </p:cNvSpPr>
          <p:nvPr>
            <p:ph type="ctrTitle" idx="4294967295"/>
          </p:nvPr>
        </p:nvSpPr>
        <p:spPr>
          <a:xfrm>
            <a:off x="682625" y="2620963"/>
            <a:ext cx="7772400" cy="1063625"/>
          </a:xfrm>
        </p:spPr>
        <p:txBody>
          <a:bodyPr/>
          <a:lstStyle/>
          <a:p>
            <a:pPr algn="ctr" eaLnBrk="1" fontAlgn="ctr" hangingPunct="1">
              <a:defRPr/>
            </a:pPr>
            <a:r>
              <a:rPr lang="zh-CN" altLang="en-US" sz="13300" smtClean="0">
                <a:effectLst>
                  <a:outerShdw blurRad="38100" dist="38100" dir="2700000" algn="tl">
                    <a:srgbClr val="C0C0C0"/>
                  </a:outerShdw>
                </a:effectLst>
                <a:latin typeface="Arial" charset="0"/>
                <a:ea typeface="楷体_GB2312" pitchFamily="49" charset="-122"/>
              </a:rPr>
              <a:t>谢谢</a:t>
            </a:r>
          </a:p>
        </p:txBody>
      </p:sp>
      <p:sp>
        <p:nvSpPr>
          <p:cNvPr id="81924" name="Rectangle 3"/>
          <p:cNvSpPr>
            <a:spLocks noGrp="1" noChangeArrowheads="1"/>
          </p:cNvSpPr>
          <p:nvPr>
            <p:ph type="subTitle" idx="4294967295"/>
          </p:nvPr>
        </p:nvSpPr>
        <p:spPr>
          <a:xfrm>
            <a:off x="1371600" y="3981450"/>
            <a:ext cx="6400800" cy="1825625"/>
          </a:xfrm>
        </p:spPr>
        <p:txBody>
          <a:bodyPr/>
          <a:lstStyle/>
          <a:p>
            <a:pPr marL="0" indent="0" algn="ctr" eaLnBrk="1" hangingPunct="1">
              <a:buFont typeface="Wingdings" pitchFamily="2" charset="2"/>
              <a:buNone/>
            </a:pPr>
            <a:endParaRPr lang="zh-CN" altLang="en-US" smtClean="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54912E6-9156-4958-A92A-E9351B576EDA}" type="slidenum">
              <a:rPr lang="en-US" altLang="zh-CN" sz="1200" b="0" smtClean="0">
                <a:solidFill>
                  <a:srgbClr val="4D4D4D"/>
                </a:solidFill>
                <a:latin typeface="Arial" charset="0"/>
              </a:rPr>
              <a:pPr eaLnBrk="1" hangingPunct="1"/>
              <a:t>8</a:t>
            </a:fld>
            <a:r>
              <a:rPr lang="en-US" altLang="zh-CN" sz="1200" b="0" smtClean="0">
                <a:solidFill>
                  <a:srgbClr val="4D4D4D"/>
                </a:solidFill>
                <a:latin typeface="Arial" charset="0"/>
              </a:rPr>
              <a:t>-</a:t>
            </a:r>
          </a:p>
        </p:txBody>
      </p:sp>
      <p:sp>
        <p:nvSpPr>
          <p:cNvPr id="10243"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4E9FE294-70FB-4E11-9170-3FA5CAA2F03C}" type="slidenum">
              <a:rPr lang="en-US" altLang="zh-CN" sz="1200" b="0">
                <a:solidFill>
                  <a:srgbClr val="4D4D4D"/>
                </a:solidFill>
                <a:latin typeface="Arial" charset="0"/>
              </a:rPr>
              <a:pPr algn="r" eaLnBrk="1" hangingPunct="1"/>
              <a:t>8</a:t>
            </a:fld>
            <a:r>
              <a:rPr lang="en-US" altLang="zh-CN" sz="1200" b="0">
                <a:solidFill>
                  <a:srgbClr val="4D4D4D"/>
                </a:solidFill>
                <a:latin typeface="Arial" charset="0"/>
              </a:rPr>
              <a:t>-</a:t>
            </a:r>
          </a:p>
        </p:txBody>
      </p:sp>
      <p:sp>
        <p:nvSpPr>
          <p:cNvPr id="10244" name="Rectangle 2"/>
          <p:cNvSpPr>
            <a:spLocks noGrp="1" noChangeArrowheads="1"/>
          </p:cNvSpPr>
          <p:nvPr>
            <p:ph type="title" idx="4294967295"/>
          </p:nvPr>
        </p:nvSpPr>
        <p:spPr/>
        <p:txBody>
          <a:bodyPr/>
          <a:lstStyle/>
          <a:p>
            <a:pPr eaLnBrk="1" hangingPunct="1"/>
            <a:r>
              <a:rPr lang="zh-CN" altLang="en-US" smtClean="0"/>
              <a:t>面向对象的设计原则</a:t>
            </a:r>
          </a:p>
        </p:txBody>
      </p:sp>
      <p:sp>
        <p:nvSpPr>
          <p:cNvPr id="10245" name="Rectangle 3"/>
          <p:cNvSpPr>
            <a:spLocks noGrp="1" noChangeArrowheads="1"/>
          </p:cNvSpPr>
          <p:nvPr>
            <p:ph type="body" idx="4294967295"/>
          </p:nvPr>
        </p:nvSpPr>
        <p:spPr/>
        <p:txBody>
          <a:bodyPr/>
          <a:lstStyle/>
          <a:p>
            <a:pPr eaLnBrk="1" hangingPunct="1"/>
            <a:r>
              <a:rPr lang="zh-CN" altLang="en-US" smtClean="0"/>
              <a:t>面向对象的设计原则</a:t>
            </a:r>
          </a:p>
          <a:p>
            <a:pPr lvl="1" eaLnBrk="1" hangingPunct="1"/>
            <a:r>
              <a:rPr lang="zh-CN" altLang="en-US" smtClean="0"/>
              <a:t>是面向对象设计的基本指导思想</a:t>
            </a:r>
          </a:p>
          <a:p>
            <a:pPr lvl="1" eaLnBrk="1" hangingPunct="1"/>
            <a:r>
              <a:rPr lang="zh-CN" altLang="en-US" smtClean="0"/>
              <a:t>是评价面向对象设计的价值观体系</a:t>
            </a:r>
          </a:p>
          <a:p>
            <a:pPr lvl="1" eaLnBrk="1" hangingPunct="1"/>
            <a:r>
              <a:rPr lang="zh-CN" altLang="en-US" smtClean="0"/>
              <a:t>是设计模式的出发点和归宿</a:t>
            </a:r>
          </a:p>
          <a:p>
            <a:pPr eaLnBrk="1" hangingPunct="1"/>
            <a:r>
              <a:rPr lang="zh-CN" altLang="en-US" smtClean="0"/>
              <a:t>面向对象的设计原则是构造高质量软件的出发点</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8526929-306D-4691-9836-D02D5F51B7B4}" type="slidenum">
              <a:rPr lang="en-US" altLang="zh-CN" sz="1200" b="0" smtClean="0">
                <a:solidFill>
                  <a:srgbClr val="4D4D4D"/>
                </a:solidFill>
                <a:latin typeface="Arial" charset="0"/>
              </a:rPr>
              <a:pPr eaLnBrk="1" hangingPunct="1"/>
              <a:t>9</a:t>
            </a:fld>
            <a:r>
              <a:rPr lang="en-US" altLang="zh-CN" sz="1200" b="0" smtClean="0">
                <a:solidFill>
                  <a:srgbClr val="4D4D4D"/>
                </a:solidFill>
                <a:latin typeface="Arial" charset="0"/>
              </a:rPr>
              <a:t>-</a:t>
            </a:r>
          </a:p>
        </p:txBody>
      </p:sp>
      <p:sp>
        <p:nvSpPr>
          <p:cNvPr id="11267" name="灯片编号占位符 5"/>
          <p:cNvSpPr txBox="1">
            <a:spLocks noGrp="1"/>
          </p:cNvSpPr>
          <p:nvPr/>
        </p:nvSpPr>
        <p:spPr bwMode="auto">
          <a:xfrm>
            <a:off x="6553200" y="64087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en-US" altLang="zh-CN" sz="1200" b="0">
                <a:solidFill>
                  <a:srgbClr val="4D4D4D"/>
                </a:solidFill>
                <a:latin typeface="Arial" charset="0"/>
              </a:rPr>
              <a:t>-</a:t>
            </a:r>
            <a:fld id="{4898C274-3827-46F8-8BB6-40A39790744C}" type="slidenum">
              <a:rPr lang="en-US" altLang="zh-CN" sz="1200" b="0">
                <a:solidFill>
                  <a:srgbClr val="4D4D4D"/>
                </a:solidFill>
                <a:latin typeface="Arial" charset="0"/>
              </a:rPr>
              <a:pPr algn="r" eaLnBrk="1" hangingPunct="1"/>
              <a:t>9</a:t>
            </a:fld>
            <a:r>
              <a:rPr lang="en-US" altLang="zh-CN" sz="1200" b="0">
                <a:solidFill>
                  <a:srgbClr val="4D4D4D"/>
                </a:solidFill>
                <a:latin typeface="Arial" charset="0"/>
              </a:rPr>
              <a:t>-</a:t>
            </a:r>
          </a:p>
        </p:txBody>
      </p:sp>
      <p:sp>
        <p:nvSpPr>
          <p:cNvPr id="11268" name="Rectangle 2"/>
          <p:cNvSpPr>
            <a:spLocks noGrp="1" noChangeArrowheads="1"/>
          </p:cNvSpPr>
          <p:nvPr>
            <p:ph type="title" idx="4294967295"/>
          </p:nvPr>
        </p:nvSpPr>
        <p:spPr/>
        <p:txBody>
          <a:bodyPr/>
          <a:lstStyle/>
          <a:p>
            <a:pPr eaLnBrk="1" hangingPunct="1"/>
            <a:r>
              <a:rPr lang="zh-CN" altLang="en-US" smtClean="0"/>
              <a:t>设计目标</a:t>
            </a:r>
          </a:p>
        </p:txBody>
      </p:sp>
      <p:sp>
        <p:nvSpPr>
          <p:cNvPr id="11269" name="Rectangle 3"/>
          <p:cNvSpPr>
            <a:spLocks noGrp="1" noChangeArrowheads="1"/>
          </p:cNvSpPr>
          <p:nvPr>
            <p:ph type="body" idx="4294967295"/>
          </p:nvPr>
        </p:nvSpPr>
        <p:spPr/>
        <p:txBody>
          <a:bodyPr/>
          <a:lstStyle/>
          <a:p>
            <a:pPr eaLnBrk="1" hangingPunct="1"/>
            <a:r>
              <a:rPr lang="zh-CN" altLang="en-US" smtClean="0"/>
              <a:t>构造出</a:t>
            </a:r>
            <a:r>
              <a:rPr lang="zh-CN" altLang="en-US" smtClean="0">
                <a:solidFill>
                  <a:schemeClr val="hlink"/>
                </a:solidFill>
              </a:rPr>
              <a:t>高质量</a:t>
            </a:r>
            <a:r>
              <a:rPr lang="zh-CN" altLang="en-US" smtClean="0"/>
              <a:t>软件，以保持系统稳定</a:t>
            </a:r>
          </a:p>
          <a:p>
            <a:pPr eaLnBrk="1" hangingPunct="1"/>
            <a:r>
              <a:rPr lang="zh-CN" altLang="en-US" smtClean="0"/>
              <a:t>设计目标</a:t>
            </a:r>
          </a:p>
          <a:p>
            <a:pPr lvl="1" eaLnBrk="1" hangingPunct="1"/>
            <a:r>
              <a:rPr lang="zh-CN" altLang="en-US" smtClean="0"/>
              <a:t>可扩展性 （</a:t>
            </a:r>
            <a:r>
              <a:rPr lang="en-US" altLang="zh-CN" smtClean="0"/>
              <a:t>Extensibility</a:t>
            </a:r>
            <a:r>
              <a:rPr lang="zh-CN" altLang="en-US" smtClean="0"/>
              <a:t>）</a:t>
            </a:r>
          </a:p>
          <a:p>
            <a:pPr lvl="1" eaLnBrk="1" hangingPunct="1"/>
            <a:r>
              <a:rPr lang="zh-CN" altLang="en-US" smtClean="0"/>
              <a:t>灵活性 （</a:t>
            </a:r>
            <a:r>
              <a:rPr lang="en-US" altLang="zh-CN" smtClean="0"/>
              <a:t>Flexibility</a:t>
            </a:r>
            <a:r>
              <a:rPr lang="zh-CN" altLang="en-US" smtClean="0"/>
              <a:t>）</a:t>
            </a:r>
          </a:p>
          <a:p>
            <a:pPr lvl="1" eaLnBrk="1" hangingPunct="1"/>
            <a:r>
              <a:rPr lang="zh-CN" altLang="en-US" smtClean="0"/>
              <a:t>可插入性 （</a:t>
            </a:r>
            <a:r>
              <a:rPr lang="en-US" altLang="zh-CN" smtClean="0"/>
              <a:t>Pluggability</a:t>
            </a:r>
            <a:r>
              <a:rPr lang="zh-CN" altLang="en-US" smtClean="0"/>
              <a:t>）</a:t>
            </a:r>
          </a:p>
          <a:p>
            <a:pPr lvl="1" eaLnBrk="1" hangingPunct="1"/>
            <a:r>
              <a:rPr lang="en-US" altLang="zh-CN" smtClean="0"/>
              <a:t>……</a:t>
            </a:r>
          </a:p>
          <a:p>
            <a:pPr eaLnBrk="1" hangingPunct="1"/>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模板">
      <a:majorFont>
        <a:latin typeface="Tahoma"/>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1217</TotalTime>
  <Words>4699</Words>
  <Application>Microsoft Office PowerPoint</Application>
  <PresentationFormat>全屏显示(4:3)</PresentationFormat>
  <Paragraphs>719</Paragraphs>
  <Slides>78</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78</vt:i4>
      </vt:variant>
    </vt:vector>
  </HeadingPairs>
  <TitlesOfParts>
    <vt:vector size="88" baseType="lpstr">
      <vt:lpstr>Tahoma</vt:lpstr>
      <vt:lpstr>宋体</vt:lpstr>
      <vt:lpstr>Arial</vt:lpstr>
      <vt:lpstr>幼圆</vt:lpstr>
      <vt:lpstr>Wingdings</vt:lpstr>
      <vt:lpstr>楷体_GB2312</vt:lpstr>
      <vt:lpstr>Monotype Corsiva</vt:lpstr>
      <vt:lpstr>Times New Roman</vt:lpstr>
      <vt:lpstr>隶书</vt:lpstr>
      <vt:lpstr>模板</vt:lpstr>
      <vt:lpstr>面向对象分析设计 Object-Oriented Analysis &amp; Design</vt:lpstr>
      <vt:lpstr>第06章 面向对象的设计原则</vt:lpstr>
      <vt:lpstr>学习路线图</vt:lpstr>
      <vt:lpstr>从问题开始！</vt:lpstr>
      <vt:lpstr>开始设计：正方形</vt:lpstr>
      <vt:lpstr>设计方案正确吗？</vt:lpstr>
      <vt:lpstr>为什么会出现问题？</vt:lpstr>
      <vt:lpstr>面向对象的设计原则</vt:lpstr>
      <vt:lpstr>设计目标</vt:lpstr>
      <vt:lpstr>设计质量：培养灵敏的嗅觉</vt:lpstr>
      <vt:lpstr>设计质量：坏的设计</vt:lpstr>
      <vt:lpstr>设计质量：好的设计</vt:lpstr>
      <vt:lpstr>面向对象的基本设计原则</vt:lpstr>
      <vt:lpstr>LSP</vt:lpstr>
      <vt:lpstr>违背LSP原则</vt:lpstr>
      <vt:lpstr>怎么办？</vt:lpstr>
      <vt:lpstr>抽象类与具体类</vt:lpstr>
      <vt:lpstr>解决方案</vt:lpstr>
      <vt:lpstr>IS-A关系的思考？</vt:lpstr>
      <vt:lpstr>IS-A关系的思考(续)</vt:lpstr>
      <vt:lpstr>OCP</vt:lpstr>
      <vt:lpstr>OCP的关键在于抽象</vt:lpstr>
      <vt:lpstr>范例：手与门</vt:lpstr>
      <vt:lpstr>设计实现</vt:lpstr>
      <vt:lpstr>新的需求……</vt:lpstr>
      <vt:lpstr>解决新的需求：修改设计</vt:lpstr>
      <vt:lpstr>符合OCP的设计方案</vt:lpstr>
      <vt:lpstr>新的实现</vt:lpstr>
      <vt:lpstr>新的需求……</vt:lpstr>
      <vt:lpstr>关于OCP</vt:lpstr>
      <vt:lpstr>SRP</vt:lpstr>
      <vt:lpstr>SRP本质</vt:lpstr>
      <vt:lpstr>违反SRP的案例</vt:lpstr>
      <vt:lpstr>解决方案</vt:lpstr>
      <vt:lpstr>ISP</vt:lpstr>
      <vt:lpstr>接口污染</vt:lpstr>
      <vt:lpstr>解决方案：分离接口</vt:lpstr>
      <vt:lpstr>ISP本质</vt:lpstr>
      <vt:lpstr>DIP</vt:lpstr>
      <vt:lpstr>传统的依赖关系</vt:lpstr>
      <vt:lpstr>符合DIP的系统</vt:lpstr>
      <vt:lpstr>启发式原则</vt:lpstr>
      <vt:lpstr>DIP经典案例-Mark IV咖啡机</vt:lpstr>
      <vt:lpstr>硬件设施</vt:lpstr>
      <vt:lpstr>相关API-1</vt:lpstr>
      <vt:lpstr>相关API-2</vt:lpstr>
      <vt:lpstr>相关API-3</vt:lpstr>
      <vt:lpstr>开始分析、设计工作…</vt:lpstr>
      <vt:lpstr>常见的设计方案</vt:lpstr>
      <vt:lpstr>这个设计存在问题？</vt:lpstr>
      <vt:lpstr>泡泡类（Vapor Classes）</vt:lpstr>
      <vt:lpstr>无用的抽象</vt:lpstr>
      <vt:lpstr>上帝类(God Classes)</vt:lpstr>
      <vt:lpstr> 问题出在哪里？</vt:lpstr>
      <vt:lpstr>关于抽象</vt:lpstr>
      <vt:lpstr>抽象：把握现实世界的本质</vt:lpstr>
      <vt:lpstr>什么是真正的抽象？</vt:lpstr>
      <vt:lpstr>我们怎么冲咖啡？</vt:lpstr>
      <vt:lpstr>有了UI的咖啡机</vt:lpstr>
      <vt:lpstr>这三个对象能解决需求吗？</vt:lpstr>
      <vt:lpstr> 用例分析：“加热”用例-1</vt:lpstr>
      <vt:lpstr>通信图Communication Diagram</vt:lpstr>
      <vt:lpstr>通信图剖析</vt:lpstr>
      <vt:lpstr>通信图-推荐的使用场合</vt:lpstr>
      <vt:lpstr>通信图与顺序图对比</vt:lpstr>
      <vt:lpstr>用例分析：“加热”用例-2</vt:lpstr>
      <vt:lpstr>用例分析：“加热”用例-2</vt:lpstr>
      <vt:lpstr>用例分析：更多用例……</vt:lpstr>
      <vt:lpstr>由通信图产生类图</vt:lpstr>
      <vt:lpstr>我们得到的是“咖啡机”</vt:lpstr>
      <vt:lpstr>以MarkIV角度审视用例</vt:lpstr>
      <vt:lpstr>添加操作后的系统类图</vt:lpstr>
      <vt:lpstr>操作如何实现具体？</vt:lpstr>
      <vt:lpstr>利用泛化(实现)关系添加细节</vt:lpstr>
      <vt:lpstr>解决方案</vt:lpstr>
      <vt:lpstr>这就是DIP</vt:lpstr>
      <vt:lpstr>DIP的本质</vt:lpstr>
      <vt:lpstr>谢谢</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thbin</cp:lastModifiedBy>
  <cp:revision>425</cp:revision>
  <cp:lastPrinted>1601-01-01T00:00:00Z</cp:lastPrinted>
  <dcterms:created xsi:type="dcterms:W3CDTF">2005-09-05T02:45:08Z</dcterms:created>
  <dcterms:modified xsi:type="dcterms:W3CDTF">2013-11-05T00:16:06Z</dcterms:modified>
  <cp:category>UML</cp:category>
</cp:coreProperties>
</file>