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91"/>
  </p:notesMasterIdLst>
  <p:handoutMasterIdLst>
    <p:handoutMasterId r:id="rId92"/>
  </p:handoutMasterIdLst>
  <p:sldIdLst>
    <p:sldId id="256" r:id="rId2"/>
    <p:sldId id="257" r:id="rId3"/>
    <p:sldId id="350" r:id="rId4"/>
    <p:sldId id="259" r:id="rId5"/>
    <p:sldId id="260" r:id="rId6"/>
    <p:sldId id="261" r:id="rId7"/>
    <p:sldId id="262" r:id="rId8"/>
    <p:sldId id="264" r:id="rId9"/>
    <p:sldId id="265" r:id="rId10"/>
    <p:sldId id="266" r:id="rId11"/>
    <p:sldId id="267" r:id="rId12"/>
    <p:sldId id="268" r:id="rId13"/>
    <p:sldId id="269" r:id="rId14"/>
    <p:sldId id="270" r:id="rId15"/>
    <p:sldId id="351" r:id="rId16"/>
    <p:sldId id="274" r:id="rId17"/>
    <p:sldId id="275" r:id="rId18"/>
    <p:sldId id="276" r:id="rId19"/>
    <p:sldId id="277" r:id="rId20"/>
    <p:sldId id="278" r:id="rId21"/>
    <p:sldId id="279" r:id="rId22"/>
    <p:sldId id="280" r:id="rId23"/>
    <p:sldId id="355" r:id="rId24"/>
    <p:sldId id="356" r:id="rId25"/>
    <p:sldId id="354"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57" r:id="rId51"/>
    <p:sldId id="307" r:id="rId52"/>
    <p:sldId id="308" r:id="rId53"/>
    <p:sldId id="309" r:id="rId54"/>
    <p:sldId id="310" r:id="rId55"/>
    <p:sldId id="311" r:id="rId56"/>
    <p:sldId id="349" r:id="rId57"/>
    <p:sldId id="312" r:id="rId58"/>
    <p:sldId id="313" r:id="rId59"/>
    <p:sldId id="314" r:id="rId60"/>
    <p:sldId id="315" r:id="rId61"/>
    <p:sldId id="317" r:id="rId62"/>
    <p:sldId id="318" r:id="rId63"/>
    <p:sldId id="319" r:id="rId64"/>
    <p:sldId id="320" r:id="rId65"/>
    <p:sldId id="321" r:id="rId66"/>
    <p:sldId id="322" r:id="rId67"/>
    <p:sldId id="323" r:id="rId68"/>
    <p:sldId id="324" r:id="rId69"/>
    <p:sldId id="325" r:id="rId70"/>
    <p:sldId id="326" r:id="rId71"/>
    <p:sldId id="328" r:id="rId72"/>
    <p:sldId id="329" r:id="rId73"/>
    <p:sldId id="330" r:id="rId74"/>
    <p:sldId id="331" r:id="rId75"/>
    <p:sldId id="332" r:id="rId76"/>
    <p:sldId id="333"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8" r:id="rId90"/>
  </p:sldIdLst>
  <p:sldSz cx="9144000" cy="6858000" type="screen4x3"/>
  <p:notesSz cx="6858000" cy="9144000"/>
  <p:defaultTextStyle>
    <a:defPPr>
      <a:defRPr lang="en-US"/>
    </a:defPPr>
    <a:lvl1pPr algn="l" rtl="0" fontAlgn="base">
      <a:spcBef>
        <a:spcPct val="0"/>
      </a:spcBef>
      <a:spcAft>
        <a:spcPct val="0"/>
      </a:spcAft>
      <a:defRPr kumimoji="1"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00"/>
    <a:srgbClr val="333300"/>
    <a:srgbClr val="003300"/>
    <a:srgbClr val="336699"/>
    <a:srgbClr val="0099CC"/>
    <a:srgbClr val="4D4D4D"/>
    <a:srgbClr val="292929"/>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4454" autoAdjust="0"/>
  </p:normalViewPr>
  <p:slideViewPr>
    <p:cSldViewPr>
      <p:cViewPr varScale="1">
        <p:scale>
          <a:sx n="63" d="100"/>
          <a:sy n="63" d="100"/>
        </p:scale>
        <p:origin x="-930"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5952"/>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zh-CN" altLang="en-US"/>
          </a:p>
        </p:txBody>
      </p:sp>
      <p:sp>
        <p:nvSpPr>
          <p:cNvPr id="1105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ltLang="zh-CN"/>
          </a:p>
        </p:txBody>
      </p:sp>
      <p:sp>
        <p:nvSpPr>
          <p:cNvPr id="1105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1105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FF2D7C20-8190-4FF7-A0CE-614514A6ED20}" type="slidenum">
              <a:rPr lang="zh-CN" altLang="en-US"/>
              <a:pPr>
                <a:defRPr/>
              </a:pPr>
              <a:t>‹#›</a:t>
            </a:fld>
            <a:endParaRPr lang="en-US" altLang="zh-CN"/>
          </a:p>
        </p:txBody>
      </p:sp>
    </p:spTree>
    <p:extLst>
      <p:ext uri="{BB962C8B-B14F-4D97-AF65-F5344CB8AC3E}">
        <p14:creationId xmlns:p14="http://schemas.microsoft.com/office/powerpoint/2010/main" val="640537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zh-CN" altLang="en-US"/>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ltLang="zh-CN"/>
          </a:p>
        </p:txBody>
      </p:sp>
      <p:sp>
        <p:nvSpPr>
          <p:cNvPr id="9421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C19906E2-34E5-49B7-82F2-702DBD5CB4B4}" type="slidenum">
              <a:rPr lang="zh-CN" altLang="en-US"/>
              <a:pPr>
                <a:defRPr/>
              </a:pPr>
              <a:t>‹#›</a:t>
            </a:fld>
            <a:endParaRPr lang="en-US" altLang="zh-CN"/>
          </a:p>
        </p:txBody>
      </p:sp>
    </p:spTree>
    <p:extLst>
      <p:ext uri="{BB962C8B-B14F-4D97-AF65-F5344CB8AC3E}">
        <p14:creationId xmlns:p14="http://schemas.microsoft.com/office/powerpoint/2010/main" val="14604808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65ACF9E8-3A68-4875-BD14-53832A6238F4}" type="slidenum">
              <a:rPr lang="zh-CN" altLang="en-US" sz="1200" b="0" smtClean="0">
                <a:latin typeface="Arial" charset="0"/>
              </a:rPr>
              <a:pPr eaLnBrk="1" hangingPunct="1"/>
              <a:t>2</a:t>
            </a:fld>
            <a:endParaRPr lang="en-US" altLang="zh-CN" sz="1200" b="0" smtClean="0">
              <a:latin typeface="Arial" charset="0"/>
            </a:endParaRPr>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E5D10E59-1BC9-4FE4-BD83-DAB562777C98}" type="slidenum">
              <a:rPr lang="zh-CN" altLang="en-US" sz="1200" b="0" smtClean="0">
                <a:latin typeface="Arial" charset="0"/>
              </a:rPr>
              <a:pPr eaLnBrk="1" hangingPunct="1"/>
              <a:t>4</a:t>
            </a:fld>
            <a:endParaRPr lang="en-US" altLang="zh-CN" sz="1200" b="0" smtClean="0">
              <a:latin typeface="Arial" charset="0"/>
            </a:endParaRPr>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C707B7F8-C07F-4E12-B319-9725A4AFB477}" type="slidenum">
              <a:rPr lang="zh-CN" altLang="en-US" sz="1200" b="0" smtClean="0">
                <a:latin typeface="Arial" charset="0"/>
              </a:rPr>
              <a:pPr eaLnBrk="1" hangingPunct="1"/>
              <a:t>5</a:t>
            </a:fld>
            <a:endParaRPr lang="en-US" altLang="zh-CN" sz="1200" b="0" smtClean="0">
              <a:latin typeface="Arial" charset="0"/>
            </a:endParaRPr>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D008A0D5-264A-4982-8FAB-A07226497E67}" type="slidenum">
              <a:rPr lang="zh-CN" altLang="en-US" sz="1200" b="0" smtClean="0">
                <a:latin typeface="Arial" charset="0"/>
              </a:rPr>
              <a:pPr eaLnBrk="1" hangingPunct="1"/>
              <a:t>16</a:t>
            </a:fld>
            <a:endParaRPr lang="en-US" altLang="zh-CN" sz="1200" b="0" smtClean="0">
              <a:latin typeface="Arial" charset="0"/>
            </a:endParaRPr>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FD511F6A-A485-4554-8294-F97EEA3F6C29}" type="slidenum">
              <a:rPr lang="zh-CN" altLang="en-US" sz="1200" b="0" smtClean="0">
                <a:latin typeface="Arial" charset="0"/>
              </a:rPr>
              <a:pPr eaLnBrk="1" hangingPunct="1"/>
              <a:t>27</a:t>
            </a:fld>
            <a:endParaRPr lang="en-US" altLang="zh-CN" sz="1200" b="0" smtClean="0">
              <a:latin typeface="Arial" charset="0"/>
            </a:endParaRPr>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5BB7E589-C29F-41C0-9C2E-78CA7DFAFE8E}" type="slidenum">
              <a:rPr lang="zh-CN" altLang="en-US" sz="1200" b="0" smtClean="0">
                <a:latin typeface="Arial" charset="0"/>
              </a:rPr>
              <a:pPr eaLnBrk="1" hangingPunct="1"/>
              <a:t>44</a:t>
            </a:fld>
            <a:endParaRPr lang="en-US" altLang="zh-CN" sz="1200" b="0" smtClean="0">
              <a:latin typeface="Arial" charset="0"/>
            </a:endParaRPr>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EA202650-3DEB-4E9E-8A5D-98FF5F85DFF1}" type="slidenum">
              <a:rPr lang="zh-CN" altLang="en-US" sz="1200" b="0" smtClean="0">
                <a:latin typeface="Arial" charset="0"/>
              </a:rPr>
              <a:pPr eaLnBrk="1" hangingPunct="1"/>
              <a:t>51</a:t>
            </a:fld>
            <a:endParaRPr lang="en-US" altLang="zh-CN" sz="1200" b="0" smtClean="0">
              <a:latin typeface="Arial" charset="0"/>
            </a:endParaRPr>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AE3D30F8-4E8D-41FC-954A-8EA49A01583A}" type="slidenum">
              <a:rPr lang="zh-CN" altLang="en-US" sz="1200" b="0" smtClean="0">
                <a:latin typeface="Arial" charset="0"/>
              </a:rPr>
              <a:pPr eaLnBrk="1" hangingPunct="1"/>
              <a:t>61</a:t>
            </a:fld>
            <a:endParaRPr lang="en-US" altLang="zh-CN" sz="1200" b="0" smtClean="0">
              <a:latin typeface="Arial" charset="0"/>
            </a:endParaRPr>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B09D04B4-7DE7-4CBC-BEC1-291F88BE8105}" type="slidenum">
              <a:rPr lang="zh-CN" altLang="en-US" sz="1200" b="0" smtClean="0">
                <a:latin typeface="Arial" charset="0"/>
              </a:rPr>
              <a:pPr eaLnBrk="1" hangingPunct="1"/>
              <a:t>77</a:t>
            </a:fld>
            <a:endParaRPr lang="en-US" altLang="zh-CN" sz="1200" b="0" smtClean="0">
              <a:latin typeface="Arial" charset="0"/>
            </a:endParaRPr>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logo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3124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a:effectLst/>
        </p:spPr>
        <p:txBody>
          <a:bodyPr wrap="none" anchor="ctr"/>
          <a:lstStyle/>
          <a:p>
            <a:pPr>
              <a:defRPr/>
            </a:pPr>
            <a:endParaRPr lang="zh-CN" altLang="en-US"/>
          </a:p>
        </p:txBody>
      </p:sp>
      <p:sp>
        <p:nvSpPr>
          <p:cNvPr id="6" name="Rectangle 7"/>
          <p:cNvSpPr>
            <a:spLocks noChangeArrowheads="1"/>
          </p:cNvSpPr>
          <p:nvPr/>
        </p:nvSpPr>
        <p:spPr bwMode="auto">
          <a:xfrm>
            <a:off x="3352800" y="6324600"/>
            <a:ext cx="2286000" cy="457200"/>
          </a:xfrm>
          <a:prstGeom prst="rect">
            <a:avLst/>
          </a:prstGeom>
          <a:noFill/>
          <a:ln w="9525">
            <a:noFill/>
            <a:miter lim="800000"/>
            <a:headEnd/>
            <a:tailEnd/>
          </a:ln>
          <a:effectLst/>
        </p:spPr>
        <p:txBody>
          <a:bodyPr anchor="b"/>
          <a:lstStyle/>
          <a:p>
            <a:pPr algn="ctr">
              <a:defRPr/>
            </a:pPr>
            <a:endParaRPr kumimoji="0" lang="en-US" altLang="zh-CN" sz="1400" b="0"/>
          </a:p>
        </p:txBody>
      </p:sp>
      <p:pic>
        <p:nvPicPr>
          <p:cNvPr id="7" name="Picture 9" descr="nbl12_1_1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813" y="5948363"/>
            <a:ext cx="1828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4" name="Rectangle 2"/>
          <p:cNvSpPr>
            <a:spLocks noGrp="1" noChangeArrowheads="1"/>
          </p:cNvSpPr>
          <p:nvPr>
            <p:ph type="ctrTitle"/>
          </p:nvPr>
        </p:nvSpPr>
        <p:spPr>
          <a:xfrm>
            <a:off x="684213" y="2565400"/>
            <a:ext cx="7772400" cy="1143000"/>
          </a:xfrm>
        </p:spPr>
        <p:txBody>
          <a:bodyPr/>
          <a:lstStyle>
            <a:lvl1pPr algn="ctr" fontAlgn="ctr">
              <a:defRPr sz="5400">
                <a:effectLst>
                  <a:outerShdw blurRad="38100" dist="38100" dir="2700000" algn="tl">
                    <a:srgbClr val="C0C0C0"/>
                  </a:outerShdw>
                </a:effectLst>
                <a:latin typeface="Arial" charset="0"/>
                <a:ea typeface="楷体_GB2312" pitchFamily="49" charset="-122"/>
              </a:defRPr>
            </a:lvl1pPr>
          </a:lstStyle>
          <a:p>
            <a:r>
              <a:rPr lang="zh-CN" altLang="en-US"/>
              <a:t>单击此处编辑母版标题样式</a:t>
            </a:r>
          </a:p>
        </p:txBody>
      </p:sp>
      <p:sp>
        <p:nvSpPr>
          <p:cNvPr id="131075" name="Rectangle 3"/>
          <p:cNvSpPr>
            <a:spLocks noGrp="1" noChangeArrowheads="1"/>
          </p:cNvSpPr>
          <p:nvPr>
            <p:ph type="subTitle" idx="1"/>
          </p:nvPr>
        </p:nvSpPr>
        <p:spPr>
          <a:xfrm>
            <a:off x="1371600" y="38608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 name="Rectangle 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9" name="Rectangle 8"/>
          <p:cNvSpPr>
            <a:spLocks noGrp="1" noChangeArrowheads="1"/>
          </p:cNvSpPr>
          <p:nvPr>
            <p:ph type="sldNum" sz="quarter" idx="11"/>
          </p:nvPr>
        </p:nvSpPr>
        <p:spPr>
          <a:xfrm>
            <a:off x="6553200" y="6245225"/>
            <a:ext cx="2133600" cy="476250"/>
          </a:xfrm>
        </p:spPr>
        <p:txBody>
          <a:bodyPr/>
          <a:lstStyle>
            <a:lvl1pPr>
              <a:defRPr sz="1400">
                <a:solidFill>
                  <a:schemeClr val="tx1"/>
                </a:solidFill>
              </a:defRPr>
            </a:lvl1pPr>
          </a:lstStyle>
          <a:p>
            <a:pPr>
              <a:defRPr/>
            </a:pPr>
            <a:fld id="{A2B4E4E8-EAE5-45ED-B099-1954D79FDD67}" type="slidenum">
              <a:rPr lang="zh-CN" altLang="en-US"/>
              <a:pPr>
                <a:defRPr/>
              </a:pPr>
              <a:t>‹#›</a:t>
            </a:fld>
            <a:endParaRPr lang="en-US" altLang="zh-CN"/>
          </a:p>
        </p:txBody>
      </p:sp>
    </p:spTree>
    <p:extLst>
      <p:ext uri="{BB962C8B-B14F-4D97-AF65-F5344CB8AC3E}">
        <p14:creationId xmlns:p14="http://schemas.microsoft.com/office/powerpoint/2010/main" val="945332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946922C3-D2C8-45C7-BA46-D6E673EE3D80}" type="slidenum">
              <a:rPr lang="en-US" altLang="zh-CN"/>
              <a:pPr>
                <a:defRPr/>
              </a:pPr>
              <a:t>‹#›</a:t>
            </a:fld>
            <a:r>
              <a:rPr lang="en-US" altLang="zh-CN"/>
              <a:t>-</a:t>
            </a:r>
          </a:p>
        </p:txBody>
      </p:sp>
    </p:spTree>
    <p:extLst>
      <p:ext uri="{BB962C8B-B14F-4D97-AF65-F5344CB8AC3E}">
        <p14:creationId xmlns:p14="http://schemas.microsoft.com/office/powerpoint/2010/main" val="82254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36763" cy="6121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3875" y="260350"/>
            <a:ext cx="5962650" cy="6121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5294E5D5-410C-4095-AEAD-D61CAED1BD59}" type="slidenum">
              <a:rPr lang="en-US" altLang="zh-CN"/>
              <a:pPr>
                <a:defRPr/>
              </a:pPr>
              <a:t>‹#›</a:t>
            </a:fld>
            <a:r>
              <a:rPr lang="en-US" altLang="zh-CN"/>
              <a:t>-</a:t>
            </a:r>
          </a:p>
        </p:txBody>
      </p:sp>
    </p:spTree>
    <p:extLst>
      <p:ext uri="{BB962C8B-B14F-4D97-AF65-F5344CB8AC3E}">
        <p14:creationId xmlns:p14="http://schemas.microsoft.com/office/powerpoint/2010/main" val="381341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8DB83D1F-65F6-4F22-A87D-A3E6E96CBC08}" type="slidenum">
              <a:rPr lang="en-US" altLang="zh-CN"/>
              <a:pPr>
                <a:defRPr/>
              </a:pPr>
              <a:t>‹#›</a:t>
            </a:fld>
            <a:r>
              <a:rPr lang="en-US" altLang="zh-CN"/>
              <a:t>-</a:t>
            </a:r>
          </a:p>
        </p:txBody>
      </p:sp>
    </p:spTree>
    <p:extLst>
      <p:ext uri="{BB962C8B-B14F-4D97-AF65-F5344CB8AC3E}">
        <p14:creationId xmlns:p14="http://schemas.microsoft.com/office/powerpoint/2010/main" val="383733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5CD3AEF0-993D-441B-A681-1247DC766250}" type="slidenum">
              <a:rPr lang="en-US" altLang="zh-CN"/>
              <a:pPr>
                <a:defRPr/>
              </a:pPr>
              <a:t>‹#›</a:t>
            </a:fld>
            <a:r>
              <a:rPr lang="en-US" altLang="zh-CN"/>
              <a:t>-</a:t>
            </a:r>
          </a:p>
        </p:txBody>
      </p:sp>
    </p:spTree>
    <p:extLst>
      <p:ext uri="{BB962C8B-B14F-4D97-AF65-F5344CB8AC3E}">
        <p14:creationId xmlns:p14="http://schemas.microsoft.com/office/powerpoint/2010/main" val="118367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981075"/>
            <a:ext cx="388302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1075" y="981075"/>
            <a:ext cx="3884613"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9DD61F27-8293-455B-B83C-6DA640980BD9}" type="slidenum">
              <a:rPr lang="en-US" altLang="zh-CN"/>
              <a:pPr>
                <a:defRPr/>
              </a:pPr>
              <a:t>‹#›</a:t>
            </a:fld>
            <a:r>
              <a:rPr lang="en-US" altLang="zh-CN"/>
              <a:t>-</a:t>
            </a:r>
          </a:p>
        </p:txBody>
      </p:sp>
    </p:spTree>
    <p:extLst>
      <p:ext uri="{BB962C8B-B14F-4D97-AF65-F5344CB8AC3E}">
        <p14:creationId xmlns:p14="http://schemas.microsoft.com/office/powerpoint/2010/main" val="374415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r>
              <a:rPr lang="en-US" altLang="zh-CN"/>
              <a:t>-</a:t>
            </a:r>
            <a:fld id="{D55324E3-A20E-497F-B153-74A47814391C}" type="slidenum">
              <a:rPr lang="en-US" altLang="zh-CN"/>
              <a:pPr>
                <a:defRPr/>
              </a:pPr>
              <a:t>‹#›</a:t>
            </a:fld>
            <a:r>
              <a:rPr lang="en-US" altLang="zh-CN"/>
              <a:t>-</a:t>
            </a:r>
          </a:p>
        </p:txBody>
      </p:sp>
    </p:spTree>
    <p:extLst>
      <p:ext uri="{BB962C8B-B14F-4D97-AF65-F5344CB8AC3E}">
        <p14:creationId xmlns:p14="http://schemas.microsoft.com/office/powerpoint/2010/main" val="314413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r>
              <a:rPr lang="en-US" altLang="zh-CN"/>
              <a:t>-</a:t>
            </a:r>
            <a:fld id="{9573CD07-ABFF-4D0B-9952-C8C908432D0A}" type="slidenum">
              <a:rPr lang="en-US" altLang="zh-CN"/>
              <a:pPr>
                <a:defRPr/>
              </a:pPr>
              <a:t>‹#›</a:t>
            </a:fld>
            <a:r>
              <a:rPr lang="en-US" altLang="zh-CN"/>
              <a:t>-</a:t>
            </a:r>
          </a:p>
        </p:txBody>
      </p:sp>
    </p:spTree>
    <p:extLst>
      <p:ext uri="{BB962C8B-B14F-4D97-AF65-F5344CB8AC3E}">
        <p14:creationId xmlns:p14="http://schemas.microsoft.com/office/powerpoint/2010/main" val="36891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r>
              <a:rPr lang="en-US" altLang="zh-CN"/>
              <a:t>-</a:t>
            </a:r>
            <a:fld id="{83B7E262-EAC6-4CB7-AB88-525B96B149BC}" type="slidenum">
              <a:rPr lang="en-US" altLang="zh-CN"/>
              <a:pPr>
                <a:defRPr/>
              </a:pPr>
              <a:t>‹#›</a:t>
            </a:fld>
            <a:r>
              <a:rPr lang="en-US" altLang="zh-CN"/>
              <a:t>-</a:t>
            </a:r>
          </a:p>
        </p:txBody>
      </p:sp>
    </p:spTree>
    <p:extLst>
      <p:ext uri="{BB962C8B-B14F-4D97-AF65-F5344CB8AC3E}">
        <p14:creationId xmlns:p14="http://schemas.microsoft.com/office/powerpoint/2010/main" val="322286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385970E1-57FB-4D4B-95BD-251C9734B890}" type="slidenum">
              <a:rPr lang="en-US" altLang="zh-CN"/>
              <a:pPr>
                <a:defRPr/>
              </a:pPr>
              <a:t>‹#›</a:t>
            </a:fld>
            <a:r>
              <a:rPr lang="en-US" altLang="zh-CN"/>
              <a:t>-</a:t>
            </a:r>
          </a:p>
        </p:txBody>
      </p:sp>
    </p:spTree>
    <p:extLst>
      <p:ext uri="{BB962C8B-B14F-4D97-AF65-F5344CB8AC3E}">
        <p14:creationId xmlns:p14="http://schemas.microsoft.com/office/powerpoint/2010/main" val="2600800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62789F65-BB79-4F6E-B7B9-0D67F7B3EE83}" type="slidenum">
              <a:rPr lang="en-US" altLang="zh-CN"/>
              <a:pPr>
                <a:defRPr/>
              </a:pPr>
              <a:t>‹#›</a:t>
            </a:fld>
            <a:r>
              <a:rPr lang="en-US" altLang="zh-CN"/>
              <a:t>-</a:t>
            </a:r>
          </a:p>
        </p:txBody>
      </p:sp>
    </p:spTree>
    <p:extLst>
      <p:ext uri="{BB962C8B-B14F-4D97-AF65-F5344CB8AC3E}">
        <p14:creationId xmlns:p14="http://schemas.microsoft.com/office/powerpoint/2010/main" val="262614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588"/>
            <a:ext cx="9144000" cy="25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247650"/>
            <a:ext cx="1216025"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407150"/>
            <a:ext cx="914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title"/>
          </p:nvPr>
        </p:nvSpPr>
        <p:spPr bwMode="auto">
          <a:xfrm>
            <a:off x="523875" y="260350"/>
            <a:ext cx="79359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0" name="Rectangle 4"/>
          <p:cNvSpPr>
            <a:spLocks noGrp="1" noChangeArrowheads="1"/>
          </p:cNvSpPr>
          <p:nvPr>
            <p:ph type="body" idx="1"/>
          </p:nvPr>
        </p:nvSpPr>
        <p:spPr bwMode="auto">
          <a:xfrm>
            <a:off x="755650" y="981075"/>
            <a:ext cx="79200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0053" name="Rectangle 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a:lvl1pPr>
          </a:lstStyle>
          <a:p>
            <a:pPr>
              <a:defRPr/>
            </a:pPr>
            <a:endParaRPr lang="en-US" altLang="zh-CN"/>
          </a:p>
        </p:txBody>
      </p:sp>
      <p:sp>
        <p:nvSpPr>
          <p:cNvPr id="130054" name="Rectangle 6"/>
          <p:cNvSpPr>
            <a:spLocks noGrp="1" noChangeArrowheads="1"/>
          </p:cNvSpPr>
          <p:nvPr>
            <p:ph type="ftr" sz="quarter" idx="3"/>
          </p:nvPr>
        </p:nvSpPr>
        <p:spPr bwMode="auto">
          <a:xfrm>
            <a:off x="3352800" y="6324600"/>
            <a:ext cx="2286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lvl1pPr>
          </a:lstStyle>
          <a:p>
            <a:pPr>
              <a:defRPr/>
            </a:pPr>
            <a:endParaRPr lang="en-US" altLang="zh-CN"/>
          </a:p>
        </p:txBody>
      </p:sp>
      <p:sp>
        <p:nvSpPr>
          <p:cNvPr id="130056" name="Rectangle 8"/>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a:effectLst/>
        </p:spPr>
        <p:txBody>
          <a:bodyPr wrap="none" anchor="ctr"/>
          <a:lstStyle/>
          <a:p>
            <a:pPr>
              <a:defRPr/>
            </a:pPr>
            <a:endParaRPr lang="zh-CN" altLang="en-US"/>
          </a:p>
        </p:txBody>
      </p:sp>
      <p:sp>
        <p:nvSpPr>
          <p:cNvPr id="130057" name="Rectangle 9"/>
          <p:cNvSpPr>
            <a:spLocks noGrp="1" noChangeArrowheads="1"/>
          </p:cNvSpPr>
          <p:nvPr>
            <p:ph type="sldNum" sz="quarter" idx="4"/>
          </p:nvPr>
        </p:nvSpPr>
        <p:spPr bwMode="auto">
          <a:xfrm>
            <a:off x="6553200" y="640873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4D4D4D"/>
                </a:solidFill>
                <a:latin typeface="Arial" charset="0"/>
              </a:defRPr>
            </a:lvl1pPr>
          </a:lstStyle>
          <a:p>
            <a:pPr>
              <a:defRPr/>
            </a:pPr>
            <a:r>
              <a:rPr lang="en-US" altLang="zh-CN"/>
              <a:t>-</a:t>
            </a:r>
            <a:fld id="{C9E6C068-0D7F-401A-B501-6575993E4AD3}" type="slidenum">
              <a:rPr lang="en-US" altLang="zh-CN"/>
              <a:pPr>
                <a:defRPr/>
              </a:pPr>
              <a:t>‹#›</a:t>
            </a:fld>
            <a:r>
              <a:rPr lang="en-US" altLang="zh-CN"/>
              <a:t>-</a:t>
            </a:r>
          </a:p>
        </p:txBody>
      </p:sp>
      <p:pic>
        <p:nvPicPr>
          <p:cNvPr id="1035" name="Picture 1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795963" y="5734050"/>
            <a:ext cx="8270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5"/>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732588" y="5805488"/>
            <a:ext cx="22479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Tahoma" pitchFamily="34" charset="0"/>
          <a:ea typeface="幼圆" pitchFamily="49" charset="-122"/>
        </a:defRPr>
      </a:lvl2pPr>
      <a:lvl3pPr algn="l" rtl="0" eaLnBrk="0" fontAlgn="base" hangingPunct="0">
        <a:spcBef>
          <a:spcPct val="0"/>
        </a:spcBef>
        <a:spcAft>
          <a:spcPct val="0"/>
        </a:spcAft>
        <a:defRPr kumimoji="1" sz="4800" b="1">
          <a:solidFill>
            <a:schemeClr val="tx2"/>
          </a:solidFill>
          <a:latin typeface="Tahoma" pitchFamily="34" charset="0"/>
          <a:ea typeface="幼圆" pitchFamily="49" charset="-122"/>
        </a:defRPr>
      </a:lvl3pPr>
      <a:lvl4pPr algn="l" rtl="0" eaLnBrk="0" fontAlgn="base" hangingPunct="0">
        <a:spcBef>
          <a:spcPct val="0"/>
        </a:spcBef>
        <a:spcAft>
          <a:spcPct val="0"/>
        </a:spcAft>
        <a:defRPr kumimoji="1" sz="4800" b="1">
          <a:solidFill>
            <a:schemeClr val="tx2"/>
          </a:solidFill>
          <a:latin typeface="Tahoma" pitchFamily="34" charset="0"/>
          <a:ea typeface="幼圆" pitchFamily="49" charset="-122"/>
        </a:defRPr>
      </a:lvl4pPr>
      <a:lvl5pPr algn="l" rtl="0" eaLnBrk="0" fontAlgn="base" hangingPunct="0">
        <a:spcBef>
          <a:spcPct val="0"/>
        </a:spcBef>
        <a:spcAft>
          <a:spcPct val="0"/>
        </a:spcAft>
        <a:defRPr kumimoji="1" sz="4800" b="1">
          <a:solidFill>
            <a:schemeClr val="tx2"/>
          </a:solidFill>
          <a:latin typeface="Tahoma" pitchFamily="34" charset="0"/>
          <a:ea typeface="幼圆" pitchFamily="49" charset="-122"/>
        </a:defRPr>
      </a:lvl5pPr>
      <a:lvl6pPr marL="457200" algn="l" rtl="0" fontAlgn="base">
        <a:spcBef>
          <a:spcPct val="0"/>
        </a:spcBef>
        <a:spcAft>
          <a:spcPct val="0"/>
        </a:spcAft>
        <a:defRPr kumimoji="1" sz="4800" b="1">
          <a:solidFill>
            <a:schemeClr val="tx2"/>
          </a:solidFill>
          <a:latin typeface="Tahoma" pitchFamily="34" charset="0"/>
          <a:ea typeface="幼圆" pitchFamily="49" charset="-122"/>
        </a:defRPr>
      </a:lvl6pPr>
      <a:lvl7pPr marL="914400" algn="l" rtl="0" fontAlgn="base">
        <a:spcBef>
          <a:spcPct val="0"/>
        </a:spcBef>
        <a:spcAft>
          <a:spcPct val="0"/>
        </a:spcAft>
        <a:defRPr kumimoji="1" sz="4800" b="1">
          <a:solidFill>
            <a:schemeClr val="tx2"/>
          </a:solidFill>
          <a:latin typeface="Tahoma" pitchFamily="34" charset="0"/>
          <a:ea typeface="幼圆" pitchFamily="49" charset="-122"/>
        </a:defRPr>
      </a:lvl7pPr>
      <a:lvl8pPr marL="1371600" algn="l" rtl="0" fontAlgn="base">
        <a:spcBef>
          <a:spcPct val="0"/>
        </a:spcBef>
        <a:spcAft>
          <a:spcPct val="0"/>
        </a:spcAft>
        <a:defRPr kumimoji="1" sz="4800" b="1">
          <a:solidFill>
            <a:schemeClr val="tx2"/>
          </a:solidFill>
          <a:latin typeface="Tahoma" pitchFamily="34" charset="0"/>
          <a:ea typeface="幼圆" pitchFamily="49" charset="-122"/>
        </a:defRPr>
      </a:lvl8pPr>
      <a:lvl9pPr marL="1828800" algn="l" rtl="0" fontAlgn="base">
        <a:spcBef>
          <a:spcPct val="0"/>
        </a:spcBef>
        <a:spcAft>
          <a:spcPct val="0"/>
        </a:spcAft>
        <a:defRPr kumimoji="1" sz="4800" b="1">
          <a:solidFill>
            <a:schemeClr val="tx2"/>
          </a:solidFill>
          <a:latin typeface="Tahoma" pitchFamily="34" charset="0"/>
          <a:ea typeface="幼圆" pitchFamily="49" charset="-122"/>
        </a:defRPr>
      </a:lvl9pPr>
    </p:titleStyle>
    <p:bodyStyle>
      <a:lvl1pPr marL="342900" indent="-342900" algn="l" rtl="0" eaLnBrk="0" fontAlgn="base" hangingPunct="0">
        <a:spcBef>
          <a:spcPct val="20000"/>
        </a:spcBef>
        <a:spcAft>
          <a:spcPct val="0"/>
        </a:spcAft>
        <a:buClr>
          <a:srgbClr val="A50021"/>
        </a:buClr>
        <a:buSzPct val="80000"/>
        <a:buFont typeface="Wingdings" pitchFamily="2" charset="2"/>
        <a:buChar char="þ"/>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u"/>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70000"/>
        <a:buFont typeface="Wingdings" pitchFamily="2" charset="2"/>
        <a:buChar char="ü"/>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9.wmf"/></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10.wmf"/><Relationship Id="rId3" Type="http://schemas.openxmlformats.org/officeDocument/2006/relationships/image" Target="../media/image21.wmf"/><Relationship Id="rId7" Type="http://schemas.openxmlformats.org/officeDocument/2006/relationships/image" Target="../media/image11.wmf"/><Relationship Id="rId12" Type="http://schemas.openxmlformats.org/officeDocument/2006/relationships/image" Target="../media/image9.wmf"/><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19.wmf"/><Relationship Id="rId5" Type="http://schemas.openxmlformats.org/officeDocument/2006/relationships/image" Target="../media/image12.wmf"/><Relationship Id="rId10" Type="http://schemas.openxmlformats.org/officeDocument/2006/relationships/image" Target="../media/image18.wmf"/><Relationship Id="rId4" Type="http://schemas.openxmlformats.org/officeDocument/2006/relationships/image" Target="../media/image22.wmf"/><Relationship Id="rId9"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7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ctrTitle"/>
          </p:nvPr>
        </p:nvSpPr>
        <p:spPr>
          <a:xfrm>
            <a:off x="0" y="2132013"/>
            <a:ext cx="9144000" cy="1790700"/>
          </a:xfrm>
        </p:spPr>
        <p:txBody>
          <a:bodyPr/>
          <a:lstStyle/>
          <a:p>
            <a:pPr eaLnBrk="1" hangingPunct="1">
              <a:defRPr/>
            </a:pPr>
            <a:r>
              <a:rPr lang="zh-CN" altLang="en-US" sz="6600" u="sng" smtClean="0">
                <a:solidFill>
                  <a:srgbClr val="A50021"/>
                </a:solidFill>
              </a:rPr>
              <a:t>面向对象分析设计</a:t>
            </a:r>
            <a:r>
              <a:rPr lang="zh-CN" altLang="en-US" smtClean="0"/>
              <a:t/>
            </a:r>
            <a:br>
              <a:rPr lang="zh-CN" altLang="en-US" smtClean="0"/>
            </a:br>
            <a:r>
              <a:rPr lang="en-US" altLang="zh-CN" sz="4000" i="1" smtClean="0"/>
              <a:t>Object-Oriented Analysis &amp; Design</a:t>
            </a:r>
          </a:p>
        </p:txBody>
      </p:sp>
      <p:sp>
        <p:nvSpPr>
          <p:cNvPr id="3075" name="Rectangle 3"/>
          <p:cNvSpPr>
            <a:spLocks noGrp="1" noChangeArrowheads="1"/>
          </p:cNvSpPr>
          <p:nvPr>
            <p:ph type="subTitle" idx="1"/>
          </p:nvPr>
        </p:nvSpPr>
        <p:spPr>
          <a:xfrm>
            <a:off x="1371600" y="4340225"/>
            <a:ext cx="6400800" cy="1752600"/>
          </a:xfrm>
        </p:spPr>
        <p:txBody>
          <a:bodyPr/>
          <a:lstStyle/>
          <a:p>
            <a:pPr eaLnBrk="1" hangingPunct="1"/>
            <a:r>
              <a:rPr lang="zh-CN" altLang="en-US" smtClean="0"/>
              <a:t>谭火彬</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0FEFF08-7C6C-4136-A269-F51269CE28BA}" type="slidenum">
              <a:rPr lang="en-US" altLang="zh-CN" sz="1200" b="0" smtClean="0">
                <a:solidFill>
                  <a:srgbClr val="4D4D4D"/>
                </a:solidFill>
                <a:latin typeface="Arial" charset="0"/>
              </a:rPr>
              <a:pPr eaLnBrk="1" hangingPunct="1"/>
              <a:t>10</a:t>
            </a:fld>
            <a:r>
              <a:rPr lang="en-US" altLang="zh-CN" sz="1200" b="0" smtClean="0">
                <a:solidFill>
                  <a:srgbClr val="4D4D4D"/>
                </a:solidFill>
                <a:latin typeface="Arial" charset="0"/>
              </a:rPr>
              <a:t>-</a:t>
            </a:r>
          </a:p>
        </p:txBody>
      </p:sp>
      <p:sp>
        <p:nvSpPr>
          <p:cNvPr id="12291" name="Rectangle 2"/>
          <p:cNvSpPr>
            <a:spLocks noGrp="1" noChangeArrowheads="1"/>
          </p:cNvSpPr>
          <p:nvPr>
            <p:ph type="title"/>
          </p:nvPr>
        </p:nvSpPr>
        <p:spPr/>
        <p:txBody>
          <a:bodyPr/>
          <a:lstStyle/>
          <a:p>
            <a:pPr eaLnBrk="1" hangingPunct="1"/>
            <a:r>
              <a:rPr lang="zh-CN" altLang="en-US" smtClean="0"/>
              <a:t>回顾：从需求到分析</a:t>
            </a:r>
          </a:p>
        </p:txBody>
      </p:sp>
      <p:pic>
        <p:nvPicPr>
          <p:cNvPr id="122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557338"/>
            <a:ext cx="3625850"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44" name="AutoShape 4"/>
          <p:cNvSpPr>
            <a:spLocks noChangeArrowheads="1"/>
          </p:cNvSpPr>
          <p:nvPr/>
        </p:nvSpPr>
        <p:spPr bwMode="auto">
          <a:xfrm>
            <a:off x="3695700" y="3070225"/>
            <a:ext cx="1871663" cy="863600"/>
          </a:xfrm>
          <a:prstGeom prst="notchedRightArrow">
            <a:avLst>
              <a:gd name="adj1" fmla="val 49778"/>
              <a:gd name="adj2" fmla="val 51543"/>
            </a:avLst>
          </a:prstGeom>
          <a:solidFill>
            <a:srgbClr val="FFFF99"/>
          </a:solidFill>
          <a:ln w="9525">
            <a:solidFill>
              <a:srgbClr val="800000"/>
            </a:solidFill>
            <a:miter lim="800000"/>
            <a:headEnd/>
            <a:tailEnd/>
          </a:ln>
          <a:effectLst/>
        </p:spPr>
        <p:txBody>
          <a:bodyPr wrap="none" anchor="ctr"/>
          <a:lstStyle/>
          <a:p>
            <a:pPr algn="ctr">
              <a:defRPr/>
            </a:pPr>
            <a:r>
              <a:rPr lang="en-US" altLang="zh-CN" sz="2000" b="0">
                <a:effectLst>
                  <a:outerShdw blurRad="38100" dist="38100" dir="2700000" algn="tl">
                    <a:srgbClr val="FFFFFF"/>
                  </a:outerShdw>
                </a:effectLst>
              </a:rPr>
              <a:t>Analysis workflow</a:t>
            </a:r>
          </a:p>
        </p:txBody>
      </p:sp>
      <p:grpSp>
        <p:nvGrpSpPr>
          <p:cNvPr id="12294" name="Group 5"/>
          <p:cNvGrpSpPr>
            <a:grpSpLocks/>
          </p:cNvGrpSpPr>
          <p:nvPr/>
        </p:nvGrpSpPr>
        <p:grpSpPr bwMode="auto">
          <a:xfrm>
            <a:off x="5638800" y="1557338"/>
            <a:ext cx="2894013" cy="3649662"/>
            <a:chOff x="3552" y="1162"/>
            <a:chExt cx="1823" cy="2299"/>
          </a:xfrm>
        </p:grpSpPr>
        <p:pic>
          <p:nvPicPr>
            <p:cNvPr id="1229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1162"/>
              <a:ext cx="1823" cy="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 y="1616"/>
              <a:ext cx="1619"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Text Box 8"/>
            <p:cNvSpPr txBox="1">
              <a:spLocks noChangeArrowheads="1"/>
            </p:cNvSpPr>
            <p:nvPr/>
          </p:nvSpPr>
          <p:spPr bwMode="auto">
            <a:xfrm>
              <a:off x="4414" y="2931"/>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400" b="0">
                  <a:latin typeface="Arial" charset="0"/>
                </a:rPr>
                <a:t>Analysis Class</a:t>
              </a:r>
            </a:p>
          </p:txBody>
        </p:sp>
        <p:pic>
          <p:nvPicPr>
            <p:cNvPr id="12298"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8" y="2418"/>
              <a:ext cx="86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2299"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4" y="2418"/>
              <a:ext cx="998"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066DD5F-90AF-44F0-A3E8-56DCD27AC2EC}" type="slidenum">
              <a:rPr lang="en-US" altLang="zh-CN" sz="1200" b="0" smtClean="0">
                <a:solidFill>
                  <a:srgbClr val="4D4D4D"/>
                </a:solidFill>
                <a:latin typeface="Arial" charset="0"/>
              </a:rPr>
              <a:pPr eaLnBrk="1" hangingPunct="1"/>
              <a:t>11</a:t>
            </a:fld>
            <a:r>
              <a:rPr lang="en-US" altLang="zh-CN" sz="1200" b="0" smtClean="0">
                <a:solidFill>
                  <a:srgbClr val="4D4D4D"/>
                </a:solidFill>
                <a:latin typeface="Arial" charset="0"/>
              </a:rPr>
              <a:t>-</a:t>
            </a:r>
          </a:p>
        </p:txBody>
      </p:sp>
      <p:sp>
        <p:nvSpPr>
          <p:cNvPr id="13315" name="Rectangle 2"/>
          <p:cNvSpPr>
            <a:spLocks noGrp="1" noChangeArrowheads="1"/>
          </p:cNvSpPr>
          <p:nvPr>
            <p:ph type="title"/>
          </p:nvPr>
        </p:nvSpPr>
        <p:spPr/>
        <p:txBody>
          <a:bodyPr/>
          <a:lstStyle/>
          <a:p>
            <a:pPr eaLnBrk="1" hangingPunct="1"/>
            <a:r>
              <a:rPr lang="zh-CN" altLang="en-US" smtClean="0"/>
              <a:t>从分析到设计</a:t>
            </a:r>
          </a:p>
        </p:txBody>
      </p:sp>
      <p:grpSp>
        <p:nvGrpSpPr>
          <p:cNvPr id="13316" name="Group 3"/>
          <p:cNvGrpSpPr>
            <a:grpSpLocks/>
          </p:cNvGrpSpPr>
          <p:nvPr/>
        </p:nvGrpSpPr>
        <p:grpSpPr bwMode="auto">
          <a:xfrm>
            <a:off x="5321300" y="1557338"/>
            <a:ext cx="3152775" cy="3671887"/>
            <a:chOff x="3257" y="1389"/>
            <a:chExt cx="1986" cy="2313"/>
          </a:xfrm>
        </p:grpSpPr>
        <p:pic>
          <p:nvPicPr>
            <p:cNvPr id="13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 y="1389"/>
              <a:ext cx="1819"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 y="1752"/>
              <a:ext cx="1619"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3" y="1842"/>
              <a:ext cx="6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1" y="2341"/>
              <a:ext cx="77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2" y="2341"/>
              <a:ext cx="681"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15" y="2931"/>
              <a:ext cx="54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7" y="2997"/>
              <a:ext cx="567"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1" name="Text Box 11"/>
            <p:cNvSpPr txBox="1">
              <a:spLocks noChangeArrowheads="1"/>
            </p:cNvSpPr>
            <p:nvPr/>
          </p:nvSpPr>
          <p:spPr bwMode="auto">
            <a:xfrm>
              <a:off x="3515" y="2795"/>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400" b="0">
                  <a:latin typeface="Arial" charset="0"/>
                </a:rPr>
                <a:t>Design Class</a:t>
              </a:r>
            </a:p>
          </p:txBody>
        </p:sp>
        <p:sp>
          <p:nvSpPr>
            <p:cNvPr id="13332" name="Text Box 12"/>
            <p:cNvSpPr txBox="1">
              <a:spLocks noChangeArrowheads="1"/>
            </p:cNvSpPr>
            <p:nvPr/>
          </p:nvSpPr>
          <p:spPr bwMode="auto">
            <a:xfrm>
              <a:off x="3470" y="3374"/>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400" b="0">
                  <a:latin typeface="Arial" charset="0"/>
                </a:rPr>
                <a:t>Subsystem</a:t>
              </a:r>
            </a:p>
          </p:txBody>
        </p:sp>
        <p:pic>
          <p:nvPicPr>
            <p:cNvPr id="13333"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8" y="2931"/>
              <a:ext cx="544"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84078" name="AutoShape 14"/>
          <p:cNvSpPr>
            <a:spLocks noChangeArrowheads="1"/>
          </p:cNvSpPr>
          <p:nvPr/>
        </p:nvSpPr>
        <p:spPr bwMode="auto">
          <a:xfrm>
            <a:off x="3649663" y="3070225"/>
            <a:ext cx="1871662" cy="863600"/>
          </a:xfrm>
          <a:prstGeom prst="notchedRightArrow">
            <a:avLst>
              <a:gd name="adj1" fmla="val 49778"/>
              <a:gd name="adj2" fmla="val 51543"/>
            </a:avLst>
          </a:prstGeom>
          <a:solidFill>
            <a:srgbClr val="FFFF99"/>
          </a:solidFill>
          <a:ln w="9525">
            <a:solidFill>
              <a:srgbClr val="800000"/>
            </a:solidFill>
            <a:miter lim="800000"/>
            <a:headEnd/>
            <a:tailEnd/>
          </a:ln>
          <a:effectLst/>
        </p:spPr>
        <p:txBody>
          <a:bodyPr wrap="none" anchor="ctr"/>
          <a:lstStyle/>
          <a:p>
            <a:pPr algn="ctr">
              <a:defRPr/>
            </a:pPr>
            <a:r>
              <a:rPr lang="en-US" altLang="zh-CN" sz="2000" b="0">
                <a:effectLst>
                  <a:outerShdw blurRad="38100" dist="38100" dir="2700000" algn="tl">
                    <a:srgbClr val="FFFFFF"/>
                  </a:outerShdw>
                </a:effectLst>
              </a:rPr>
              <a:t>Design workflow</a:t>
            </a:r>
          </a:p>
        </p:txBody>
      </p:sp>
      <p:grpSp>
        <p:nvGrpSpPr>
          <p:cNvPr id="13318" name="Group 15"/>
          <p:cNvGrpSpPr>
            <a:grpSpLocks/>
          </p:cNvGrpSpPr>
          <p:nvPr/>
        </p:nvGrpSpPr>
        <p:grpSpPr bwMode="auto">
          <a:xfrm>
            <a:off x="598488" y="1628775"/>
            <a:ext cx="2894012" cy="3649663"/>
            <a:chOff x="3552" y="1162"/>
            <a:chExt cx="1823" cy="2299"/>
          </a:xfrm>
        </p:grpSpPr>
        <p:pic>
          <p:nvPicPr>
            <p:cNvPr id="13319"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2" y="1162"/>
              <a:ext cx="1823" cy="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6" y="1616"/>
              <a:ext cx="1619"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Text Box 18"/>
            <p:cNvSpPr txBox="1">
              <a:spLocks noChangeArrowheads="1"/>
            </p:cNvSpPr>
            <p:nvPr/>
          </p:nvSpPr>
          <p:spPr bwMode="auto">
            <a:xfrm>
              <a:off x="4414" y="2931"/>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400" b="0">
                  <a:latin typeface="Arial" charset="0"/>
                </a:rPr>
                <a:t>Analysis Class</a:t>
              </a:r>
            </a:p>
          </p:txBody>
        </p:sp>
        <p:pic>
          <p:nvPicPr>
            <p:cNvPr id="13322" name="Picture 19"/>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688" y="2418"/>
              <a:ext cx="86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323" name="Picture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4" y="2418"/>
              <a:ext cx="998" cy="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5326073-7CE7-458C-B65C-2508D6FFAA2F}" type="slidenum">
              <a:rPr lang="en-US" altLang="zh-CN" sz="1200" b="0" smtClean="0">
                <a:solidFill>
                  <a:srgbClr val="4D4D4D"/>
                </a:solidFill>
                <a:latin typeface="Arial" charset="0"/>
              </a:rPr>
              <a:pPr eaLnBrk="1" hangingPunct="1"/>
              <a:t>12</a:t>
            </a:fld>
            <a:r>
              <a:rPr lang="en-US" altLang="zh-CN" sz="1200" b="0" smtClean="0">
                <a:solidFill>
                  <a:srgbClr val="4D4D4D"/>
                </a:solidFill>
                <a:latin typeface="Arial" charset="0"/>
              </a:rPr>
              <a:t>-</a:t>
            </a:r>
          </a:p>
        </p:txBody>
      </p:sp>
      <p:sp>
        <p:nvSpPr>
          <p:cNvPr id="14339" name="Rectangle 2"/>
          <p:cNvSpPr>
            <a:spLocks noGrp="1" noChangeArrowheads="1"/>
          </p:cNvSpPr>
          <p:nvPr>
            <p:ph type="title"/>
          </p:nvPr>
        </p:nvSpPr>
        <p:spPr/>
        <p:txBody>
          <a:bodyPr/>
          <a:lstStyle/>
          <a:p>
            <a:pPr eaLnBrk="1" hangingPunct="1"/>
            <a:r>
              <a:rPr lang="zh-CN" altLang="en-US" sz="4400" smtClean="0"/>
              <a:t>分析 </a:t>
            </a:r>
            <a:r>
              <a:rPr lang="en-US" altLang="zh-CN" sz="4400" smtClean="0"/>
              <a:t>VS. </a:t>
            </a:r>
            <a:r>
              <a:rPr lang="zh-CN" altLang="en-US" sz="4400" smtClean="0"/>
              <a:t>设计</a:t>
            </a:r>
            <a:endParaRPr lang="en-US" altLang="zh-CN" sz="4400" smtClean="0"/>
          </a:p>
        </p:txBody>
      </p:sp>
      <p:sp>
        <p:nvSpPr>
          <p:cNvPr id="14340" name="Rectangle 3"/>
          <p:cNvSpPr>
            <a:spLocks noGrp="1" noChangeArrowheads="1"/>
          </p:cNvSpPr>
          <p:nvPr>
            <p:ph type="body" sz="half" idx="1"/>
          </p:nvPr>
        </p:nvSpPr>
        <p:spPr/>
        <p:txBody>
          <a:bodyPr/>
          <a:lstStyle/>
          <a:p>
            <a:pPr eaLnBrk="1" hangingPunct="1"/>
            <a:r>
              <a:rPr lang="zh-CN" altLang="en-US" sz="3200" smtClean="0"/>
              <a:t>分析</a:t>
            </a:r>
          </a:p>
          <a:p>
            <a:pPr lvl="1" eaLnBrk="1" hangingPunct="1"/>
            <a:r>
              <a:rPr lang="zh-CN" altLang="en-US" sz="2800" smtClean="0"/>
              <a:t>关注问题的理解</a:t>
            </a:r>
          </a:p>
          <a:p>
            <a:pPr lvl="1" eaLnBrk="1" hangingPunct="1"/>
            <a:r>
              <a:rPr lang="zh-CN" altLang="en-US" sz="2800" smtClean="0"/>
              <a:t>理想化设计</a:t>
            </a:r>
          </a:p>
          <a:p>
            <a:pPr lvl="1" eaLnBrk="1" hangingPunct="1"/>
            <a:r>
              <a:rPr lang="zh-CN" altLang="en-US" sz="2800" smtClean="0"/>
              <a:t>行为</a:t>
            </a:r>
            <a:endParaRPr lang="en-US" altLang="zh-CN" sz="2800" smtClean="0"/>
          </a:p>
          <a:p>
            <a:pPr lvl="1" eaLnBrk="1" hangingPunct="1"/>
            <a:r>
              <a:rPr lang="zh-CN" altLang="en-US" sz="2800" smtClean="0"/>
              <a:t>系统结构</a:t>
            </a:r>
          </a:p>
          <a:p>
            <a:pPr lvl="1" eaLnBrk="1" hangingPunct="1"/>
            <a:r>
              <a:rPr lang="zh-CN" altLang="en-US" sz="2800" smtClean="0"/>
              <a:t>功能需求</a:t>
            </a:r>
          </a:p>
          <a:p>
            <a:pPr lvl="1" eaLnBrk="1" hangingPunct="1"/>
            <a:r>
              <a:rPr lang="zh-CN" altLang="en-US" sz="2800" smtClean="0"/>
              <a:t>一个小的模型</a:t>
            </a:r>
          </a:p>
        </p:txBody>
      </p:sp>
      <p:sp>
        <p:nvSpPr>
          <p:cNvPr id="14341" name="Rectangle 4"/>
          <p:cNvSpPr>
            <a:spLocks noGrp="1" noChangeArrowheads="1"/>
          </p:cNvSpPr>
          <p:nvPr>
            <p:ph type="body" sz="half" idx="2"/>
          </p:nvPr>
        </p:nvSpPr>
        <p:spPr>
          <a:xfrm>
            <a:off x="4791075" y="981075"/>
            <a:ext cx="4173538" cy="5184775"/>
          </a:xfrm>
        </p:spPr>
        <p:txBody>
          <a:bodyPr/>
          <a:lstStyle/>
          <a:p>
            <a:pPr eaLnBrk="1" hangingPunct="1"/>
            <a:r>
              <a:rPr lang="zh-CN" altLang="en-US" sz="3200" smtClean="0"/>
              <a:t>设计</a:t>
            </a:r>
          </a:p>
          <a:p>
            <a:pPr lvl="1" eaLnBrk="1" hangingPunct="1"/>
            <a:r>
              <a:rPr lang="zh-CN" altLang="en-US" sz="2800" smtClean="0"/>
              <a:t>关注解决方案的理解</a:t>
            </a:r>
          </a:p>
          <a:p>
            <a:pPr lvl="1" eaLnBrk="1" hangingPunct="1"/>
            <a:r>
              <a:rPr lang="zh-CN" altLang="en-US" sz="2800" smtClean="0"/>
              <a:t>操作和属性</a:t>
            </a:r>
          </a:p>
          <a:p>
            <a:pPr lvl="1" eaLnBrk="1" hangingPunct="1"/>
            <a:r>
              <a:rPr lang="zh-CN" altLang="en-US" sz="2800" smtClean="0"/>
              <a:t>性能</a:t>
            </a:r>
          </a:p>
          <a:p>
            <a:pPr lvl="1" eaLnBrk="1" hangingPunct="1"/>
            <a:r>
              <a:rPr lang="zh-CN" altLang="en-US" sz="2800" smtClean="0"/>
              <a:t>接近实际的代码</a:t>
            </a:r>
          </a:p>
          <a:p>
            <a:pPr lvl="1" eaLnBrk="1" hangingPunct="1"/>
            <a:r>
              <a:rPr lang="zh-CN" altLang="en-US" sz="2800" smtClean="0"/>
              <a:t>对象的生命周期</a:t>
            </a:r>
          </a:p>
          <a:p>
            <a:pPr lvl="1" eaLnBrk="1" hangingPunct="1"/>
            <a:r>
              <a:rPr lang="zh-CN" altLang="en-US" sz="2800" smtClean="0"/>
              <a:t>非功能需求</a:t>
            </a:r>
          </a:p>
          <a:p>
            <a:pPr lvl="1" eaLnBrk="1" hangingPunct="1"/>
            <a:r>
              <a:rPr lang="zh-CN" altLang="en-US" sz="2800" smtClean="0"/>
              <a:t>一个大的模型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514CF26-80B4-47C7-9F31-6E1C152AC87E}" type="slidenum">
              <a:rPr lang="en-US" altLang="zh-CN" sz="1200" b="0" smtClean="0">
                <a:solidFill>
                  <a:srgbClr val="4D4D4D"/>
                </a:solidFill>
                <a:latin typeface="Arial" charset="0"/>
              </a:rPr>
              <a:pPr eaLnBrk="1" hangingPunct="1"/>
              <a:t>13</a:t>
            </a:fld>
            <a:r>
              <a:rPr lang="en-US" altLang="zh-CN" sz="1200" b="0" smtClean="0">
                <a:solidFill>
                  <a:srgbClr val="4D4D4D"/>
                </a:solidFill>
                <a:latin typeface="Arial" charset="0"/>
              </a:rPr>
              <a:t>-</a:t>
            </a:r>
          </a:p>
        </p:txBody>
      </p:sp>
      <p:sp>
        <p:nvSpPr>
          <p:cNvPr id="15363" name="Rectangle 2"/>
          <p:cNvSpPr>
            <a:spLocks noGrp="1" noChangeArrowheads="1"/>
          </p:cNvSpPr>
          <p:nvPr>
            <p:ph type="title"/>
          </p:nvPr>
        </p:nvSpPr>
        <p:spPr/>
        <p:txBody>
          <a:bodyPr/>
          <a:lstStyle/>
          <a:p>
            <a:pPr eaLnBrk="1" hangingPunct="1"/>
            <a:r>
              <a:rPr lang="zh-CN" altLang="en-US" sz="4400" smtClean="0"/>
              <a:t>并不是自下而上或自上而下的</a:t>
            </a:r>
            <a:endParaRPr lang="en-US" altLang="zh-CN" sz="4400" smtClean="0"/>
          </a:p>
        </p:txBody>
      </p:sp>
      <p:grpSp>
        <p:nvGrpSpPr>
          <p:cNvPr id="15364" name="Group 3"/>
          <p:cNvGrpSpPr>
            <a:grpSpLocks/>
          </p:cNvGrpSpPr>
          <p:nvPr/>
        </p:nvGrpSpPr>
        <p:grpSpPr bwMode="auto">
          <a:xfrm>
            <a:off x="468313" y="1196975"/>
            <a:ext cx="7921625" cy="4954588"/>
            <a:chOff x="340" y="754"/>
            <a:chExt cx="4990" cy="3121"/>
          </a:xfrm>
        </p:grpSpPr>
        <p:pic>
          <p:nvPicPr>
            <p:cNvPr id="153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754"/>
              <a:ext cx="4990" cy="3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 y="3067"/>
              <a:ext cx="58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5" name="Text Box 6"/>
          <p:cNvSpPr txBox="1">
            <a:spLocks noChangeArrowheads="1"/>
          </p:cNvSpPr>
          <p:nvPr/>
        </p:nvSpPr>
        <p:spPr bwMode="auto">
          <a:xfrm>
            <a:off x="5508625" y="2540000"/>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zh-CN" altLang="en-US"/>
              <a:t>抽象</a:t>
            </a:r>
          </a:p>
        </p:txBody>
      </p:sp>
      <p:sp>
        <p:nvSpPr>
          <p:cNvPr id="15366" name="Text Box 7"/>
          <p:cNvSpPr txBox="1">
            <a:spLocks noChangeArrowheads="1"/>
          </p:cNvSpPr>
          <p:nvPr/>
        </p:nvSpPr>
        <p:spPr bwMode="auto">
          <a:xfrm>
            <a:off x="5435600" y="4484688"/>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zh-CN" altLang="en-US"/>
              <a:t>具体化</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E03ABCB-ECAA-45E1-BF9A-3B4BF1F8C101}" type="slidenum">
              <a:rPr lang="en-US" altLang="zh-CN" sz="1200" b="0" smtClean="0">
                <a:solidFill>
                  <a:srgbClr val="4D4D4D"/>
                </a:solidFill>
                <a:latin typeface="Arial" charset="0"/>
              </a:rPr>
              <a:pPr eaLnBrk="1" hangingPunct="1"/>
              <a:t>14</a:t>
            </a:fld>
            <a:r>
              <a:rPr lang="en-US" altLang="zh-CN" sz="1200" b="0" smtClean="0">
                <a:solidFill>
                  <a:srgbClr val="4D4D4D"/>
                </a:solidFill>
                <a:latin typeface="Arial" charset="0"/>
              </a:rPr>
              <a:t>-</a:t>
            </a:r>
          </a:p>
        </p:txBody>
      </p:sp>
      <p:sp>
        <p:nvSpPr>
          <p:cNvPr id="16387" name="Rectangle 2"/>
          <p:cNvSpPr>
            <a:spLocks noGrp="1" noChangeArrowheads="1"/>
          </p:cNvSpPr>
          <p:nvPr>
            <p:ph type="title"/>
          </p:nvPr>
        </p:nvSpPr>
        <p:spPr/>
        <p:txBody>
          <a:bodyPr/>
          <a:lstStyle/>
          <a:p>
            <a:pPr eaLnBrk="1" hangingPunct="1"/>
            <a:r>
              <a:rPr lang="zh-CN" altLang="en-US" sz="4400" smtClean="0"/>
              <a:t>从分析模型到设计模型</a:t>
            </a:r>
            <a:endParaRPr lang="en-US" altLang="zh-CN" sz="4400" smtClean="0"/>
          </a:p>
        </p:txBody>
      </p:sp>
      <p:sp>
        <p:nvSpPr>
          <p:cNvPr id="16388" name="Rectangle 3"/>
          <p:cNvSpPr>
            <a:spLocks noGrp="1" noChangeArrowheads="1"/>
          </p:cNvSpPr>
          <p:nvPr>
            <p:ph type="body" idx="1"/>
          </p:nvPr>
        </p:nvSpPr>
        <p:spPr/>
        <p:txBody>
          <a:bodyPr/>
          <a:lstStyle/>
          <a:p>
            <a:pPr eaLnBrk="1" hangingPunct="1"/>
            <a:r>
              <a:rPr kumimoji="0" lang="zh-CN" altLang="en-US" smtClean="0"/>
              <a:t>设计是对分析的进一步细化，其根本思想是：</a:t>
            </a:r>
            <a:r>
              <a:rPr lang="zh-CN" altLang="en-US" smtClean="0"/>
              <a:t>对分析模型中的分析类进行进一步的设计，添加实现细节，这些分析类最终转变成设计元素</a:t>
            </a:r>
          </a:p>
          <a:p>
            <a:pPr lvl="1" eaLnBrk="1" hangingPunct="1"/>
            <a:r>
              <a:rPr kumimoji="0" lang="zh-CN" altLang="en-US" smtClean="0"/>
              <a:t>面向对象的方法中，设计是分析的自然延续，在分析模型中添加特定的实现机制，得到可以实现的设计元素</a:t>
            </a:r>
          </a:p>
          <a:p>
            <a:pPr lvl="1" eaLnBrk="1" hangingPunct="1"/>
            <a:r>
              <a:rPr kumimoji="0" lang="zh-CN" altLang="en-US" smtClean="0"/>
              <a:t>设计过程会直接覆盖分析模型的成果，随着设计的深入，分析模型将消失</a:t>
            </a:r>
            <a:endParaRPr kumimoji="0" lang="en-US" altLang="zh-CN"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70CBFF7-C4B9-4938-9AAE-AFD3EAADFD93}" type="slidenum">
              <a:rPr lang="en-US" altLang="zh-CN" sz="1200" b="0" smtClean="0">
                <a:solidFill>
                  <a:srgbClr val="4D4D4D"/>
                </a:solidFill>
                <a:latin typeface="Arial" charset="0"/>
              </a:rPr>
              <a:pPr eaLnBrk="1" hangingPunct="1"/>
              <a:t>15</a:t>
            </a:fld>
            <a:r>
              <a:rPr lang="en-US" altLang="zh-CN" sz="1200" b="0" smtClean="0">
                <a:solidFill>
                  <a:srgbClr val="4D4D4D"/>
                </a:solidFill>
                <a:latin typeface="Arial" charset="0"/>
              </a:rPr>
              <a:t>-</a:t>
            </a:r>
          </a:p>
        </p:txBody>
      </p:sp>
      <p:sp>
        <p:nvSpPr>
          <p:cNvPr id="17411" name="Rectangle 2"/>
          <p:cNvSpPr>
            <a:spLocks noGrp="1" noChangeArrowheads="1"/>
          </p:cNvSpPr>
          <p:nvPr>
            <p:ph type="title"/>
          </p:nvPr>
        </p:nvSpPr>
        <p:spPr/>
        <p:txBody>
          <a:bodyPr/>
          <a:lstStyle/>
          <a:p>
            <a:pPr eaLnBrk="1" hangingPunct="1"/>
            <a:r>
              <a:rPr lang="zh-CN" altLang="en-US" sz="4400" smtClean="0"/>
              <a:t>保留分析模型</a:t>
            </a:r>
          </a:p>
        </p:txBody>
      </p:sp>
      <p:sp>
        <p:nvSpPr>
          <p:cNvPr id="17412" name="Rectangle 3"/>
          <p:cNvSpPr>
            <a:spLocks noGrp="1" noChangeArrowheads="1"/>
          </p:cNvSpPr>
          <p:nvPr>
            <p:ph type="body" idx="1"/>
          </p:nvPr>
        </p:nvSpPr>
        <p:spPr/>
        <p:txBody>
          <a:bodyPr/>
          <a:lstStyle/>
          <a:p>
            <a:pPr eaLnBrk="1" hangingPunct="1">
              <a:lnSpc>
                <a:spcPct val="90000"/>
              </a:lnSpc>
            </a:pPr>
            <a:r>
              <a:rPr lang="zh-CN" altLang="en-US" sz="3200" smtClean="0"/>
              <a:t>迭代开发中，保留分析模型是必要的</a:t>
            </a:r>
          </a:p>
          <a:p>
            <a:pPr lvl="1" eaLnBrk="1" hangingPunct="1">
              <a:lnSpc>
                <a:spcPct val="90000"/>
              </a:lnSpc>
            </a:pPr>
            <a:r>
              <a:rPr lang="zh-CN" altLang="en-US" sz="2800" smtClean="0"/>
              <a:t>分析模型可以保持从需求、分析到设计的可跟踪性</a:t>
            </a:r>
          </a:p>
          <a:p>
            <a:pPr lvl="1" eaLnBrk="1" hangingPunct="1">
              <a:lnSpc>
                <a:spcPct val="90000"/>
              </a:lnSpc>
            </a:pPr>
            <a:r>
              <a:rPr lang="zh-CN" altLang="en-US" sz="2800" smtClean="0"/>
              <a:t>下一迭代的分析也需要前一迭代的分析模型</a:t>
            </a:r>
          </a:p>
          <a:p>
            <a:pPr lvl="1" eaLnBrk="1" hangingPunct="1">
              <a:lnSpc>
                <a:spcPct val="90000"/>
              </a:lnSpc>
            </a:pPr>
            <a:r>
              <a:rPr lang="zh-CN" altLang="en-US" sz="2800" smtClean="0"/>
              <a:t>分析模型提供了系统核心业务场景，对于理解大规模系统的核心机制有非常重要的意义</a:t>
            </a:r>
          </a:p>
          <a:p>
            <a:pPr eaLnBrk="1" hangingPunct="1">
              <a:lnSpc>
                <a:spcPct val="90000"/>
              </a:lnSpc>
            </a:pPr>
            <a:r>
              <a:rPr lang="zh-CN" altLang="en-US" sz="3200" smtClean="0"/>
              <a:t>需要采取一些手段来保留系统的分析模型</a:t>
            </a:r>
          </a:p>
          <a:p>
            <a:pPr lvl="1" eaLnBrk="1" hangingPunct="1">
              <a:lnSpc>
                <a:spcPct val="90000"/>
              </a:lnSpc>
            </a:pPr>
            <a:r>
              <a:rPr lang="zh-CN" altLang="en-US" sz="2800" smtClean="0"/>
              <a:t>在某个点冻结分析模型，保留一份历史拷贝；但这可能存在模型不一致性问题</a:t>
            </a:r>
          </a:p>
          <a:p>
            <a:pPr lvl="1" eaLnBrk="1" hangingPunct="1">
              <a:lnSpc>
                <a:spcPct val="90000"/>
              </a:lnSpc>
            </a:pPr>
            <a:r>
              <a:rPr lang="zh-CN" altLang="en-US" sz="2800" smtClean="0"/>
              <a:t>同时维护两个独立的分析模型和设计模型；但增加维护模型的成本</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303D807-1AF7-4C1F-81E7-3D567C331E50}" type="slidenum">
              <a:rPr lang="en-US" altLang="zh-CN" sz="1200" b="0" smtClean="0">
                <a:solidFill>
                  <a:srgbClr val="4D4D4D"/>
                </a:solidFill>
                <a:latin typeface="Arial" charset="0"/>
              </a:rPr>
              <a:pPr eaLnBrk="1" hangingPunct="1"/>
              <a:t>16</a:t>
            </a:fld>
            <a:r>
              <a:rPr lang="en-US" altLang="zh-CN" sz="1200" b="0" smtClean="0">
                <a:solidFill>
                  <a:srgbClr val="4D4D4D"/>
                </a:solidFill>
                <a:latin typeface="Arial" charset="0"/>
              </a:rPr>
              <a:t>-</a:t>
            </a:r>
          </a:p>
        </p:txBody>
      </p:sp>
      <p:sp>
        <p:nvSpPr>
          <p:cNvPr id="18435"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991235" name="Rectangle 3"/>
          <p:cNvSpPr>
            <a:spLocks noGrp="1" noChangeArrowheads="1"/>
          </p:cNvSpPr>
          <p:nvPr>
            <p:ph type="body" idx="1"/>
          </p:nvPr>
        </p:nvSpPr>
        <p:spPr/>
        <p:txBody>
          <a:bodyPr/>
          <a:lstStyle/>
          <a:p>
            <a:pPr eaLnBrk="1" hangingPunct="1">
              <a:defRPr/>
            </a:pPr>
            <a:r>
              <a:rPr lang="zh-CN" altLang="en-US" smtClean="0">
                <a:solidFill>
                  <a:srgbClr val="4D4D4D"/>
                </a:solidFill>
              </a:rPr>
              <a:t>过渡到设计</a:t>
            </a:r>
          </a:p>
          <a:p>
            <a:pPr eaLnBrk="1" hangingPunct="1">
              <a:defRPr/>
            </a:pPr>
            <a:r>
              <a:rPr lang="zh-CN" altLang="en-US" smtClean="0">
                <a:solidFill>
                  <a:schemeClr val="hlink"/>
                </a:solidFill>
                <a:effectLst>
                  <a:outerShdw blurRad="38100" dist="38100" dir="2700000" algn="tl">
                    <a:srgbClr val="C0C0C0"/>
                  </a:outerShdw>
                </a:effectLst>
              </a:rPr>
              <a:t>构架设计基础</a:t>
            </a:r>
          </a:p>
          <a:p>
            <a:pPr eaLnBrk="1" hangingPunct="1">
              <a:defRPr/>
            </a:pPr>
            <a:r>
              <a:rPr lang="zh-CN" altLang="en-US" smtClean="0"/>
              <a:t>确定设计元素</a:t>
            </a:r>
          </a:p>
          <a:p>
            <a:pPr eaLnBrk="1" hangingPunct="1">
              <a:defRPr/>
            </a:pPr>
            <a:r>
              <a:rPr lang="zh-CN" altLang="en-US" smtClean="0"/>
              <a:t>应用设计机制</a:t>
            </a:r>
          </a:p>
          <a:p>
            <a:pPr eaLnBrk="1" hangingPunct="1">
              <a:defRPr/>
            </a:pPr>
            <a:r>
              <a:rPr lang="zh-CN" altLang="en-US" smtClean="0"/>
              <a:t>定义运行时构架</a:t>
            </a:r>
          </a:p>
          <a:p>
            <a:pPr eaLnBrk="1" hangingPunct="1">
              <a:defRPr/>
            </a:pPr>
            <a:r>
              <a:rPr lang="zh-CN" altLang="en-US" smtClean="0"/>
              <a:t>描述分布</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26CC69A-B768-4F2A-AA2C-351B4C070140}" type="slidenum">
              <a:rPr lang="en-US" altLang="zh-CN" sz="1200" b="0" smtClean="0">
                <a:solidFill>
                  <a:srgbClr val="4D4D4D"/>
                </a:solidFill>
                <a:latin typeface="Arial" charset="0"/>
              </a:rPr>
              <a:pPr eaLnBrk="1" hangingPunct="1"/>
              <a:t>17</a:t>
            </a:fld>
            <a:r>
              <a:rPr lang="en-US" altLang="zh-CN" sz="1200" b="0" smtClean="0">
                <a:solidFill>
                  <a:srgbClr val="4D4D4D"/>
                </a:solidFill>
                <a:latin typeface="Arial" charset="0"/>
              </a:rPr>
              <a:t>-</a:t>
            </a:r>
          </a:p>
        </p:txBody>
      </p:sp>
      <p:sp>
        <p:nvSpPr>
          <p:cNvPr id="19459" name="Rectangle 2"/>
          <p:cNvSpPr>
            <a:spLocks noGrp="1" noChangeArrowheads="1"/>
          </p:cNvSpPr>
          <p:nvPr>
            <p:ph type="title"/>
          </p:nvPr>
        </p:nvSpPr>
        <p:spPr/>
        <p:txBody>
          <a:bodyPr/>
          <a:lstStyle/>
          <a:p>
            <a:pPr eaLnBrk="1" hangingPunct="1"/>
            <a:r>
              <a:rPr lang="zh-CN" altLang="en-US" sz="4400" smtClean="0"/>
              <a:t>构架设计</a:t>
            </a:r>
            <a:endParaRPr lang="en-US" altLang="zh-CN" sz="4400" smtClean="0"/>
          </a:p>
        </p:txBody>
      </p:sp>
      <p:sp>
        <p:nvSpPr>
          <p:cNvPr id="993283" name="Rectangle 3"/>
          <p:cNvSpPr>
            <a:spLocks noGrp="1" noChangeArrowheads="1"/>
          </p:cNvSpPr>
          <p:nvPr>
            <p:ph type="body" idx="1"/>
          </p:nvPr>
        </p:nvSpPr>
        <p:spPr/>
        <p:txBody>
          <a:bodyPr/>
          <a:lstStyle/>
          <a:p>
            <a:pPr eaLnBrk="1" hangingPunct="1">
              <a:defRPr/>
            </a:pPr>
            <a:r>
              <a:rPr lang="zh-CN" altLang="en-US" smtClean="0"/>
              <a:t>构架</a:t>
            </a:r>
            <a:r>
              <a:rPr lang="en-US" altLang="zh-CN" smtClean="0"/>
              <a:t>(Architecture)</a:t>
            </a:r>
            <a:r>
              <a:rPr lang="zh-CN" altLang="en-US" smtClean="0"/>
              <a:t>设计即在系统的全局范围内，以分析活动的结果为出发点：</a:t>
            </a:r>
          </a:p>
          <a:p>
            <a:pPr lvl="1" eaLnBrk="1" hangingPunct="1">
              <a:defRPr/>
            </a:pPr>
            <a:r>
              <a:rPr lang="zh-CN" altLang="en-US" smtClean="0"/>
              <a:t>将现有的“分析类”映射成设计模型中的“</a:t>
            </a:r>
            <a:r>
              <a:rPr lang="zh-CN" altLang="en-US" smtClean="0">
                <a:solidFill>
                  <a:schemeClr val="hlink"/>
                </a:solidFill>
                <a:effectLst>
                  <a:outerShdw blurRad="38100" dist="38100" dir="2700000" algn="tl">
                    <a:srgbClr val="C0C0C0"/>
                  </a:outerShdw>
                </a:effectLst>
              </a:rPr>
              <a:t>设计元素</a:t>
            </a:r>
            <a:r>
              <a:rPr lang="en-US" altLang="zh-CN" smtClean="0"/>
              <a:t>”</a:t>
            </a:r>
          </a:p>
          <a:p>
            <a:pPr lvl="1" eaLnBrk="1" hangingPunct="1">
              <a:defRPr/>
            </a:pPr>
            <a:r>
              <a:rPr lang="zh-CN" altLang="en-US" smtClean="0"/>
              <a:t>明确适用于系统的“</a:t>
            </a:r>
            <a:r>
              <a:rPr lang="zh-CN" altLang="en-US" smtClean="0">
                <a:solidFill>
                  <a:schemeClr val="hlink"/>
                </a:solidFill>
                <a:effectLst>
                  <a:outerShdw blurRad="38100" dist="38100" dir="2700000" algn="tl">
                    <a:srgbClr val="C0C0C0"/>
                  </a:outerShdw>
                </a:effectLst>
              </a:rPr>
              <a:t>设计机制</a:t>
            </a:r>
            <a:r>
              <a:rPr lang="zh-CN" altLang="en-US" smtClean="0"/>
              <a:t>”</a:t>
            </a:r>
          </a:p>
          <a:p>
            <a:pPr lvl="1" eaLnBrk="1" hangingPunct="1">
              <a:defRPr/>
            </a:pPr>
            <a:r>
              <a:rPr lang="zh-CN" altLang="en-US" smtClean="0"/>
              <a:t>调整内容逐渐充实为系统“</a:t>
            </a:r>
            <a:r>
              <a:rPr lang="zh-CN" altLang="en-US" smtClean="0">
                <a:solidFill>
                  <a:schemeClr val="hlink"/>
                </a:solidFill>
                <a:effectLst>
                  <a:outerShdw blurRad="38100" dist="38100" dir="2700000" algn="tl">
                    <a:srgbClr val="C0C0C0"/>
                  </a:outerShdw>
                </a:effectLst>
              </a:rPr>
              <a:t>构架</a:t>
            </a:r>
            <a:r>
              <a:rPr lang="zh-CN" altLang="en-US" smtClean="0"/>
              <a:t>”</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921C35B-5A6F-4DE3-88BC-16ED97A1D43E}" type="slidenum">
              <a:rPr lang="en-US" altLang="zh-CN" sz="1200" b="0" smtClean="0">
                <a:solidFill>
                  <a:srgbClr val="4D4D4D"/>
                </a:solidFill>
                <a:latin typeface="Arial" charset="0"/>
              </a:rPr>
              <a:pPr eaLnBrk="1" hangingPunct="1"/>
              <a:t>18</a:t>
            </a:fld>
            <a:r>
              <a:rPr lang="en-US" altLang="zh-CN" sz="1200" b="0" smtClean="0">
                <a:solidFill>
                  <a:srgbClr val="4D4D4D"/>
                </a:solidFill>
                <a:latin typeface="Arial" charset="0"/>
              </a:rPr>
              <a:t>-</a:t>
            </a:r>
          </a:p>
        </p:txBody>
      </p:sp>
      <p:sp>
        <p:nvSpPr>
          <p:cNvPr id="20483" name="Rectangle 2"/>
          <p:cNvSpPr>
            <a:spLocks noGrp="1" noChangeArrowheads="1"/>
          </p:cNvSpPr>
          <p:nvPr>
            <p:ph type="title"/>
          </p:nvPr>
        </p:nvSpPr>
        <p:spPr/>
        <p:txBody>
          <a:bodyPr/>
          <a:lstStyle/>
          <a:p>
            <a:pPr eaLnBrk="1" hangingPunct="1"/>
            <a:r>
              <a:rPr lang="zh-CN" altLang="en-US" sz="4400" smtClean="0"/>
              <a:t>构架设计</a:t>
            </a:r>
            <a:endParaRPr lang="en-US" altLang="zh-CN" sz="4400" smtClean="0"/>
          </a:p>
        </p:txBody>
      </p:sp>
      <p:sp>
        <p:nvSpPr>
          <p:cNvPr id="20484" name="Rectangle 3"/>
          <p:cNvSpPr>
            <a:spLocks noGrp="1" noChangeArrowheads="1"/>
          </p:cNvSpPr>
          <p:nvPr>
            <p:ph type="body" idx="1"/>
          </p:nvPr>
        </p:nvSpPr>
        <p:spPr/>
        <p:txBody>
          <a:bodyPr/>
          <a:lstStyle/>
          <a:p>
            <a:pPr eaLnBrk="1" hangingPunct="1"/>
            <a:r>
              <a:rPr lang="zh-CN" altLang="en-US" sz="3200" smtClean="0"/>
              <a:t>构架设计内容</a:t>
            </a:r>
            <a:endParaRPr lang="en-US" altLang="zh-CN" sz="3200" smtClean="0"/>
          </a:p>
          <a:p>
            <a:pPr lvl="1" eaLnBrk="1" hangingPunct="1"/>
            <a:r>
              <a:rPr kumimoji="0" lang="zh-CN" altLang="en-US" sz="2800" smtClean="0"/>
              <a:t>确定核</a:t>
            </a:r>
            <a:r>
              <a:rPr lang="zh-CN" altLang="en-US" sz="2800" smtClean="0"/>
              <a:t>心元素：在构架的中高层，以“分析类”为出发点，确定相应的“核心设计元素</a:t>
            </a:r>
            <a:r>
              <a:rPr lang="en-US" altLang="zh-CN" sz="2800" smtClean="0"/>
              <a:t>”</a:t>
            </a:r>
          </a:p>
          <a:p>
            <a:pPr lvl="1" eaLnBrk="1" hangingPunct="1"/>
            <a:r>
              <a:rPr lang="zh-CN" altLang="en-US" sz="2800" smtClean="0"/>
              <a:t>引入外围元素：在构架的中低层，以“分析机制</a:t>
            </a:r>
            <a:r>
              <a:rPr lang="en-US" altLang="zh-CN" sz="2800" smtClean="0"/>
              <a:t>”</a:t>
            </a:r>
            <a:r>
              <a:rPr lang="zh-CN" altLang="en-US" sz="2800" smtClean="0"/>
              <a:t>为出发点，确定满足分析类要求的“设计机制”，并将相关的内容引入设计模型</a:t>
            </a:r>
            <a:endParaRPr lang="en-US" altLang="zh-CN" sz="2800" smtClean="0"/>
          </a:p>
          <a:p>
            <a:pPr lvl="1" eaLnBrk="1" hangingPunct="1"/>
            <a:r>
              <a:rPr lang="zh-CN" altLang="en-US" sz="2800" smtClean="0"/>
              <a:t>优化组织结构：按照高内聚、低耦合的基本原则，整理并逐渐充实构架的层次和内容</a:t>
            </a:r>
          </a:p>
          <a:p>
            <a:pPr lvl="1" eaLnBrk="1" hangingPunct="1"/>
            <a:r>
              <a:rPr lang="zh-CN" altLang="en-US" sz="2800" smtClean="0"/>
              <a:t>定义设计后的组织结构：构架设计还应该考虑设计完成后系统实现、运行以及部署等阶段的组织结构</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1377F1B-8FA1-492E-A803-B485CA8BBF34}" type="slidenum">
              <a:rPr lang="en-US" altLang="zh-CN" sz="1200" b="0" smtClean="0">
                <a:solidFill>
                  <a:srgbClr val="4D4D4D"/>
                </a:solidFill>
                <a:latin typeface="Arial" charset="0"/>
              </a:rPr>
              <a:pPr eaLnBrk="1" hangingPunct="1"/>
              <a:t>19</a:t>
            </a:fld>
            <a:r>
              <a:rPr lang="en-US" altLang="zh-CN" sz="1200" b="0" smtClean="0">
                <a:solidFill>
                  <a:srgbClr val="4D4D4D"/>
                </a:solidFill>
                <a:latin typeface="Arial" charset="0"/>
              </a:rPr>
              <a:t>-</a:t>
            </a:r>
          </a:p>
        </p:txBody>
      </p:sp>
      <p:sp>
        <p:nvSpPr>
          <p:cNvPr id="21507" name="Rectangle 2"/>
          <p:cNvSpPr>
            <a:spLocks noGrp="1" noChangeArrowheads="1"/>
          </p:cNvSpPr>
          <p:nvPr>
            <p:ph type="title"/>
          </p:nvPr>
        </p:nvSpPr>
        <p:spPr/>
        <p:txBody>
          <a:bodyPr/>
          <a:lstStyle/>
          <a:p>
            <a:pPr eaLnBrk="1" hangingPunct="1"/>
            <a:r>
              <a:rPr lang="en-US" altLang="zh-CN" smtClean="0"/>
              <a:t>UML</a:t>
            </a:r>
            <a:r>
              <a:rPr lang="zh-CN" altLang="en-US" smtClean="0"/>
              <a:t>和构架设计</a:t>
            </a:r>
            <a:endParaRPr lang="en-US" altLang="zh-CN" smtClean="0"/>
          </a:p>
        </p:txBody>
      </p:sp>
      <p:sp>
        <p:nvSpPr>
          <p:cNvPr id="21508" name="Rectangle 3"/>
          <p:cNvSpPr>
            <a:spLocks noGrp="1" noChangeArrowheads="1"/>
          </p:cNvSpPr>
          <p:nvPr>
            <p:ph type="body" idx="1"/>
          </p:nvPr>
        </p:nvSpPr>
        <p:spPr/>
        <p:txBody>
          <a:bodyPr/>
          <a:lstStyle/>
          <a:p>
            <a:pPr eaLnBrk="1" hangingPunct="1"/>
            <a:r>
              <a:rPr lang="zh-CN" altLang="en-US" sz="3200" smtClean="0"/>
              <a:t>构架的全部内容就是复杂性管理：将解决方案划分成多个小的组成部分，再将这些小的部分结合起来，构成更大的、更加一致的结构</a:t>
            </a:r>
          </a:p>
          <a:p>
            <a:pPr eaLnBrk="1" hangingPunct="1"/>
            <a:r>
              <a:rPr lang="en-US" altLang="zh-CN" sz="3200" smtClean="0"/>
              <a:t>UML</a:t>
            </a:r>
            <a:r>
              <a:rPr lang="zh-CN" altLang="en-US" sz="3200" smtClean="0"/>
              <a:t>中提供了相关的模型支持构架层的建模</a:t>
            </a:r>
            <a:endParaRPr lang="en-US" altLang="zh-CN" sz="3200" smtClean="0"/>
          </a:p>
          <a:p>
            <a:pPr lvl="1" eaLnBrk="1" hangingPunct="1"/>
            <a:r>
              <a:rPr lang="zh-CN" altLang="en-US" sz="2800" smtClean="0"/>
              <a:t>包图</a:t>
            </a:r>
            <a:r>
              <a:rPr lang="en-US" altLang="zh-CN" sz="2800" smtClean="0"/>
              <a:t>(Package diagram)</a:t>
            </a:r>
            <a:endParaRPr lang="zh-CN" altLang="en-US" sz="2800" smtClean="0"/>
          </a:p>
          <a:p>
            <a:pPr lvl="1" eaLnBrk="1" hangingPunct="1"/>
            <a:r>
              <a:rPr lang="zh-CN" altLang="en-US" sz="2800" smtClean="0"/>
              <a:t>包</a:t>
            </a:r>
            <a:r>
              <a:rPr lang="en-US" altLang="zh-CN" sz="2800" smtClean="0"/>
              <a:t>(Package)</a:t>
            </a:r>
            <a:r>
              <a:rPr lang="zh-CN" altLang="en-US" sz="2800" smtClean="0"/>
              <a:t>、依赖关系</a:t>
            </a:r>
            <a:r>
              <a:rPr lang="en-US" altLang="zh-CN" sz="2800" smtClean="0"/>
              <a:t>(Dependency)</a:t>
            </a:r>
          </a:p>
          <a:p>
            <a:pPr lvl="1" eaLnBrk="1" hangingPunct="1"/>
            <a:r>
              <a:rPr lang="zh-CN" altLang="en-US" sz="2800" smtClean="0"/>
              <a:t>子系统</a:t>
            </a:r>
            <a:r>
              <a:rPr lang="en-US" altLang="zh-CN" sz="2800" smtClean="0"/>
              <a:t>(Subsystem)</a:t>
            </a:r>
            <a:endParaRPr lang="zh-CN" altLang="en-US" sz="2800" smtClean="0"/>
          </a:p>
          <a:p>
            <a:pPr lvl="1" eaLnBrk="1" hangingPunct="1"/>
            <a:r>
              <a:rPr lang="zh-CN" altLang="en-US" sz="2800" smtClean="0"/>
              <a:t>层</a:t>
            </a:r>
            <a:r>
              <a:rPr lang="en-US" altLang="zh-CN" sz="2800" smtClean="0"/>
              <a:t>(Layer)</a:t>
            </a:r>
            <a:endParaRPr lang="zh-CN" altLang="en-US" sz="2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ctrTitle"/>
          </p:nvPr>
        </p:nvSpPr>
        <p:spPr>
          <a:xfrm>
            <a:off x="684213" y="2717800"/>
            <a:ext cx="7772400" cy="1143000"/>
          </a:xfrm>
        </p:spPr>
        <p:txBody>
          <a:bodyPr/>
          <a:lstStyle/>
          <a:p>
            <a:pPr eaLnBrk="1" hangingPunct="1">
              <a:defRPr/>
            </a:pPr>
            <a:r>
              <a:rPr lang="zh-CN" altLang="en-US" smtClean="0"/>
              <a:t>第</a:t>
            </a:r>
            <a:r>
              <a:rPr lang="en-US" altLang="zh-CN" smtClean="0"/>
              <a:t>08</a:t>
            </a:r>
            <a:r>
              <a:rPr lang="zh-CN" altLang="en-US" smtClean="0"/>
              <a:t>章 面向对象的设计</a:t>
            </a:r>
            <a:r>
              <a:rPr lang="en-US" altLang="zh-CN" smtClean="0"/>
              <a:t/>
            </a:r>
            <a:br>
              <a:rPr lang="en-US" altLang="zh-CN" smtClean="0"/>
            </a:br>
            <a:r>
              <a:rPr lang="zh-CN" altLang="en-US" smtClean="0"/>
              <a:t>（构架设计）</a:t>
            </a:r>
            <a:endParaRPr lang="en-US" altLang="zh-CN" smtClean="0"/>
          </a:p>
        </p:txBody>
      </p:sp>
      <p:sp>
        <p:nvSpPr>
          <p:cNvPr id="5123" name="Rectangle 3"/>
          <p:cNvSpPr>
            <a:spLocks noGrp="1" noChangeArrowheads="1"/>
          </p:cNvSpPr>
          <p:nvPr>
            <p:ph type="subTitle" idx="1"/>
          </p:nvPr>
        </p:nvSpPr>
        <p:spPr>
          <a:xfrm>
            <a:off x="0" y="4197350"/>
            <a:ext cx="9144000" cy="1752600"/>
          </a:xfrm>
        </p:spPr>
        <p:txBody>
          <a:bodyPr/>
          <a:lstStyle/>
          <a:p>
            <a:pPr eaLnBrk="1" hangingPunct="1"/>
            <a:r>
              <a:rPr lang="en-US" altLang="zh-CN" sz="3200" i="1" smtClean="0">
                <a:solidFill>
                  <a:srgbClr val="003399"/>
                </a:solidFill>
              </a:rPr>
              <a:t>Object-Oriented Design-Refine Architecture</a:t>
            </a:r>
            <a:endParaRPr lang="zh-CN" altLang="en-US" sz="3200" i="1" smtClean="0">
              <a:solidFill>
                <a:srgbClr val="00339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C00F49B-54D2-4C29-853D-3EDACFC54C38}" type="slidenum">
              <a:rPr lang="en-US" altLang="zh-CN" sz="1200" b="0" smtClean="0">
                <a:solidFill>
                  <a:srgbClr val="4D4D4D"/>
                </a:solidFill>
                <a:latin typeface="Arial" charset="0"/>
              </a:rPr>
              <a:pPr eaLnBrk="1" hangingPunct="1"/>
              <a:t>20</a:t>
            </a:fld>
            <a:r>
              <a:rPr lang="en-US" altLang="zh-CN" sz="1200" b="0" smtClean="0">
                <a:solidFill>
                  <a:srgbClr val="4D4D4D"/>
                </a:solidFill>
                <a:latin typeface="Arial" charset="0"/>
              </a:rPr>
              <a:t>-</a:t>
            </a:r>
          </a:p>
        </p:txBody>
      </p:sp>
      <p:sp>
        <p:nvSpPr>
          <p:cNvPr id="22531" name="Rectangle 2"/>
          <p:cNvSpPr>
            <a:spLocks noGrp="1" noChangeArrowheads="1"/>
          </p:cNvSpPr>
          <p:nvPr>
            <p:ph type="title"/>
          </p:nvPr>
        </p:nvSpPr>
        <p:spPr/>
        <p:txBody>
          <a:bodyPr/>
          <a:lstStyle/>
          <a:p>
            <a:pPr eaLnBrk="1" hangingPunct="1"/>
            <a:r>
              <a:rPr lang="zh-CN" altLang="en-US" smtClean="0"/>
              <a:t>包</a:t>
            </a:r>
            <a:r>
              <a:rPr lang="en-US" altLang="zh-CN" smtClean="0"/>
              <a:t>-package</a:t>
            </a:r>
          </a:p>
        </p:txBody>
      </p:sp>
      <p:sp>
        <p:nvSpPr>
          <p:cNvPr id="22532" name="Rectangle 3"/>
          <p:cNvSpPr>
            <a:spLocks noGrp="1" noChangeArrowheads="1"/>
          </p:cNvSpPr>
          <p:nvPr>
            <p:ph type="body" idx="1"/>
          </p:nvPr>
        </p:nvSpPr>
        <p:spPr/>
        <p:txBody>
          <a:bodyPr/>
          <a:lstStyle/>
          <a:p>
            <a:pPr eaLnBrk="1" hangingPunct="1"/>
            <a:r>
              <a:rPr lang="zh-CN" altLang="en-US" sz="3200" smtClean="0"/>
              <a:t>包是一种将模型元素分组的机制</a:t>
            </a:r>
          </a:p>
          <a:p>
            <a:pPr eaLnBrk="1" hangingPunct="1"/>
            <a:r>
              <a:rPr lang="zh-CN" altLang="en-US" sz="3200" smtClean="0"/>
              <a:t>包主要用于</a:t>
            </a:r>
          </a:p>
          <a:p>
            <a:pPr lvl="1" eaLnBrk="1" hangingPunct="1"/>
            <a:r>
              <a:rPr lang="zh-CN" altLang="en-US" sz="2800" smtClean="0"/>
              <a:t>组织模型元素</a:t>
            </a:r>
          </a:p>
          <a:p>
            <a:pPr lvl="1" eaLnBrk="1" hangingPunct="1"/>
            <a:r>
              <a:rPr lang="zh-CN" altLang="en-US" sz="2800" smtClean="0"/>
              <a:t>配置管理单元</a:t>
            </a:r>
          </a:p>
          <a:p>
            <a:pPr eaLnBrk="1" hangingPunct="1"/>
            <a:r>
              <a:rPr lang="zh-CN" altLang="en-US" sz="3200" smtClean="0"/>
              <a:t>分包的原则</a:t>
            </a:r>
          </a:p>
          <a:p>
            <a:pPr lvl="1" eaLnBrk="1" hangingPunct="1"/>
            <a:r>
              <a:rPr lang="zh-CN" altLang="en-US" sz="2800" smtClean="0"/>
              <a:t>职责相似：将一组职责相似、但以不同方式实现的类归为一组有意义的包；如</a:t>
            </a:r>
            <a:r>
              <a:rPr lang="en-US" altLang="zh-CN" sz="2800" smtClean="0"/>
              <a:t>java</a:t>
            </a:r>
            <a:r>
              <a:rPr lang="zh-CN" altLang="en-US" sz="2800" smtClean="0"/>
              <a:t>类库中的</a:t>
            </a:r>
            <a:r>
              <a:rPr lang="en-US" altLang="zh-CN" sz="2800" smtClean="0"/>
              <a:t>javax.swing.border</a:t>
            </a:r>
          </a:p>
          <a:p>
            <a:pPr lvl="1" eaLnBrk="1" hangingPunct="1"/>
            <a:r>
              <a:rPr lang="zh-CN" altLang="en-US" sz="2800" smtClean="0"/>
              <a:t>协作关系：包含了各种不同类型的类，它们之间通过相互协作实现一个意义重大的职责</a:t>
            </a:r>
          </a:p>
          <a:p>
            <a:pPr lvl="2" eaLnBrk="1" hangingPunct="1"/>
            <a:endParaRPr lang="zh-CN" altLang="en-US"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EEE3231-267A-4ACD-9349-33406AD8A24D}" type="slidenum">
              <a:rPr lang="en-US" altLang="zh-CN" sz="1200" b="0" smtClean="0">
                <a:solidFill>
                  <a:srgbClr val="4D4D4D"/>
                </a:solidFill>
                <a:latin typeface="Arial" charset="0"/>
              </a:rPr>
              <a:pPr eaLnBrk="1" hangingPunct="1"/>
              <a:t>21</a:t>
            </a:fld>
            <a:r>
              <a:rPr lang="en-US" altLang="zh-CN" sz="1200" b="0" smtClean="0">
                <a:solidFill>
                  <a:srgbClr val="4D4D4D"/>
                </a:solidFill>
                <a:latin typeface="Arial" charset="0"/>
              </a:rPr>
              <a:t>-</a:t>
            </a:r>
          </a:p>
        </p:txBody>
      </p:sp>
      <p:sp>
        <p:nvSpPr>
          <p:cNvPr id="23555" name="Rectangle 2"/>
          <p:cNvSpPr>
            <a:spLocks noGrp="1" noChangeArrowheads="1"/>
          </p:cNvSpPr>
          <p:nvPr>
            <p:ph type="title"/>
          </p:nvPr>
        </p:nvSpPr>
        <p:spPr/>
        <p:txBody>
          <a:bodyPr/>
          <a:lstStyle/>
          <a:p>
            <a:pPr eaLnBrk="1" hangingPunct="1"/>
            <a:r>
              <a:rPr lang="zh-CN" altLang="en-US" smtClean="0"/>
              <a:t>依赖关系</a:t>
            </a:r>
          </a:p>
        </p:txBody>
      </p:sp>
      <p:sp>
        <p:nvSpPr>
          <p:cNvPr id="23556" name="Rectangle 3"/>
          <p:cNvSpPr>
            <a:spLocks noGrp="1" noChangeArrowheads="1"/>
          </p:cNvSpPr>
          <p:nvPr>
            <p:ph type="body" idx="1"/>
          </p:nvPr>
        </p:nvSpPr>
        <p:spPr/>
        <p:txBody>
          <a:bodyPr/>
          <a:lstStyle/>
          <a:p>
            <a:pPr eaLnBrk="1" hangingPunct="1"/>
            <a:r>
              <a:rPr lang="zh-CN" altLang="en-US" smtClean="0"/>
              <a:t>包之间存在着依赖关系</a:t>
            </a:r>
          </a:p>
          <a:p>
            <a:pPr eaLnBrk="1" hangingPunct="1"/>
            <a:endParaRPr lang="zh-CN" altLang="en-US" smtClean="0"/>
          </a:p>
          <a:p>
            <a:pPr eaLnBrk="1" hangingPunct="1"/>
            <a:endParaRPr lang="zh-CN" altLang="en-US" smtClean="0"/>
          </a:p>
          <a:p>
            <a:pPr eaLnBrk="1" hangingPunct="1"/>
            <a:r>
              <a:rPr lang="zh-CN" altLang="en-US" smtClean="0"/>
              <a:t>如果</a:t>
            </a:r>
            <a:r>
              <a:rPr lang="en-US" altLang="zh-CN" smtClean="0"/>
              <a:t>Client</a:t>
            </a:r>
            <a:r>
              <a:rPr lang="zh-CN" altLang="en-US" smtClean="0"/>
              <a:t>包依赖于</a:t>
            </a:r>
            <a:r>
              <a:rPr lang="en-US" altLang="zh-CN" smtClean="0"/>
              <a:t>Supplier</a:t>
            </a:r>
            <a:r>
              <a:rPr lang="zh-CN" altLang="en-US" smtClean="0"/>
              <a:t>包：</a:t>
            </a:r>
          </a:p>
          <a:p>
            <a:pPr lvl="1" eaLnBrk="1" hangingPunct="1"/>
            <a:r>
              <a:rPr lang="en-US" altLang="zh-CN" smtClean="0"/>
              <a:t>Supplier</a:t>
            </a:r>
            <a:r>
              <a:rPr lang="zh-CN" altLang="en-US" smtClean="0"/>
              <a:t>包的改变将影响到</a:t>
            </a:r>
            <a:r>
              <a:rPr lang="en-US" altLang="zh-CN" smtClean="0"/>
              <a:t>Client</a:t>
            </a:r>
            <a:r>
              <a:rPr lang="zh-CN" altLang="en-US" smtClean="0"/>
              <a:t>包</a:t>
            </a:r>
          </a:p>
          <a:p>
            <a:pPr lvl="1" eaLnBrk="1" hangingPunct="1"/>
            <a:r>
              <a:rPr lang="en-US" altLang="zh-CN" smtClean="0"/>
              <a:t>Client</a:t>
            </a:r>
            <a:r>
              <a:rPr lang="zh-CN" altLang="en-US" smtClean="0"/>
              <a:t>包不能够独立的重用，因为它依赖于</a:t>
            </a:r>
            <a:r>
              <a:rPr lang="en-US" altLang="zh-CN" smtClean="0"/>
              <a:t>Supplier</a:t>
            </a:r>
            <a:r>
              <a:rPr lang="zh-CN" altLang="en-US" smtClean="0"/>
              <a:t>包</a:t>
            </a:r>
          </a:p>
        </p:txBody>
      </p:sp>
      <p:pic>
        <p:nvPicPr>
          <p:cNvPr id="235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844675"/>
            <a:ext cx="36512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AACBEF2-E352-4B88-832A-CABFF3416034}" type="slidenum">
              <a:rPr lang="en-US" altLang="zh-CN" sz="1200" b="0" smtClean="0">
                <a:solidFill>
                  <a:srgbClr val="4D4D4D"/>
                </a:solidFill>
                <a:latin typeface="Arial" charset="0"/>
              </a:rPr>
              <a:pPr eaLnBrk="1" hangingPunct="1"/>
              <a:t>22</a:t>
            </a:fld>
            <a:r>
              <a:rPr lang="en-US" altLang="zh-CN" sz="1200" b="0" smtClean="0">
                <a:solidFill>
                  <a:srgbClr val="4D4D4D"/>
                </a:solidFill>
                <a:latin typeface="Arial" charset="0"/>
              </a:rPr>
              <a:t>-</a:t>
            </a:r>
          </a:p>
        </p:txBody>
      </p:sp>
      <p:pic>
        <p:nvPicPr>
          <p:cNvPr id="9984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0" y="1109663"/>
            <a:ext cx="363696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p:cNvSpPr>
            <a:spLocks noGrp="1" noChangeArrowheads="1"/>
          </p:cNvSpPr>
          <p:nvPr>
            <p:ph type="title"/>
          </p:nvPr>
        </p:nvSpPr>
        <p:spPr/>
        <p:txBody>
          <a:bodyPr/>
          <a:lstStyle/>
          <a:p>
            <a:pPr eaLnBrk="1" hangingPunct="1"/>
            <a:r>
              <a:rPr lang="zh-CN" altLang="en-US" sz="4400" smtClean="0"/>
              <a:t>定义依赖关系</a:t>
            </a:r>
            <a:r>
              <a:rPr lang="en-US" altLang="zh-CN" sz="4400" smtClean="0"/>
              <a:t>-</a:t>
            </a:r>
            <a:r>
              <a:rPr lang="zh-CN" altLang="en-US" sz="4400" smtClean="0"/>
              <a:t>包元素的可见性</a:t>
            </a:r>
            <a:endParaRPr lang="en-US" altLang="zh-CN" sz="4400" smtClean="0"/>
          </a:p>
        </p:txBody>
      </p:sp>
      <p:pic>
        <p:nvPicPr>
          <p:cNvPr id="245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341438"/>
            <a:ext cx="155892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6838950" y="3616325"/>
            <a:ext cx="422275" cy="371475"/>
            <a:chOff x="2061" y="3064"/>
            <a:chExt cx="665" cy="586"/>
          </a:xfrm>
        </p:grpSpPr>
        <p:sp>
          <p:nvSpPr>
            <p:cNvPr id="24589" name="Freeform 6"/>
            <p:cNvSpPr>
              <a:spLocks/>
            </p:cNvSpPr>
            <p:nvPr/>
          </p:nvSpPr>
          <p:spPr bwMode="auto">
            <a:xfrm>
              <a:off x="2061" y="3064"/>
              <a:ext cx="665" cy="586"/>
            </a:xfrm>
            <a:custGeom>
              <a:avLst/>
              <a:gdLst>
                <a:gd name="T0" fmla="*/ 665 w 665"/>
                <a:gd name="T1" fmla="*/ 293 h 586"/>
                <a:gd name="T2" fmla="*/ 655 w 665"/>
                <a:gd name="T3" fmla="*/ 222 h 586"/>
                <a:gd name="T4" fmla="*/ 627 w 665"/>
                <a:gd name="T5" fmla="*/ 158 h 586"/>
                <a:gd name="T6" fmla="*/ 584 w 665"/>
                <a:gd name="T7" fmla="*/ 102 h 586"/>
                <a:gd name="T8" fmla="*/ 528 w 665"/>
                <a:gd name="T9" fmla="*/ 56 h 586"/>
                <a:gd name="T10" fmla="*/ 461 w 665"/>
                <a:gd name="T11" fmla="*/ 23 h 586"/>
                <a:gd name="T12" fmla="*/ 386 w 665"/>
                <a:gd name="T13" fmla="*/ 4 h 586"/>
                <a:gd name="T14" fmla="*/ 332 w 665"/>
                <a:gd name="T15" fmla="*/ 0 h 586"/>
                <a:gd name="T16" fmla="*/ 305 w 665"/>
                <a:gd name="T17" fmla="*/ 1 h 586"/>
                <a:gd name="T18" fmla="*/ 227 w 665"/>
                <a:gd name="T19" fmla="*/ 15 h 586"/>
                <a:gd name="T20" fmla="*/ 157 w 665"/>
                <a:gd name="T21" fmla="*/ 44 h 586"/>
                <a:gd name="T22" fmla="*/ 97 w 665"/>
                <a:gd name="T23" fmla="*/ 86 h 586"/>
                <a:gd name="T24" fmla="*/ 50 w 665"/>
                <a:gd name="T25" fmla="*/ 138 h 586"/>
                <a:gd name="T26" fmla="*/ 17 w 665"/>
                <a:gd name="T27" fmla="*/ 200 h 586"/>
                <a:gd name="T28" fmla="*/ 1 w 665"/>
                <a:gd name="T29" fmla="*/ 269 h 586"/>
                <a:gd name="T30" fmla="*/ 0 w 665"/>
                <a:gd name="T31" fmla="*/ 293 h 586"/>
                <a:gd name="T32" fmla="*/ 1 w 665"/>
                <a:gd name="T33" fmla="*/ 317 h 586"/>
                <a:gd name="T34" fmla="*/ 17 w 665"/>
                <a:gd name="T35" fmla="*/ 385 h 586"/>
                <a:gd name="T36" fmla="*/ 50 w 665"/>
                <a:gd name="T37" fmla="*/ 447 h 586"/>
                <a:gd name="T38" fmla="*/ 97 w 665"/>
                <a:gd name="T39" fmla="*/ 500 h 586"/>
                <a:gd name="T40" fmla="*/ 157 w 665"/>
                <a:gd name="T41" fmla="*/ 542 h 586"/>
                <a:gd name="T42" fmla="*/ 227 w 665"/>
                <a:gd name="T43" fmla="*/ 571 h 586"/>
                <a:gd name="T44" fmla="*/ 305 w 665"/>
                <a:gd name="T45" fmla="*/ 585 h 586"/>
                <a:gd name="T46" fmla="*/ 332 w 665"/>
                <a:gd name="T47" fmla="*/ 586 h 586"/>
                <a:gd name="T48" fmla="*/ 359 w 665"/>
                <a:gd name="T49" fmla="*/ 585 h 586"/>
                <a:gd name="T50" fmla="*/ 437 w 665"/>
                <a:gd name="T51" fmla="*/ 571 h 586"/>
                <a:gd name="T52" fmla="*/ 507 w 665"/>
                <a:gd name="T53" fmla="*/ 542 h 586"/>
                <a:gd name="T54" fmla="*/ 567 w 665"/>
                <a:gd name="T55" fmla="*/ 500 h 586"/>
                <a:gd name="T56" fmla="*/ 615 w 665"/>
                <a:gd name="T57" fmla="*/ 447 h 586"/>
                <a:gd name="T58" fmla="*/ 648 w 665"/>
                <a:gd name="T59" fmla="*/ 385 h 586"/>
                <a:gd name="T60" fmla="*/ 663 w 665"/>
                <a:gd name="T61" fmla="*/ 317 h 586"/>
                <a:gd name="T62" fmla="*/ 665 w 665"/>
                <a:gd name="T63" fmla="*/ 293 h 5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65"/>
                <a:gd name="T97" fmla="*/ 0 h 586"/>
                <a:gd name="T98" fmla="*/ 665 w 665"/>
                <a:gd name="T99" fmla="*/ 586 h 58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65" h="586">
                  <a:moveTo>
                    <a:pt x="665" y="293"/>
                  </a:moveTo>
                  <a:lnTo>
                    <a:pt x="655" y="222"/>
                  </a:lnTo>
                  <a:lnTo>
                    <a:pt x="627" y="158"/>
                  </a:lnTo>
                  <a:lnTo>
                    <a:pt x="584" y="102"/>
                  </a:lnTo>
                  <a:lnTo>
                    <a:pt x="528" y="56"/>
                  </a:lnTo>
                  <a:lnTo>
                    <a:pt x="461" y="23"/>
                  </a:lnTo>
                  <a:lnTo>
                    <a:pt x="386" y="4"/>
                  </a:lnTo>
                  <a:lnTo>
                    <a:pt x="332" y="0"/>
                  </a:lnTo>
                  <a:lnTo>
                    <a:pt x="305" y="1"/>
                  </a:lnTo>
                  <a:lnTo>
                    <a:pt x="227" y="15"/>
                  </a:lnTo>
                  <a:lnTo>
                    <a:pt x="157" y="44"/>
                  </a:lnTo>
                  <a:lnTo>
                    <a:pt x="97" y="86"/>
                  </a:lnTo>
                  <a:lnTo>
                    <a:pt x="50" y="138"/>
                  </a:lnTo>
                  <a:lnTo>
                    <a:pt x="17" y="200"/>
                  </a:lnTo>
                  <a:lnTo>
                    <a:pt x="1" y="269"/>
                  </a:lnTo>
                  <a:lnTo>
                    <a:pt x="0" y="293"/>
                  </a:lnTo>
                  <a:lnTo>
                    <a:pt x="1" y="317"/>
                  </a:lnTo>
                  <a:lnTo>
                    <a:pt x="17" y="385"/>
                  </a:lnTo>
                  <a:lnTo>
                    <a:pt x="50" y="447"/>
                  </a:lnTo>
                  <a:lnTo>
                    <a:pt x="97" y="500"/>
                  </a:lnTo>
                  <a:lnTo>
                    <a:pt x="157" y="542"/>
                  </a:lnTo>
                  <a:lnTo>
                    <a:pt x="227" y="571"/>
                  </a:lnTo>
                  <a:lnTo>
                    <a:pt x="305" y="585"/>
                  </a:lnTo>
                  <a:lnTo>
                    <a:pt x="332" y="586"/>
                  </a:lnTo>
                  <a:lnTo>
                    <a:pt x="359" y="585"/>
                  </a:lnTo>
                  <a:lnTo>
                    <a:pt x="437" y="571"/>
                  </a:lnTo>
                  <a:lnTo>
                    <a:pt x="507" y="542"/>
                  </a:lnTo>
                  <a:lnTo>
                    <a:pt x="567" y="500"/>
                  </a:lnTo>
                  <a:lnTo>
                    <a:pt x="615" y="447"/>
                  </a:lnTo>
                  <a:lnTo>
                    <a:pt x="648" y="385"/>
                  </a:lnTo>
                  <a:lnTo>
                    <a:pt x="663" y="317"/>
                  </a:lnTo>
                  <a:lnTo>
                    <a:pt x="665" y="293"/>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0" name="Freeform 7"/>
            <p:cNvSpPr>
              <a:spLocks/>
            </p:cNvSpPr>
            <p:nvPr/>
          </p:nvSpPr>
          <p:spPr bwMode="auto">
            <a:xfrm>
              <a:off x="2106" y="3230"/>
              <a:ext cx="577" cy="254"/>
            </a:xfrm>
            <a:custGeom>
              <a:avLst/>
              <a:gdLst>
                <a:gd name="T0" fmla="*/ 0 w 577"/>
                <a:gd name="T1" fmla="*/ 0 h 254"/>
                <a:gd name="T2" fmla="*/ 577 w 577"/>
                <a:gd name="T3" fmla="*/ 254 h 254"/>
                <a:gd name="T4" fmla="*/ 0 60000 65536"/>
                <a:gd name="T5" fmla="*/ 0 60000 65536"/>
                <a:gd name="T6" fmla="*/ 0 w 577"/>
                <a:gd name="T7" fmla="*/ 0 h 254"/>
                <a:gd name="T8" fmla="*/ 577 w 577"/>
                <a:gd name="T9" fmla="*/ 254 h 254"/>
              </a:gdLst>
              <a:ahLst/>
              <a:cxnLst>
                <a:cxn ang="T4">
                  <a:pos x="T0" y="T1"/>
                </a:cxn>
                <a:cxn ang="T5">
                  <a:pos x="T2" y="T3"/>
                </a:cxn>
              </a:cxnLst>
              <a:rect l="T6" t="T7" r="T8" b="T9"/>
              <a:pathLst>
                <a:path w="577" h="254">
                  <a:moveTo>
                    <a:pt x="0" y="0"/>
                  </a:moveTo>
                  <a:lnTo>
                    <a:pt x="577" y="254"/>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98408" name="Line 8"/>
          <p:cNvSpPr>
            <a:spLocks noChangeShapeType="1"/>
          </p:cNvSpPr>
          <p:nvPr/>
        </p:nvSpPr>
        <p:spPr bwMode="auto">
          <a:xfrm>
            <a:off x="4191000" y="4610100"/>
            <a:ext cx="485775" cy="0"/>
          </a:xfrm>
          <a:prstGeom prst="line">
            <a:avLst/>
          </a:prstGeom>
          <a:noFill/>
          <a:ln w="38100">
            <a:solidFill>
              <a:srgbClr val="9933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98409" name="Text Box 9"/>
          <p:cNvSpPr txBox="1">
            <a:spLocks noChangeArrowheads="1"/>
          </p:cNvSpPr>
          <p:nvPr/>
        </p:nvSpPr>
        <p:spPr bwMode="auto">
          <a:xfrm>
            <a:off x="2124075" y="4365625"/>
            <a:ext cx="2136775" cy="457200"/>
          </a:xfrm>
          <a:prstGeom prst="rect">
            <a:avLst/>
          </a:prstGeom>
          <a:noFill/>
          <a:ln w="9525">
            <a:noFill/>
            <a:miter lim="800000"/>
            <a:headEnd/>
            <a:tailEnd/>
          </a:ln>
          <a:effectLst/>
        </p:spPr>
        <p:txBody>
          <a:bodyPr>
            <a:spAutoFit/>
          </a:bodyPr>
          <a:lstStyle/>
          <a:p>
            <a:pPr>
              <a:spcBef>
                <a:spcPct val="50000"/>
              </a:spcBef>
              <a:defRPr/>
            </a:pPr>
            <a:r>
              <a:rPr lang="en-US" altLang="zh-CN">
                <a:solidFill>
                  <a:srgbClr val="660066"/>
                </a:solidFill>
                <a:effectLst>
                  <a:outerShdw blurRad="38100" dist="38100" dir="2700000" algn="tl">
                    <a:srgbClr val="C0C0C0"/>
                  </a:outerShdw>
                </a:effectLst>
              </a:rPr>
              <a:t>Public</a:t>
            </a:r>
            <a:r>
              <a:rPr lang="zh-CN" altLang="en-US">
                <a:solidFill>
                  <a:srgbClr val="660066"/>
                </a:solidFill>
                <a:effectLst>
                  <a:outerShdw blurRad="38100" dist="38100" dir="2700000" algn="tl">
                    <a:srgbClr val="C0C0C0"/>
                  </a:outerShdw>
                </a:effectLst>
              </a:rPr>
              <a:t>可见性</a:t>
            </a:r>
          </a:p>
        </p:txBody>
      </p:sp>
      <p:grpSp>
        <p:nvGrpSpPr>
          <p:cNvPr id="3" name="Group 10"/>
          <p:cNvGrpSpPr>
            <a:grpSpLocks/>
          </p:cNvGrpSpPr>
          <p:nvPr/>
        </p:nvGrpSpPr>
        <p:grpSpPr bwMode="auto">
          <a:xfrm>
            <a:off x="2141538" y="4743450"/>
            <a:ext cx="5511800" cy="601663"/>
            <a:chOff x="1349" y="2988"/>
            <a:chExt cx="3472" cy="379"/>
          </a:xfrm>
        </p:grpSpPr>
        <p:sp>
          <p:nvSpPr>
            <p:cNvPr id="24586" name="AutoShape 11"/>
            <p:cNvSpPr>
              <a:spLocks noChangeArrowheads="1"/>
            </p:cNvSpPr>
            <p:nvPr/>
          </p:nvSpPr>
          <p:spPr bwMode="auto">
            <a:xfrm>
              <a:off x="4094" y="2995"/>
              <a:ext cx="727" cy="372"/>
            </a:xfrm>
            <a:prstGeom prst="roundRect">
              <a:avLst>
                <a:gd name="adj" fmla="val 16667"/>
              </a:avLst>
            </a:prstGeom>
            <a:noFill/>
            <a:ln w="38100">
              <a:solidFill>
                <a:srgbClr val="99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587" name="Line 12"/>
            <p:cNvSpPr>
              <a:spLocks noChangeShapeType="1"/>
            </p:cNvSpPr>
            <p:nvPr/>
          </p:nvSpPr>
          <p:spPr bwMode="auto">
            <a:xfrm>
              <a:off x="2664" y="3159"/>
              <a:ext cx="1486" cy="0"/>
            </a:xfrm>
            <a:prstGeom prst="line">
              <a:avLst/>
            </a:prstGeom>
            <a:noFill/>
            <a:ln w="38100">
              <a:solidFill>
                <a:srgbClr val="9933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4588" name="Text Box 13"/>
            <p:cNvSpPr txBox="1">
              <a:spLocks noChangeArrowheads="1"/>
            </p:cNvSpPr>
            <p:nvPr/>
          </p:nvSpPr>
          <p:spPr bwMode="auto">
            <a:xfrm>
              <a:off x="1349" y="2988"/>
              <a:ext cx="14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hlink"/>
                  </a:solidFill>
                </a:rPr>
                <a:t>Private</a:t>
              </a:r>
              <a:r>
                <a:rPr lang="zh-CN" altLang="en-US">
                  <a:solidFill>
                    <a:schemeClr val="hlink"/>
                  </a:solidFill>
                </a:rPr>
                <a:t>可见性</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98402"/>
                                        </p:tgtEl>
                                        <p:attrNameLst>
                                          <p:attrName>style.visibility</p:attrName>
                                        </p:attrNameLst>
                                      </p:cBhvr>
                                      <p:to>
                                        <p:strVal val="visible"/>
                                      </p:to>
                                    </p:set>
                                    <p:animEffect transition="in" filter="dissolve">
                                      <p:cBhvr>
                                        <p:cTn id="7" dur="500"/>
                                        <p:tgtEl>
                                          <p:spTgt spid="998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98408"/>
                                        </p:tgtEl>
                                        <p:attrNameLst>
                                          <p:attrName>style.visibility</p:attrName>
                                        </p:attrNameLst>
                                      </p:cBhvr>
                                      <p:to>
                                        <p:strVal val="visible"/>
                                      </p:to>
                                    </p:set>
                                    <p:animEffect transition="in" filter="dissolve">
                                      <p:cBhvr>
                                        <p:cTn id="12" dur="500"/>
                                        <p:tgtEl>
                                          <p:spTgt spid="99840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98409"/>
                                        </p:tgtEl>
                                        <p:attrNameLst>
                                          <p:attrName>style.visibility</p:attrName>
                                        </p:attrNameLst>
                                      </p:cBhvr>
                                      <p:to>
                                        <p:strVal val="visible"/>
                                      </p:to>
                                    </p:set>
                                    <p:animEffect transition="in" filter="dissolve">
                                      <p:cBhvr>
                                        <p:cTn id="15" dur="500"/>
                                        <p:tgtEl>
                                          <p:spTgt spid="9984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8" grpId="0" animBg="1"/>
      <p:bldP spid="99840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smtClean="0"/>
              <a:t>高级依赖关系</a:t>
            </a:r>
          </a:p>
        </p:txBody>
      </p:sp>
      <p:sp>
        <p:nvSpPr>
          <p:cNvPr id="26627" name="内容占位符 2"/>
          <p:cNvSpPr>
            <a:spLocks noGrp="1"/>
          </p:cNvSpPr>
          <p:nvPr>
            <p:ph idx="1"/>
          </p:nvPr>
        </p:nvSpPr>
        <p:spPr/>
        <p:txBody>
          <a:bodyPr/>
          <a:lstStyle/>
          <a:p>
            <a:pPr eaLnBrk="1" hangingPunct="1"/>
            <a:r>
              <a:rPr lang="zh-CN" altLang="en-US" smtClean="0"/>
              <a:t>合并关系（</a:t>
            </a:r>
            <a:r>
              <a:rPr lang="en-US" altLang="zh-CN" smtClean="0"/>
              <a:t>merge</a:t>
            </a:r>
            <a:r>
              <a:rPr lang="zh-CN" altLang="en-US" smtClean="0"/>
              <a:t>）</a:t>
            </a:r>
            <a:endParaRPr lang="en-US" altLang="zh-CN" smtClean="0"/>
          </a:p>
          <a:p>
            <a:pPr lvl="1" eaLnBrk="1" hangingPunct="1"/>
            <a:r>
              <a:rPr lang="zh-CN" altLang="en-US" smtClean="0"/>
              <a:t>定义一个包的内容如何被另一个包扩展</a:t>
            </a:r>
            <a:endParaRPr lang="en-US" altLang="zh-CN" smtClean="0"/>
          </a:p>
          <a:p>
            <a:pPr eaLnBrk="1" hangingPunct="1"/>
            <a:r>
              <a:rPr lang="zh-CN" altLang="en-US" smtClean="0"/>
              <a:t>包导入关系允许一个包可以不需要通过包名直接访问被导入包中的元素</a:t>
            </a:r>
            <a:endParaRPr lang="en-US" altLang="zh-CN" smtClean="0"/>
          </a:p>
          <a:p>
            <a:pPr lvl="1" eaLnBrk="1" hangingPunct="1"/>
            <a:r>
              <a:rPr lang="zh-CN" altLang="en-US" smtClean="0"/>
              <a:t>公有导入（导入关系（</a:t>
            </a:r>
            <a:r>
              <a:rPr lang="en-US" altLang="zh-CN" smtClean="0"/>
              <a:t>import</a:t>
            </a:r>
            <a:r>
              <a:rPr lang="zh-CN" altLang="en-US" smtClean="0"/>
              <a:t>））</a:t>
            </a:r>
            <a:endParaRPr lang="en-US" altLang="zh-CN" smtClean="0"/>
          </a:p>
          <a:p>
            <a:pPr lvl="2" eaLnBrk="1" hangingPunct="1"/>
            <a:r>
              <a:rPr lang="zh-CN" altLang="en-US" smtClean="0"/>
              <a:t>导入后的元素在当前包内的可见性不变</a:t>
            </a:r>
            <a:endParaRPr lang="en-US" altLang="zh-CN" smtClean="0"/>
          </a:p>
          <a:p>
            <a:pPr lvl="1" eaLnBrk="1" hangingPunct="1"/>
            <a:r>
              <a:rPr lang="zh-CN" altLang="en-US" smtClean="0"/>
              <a:t>私有导入（访问关系（</a:t>
            </a:r>
            <a:r>
              <a:rPr lang="en-US" altLang="zh-CN" smtClean="0"/>
              <a:t>access</a:t>
            </a:r>
            <a:r>
              <a:rPr lang="zh-CN" altLang="en-US" smtClean="0"/>
              <a:t>））</a:t>
            </a:r>
            <a:endParaRPr lang="en-US" altLang="zh-CN" smtClean="0"/>
          </a:p>
          <a:p>
            <a:pPr lvl="2" eaLnBrk="1" hangingPunct="1"/>
            <a:r>
              <a:rPr lang="zh-CN" altLang="en-US" smtClean="0"/>
              <a:t>导入后的元素是私有的，对外不可见</a:t>
            </a:r>
            <a:endParaRPr lang="en-US" altLang="zh-CN" smtClean="0"/>
          </a:p>
          <a:p>
            <a:pPr lvl="2" eaLnBrk="1" hangingPunct="1"/>
            <a:r>
              <a:rPr lang="zh-CN" altLang="en-US" smtClean="0"/>
              <a:t>等同于</a:t>
            </a:r>
            <a:r>
              <a:rPr lang="en-US" altLang="zh-CN" smtClean="0"/>
              <a:t>Java</a:t>
            </a:r>
            <a:r>
              <a:rPr lang="zh-CN" altLang="en-US" smtClean="0"/>
              <a:t>中的</a:t>
            </a:r>
            <a:r>
              <a:rPr lang="en-US" altLang="zh-CN" smtClean="0"/>
              <a:t>import</a:t>
            </a:r>
            <a:r>
              <a:rPr lang="zh-CN" altLang="en-US" smtClean="0"/>
              <a:t>关键词</a:t>
            </a:r>
          </a:p>
        </p:txBody>
      </p:sp>
      <p:sp>
        <p:nvSpPr>
          <p:cNvPr id="2662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4A70BA1-F440-472B-BC32-49C1D516077B}" type="slidenum">
              <a:rPr lang="en-US" altLang="zh-CN" sz="1200" b="0" smtClean="0">
                <a:solidFill>
                  <a:srgbClr val="4D4D4D"/>
                </a:solidFill>
                <a:latin typeface="Arial" charset="0"/>
              </a:rPr>
              <a:pPr eaLnBrk="1" hangingPunct="1"/>
              <a:t>23</a:t>
            </a:fld>
            <a:r>
              <a:rPr lang="en-US" altLang="zh-CN" sz="1200" b="0" smtClean="0">
                <a:solidFill>
                  <a:srgbClr val="4D4D4D"/>
                </a:solidFill>
                <a:latin typeface="Arial" charset="0"/>
              </a:rPr>
              <a:t>-</a:t>
            </a:r>
          </a:p>
        </p:txBody>
      </p:sp>
    </p:spTree>
    <p:extLst>
      <p:ext uri="{BB962C8B-B14F-4D97-AF65-F5344CB8AC3E}">
        <p14:creationId xmlns:p14="http://schemas.microsoft.com/office/powerpoint/2010/main" val="1845922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smtClean="0"/>
              <a:t>示例：高级依赖关系</a:t>
            </a:r>
          </a:p>
        </p:txBody>
      </p:sp>
      <p:sp>
        <p:nvSpPr>
          <p:cNvPr id="2765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D41A4FC-93D6-4672-A4E4-B1BAA2B88D02}" type="slidenum">
              <a:rPr lang="en-US" altLang="zh-CN" sz="1200" b="0" smtClean="0">
                <a:solidFill>
                  <a:srgbClr val="4D4D4D"/>
                </a:solidFill>
                <a:latin typeface="Arial" charset="0"/>
              </a:rPr>
              <a:pPr eaLnBrk="1" hangingPunct="1"/>
              <a:t>24</a:t>
            </a:fld>
            <a:r>
              <a:rPr lang="en-US" altLang="zh-CN" sz="1200" b="0" smtClean="0">
                <a:solidFill>
                  <a:srgbClr val="4D4D4D"/>
                </a:solidFill>
                <a:latin typeface="Arial" charset="0"/>
              </a:rPr>
              <a:t>-</a:t>
            </a:r>
          </a:p>
        </p:txBody>
      </p:sp>
      <p:pic>
        <p:nvPicPr>
          <p:cNvPr id="2765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285875"/>
            <a:ext cx="8323263"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3214688"/>
            <a:ext cx="78422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3401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a:t>
            </a:r>
            <a:r>
              <a:rPr lang="zh-CN" altLang="en-US" dirty="0" smtClean="0"/>
              <a:t>设计原则</a:t>
            </a:r>
            <a:endParaRPr lang="zh-CN" altLang="en-US" dirty="0"/>
          </a:p>
        </p:txBody>
      </p:sp>
      <p:sp>
        <p:nvSpPr>
          <p:cNvPr id="3" name="内容占位符 2"/>
          <p:cNvSpPr>
            <a:spLocks noGrp="1"/>
          </p:cNvSpPr>
          <p:nvPr>
            <p:ph idx="1"/>
          </p:nvPr>
        </p:nvSpPr>
        <p:spPr/>
        <p:txBody>
          <a:bodyPr/>
          <a:lstStyle/>
          <a:p>
            <a:r>
              <a:rPr lang="zh-CN" altLang="en-US" dirty="0" smtClean="0"/>
              <a:t>包内聚性原则</a:t>
            </a:r>
            <a:endParaRPr lang="en-US" altLang="zh-CN" dirty="0" smtClean="0"/>
          </a:p>
          <a:p>
            <a:pPr lvl="1"/>
            <a:r>
              <a:rPr lang="zh-CN" altLang="en-US" dirty="0" smtClean="0"/>
              <a:t>复用发布等价原则（</a:t>
            </a:r>
            <a:r>
              <a:rPr lang="en-US" altLang="zh-CN" dirty="0" smtClean="0"/>
              <a:t>REP</a:t>
            </a:r>
            <a:r>
              <a:rPr lang="zh-CN" altLang="en-US" dirty="0" smtClean="0"/>
              <a:t>）</a:t>
            </a:r>
            <a:endParaRPr lang="en-US" altLang="zh-CN" dirty="0" smtClean="0"/>
          </a:p>
          <a:p>
            <a:pPr lvl="1"/>
            <a:r>
              <a:rPr lang="zh-CN" altLang="en-US" dirty="0"/>
              <a:t>共同复用</a:t>
            </a:r>
            <a:r>
              <a:rPr lang="zh-CN" altLang="en-US" dirty="0" smtClean="0"/>
              <a:t>原则（</a:t>
            </a:r>
            <a:r>
              <a:rPr lang="en-US" altLang="zh-CN" dirty="0" smtClean="0"/>
              <a:t>CRP</a:t>
            </a:r>
            <a:r>
              <a:rPr lang="zh-CN" altLang="en-US" dirty="0" smtClean="0"/>
              <a:t>）</a:t>
            </a:r>
            <a:endParaRPr lang="en-US" altLang="zh-CN" dirty="0" smtClean="0"/>
          </a:p>
          <a:p>
            <a:pPr lvl="1"/>
            <a:r>
              <a:rPr lang="zh-CN" altLang="en-US" dirty="0"/>
              <a:t>共同</a:t>
            </a:r>
            <a:r>
              <a:rPr lang="zh-CN" altLang="en-US" dirty="0" smtClean="0"/>
              <a:t>封闭原则（</a:t>
            </a:r>
            <a:r>
              <a:rPr lang="en-US" altLang="zh-CN" dirty="0" smtClean="0"/>
              <a:t>CCP</a:t>
            </a:r>
            <a:r>
              <a:rPr lang="zh-CN" altLang="en-US" dirty="0" smtClean="0"/>
              <a:t>）</a:t>
            </a:r>
            <a:endParaRPr lang="en-US" altLang="zh-CN" dirty="0" smtClean="0"/>
          </a:p>
          <a:p>
            <a:r>
              <a:rPr lang="zh-CN" altLang="en-US" dirty="0" smtClean="0"/>
              <a:t>包耦合性原则</a:t>
            </a:r>
            <a:endParaRPr lang="en-US" altLang="zh-CN" dirty="0" smtClean="0"/>
          </a:p>
          <a:p>
            <a:pPr lvl="1"/>
            <a:r>
              <a:rPr lang="zh-CN" altLang="en-US" dirty="0"/>
              <a:t>无</a:t>
            </a:r>
            <a:r>
              <a:rPr lang="zh-CN" altLang="en-US" dirty="0" smtClean="0"/>
              <a:t>环依赖原则（</a:t>
            </a:r>
            <a:r>
              <a:rPr lang="en-US" altLang="zh-CN" dirty="0" smtClean="0"/>
              <a:t>ADP</a:t>
            </a:r>
            <a:r>
              <a:rPr lang="zh-CN" altLang="en-US" dirty="0" smtClean="0"/>
              <a:t>）</a:t>
            </a:r>
            <a:endParaRPr lang="en-US" altLang="zh-CN" dirty="0" smtClean="0"/>
          </a:p>
          <a:p>
            <a:pPr lvl="1"/>
            <a:r>
              <a:rPr lang="zh-CN" altLang="en-US" dirty="0" smtClean="0"/>
              <a:t>稳定依赖原则（</a:t>
            </a:r>
            <a:r>
              <a:rPr lang="en-US" altLang="zh-CN" dirty="0" smtClean="0"/>
              <a:t>SDP</a:t>
            </a:r>
            <a:r>
              <a:rPr lang="zh-CN" altLang="en-US" dirty="0" smtClean="0"/>
              <a:t>）</a:t>
            </a:r>
            <a:endParaRPr lang="en-US" altLang="zh-CN" dirty="0" smtClean="0"/>
          </a:p>
          <a:p>
            <a:pPr lvl="1"/>
            <a:r>
              <a:rPr lang="zh-CN" altLang="en-US" dirty="0"/>
              <a:t>稳定</a:t>
            </a:r>
            <a:r>
              <a:rPr lang="zh-CN" altLang="en-US" dirty="0" smtClean="0"/>
              <a:t>抽象原则（</a:t>
            </a:r>
            <a:r>
              <a:rPr lang="en-US" altLang="zh-CN" dirty="0" smtClean="0"/>
              <a:t>SAP</a:t>
            </a:r>
            <a:r>
              <a:rPr lang="zh-CN" altLang="en-US" dirty="0" smtClean="0"/>
              <a:t>）</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8DB83D1F-65F6-4F22-A87D-A3E6E96CBC08}" type="slidenum">
              <a:rPr lang="en-US" altLang="zh-CN" smtClean="0"/>
              <a:pPr>
                <a:defRPr/>
              </a:pPr>
              <a:t>25</a:t>
            </a:fld>
            <a:r>
              <a:rPr lang="en-US" altLang="zh-CN" smtClean="0"/>
              <a:t>-</a:t>
            </a:r>
            <a:endParaRPr lang="en-US" altLang="zh-CN"/>
          </a:p>
        </p:txBody>
      </p:sp>
    </p:spTree>
    <p:extLst>
      <p:ext uri="{BB962C8B-B14F-4D97-AF65-F5344CB8AC3E}">
        <p14:creationId xmlns:p14="http://schemas.microsoft.com/office/powerpoint/2010/main" val="3173195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325E707-B99A-4B5F-8529-23CED8FCD46A}" type="slidenum">
              <a:rPr lang="en-US" altLang="zh-CN" sz="1200" b="0" smtClean="0">
                <a:solidFill>
                  <a:srgbClr val="4D4D4D"/>
                </a:solidFill>
                <a:latin typeface="Arial" charset="0"/>
              </a:rPr>
              <a:pPr eaLnBrk="1" hangingPunct="1"/>
              <a:t>26</a:t>
            </a:fld>
            <a:r>
              <a:rPr lang="en-US" altLang="zh-CN" sz="1200" b="0" smtClean="0">
                <a:solidFill>
                  <a:srgbClr val="4D4D4D"/>
                </a:solidFill>
                <a:latin typeface="Arial" charset="0"/>
              </a:rPr>
              <a:t>-</a:t>
            </a:r>
          </a:p>
        </p:txBody>
      </p:sp>
      <p:sp>
        <p:nvSpPr>
          <p:cNvPr id="25603" name="Rectangle 2"/>
          <p:cNvSpPr>
            <a:spLocks noGrp="1" noChangeArrowheads="1"/>
          </p:cNvSpPr>
          <p:nvPr>
            <p:ph type="title"/>
          </p:nvPr>
        </p:nvSpPr>
        <p:spPr/>
        <p:txBody>
          <a:bodyPr/>
          <a:lstStyle/>
          <a:p>
            <a:pPr eaLnBrk="1" hangingPunct="1"/>
            <a:r>
              <a:rPr kumimoji="0" lang="zh-CN" altLang="en-US" dirty="0" smtClean="0"/>
              <a:t>包设计原则</a:t>
            </a:r>
            <a:r>
              <a:rPr kumimoji="0" lang="zh-CN" altLang="en-US" dirty="0" smtClean="0"/>
              <a:t>：无环依赖原则</a:t>
            </a:r>
            <a:endParaRPr lang="zh-CN" altLang="en-US" dirty="0" smtClean="0"/>
          </a:p>
        </p:txBody>
      </p:sp>
      <p:pic>
        <p:nvPicPr>
          <p:cNvPr id="256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908050"/>
            <a:ext cx="1349375"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492375"/>
            <a:ext cx="1963737"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9429" name="AutoShape 5"/>
          <p:cNvSpPr>
            <a:spLocks noChangeArrowheads="1"/>
          </p:cNvSpPr>
          <p:nvPr/>
        </p:nvSpPr>
        <p:spPr bwMode="auto">
          <a:xfrm>
            <a:off x="3635375" y="2708275"/>
            <a:ext cx="1871663" cy="863600"/>
          </a:xfrm>
          <a:prstGeom prst="notchedRightArrow">
            <a:avLst>
              <a:gd name="adj1" fmla="val 49778"/>
              <a:gd name="adj2" fmla="val 51543"/>
            </a:avLst>
          </a:prstGeom>
          <a:solidFill>
            <a:srgbClr val="FFFF99"/>
          </a:solidFill>
          <a:ln w="9525">
            <a:solidFill>
              <a:srgbClr val="800000"/>
            </a:solidFill>
            <a:miter lim="800000"/>
            <a:headEnd/>
            <a:tailEnd/>
          </a:ln>
          <a:effectLst/>
        </p:spPr>
        <p:txBody>
          <a:bodyPr wrap="none" anchor="ctr"/>
          <a:lstStyle/>
          <a:p>
            <a:pPr algn="ctr">
              <a:defRPr/>
            </a:pPr>
            <a:endParaRPr lang="zh-CN" altLang="en-US" sz="2000" b="0">
              <a:effectLst>
                <a:outerShdw blurRad="38100" dist="38100" dir="2700000" algn="tl">
                  <a:srgbClr val="FFFFFF"/>
                </a:outerShdw>
              </a:effectLst>
            </a:endParaRPr>
          </a:p>
        </p:txBody>
      </p:sp>
      <p:pic>
        <p:nvPicPr>
          <p:cNvPr id="2560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5188" y="1109663"/>
            <a:ext cx="3090862"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9431" name="Text Box 7"/>
          <p:cNvSpPr txBox="1">
            <a:spLocks noChangeArrowheads="1"/>
          </p:cNvSpPr>
          <p:nvPr/>
        </p:nvSpPr>
        <p:spPr bwMode="auto">
          <a:xfrm>
            <a:off x="1763713" y="4546600"/>
            <a:ext cx="4248150" cy="1200329"/>
          </a:xfrm>
          <a:prstGeom prst="rect">
            <a:avLst/>
          </a:prstGeom>
          <a:noFill/>
          <a:ln w="9525">
            <a:noFill/>
            <a:miter lim="800000"/>
            <a:headEnd/>
            <a:tailEnd/>
          </a:ln>
          <a:effectLst/>
        </p:spPr>
        <p:txBody>
          <a:bodyPr>
            <a:spAutoFit/>
          </a:bodyPr>
          <a:lstStyle/>
          <a:p>
            <a:pPr>
              <a:spcBef>
                <a:spcPct val="50000"/>
              </a:spcBef>
              <a:defRPr/>
            </a:pPr>
            <a:r>
              <a:rPr lang="zh-CN" altLang="en-US" dirty="0" smtClean="0">
                <a:effectLst>
                  <a:outerShdw blurRad="38100" dist="38100" dir="2700000" algn="tl">
                    <a:srgbClr val="C0C0C0"/>
                  </a:outerShdw>
                </a:effectLst>
              </a:rPr>
              <a:t>依赖环使得</a:t>
            </a:r>
            <a:r>
              <a:rPr lang="zh-CN" altLang="en-US" dirty="0">
                <a:effectLst>
                  <a:outerShdw blurRad="38100" dist="38100" dir="2700000" algn="tl">
                    <a:srgbClr val="C0C0C0"/>
                  </a:outerShdw>
                </a:effectLst>
              </a:rPr>
              <a:t>任何一个包都不能独立的重用，修改任何一个包都会引起所有的包的变化</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3AE29F1-12BD-40A9-9918-888E737B9649}" type="slidenum">
              <a:rPr lang="en-US" altLang="zh-CN" sz="1200" b="0" smtClean="0">
                <a:solidFill>
                  <a:srgbClr val="4D4D4D"/>
                </a:solidFill>
                <a:latin typeface="Arial" charset="0"/>
              </a:rPr>
              <a:pPr eaLnBrk="1" hangingPunct="1"/>
              <a:t>27</a:t>
            </a:fld>
            <a:r>
              <a:rPr lang="en-US" altLang="zh-CN" sz="1200" b="0" smtClean="0">
                <a:solidFill>
                  <a:srgbClr val="4D4D4D"/>
                </a:solidFill>
                <a:latin typeface="Arial" charset="0"/>
              </a:rPr>
              <a:t>-</a:t>
            </a:r>
          </a:p>
        </p:txBody>
      </p:sp>
      <p:sp>
        <p:nvSpPr>
          <p:cNvPr id="28675"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1001475" name="Rectangle 3"/>
          <p:cNvSpPr>
            <a:spLocks noGrp="1" noChangeArrowheads="1"/>
          </p:cNvSpPr>
          <p:nvPr>
            <p:ph type="body" idx="1"/>
          </p:nvPr>
        </p:nvSpPr>
        <p:spPr/>
        <p:txBody>
          <a:bodyPr/>
          <a:lstStyle/>
          <a:p>
            <a:pPr eaLnBrk="1" hangingPunct="1">
              <a:defRPr/>
            </a:pPr>
            <a:r>
              <a:rPr lang="zh-CN" altLang="en-US" smtClean="0">
                <a:solidFill>
                  <a:srgbClr val="4D4D4D"/>
                </a:solidFill>
              </a:rPr>
              <a:t>过渡到设计</a:t>
            </a:r>
          </a:p>
          <a:p>
            <a:pPr eaLnBrk="1" hangingPunct="1">
              <a:defRPr/>
            </a:pPr>
            <a:r>
              <a:rPr lang="zh-CN" altLang="en-US" smtClean="0">
                <a:solidFill>
                  <a:srgbClr val="4D4D4D"/>
                </a:solidFill>
              </a:rPr>
              <a:t>构架设计基础</a:t>
            </a:r>
          </a:p>
          <a:p>
            <a:pPr eaLnBrk="1" hangingPunct="1">
              <a:defRPr/>
            </a:pPr>
            <a:r>
              <a:rPr lang="zh-CN" altLang="en-US" smtClean="0">
                <a:solidFill>
                  <a:schemeClr val="hlink"/>
                </a:solidFill>
                <a:effectLst>
                  <a:outerShdw blurRad="38100" dist="38100" dir="2700000" algn="tl">
                    <a:srgbClr val="C0C0C0"/>
                  </a:outerShdw>
                </a:effectLst>
              </a:rPr>
              <a:t>确定设计元素</a:t>
            </a:r>
          </a:p>
          <a:p>
            <a:pPr eaLnBrk="1" hangingPunct="1">
              <a:defRPr/>
            </a:pPr>
            <a:r>
              <a:rPr lang="zh-CN" altLang="en-US" smtClean="0"/>
              <a:t>应用设计机制</a:t>
            </a:r>
          </a:p>
          <a:p>
            <a:pPr eaLnBrk="1" hangingPunct="1">
              <a:defRPr/>
            </a:pPr>
            <a:r>
              <a:rPr lang="zh-CN" altLang="en-US" smtClean="0"/>
              <a:t>定义运行时构架</a:t>
            </a:r>
          </a:p>
          <a:p>
            <a:pPr eaLnBrk="1" hangingPunct="1">
              <a:defRPr/>
            </a:pPr>
            <a:r>
              <a:rPr lang="zh-CN" altLang="en-US" smtClean="0"/>
              <a:t>描述分布</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69798D0-61A7-4033-B725-2636C0005999}" type="slidenum">
              <a:rPr lang="en-US" altLang="zh-CN" sz="1200" b="0" smtClean="0">
                <a:solidFill>
                  <a:srgbClr val="4D4D4D"/>
                </a:solidFill>
                <a:latin typeface="Arial" charset="0"/>
              </a:rPr>
              <a:pPr eaLnBrk="1" hangingPunct="1"/>
              <a:t>28</a:t>
            </a:fld>
            <a:r>
              <a:rPr lang="en-US" altLang="zh-CN" sz="1200" b="0" smtClean="0">
                <a:solidFill>
                  <a:srgbClr val="4D4D4D"/>
                </a:solidFill>
                <a:latin typeface="Arial" charset="0"/>
              </a:rPr>
              <a:t>-</a:t>
            </a:r>
          </a:p>
        </p:txBody>
      </p:sp>
      <p:sp>
        <p:nvSpPr>
          <p:cNvPr id="29699" name="Rectangle 2"/>
          <p:cNvSpPr>
            <a:spLocks noGrp="1" noChangeArrowheads="1"/>
          </p:cNvSpPr>
          <p:nvPr>
            <p:ph type="title"/>
          </p:nvPr>
        </p:nvSpPr>
        <p:spPr/>
        <p:txBody>
          <a:bodyPr/>
          <a:lstStyle/>
          <a:p>
            <a:pPr eaLnBrk="1" hangingPunct="1"/>
            <a:r>
              <a:rPr lang="zh-CN" altLang="en-US" sz="4400" smtClean="0"/>
              <a:t>设计元素</a:t>
            </a:r>
            <a:endParaRPr lang="en-US" altLang="zh-CN" sz="4400" smtClean="0"/>
          </a:p>
        </p:txBody>
      </p:sp>
      <p:sp>
        <p:nvSpPr>
          <p:cNvPr id="29700" name="Rectangle 3"/>
          <p:cNvSpPr>
            <a:spLocks noGrp="1" noChangeArrowheads="1"/>
          </p:cNvSpPr>
          <p:nvPr>
            <p:ph type="body" idx="1"/>
          </p:nvPr>
        </p:nvSpPr>
        <p:spPr/>
        <p:txBody>
          <a:bodyPr/>
          <a:lstStyle/>
          <a:p>
            <a:pPr eaLnBrk="1" hangingPunct="1"/>
            <a:r>
              <a:rPr lang="zh-CN" altLang="en-US" smtClean="0"/>
              <a:t>设计元素</a:t>
            </a:r>
            <a:r>
              <a:rPr lang="en-US" altLang="zh-CN" smtClean="0"/>
              <a:t>(Design Elements)</a:t>
            </a:r>
            <a:r>
              <a:rPr lang="zh-CN" altLang="en-US" smtClean="0"/>
              <a:t>是指能够直接用于实现</a:t>
            </a:r>
            <a:r>
              <a:rPr lang="en-US" altLang="zh-CN" smtClean="0"/>
              <a:t>(</a:t>
            </a:r>
            <a:r>
              <a:rPr lang="zh-CN" altLang="en-US" smtClean="0"/>
              <a:t>编码</a:t>
            </a:r>
            <a:r>
              <a:rPr lang="en-US" altLang="zh-CN" smtClean="0"/>
              <a:t>)</a:t>
            </a:r>
            <a:r>
              <a:rPr lang="zh-CN" altLang="en-US" smtClean="0"/>
              <a:t>的模型要素</a:t>
            </a:r>
          </a:p>
          <a:p>
            <a:pPr lvl="1" eaLnBrk="1" hangingPunct="1"/>
            <a:r>
              <a:rPr lang="zh-CN" altLang="en-US" smtClean="0"/>
              <a:t>包</a:t>
            </a:r>
            <a:r>
              <a:rPr lang="en-US" altLang="zh-CN" smtClean="0"/>
              <a:t>(Package)</a:t>
            </a:r>
          </a:p>
          <a:p>
            <a:pPr lvl="1" eaLnBrk="1" hangingPunct="1"/>
            <a:r>
              <a:rPr lang="zh-CN" altLang="en-US" smtClean="0"/>
              <a:t>设计类</a:t>
            </a:r>
            <a:r>
              <a:rPr lang="en-US" altLang="zh-CN" smtClean="0"/>
              <a:t>(Design Classes)</a:t>
            </a:r>
          </a:p>
          <a:p>
            <a:pPr lvl="1" eaLnBrk="1" hangingPunct="1"/>
            <a:r>
              <a:rPr lang="zh-CN" altLang="en-US" smtClean="0"/>
              <a:t>子系统</a:t>
            </a:r>
            <a:r>
              <a:rPr lang="en-US" altLang="zh-CN" smtClean="0"/>
              <a:t>(Subsystem)</a:t>
            </a:r>
          </a:p>
          <a:p>
            <a:pPr lvl="1" eaLnBrk="1" hangingPunct="1"/>
            <a:r>
              <a:rPr lang="zh-CN" altLang="en-US" smtClean="0"/>
              <a:t>接口</a:t>
            </a:r>
            <a:r>
              <a:rPr lang="en-US" altLang="zh-CN" smtClean="0"/>
              <a:t>(Interface)</a:t>
            </a:r>
          </a:p>
          <a:p>
            <a:pPr eaLnBrk="1" hangingPunct="1"/>
            <a:r>
              <a:rPr lang="zh-CN" altLang="en-US" smtClean="0"/>
              <a:t>确定设计元素的目的是改进</a:t>
            </a:r>
            <a:r>
              <a:rPr lang="en-US" altLang="zh-CN" smtClean="0"/>
              <a:t>(</a:t>
            </a:r>
            <a:r>
              <a:rPr lang="zh-CN" altLang="en-US" smtClean="0"/>
              <a:t>调整</a:t>
            </a:r>
            <a:r>
              <a:rPr lang="en-US" altLang="zh-CN" smtClean="0"/>
              <a:t>)</a:t>
            </a:r>
            <a:r>
              <a:rPr lang="zh-CN" altLang="en-US" smtClean="0"/>
              <a:t>分析类，使之成为适当的设计模型元素</a:t>
            </a:r>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72AED8B-4948-4F30-9466-E69483994DA8}" type="slidenum">
              <a:rPr lang="en-US" altLang="zh-CN" sz="1200" b="0" smtClean="0">
                <a:solidFill>
                  <a:srgbClr val="4D4D4D"/>
                </a:solidFill>
                <a:latin typeface="Arial" charset="0"/>
              </a:rPr>
              <a:pPr eaLnBrk="1" hangingPunct="1"/>
              <a:t>29</a:t>
            </a:fld>
            <a:r>
              <a:rPr lang="en-US" altLang="zh-CN" sz="1200" b="0" smtClean="0">
                <a:solidFill>
                  <a:srgbClr val="4D4D4D"/>
                </a:solidFill>
                <a:latin typeface="Arial" charset="0"/>
              </a:rPr>
              <a:t>-</a:t>
            </a:r>
          </a:p>
        </p:txBody>
      </p:sp>
      <p:sp>
        <p:nvSpPr>
          <p:cNvPr id="30723" name="Rectangle 2"/>
          <p:cNvSpPr>
            <a:spLocks noGrp="1" noChangeArrowheads="1"/>
          </p:cNvSpPr>
          <p:nvPr>
            <p:ph type="title"/>
          </p:nvPr>
        </p:nvSpPr>
        <p:spPr/>
        <p:txBody>
          <a:bodyPr/>
          <a:lstStyle/>
          <a:p>
            <a:pPr eaLnBrk="1" hangingPunct="1"/>
            <a:r>
              <a:rPr lang="zh-CN" altLang="en-US" sz="4400" smtClean="0"/>
              <a:t>从分析类到设计元素</a:t>
            </a:r>
            <a:endParaRPr lang="en-US" altLang="zh-CN" sz="4400" smtClean="0"/>
          </a:p>
        </p:txBody>
      </p:sp>
      <p:pic>
        <p:nvPicPr>
          <p:cNvPr id="307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125538"/>
            <a:ext cx="9144000"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1953050-04FA-4FCF-8C4F-A42ED0A61E29}" type="slidenum">
              <a:rPr lang="en-US" altLang="zh-CN" sz="1200" b="0" smtClean="0">
                <a:solidFill>
                  <a:srgbClr val="4D4D4D"/>
                </a:solidFill>
                <a:latin typeface="Arial" charset="0"/>
              </a:rPr>
              <a:pPr eaLnBrk="1" hangingPunct="1"/>
              <a:t>3</a:t>
            </a:fld>
            <a:r>
              <a:rPr lang="en-US" altLang="zh-CN" sz="1200" b="0" smtClean="0">
                <a:solidFill>
                  <a:srgbClr val="4D4D4D"/>
                </a:solidFill>
                <a:latin typeface="Arial" charset="0"/>
              </a:rPr>
              <a:t>-</a:t>
            </a:r>
          </a:p>
        </p:txBody>
      </p:sp>
      <p:sp>
        <p:nvSpPr>
          <p:cNvPr id="4099" name="Rectangle 2"/>
          <p:cNvSpPr>
            <a:spLocks noGrp="1" noChangeArrowheads="1"/>
          </p:cNvSpPr>
          <p:nvPr>
            <p:ph type="title"/>
          </p:nvPr>
        </p:nvSpPr>
        <p:spPr/>
        <p:txBody>
          <a:bodyPr/>
          <a:lstStyle/>
          <a:p>
            <a:pPr eaLnBrk="1" hangingPunct="1"/>
            <a:r>
              <a:rPr lang="zh-CN" altLang="en-US" sz="4400" smtClean="0"/>
              <a:t>学习路线图</a:t>
            </a:r>
            <a:endParaRPr lang="en-US" altLang="zh-CN" sz="4400" smtClean="0"/>
          </a:p>
        </p:txBody>
      </p:sp>
      <p:grpSp>
        <p:nvGrpSpPr>
          <p:cNvPr id="4100" name="Group 3"/>
          <p:cNvGrpSpPr>
            <a:grpSpLocks/>
          </p:cNvGrpSpPr>
          <p:nvPr/>
        </p:nvGrpSpPr>
        <p:grpSpPr bwMode="auto">
          <a:xfrm>
            <a:off x="179388" y="1557338"/>
            <a:ext cx="8785225" cy="3960812"/>
            <a:chOff x="113" y="980"/>
            <a:chExt cx="5534" cy="2495"/>
          </a:xfrm>
        </p:grpSpPr>
        <p:sp>
          <p:nvSpPr>
            <p:cNvPr id="4102" name="Rectangle 4"/>
            <p:cNvSpPr>
              <a:spLocks noChangeArrowheads="1"/>
            </p:cNvSpPr>
            <p:nvPr/>
          </p:nvSpPr>
          <p:spPr bwMode="auto">
            <a:xfrm>
              <a:off x="113" y="980"/>
              <a:ext cx="5534" cy="249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03" name="Rectangle 5"/>
            <p:cNvSpPr>
              <a:spLocks noChangeArrowheads="1"/>
            </p:cNvSpPr>
            <p:nvPr/>
          </p:nvSpPr>
          <p:spPr bwMode="auto">
            <a:xfrm>
              <a:off x="158" y="1298"/>
              <a:ext cx="453" cy="317"/>
            </a:xfrm>
            <a:prstGeom prst="rect">
              <a:avLst/>
            </a:prstGeom>
            <a:solidFill>
              <a:srgbClr val="808080"/>
            </a:solidFill>
            <a:ln w="9525">
              <a:solidFill>
                <a:srgbClr val="333333"/>
              </a:solidFill>
              <a:miter lim="800000"/>
              <a:headEnd/>
              <a:tailEnd/>
            </a:ln>
          </p:spPr>
          <p:txBody>
            <a:bodyPr wrap="none" anchor="ctr"/>
            <a:lstStyle/>
            <a:p>
              <a:pPr algn="ctr"/>
              <a:r>
                <a:rPr lang="en-US" altLang="zh-CN" u="sng">
                  <a:solidFill>
                    <a:srgbClr val="660066"/>
                  </a:solidFill>
                  <a:latin typeface="Monotype Corsiva" pitchFamily="66" charset="0"/>
                </a:rPr>
                <a:t>OO</a:t>
              </a:r>
            </a:p>
          </p:txBody>
        </p:sp>
        <p:sp>
          <p:nvSpPr>
            <p:cNvPr id="4104" name="Rectangle 6"/>
            <p:cNvSpPr>
              <a:spLocks noChangeArrowheads="1"/>
            </p:cNvSpPr>
            <p:nvPr/>
          </p:nvSpPr>
          <p:spPr bwMode="auto">
            <a:xfrm>
              <a:off x="158" y="1978"/>
              <a:ext cx="453" cy="317"/>
            </a:xfrm>
            <a:prstGeom prst="rect">
              <a:avLst/>
            </a:prstGeom>
            <a:solidFill>
              <a:srgbClr val="808080"/>
            </a:solidFill>
            <a:ln w="9525">
              <a:solidFill>
                <a:srgbClr val="333333"/>
              </a:solidFill>
              <a:miter lim="800000"/>
              <a:headEnd/>
              <a:tailEnd/>
            </a:ln>
          </p:spPr>
          <p:txBody>
            <a:bodyPr wrap="none" anchor="ctr"/>
            <a:lstStyle/>
            <a:p>
              <a:pPr algn="ctr"/>
              <a:r>
                <a:rPr lang="en-US" altLang="zh-CN" b="0">
                  <a:solidFill>
                    <a:srgbClr val="660066"/>
                  </a:solidFill>
                  <a:latin typeface="Monotype Corsiva" pitchFamily="66" charset="0"/>
                </a:rPr>
                <a:t>UML</a:t>
              </a:r>
            </a:p>
          </p:txBody>
        </p:sp>
        <p:grpSp>
          <p:nvGrpSpPr>
            <p:cNvPr id="4105" name="Group 7"/>
            <p:cNvGrpSpPr>
              <a:grpSpLocks/>
            </p:cNvGrpSpPr>
            <p:nvPr/>
          </p:nvGrpSpPr>
          <p:grpSpPr bwMode="auto">
            <a:xfrm>
              <a:off x="1473" y="1615"/>
              <a:ext cx="1089" cy="540"/>
              <a:chOff x="1413" y="3657"/>
              <a:chExt cx="1089" cy="540"/>
            </a:xfrm>
          </p:grpSpPr>
          <p:sp>
            <p:nvSpPr>
              <p:cNvPr id="4144" name="Rectangle 8"/>
              <p:cNvSpPr>
                <a:spLocks noChangeArrowheads="1"/>
              </p:cNvSpPr>
              <p:nvPr/>
            </p:nvSpPr>
            <p:spPr bwMode="auto">
              <a:xfrm>
                <a:off x="1565" y="3657"/>
                <a:ext cx="635" cy="454"/>
              </a:xfrm>
              <a:prstGeom prst="rect">
                <a:avLst/>
              </a:prstGeom>
              <a:solidFill>
                <a:srgbClr val="808080"/>
              </a:solidFill>
              <a:ln w="9525">
                <a:solidFill>
                  <a:srgbClr val="333333"/>
                </a:solidFill>
                <a:miter lim="800000"/>
                <a:headEnd/>
                <a:tailEnd/>
              </a:ln>
            </p:spPr>
            <p:txBody>
              <a:bodyPr wrap="none" anchor="ctr"/>
              <a:lstStyle/>
              <a:p>
                <a:endParaRPr lang="zh-CN" altLang="en-US"/>
              </a:p>
            </p:txBody>
          </p:sp>
          <p:pic>
            <p:nvPicPr>
              <p:cNvPr id="414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 y="3748"/>
                <a:ext cx="108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106" name="AutoShape 10"/>
            <p:cNvCxnSpPr>
              <a:cxnSpLocks noChangeShapeType="1"/>
              <a:stCxn id="4103" idx="3"/>
              <a:endCxn id="4133" idx="1"/>
            </p:cNvCxnSpPr>
            <p:nvPr/>
          </p:nvCxnSpPr>
          <p:spPr bwMode="auto">
            <a:xfrm>
              <a:off x="611" y="1457"/>
              <a:ext cx="207" cy="38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07" name="AutoShape 11"/>
            <p:cNvCxnSpPr>
              <a:cxnSpLocks noChangeShapeType="1"/>
              <a:stCxn id="4104" idx="3"/>
              <a:endCxn id="4133" idx="1"/>
            </p:cNvCxnSpPr>
            <p:nvPr/>
          </p:nvCxnSpPr>
          <p:spPr bwMode="auto">
            <a:xfrm flipV="1">
              <a:off x="611" y="1842"/>
              <a:ext cx="207" cy="29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08" name="AutoShape 12"/>
            <p:cNvCxnSpPr>
              <a:cxnSpLocks noChangeShapeType="1"/>
              <a:stCxn id="4133" idx="3"/>
              <a:endCxn id="4144" idx="1"/>
            </p:cNvCxnSpPr>
            <p:nvPr/>
          </p:nvCxnSpPr>
          <p:spPr bwMode="auto">
            <a:xfrm>
              <a:off x="1453" y="1842"/>
              <a:ext cx="172"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09" name="AutoShape 13"/>
            <p:cNvCxnSpPr>
              <a:cxnSpLocks noChangeShapeType="1"/>
              <a:stCxn id="4141" idx="3"/>
              <a:endCxn id="4135" idx="1"/>
            </p:cNvCxnSpPr>
            <p:nvPr/>
          </p:nvCxnSpPr>
          <p:spPr bwMode="auto">
            <a:xfrm flipV="1">
              <a:off x="3244" y="1841"/>
              <a:ext cx="433" cy="1"/>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1075214" name="Text Box 14"/>
            <p:cNvSpPr txBox="1">
              <a:spLocks noChangeArrowheads="1"/>
            </p:cNvSpPr>
            <p:nvPr/>
          </p:nvSpPr>
          <p:spPr bwMode="auto">
            <a:xfrm>
              <a:off x="3153" y="1595"/>
              <a:ext cx="635" cy="288"/>
            </a:xfrm>
            <a:prstGeom prst="rect">
              <a:avLst/>
            </a:prstGeom>
            <a:noFill/>
            <a:ln w="9525">
              <a:noFill/>
              <a:miter lim="800000"/>
              <a:headEnd/>
              <a:tailEnd/>
            </a:ln>
            <a:effectLst/>
          </p:spPr>
          <p:txBody>
            <a:bodyPr>
              <a:spAutoFit/>
            </a:bodyPr>
            <a:lstStyle/>
            <a:p>
              <a:pPr algn="ctr">
                <a:spcBef>
                  <a:spcPct val="50000"/>
                </a:spcBef>
                <a:defRPr/>
              </a:pPr>
              <a:r>
                <a:rPr lang="en-US" altLang="zh-CN">
                  <a:effectLst>
                    <a:outerShdw blurRad="38100" dist="38100" dir="2700000" algn="tl">
                      <a:srgbClr val="C0C0C0"/>
                    </a:outerShdw>
                  </a:effectLst>
                </a:rPr>
                <a:t>OOP</a:t>
              </a:r>
            </a:p>
          </p:txBody>
        </p:sp>
        <p:sp>
          <p:nvSpPr>
            <p:cNvPr id="1075215" name="Text Box 15"/>
            <p:cNvSpPr txBox="1">
              <a:spLocks noChangeArrowheads="1"/>
            </p:cNvSpPr>
            <p:nvPr/>
          </p:nvSpPr>
          <p:spPr bwMode="auto">
            <a:xfrm>
              <a:off x="3153" y="1781"/>
              <a:ext cx="635" cy="288"/>
            </a:xfrm>
            <a:prstGeom prst="rect">
              <a:avLst/>
            </a:prstGeom>
            <a:noFill/>
            <a:ln w="9525">
              <a:noFill/>
              <a:miter lim="800000"/>
              <a:headEnd/>
              <a:tailEnd/>
            </a:ln>
            <a:effectLst/>
          </p:spPr>
          <p:txBody>
            <a:bodyPr>
              <a:spAutoFit/>
            </a:bodyPr>
            <a:lstStyle/>
            <a:p>
              <a:pPr algn="ctr">
                <a:spcBef>
                  <a:spcPct val="50000"/>
                </a:spcBef>
                <a:defRPr/>
              </a:pPr>
              <a:r>
                <a:rPr lang="en-US" altLang="zh-CN">
                  <a:effectLst>
                    <a:outerShdw blurRad="38100" dist="38100" dir="2700000" algn="tl">
                      <a:srgbClr val="C0C0C0"/>
                    </a:outerShdw>
                  </a:effectLst>
                </a:rPr>
                <a:t>DP</a:t>
              </a:r>
            </a:p>
          </p:txBody>
        </p:sp>
        <p:sp>
          <p:nvSpPr>
            <p:cNvPr id="1075216" name="Text Box 16"/>
            <p:cNvSpPr txBox="1">
              <a:spLocks noChangeArrowheads="1"/>
            </p:cNvSpPr>
            <p:nvPr/>
          </p:nvSpPr>
          <p:spPr bwMode="auto">
            <a:xfrm>
              <a:off x="2064" y="2477"/>
              <a:ext cx="1406" cy="231"/>
            </a:xfrm>
            <a:prstGeom prst="rect">
              <a:avLst/>
            </a:prstGeom>
            <a:noFill/>
            <a:ln w="9525">
              <a:noFill/>
              <a:miter lim="800000"/>
              <a:headEnd/>
              <a:tailEnd/>
            </a:ln>
            <a:effectLst/>
          </p:spPr>
          <p:txBody>
            <a:bodyPr>
              <a:spAutoFit/>
            </a:bodyPr>
            <a:lstStyle/>
            <a:p>
              <a:pPr algn="ctr">
                <a:spcBef>
                  <a:spcPct val="50000"/>
                </a:spcBef>
                <a:defRPr/>
              </a:pPr>
              <a:r>
                <a:rPr lang="en-US" altLang="zh-CN" sz="1800">
                  <a:solidFill>
                    <a:srgbClr val="336699"/>
                  </a:solidFill>
                  <a:effectLst>
                    <a:outerShdw blurRad="38100" dist="38100" dir="2700000" algn="tl">
                      <a:srgbClr val="C0C0C0"/>
                    </a:outerShdw>
                  </a:effectLst>
                  <a:latin typeface="Times New Roman"/>
                </a:rPr>
                <a:t>…</a:t>
              </a:r>
              <a:r>
                <a:rPr lang="en-US" altLang="zh-CN" sz="1800">
                  <a:solidFill>
                    <a:srgbClr val="336699"/>
                  </a:solidFill>
                  <a:effectLst>
                    <a:outerShdw blurRad="38100" dist="38100" dir="2700000" algn="tl">
                      <a:srgbClr val="C0C0C0"/>
                    </a:outerShdw>
                  </a:effectLst>
                </a:rPr>
                <a:t> Case-Study </a:t>
              </a:r>
              <a:r>
                <a:rPr lang="en-US" altLang="zh-CN" sz="1800">
                  <a:solidFill>
                    <a:srgbClr val="336699"/>
                  </a:solidFill>
                  <a:effectLst>
                    <a:outerShdw blurRad="38100" dist="38100" dir="2700000" algn="tl">
                      <a:srgbClr val="C0C0C0"/>
                    </a:outerShdw>
                  </a:effectLst>
                  <a:latin typeface="Times New Roman"/>
                </a:rPr>
                <a:t>…</a:t>
              </a:r>
              <a:endParaRPr lang="en-US" altLang="zh-CN" sz="1800">
                <a:solidFill>
                  <a:srgbClr val="336699"/>
                </a:solidFill>
                <a:effectLst>
                  <a:outerShdw blurRad="38100" dist="38100" dir="2700000" algn="tl">
                    <a:srgbClr val="C0C0C0"/>
                  </a:outerShdw>
                </a:effectLst>
              </a:endParaRPr>
            </a:p>
          </p:txBody>
        </p:sp>
        <p:sp>
          <p:nvSpPr>
            <p:cNvPr id="4113" name="Freeform 17"/>
            <p:cNvSpPr>
              <a:spLocks/>
            </p:cNvSpPr>
            <p:nvPr/>
          </p:nvSpPr>
          <p:spPr bwMode="auto">
            <a:xfrm>
              <a:off x="250" y="2447"/>
              <a:ext cx="4808" cy="212"/>
            </a:xfrm>
            <a:custGeom>
              <a:avLst/>
              <a:gdLst>
                <a:gd name="T0" fmla="*/ 0 w 4650"/>
                <a:gd name="T1" fmla="*/ 166 h 212"/>
                <a:gd name="T2" fmla="*/ 703 w 4650"/>
                <a:gd name="T3" fmla="*/ 30 h 212"/>
                <a:gd name="T4" fmla="*/ 4128 w 4650"/>
                <a:gd name="T5" fmla="*/ 30 h 212"/>
                <a:gd name="T6" fmla="*/ 4784 w 4650"/>
                <a:gd name="T7" fmla="*/ 212 h 212"/>
                <a:gd name="T8" fmla="*/ 0 60000 65536"/>
                <a:gd name="T9" fmla="*/ 0 60000 65536"/>
                <a:gd name="T10" fmla="*/ 0 60000 65536"/>
                <a:gd name="T11" fmla="*/ 0 60000 65536"/>
                <a:gd name="T12" fmla="*/ 0 w 4650"/>
                <a:gd name="T13" fmla="*/ 0 h 212"/>
                <a:gd name="T14" fmla="*/ 4650 w 4650"/>
                <a:gd name="T15" fmla="*/ 212 h 212"/>
              </a:gdLst>
              <a:ahLst/>
              <a:cxnLst>
                <a:cxn ang="T8">
                  <a:pos x="T0" y="T1"/>
                </a:cxn>
                <a:cxn ang="T9">
                  <a:pos x="T2" y="T3"/>
                </a:cxn>
                <a:cxn ang="T10">
                  <a:pos x="T4" y="T5"/>
                </a:cxn>
                <a:cxn ang="T11">
                  <a:pos x="T6" y="T7"/>
                </a:cxn>
              </a:cxnLst>
              <a:rect l="T12" t="T13" r="T14" b="T15"/>
              <a:pathLst>
                <a:path w="4650" h="212">
                  <a:moveTo>
                    <a:pt x="0" y="166"/>
                  </a:moveTo>
                  <a:cubicBezTo>
                    <a:pt x="7" y="109"/>
                    <a:pt x="15" y="53"/>
                    <a:pt x="680" y="30"/>
                  </a:cubicBezTo>
                  <a:cubicBezTo>
                    <a:pt x="1345" y="7"/>
                    <a:pt x="3334" y="0"/>
                    <a:pt x="3992" y="30"/>
                  </a:cubicBezTo>
                  <a:cubicBezTo>
                    <a:pt x="4650" y="60"/>
                    <a:pt x="4521" y="182"/>
                    <a:pt x="4627" y="212"/>
                  </a:cubicBezTo>
                </a:path>
              </a:pathLst>
            </a:custGeom>
            <a:noFill/>
            <a:ln w="25400">
              <a:solidFill>
                <a:schemeClr val="hlink"/>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4114" name="AutoShape 18"/>
            <p:cNvCxnSpPr>
              <a:cxnSpLocks noChangeShapeType="1"/>
              <a:endCxn id="4120" idx="0"/>
            </p:cNvCxnSpPr>
            <p:nvPr/>
          </p:nvCxnSpPr>
          <p:spPr bwMode="auto">
            <a:xfrm>
              <a:off x="5219" y="2108"/>
              <a:ext cx="88" cy="505"/>
            </a:xfrm>
            <a:prstGeom prst="curvedConnector2">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1075219" name="Text Box 19"/>
            <p:cNvSpPr txBox="1">
              <a:spLocks noChangeArrowheads="1"/>
            </p:cNvSpPr>
            <p:nvPr/>
          </p:nvSpPr>
          <p:spPr bwMode="auto">
            <a:xfrm>
              <a:off x="1384" y="2795"/>
              <a:ext cx="2631" cy="365"/>
            </a:xfrm>
            <a:prstGeom prst="rect">
              <a:avLst/>
            </a:prstGeom>
            <a:noFill/>
            <a:ln w="9525">
              <a:noFill/>
              <a:miter lim="800000"/>
              <a:headEnd/>
              <a:tailEnd/>
            </a:ln>
            <a:effectLst/>
          </p:spPr>
          <p:txBody>
            <a:bodyPr>
              <a:spAutoFit/>
            </a:bodyPr>
            <a:lstStyle/>
            <a:p>
              <a:pPr algn="ctr">
                <a:spcBef>
                  <a:spcPct val="50000"/>
                </a:spcBef>
                <a:defRPr/>
              </a:pPr>
              <a:r>
                <a:rPr lang="zh-CN" altLang="en-US" sz="3200" u="sng">
                  <a:solidFill>
                    <a:srgbClr val="660066"/>
                  </a:solidFill>
                  <a:effectLst>
                    <a:outerShdw blurRad="38100" dist="38100" dir="2700000" algn="tl">
                      <a:srgbClr val="C0C0C0"/>
                    </a:outerShdw>
                  </a:effectLst>
                  <a:ea typeface="隶书" pitchFamily="49" charset="-122"/>
                </a:rPr>
                <a:t>学 习 路 线 图</a:t>
              </a:r>
            </a:p>
          </p:txBody>
        </p:sp>
        <p:grpSp>
          <p:nvGrpSpPr>
            <p:cNvPr id="4116" name="Group 20"/>
            <p:cNvGrpSpPr>
              <a:grpSpLocks/>
            </p:cNvGrpSpPr>
            <p:nvPr/>
          </p:nvGrpSpPr>
          <p:grpSpPr bwMode="auto">
            <a:xfrm>
              <a:off x="2381" y="1343"/>
              <a:ext cx="908" cy="998"/>
              <a:chOff x="2154" y="1253"/>
              <a:chExt cx="908" cy="998"/>
            </a:xfrm>
          </p:grpSpPr>
          <p:sp>
            <p:nvSpPr>
              <p:cNvPr id="4141" name="Rectangle 21"/>
              <p:cNvSpPr>
                <a:spLocks noChangeArrowheads="1"/>
              </p:cNvSpPr>
              <p:nvPr/>
            </p:nvSpPr>
            <p:spPr bwMode="auto">
              <a:xfrm>
                <a:off x="2200" y="1253"/>
                <a:ext cx="817" cy="998"/>
              </a:xfrm>
              <a:prstGeom prst="rect">
                <a:avLst/>
              </a:prstGeom>
              <a:solidFill>
                <a:srgbClr val="808080"/>
              </a:solidFill>
              <a:ln w="9525">
                <a:solidFill>
                  <a:srgbClr val="333333"/>
                </a:solidFill>
                <a:miter lim="800000"/>
                <a:headEnd/>
                <a:tailEnd/>
              </a:ln>
            </p:spPr>
            <p:txBody>
              <a:bodyPr wrap="none" anchor="ctr"/>
              <a:lstStyle/>
              <a:p>
                <a:endParaRPr lang="zh-CN" altLang="en-US"/>
              </a:p>
            </p:txBody>
          </p:sp>
          <p:pic>
            <p:nvPicPr>
              <p:cNvPr id="4142"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0" y="1705"/>
                <a:ext cx="86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43"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1253"/>
                <a:ext cx="8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4117" name="Group 24"/>
            <p:cNvGrpSpPr>
              <a:grpSpLocks/>
            </p:cNvGrpSpPr>
            <p:nvPr/>
          </p:nvGrpSpPr>
          <p:grpSpPr bwMode="auto">
            <a:xfrm>
              <a:off x="3676" y="1242"/>
              <a:ext cx="1543" cy="1198"/>
              <a:chOff x="3560" y="1152"/>
              <a:chExt cx="1543" cy="1198"/>
            </a:xfrm>
          </p:grpSpPr>
          <p:sp>
            <p:nvSpPr>
              <p:cNvPr id="4135" name="Rectangle 25"/>
              <p:cNvSpPr>
                <a:spLocks noChangeArrowheads="1"/>
              </p:cNvSpPr>
              <p:nvPr/>
            </p:nvSpPr>
            <p:spPr bwMode="auto">
              <a:xfrm>
                <a:off x="3561" y="1152"/>
                <a:ext cx="1542" cy="1198"/>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4136"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0" y="1207"/>
                <a:ext cx="54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7"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1797"/>
                <a:ext cx="77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8" name="Picture 2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59" y="1253"/>
                <a:ext cx="54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9"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 y="1194"/>
                <a:ext cx="544"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40" name="Picture 3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61" y="1797"/>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cxnSp>
          <p:nvCxnSpPr>
            <p:cNvPr id="4118" name="AutoShape 31"/>
            <p:cNvCxnSpPr>
              <a:cxnSpLocks noChangeShapeType="1"/>
              <a:stCxn id="4144" idx="3"/>
              <a:endCxn id="4141" idx="1"/>
            </p:cNvCxnSpPr>
            <p:nvPr/>
          </p:nvCxnSpPr>
          <p:spPr bwMode="auto">
            <a:xfrm>
              <a:off x="2260" y="1842"/>
              <a:ext cx="167"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4119" name="Line 32"/>
            <p:cNvSpPr>
              <a:spLocks noChangeShapeType="1"/>
            </p:cNvSpPr>
            <p:nvPr/>
          </p:nvSpPr>
          <p:spPr bwMode="auto">
            <a:xfrm>
              <a:off x="3788" y="1842"/>
              <a:ext cx="1406" cy="0"/>
            </a:xfrm>
            <a:prstGeom prst="line">
              <a:avLst/>
            </a:prstGeom>
            <a:noFill/>
            <a:ln w="25400" cap="rnd">
              <a:solidFill>
                <a:srgbClr val="008080"/>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20" name="Rectangle 33"/>
            <p:cNvSpPr>
              <a:spLocks noChangeArrowheads="1"/>
            </p:cNvSpPr>
            <p:nvPr/>
          </p:nvSpPr>
          <p:spPr bwMode="auto">
            <a:xfrm>
              <a:off x="5012" y="2613"/>
              <a:ext cx="590" cy="499"/>
            </a:xfrm>
            <a:prstGeom prst="rect">
              <a:avLst/>
            </a:prstGeom>
            <a:solidFill>
              <a:srgbClr val="99CCFF"/>
            </a:solidFill>
            <a:ln w="9525">
              <a:solidFill>
                <a:srgbClr val="666699"/>
              </a:solidFill>
              <a:miter lim="800000"/>
              <a:headEnd/>
              <a:tailEnd/>
            </a:ln>
          </p:spPr>
          <p:txBody>
            <a:bodyPr wrap="none" anchor="ctr"/>
            <a:lstStyle/>
            <a:p>
              <a:pPr algn="ctr">
                <a:lnSpc>
                  <a:spcPct val="50000"/>
                </a:lnSpc>
              </a:pP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endParaRPr lang="en-US" altLang="zh-CN" b="0"/>
            </a:p>
          </p:txBody>
        </p:sp>
        <p:grpSp>
          <p:nvGrpSpPr>
            <p:cNvPr id="4121" name="Group 34"/>
            <p:cNvGrpSpPr>
              <a:grpSpLocks/>
            </p:cNvGrpSpPr>
            <p:nvPr/>
          </p:nvGrpSpPr>
          <p:grpSpPr bwMode="auto">
            <a:xfrm>
              <a:off x="784" y="1615"/>
              <a:ext cx="952" cy="454"/>
              <a:chOff x="784" y="1615"/>
              <a:chExt cx="952" cy="454"/>
            </a:xfrm>
          </p:grpSpPr>
          <p:sp>
            <p:nvSpPr>
              <p:cNvPr id="4133" name="Rectangle 35"/>
              <p:cNvSpPr>
                <a:spLocks noChangeArrowheads="1"/>
              </p:cNvSpPr>
              <p:nvPr/>
            </p:nvSpPr>
            <p:spPr bwMode="auto">
              <a:xfrm>
                <a:off x="818" y="1615"/>
                <a:ext cx="635" cy="454"/>
              </a:xfrm>
              <a:prstGeom prst="rect">
                <a:avLst/>
              </a:prstGeom>
              <a:solidFill>
                <a:srgbClr val="808080"/>
              </a:solidFill>
              <a:ln w="9525">
                <a:solidFill>
                  <a:srgbClr val="333333"/>
                </a:solidFill>
                <a:miter lim="800000"/>
                <a:headEnd/>
                <a:tailEnd/>
              </a:ln>
            </p:spPr>
            <p:txBody>
              <a:bodyPr wrap="none" anchor="ctr"/>
              <a:lstStyle/>
              <a:p>
                <a:endParaRPr lang="zh-CN" altLang="en-US"/>
              </a:p>
            </p:txBody>
          </p:sp>
          <p:pic>
            <p:nvPicPr>
              <p:cNvPr id="4134" name="Picture 3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4" y="1657"/>
                <a:ext cx="95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22" name="Group 37"/>
            <p:cNvGrpSpPr>
              <a:grpSpLocks/>
            </p:cNvGrpSpPr>
            <p:nvPr/>
          </p:nvGrpSpPr>
          <p:grpSpPr bwMode="auto">
            <a:xfrm>
              <a:off x="113" y="1117"/>
              <a:ext cx="5262" cy="1649"/>
              <a:chOff x="113" y="1117"/>
              <a:chExt cx="5262" cy="1649"/>
            </a:xfrm>
          </p:grpSpPr>
          <p:sp>
            <p:nvSpPr>
              <p:cNvPr id="1075238" name="Text Box 38"/>
              <p:cNvSpPr txBox="1">
                <a:spLocks noChangeArrowheads="1"/>
              </p:cNvSpPr>
              <p:nvPr/>
            </p:nvSpPr>
            <p:spPr bwMode="auto">
              <a:xfrm>
                <a:off x="113"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bg2"/>
                    </a:solidFill>
                    <a:effectLst>
                      <a:outerShdw blurRad="38100" dist="38100" dir="2700000" algn="tl">
                        <a:srgbClr val="C0C0C0"/>
                      </a:outerShdw>
                    </a:effectLst>
                  </a:rPr>
                  <a:t>1</a:t>
                </a:r>
              </a:p>
            </p:txBody>
          </p:sp>
          <p:sp>
            <p:nvSpPr>
              <p:cNvPr id="1075239" name="Text Box 39"/>
              <p:cNvSpPr txBox="1">
                <a:spLocks noChangeArrowheads="1"/>
              </p:cNvSpPr>
              <p:nvPr/>
            </p:nvSpPr>
            <p:spPr bwMode="auto">
              <a:xfrm>
                <a:off x="113" y="182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bg2"/>
                    </a:solidFill>
                    <a:effectLst>
                      <a:outerShdw blurRad="38100" dist="38100" dir="2700000" algn="tl">
                        <a:srgbClr val="C0C0C0"/>
                      </a:outerShdw>
                    </a:effectLst>
                  </a:rPr>
                  <a:t>2</a:t>
                </a:r>
              </a:p>
            </p:txBody>
          </p:sp>
          <p:sp>
            <p:nvSpPr>
              <p:cNvPr id="1075240" name="Text Box 40"/>
              <p:cNvSpPr txBox="1">
                <a:spLocks noChangeArrowheads="1"/>
              </p:cNvSpPr>
              <p:nvPr/>
            </p:nvSpPr>
            <p:spPr bwMode="auto">
              <a:xfrm>
                <a:off x="884" y="1480"/>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3</a:t>
                </a:r>
              </a:p>
            </p:txBody>
          </p:sp>
          <p:sp>
            <p:nvSpPr>
              <p:cNvPr id="1075241" name="Text Box 41"/>
              <p:cNvSpPr txBox="1">
                <a:spLocks noChangeArrowheads="1"/>
              </p:cNvSpPr>
              <p:nvPr/>
            </p:nvSpPr>
            <p:spPr bwMode="auto">
              <a:xfrm>
                <a:off x="1701" y="1464"/>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4</a:t>
                </a:r>
              </a:p>
            </p:txBody>
          </p:sp>
          <p:sp>
            <p:nvSpPr>
              <p:cNvPr id="1075242" name="Text Box 42"/>
              <p:cNvSpPr txBox="1">
                <a:spLocks noChangeArrowheads="1"/>
              </p:cNvSpPr>
              <p:nvPr/>
            </p:nvSpPr>
            <p:spPr bwMode="auto">
              <a:xfrm>
                <a:off x="2472"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5</a:t>
                </a:r>
              </a:p>
            </p:txBody>
          </p:sp>
          <p:sp>
            <p:nvSpPr>
              <p:cNvPr id="1075243" name="Text Box 43"/>
              <p:cNvSpPr txBox="1">
                <a:spLocks noChangeArrowheads="1"/>
              </p:cNvSpPr>
              <p:nvPr/>
            </p:nvSpPr>
            <p:spPr bwMode="auto">
              <a:xfrm>
                <a:off x="3334" y="137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6</a:t>
                </a:r>
              </a:p>
            </p:txBody>
          </p:sp>
          <p:sp>
            <p:nvSpPr>
              <p:cNvPr id="1075244" name="Text Box 44"/>
              <p:cNvSpPr txBox="1">
                <a:spLocks noChangeArrowheads="1"/>
              </p:cNvSpPr>
              <p:nvPr/>
            </p:nvSpPr>
            <p:spPr bwMode="auto">
              <a:xfrm>
                <a:off x="3334" y="196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effectLst>
                      <a:outerShdw blurRad="38100" dist="38100" dir="2700000" algn="tl">
                        <a:srgbClr val="C0C0C0"/>
                      </a:outerShdw>
                    </a:effectLst>
                  </a:rPr>
                  <a:t>7</a:t>
                </a:r>
              </a:p>
            </p:txBody>
          </p:sp>
          <p:sp>
            <p:nvSpPr>
              <p:cNvPr id="1075245" name="Text Box 45"/>
              <p:cNvSpPr txBox="1">
                <a:spLocks noChangeArrowheads="1"/>
              </p:cNvSpPr>
              <p:nvPr/>
            </p:nvSpPr>
            <p:spPr bwMode="auto">
              <a:xfrm>
                <a:off x="3833" y="111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hlink"/>
                    </a:solidFill>
                    <a:effectLst>
                      <a:outerShdw blurRad="38100" dist="38100" dir="2700000" algn="tl">
                        <a:srgbClr val="C0C0C0"/>
                      </a:outerShdw>
                    </a:effectLst>
                  </a:rPr>
                  <a:t>8</a:t>
                </a:r>
              </a:p>
            </p:txBody>
          </p:sp>
          <p:sp>
            <p:nvSpPr>
              <p:cNvPr id="1075246" name="Text Box 46"/>
              <p:cNvSpPr txBox="1">
                <a:spLocks noChangeArrowheads="1"/>
              </p:cNvSpPr>
              <p:nvPr/>
            </p:nvSpPr>
            <p:spPr bwMode="auto">
              <a:xfrm>
                <a:off x="3833" y="2251"/>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rgbClr val="A50021"/>
                    </a:solidFill>
                    <a:effectLst>
                      <a:outerShdw blurRad="38100" dist="38100" dir="2700000" algn="tl">
                        <a:srgbClr val="C0C0C0"/>
                      </a:outerShdw>
                    </a:effectLst>
                  </a:rPr>
                  <a:t>9</a:t>
                </a:r>
              </a:p>
            </p:txBody>
          </p:sp>
          <p:sp>
            <p:nvSpPr>
              <p:cNvPr id="1075247" name="Text Box 47"/>
              <p:cNvSpPr txBox="1">
                <a:spLocks noChangeArrowheads="1"/>
              </p:cNvSpPr>
              <p:nvPr/>
            </p:nvSpPr>
            <p:spPr bwMode="auto">
              <a:xfrm>
                <a:off x="5012" y="2478"/>
                <a:ext cx="363" cy="288"/>
              </a:xfrm>
              <a:prstGeom prst="rect">
                <a:avLst/>
              </a:prstGeom>
              <a:noFill/>
              <a:ln w="9525">
                <a:noFill/>
                <a:miter lim="800000"/>
                <a:headEnd/>
                <a:tailEnd/>
              </a:ln>
              <a:effectLst/>
            </p:spPr>
            <p:txBody>
              <a:bodyPr>
                <a:spAutoFit/>
              </a:bodyPr>
              <a:lstStyle/>
              <a:p>
                <a:pPr>
                  <a:spcBef>
                    <a:spcPct val="50000"/>
                  </a:spcBef>
                  <a:defRPr/>
                </a:pPr>
                <a:r>
                  <a:rPr lang="en-US" altLang="zh-CN">
                    <a:solidFill>
                      <a:srgbClr val="A50021"/>
                    </a:solidFill>
                    <a:effectLst>
                      <a:outerShdw blurRad="38100" dist="38100" dir="2700000" algn="tl">
                        <a:srgbClr val="C0C0C0"/>
                      </a:outerShdw>
                    </a:effectLst>
                  </a:rPr>
                  <a:t>10</a:t>
                </a:r>
              </a:p>
            </p:txBody>
          </p:sp>
        </p:grpSp>
      </p:grpSp>
      <p:sp>
        <p:nvSpPr>
          <p:cNvPr id="1075248" name="Rectangle 48"/>
          <p:cNvSpPr>
            <a:spLocks noChangeArrowheads="1"/>
          </p:cNvSpPr>
          <p:nvPr/>
        </p:nvSpPr>
        <p:spPr bwMode="auto">
          <a:xfrm>
            <a:off x="5867400" y="1989138"/>
            <a:ext cx="2376488" cy="935037"/>
          </a:xfrm>
          <a:prstGeom prst="rect">
            <a:avLst/>
          </a:prstGeom>
          <a:noFill/>
          <a:ln w="317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75248"/>
                                        </p:tgtEl>
                                        <p:attrNameLst>
                                          <p:attrName>style.visibility</p:attrName>
                                        </p:attrNameLst>
                                      </p:cBhvr>
                                      <p:to>
                                        <p:strVal val="visible"/>
                                      </p:to>
                                    </p:set>
                                    <p:animEffect transition="in" filter="dissolve">
                                      <p:cBhvr>
                                        <p:cTn id="7" dur="500"/>
                                        <p:tgtEl>
                                          <p:spTgt spid="1075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C1168B5-83B3-447D-B6BC-5AA515F51F74}" type="slidenum">
              <a:rPr lang="en-US" altLang="zh-CN" sz="1200" b="0" smtClean="0">
                <a:solidFill>
                  <a:srgbClr val="4D4D4D"/>
                </a:solidFill>
                <a:latin typeface="Arial" charset="0"/>
              </a:rPr>
              <a:pPr eaLnBrk="1" hangingPunct="1"/>
              <a:t>30</a:t>
            </a:fld>
            <a:r>
              <a:rPr lang="en-US" altLang="zh-CN" sz="1200" b="0" smtClean="0">
                <a:solidFill>
                  <a:srgbClr val="4D4D4D"/>
                </a:solidFill>
                <a:latin typeface="Arial" charset="0"/>
              </a:rPr>
              <a:t>-</a:t>
            </a:r>
          </a:p>
        </p:txBody>
      </p:sp>
      <p:sp>
        <p:nvSpPr>
          <p:cNvPr id="31747" name="Rectangle 2"/>
          <p:cNvSpPr>
            <a:spLocks noGrp="1" noChangeArrowheads="1"/>
          </p:cNvSpPr>
          <p:nvPr>
            <p:ph type="title"/>
          </p:nvPr>
        </p:nvSpPr>
        <p:spPr/>
        <p:txBody>
          <a:bodyPr/>
          <a:lstStyle/>
          <a:p>
            <a:pPr eaLnBrk="1" hangingPunct="1"/>
            <a:r>
              <a:rPr lang="zh-CN" altLang="en-US" sz="4400" smtClean="0"/>
              <a:t>确定设计类</a:t>
            </a:r>
            <a:endParaRPr lang="en-US" altLang="zh-CN" sz="4400" smtClean="0"/>
          </a:p>
        </p:txBody>
      </p:sp>
      <p:sp>
        <p:nvSpPr>
          <p:cNvPr id="31748" name="Rectangle 3"/>
          <p:cNvSpPr>
            <a:spLocks noGrp="1" noChangeArrowheads="1"/>
          </p:cNvSpPr>
          <p:nvPr>
            <p:ph type="body" idx="1"/>
          </p:nvPr>
        </p:nvSpPr>
        <p:spPr/>
        <p:txBody>
          <a:bodyPr/>
          <a:lstStyle/>
          <a:p>
            <a:pPr eaLnBrk="1" hangingPunct="1"/>
            <a:r>
              <a:rPr lang="zh-CN" altLang="en-US" sz="3200" smtClean="0"/>
              <a:t>分析类被直接映射到设计类，如果：</a:t>
            </a:r>
          </a:p>
          <a:p>
            <a:pPr lvl="1" eaLnBrk="1" hangingPunct="1"/>
            <a:r>
              <a:rPr lang="zh-CN" altLang="en-US" sz="2800" smtClean="0"/>
              <a:t>该分析类是一个简单类</a:t>
            </a:r>
          </a:p>
          <a:p>
            <a:pPr lvl="1" eaLnBrk="1" hangingPunct="1"/>
            <a:r>
              <a:rPr lang="zh-CN" altLang="en-US" sz="2800" smtClean="0"/>
              <a:t>该分析类表示一个简单逻辑抽象</a:t>
            </a:r>
          </a:p>
          <a:p>
            <a:pPr eaLnBrk="1" hangingPunct="1"/>
            <a:r>
              <a:rPr lang="zh-CN" altLang="en-US" sz="3200" smtClean="0"/>
              <a:t>更复杂的分析类可能</a:t>
            </a:r>
          </a:p>
          <a:p>
            <a:pPr lvl="1" eaLnBrk="1" hangingPunct="1"/>
            <a:r>
              <a:rPr lang="zh-CN" altLang="en-US" sz="2800" smtClean="0"/>
              <a:t>分成多个设计类</a:t>
            </a:r>
          </a:p>
          <a:p>
            <a:pPr lvl="1" eaLnBrk="1" hangingPunct="1"/>
            <a:r>
              <a:rPr lang="zh-CN" altLang="en-US" sz="2800" smtClean="0"/>
              <a:t>成为一个包</a:t>
            </a:r>
          </a:p>
          <a:p>
            <a:pPr lvl="1" eaLnBrk="1" hangingPunct="1"/>
            <a:r>
              <a:rPr lang="zh-CN" altLang="en-US" sz="2800" smtClean="0"/>
              <a:t>成为一个接口和子系统</a:t>
            </a:r>
          </a:p>
          <a:p>
            <a:pPr lvl="1" eaLnBrk="1" hangingPunct="1"/>
            <a:r>
              <a:rPr lang="zh-CN" altLang="en-US" sz="2800" smtClean="0"/>
              <a:t>任何组合</a:t>
            </a:r>
          </a:p>
          <a:p>
            <a:pPr lvl="1" eaLnBrk="1" hangingPunct="1"/>
            <a:r>
              <a:rPr lang="en-US" altLang="zh-CN" sz="2800" smtClean="0"/>
              <a:t>...</a:t>
            </a:r>
          </a:p>
        </p:txBody>
      </p:sp>
      <p:pic>
        <p:nvPicPr>
          <p:cNvPr id="317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2349500"/>
            <a:ext cx="13335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96FAB19-81E3-40D4-B1BA-A8ECB85F4921}" type="slidenum">
              <a:rPr lang="en-US" altLang="zh-CN" sz="1200" b="0" smtClean="0">
                <a:solidFill>
                  <a:srgbClr val="4D4D4D"/>
                </a:solidFill>
                <a:latin typeface="Arial" charset="0"/>
              </a:rPr>
              <a:pPr eaLnBrk="1" hangingPunct="1"/>
              <a:t>31</a:t>
            </a:fld>
            <a:r>
              <a:rPr lang="en-US" altLang="zh-CN" sz="1200" b="0" smtClean="0">
                <a:solidFill>
                  <a:srgbClr val="4D4D4D"/>
                </a:solidFill>
                <a:latin typeface="Arial" charset="0"/>
              </a:rPr>
              <a:t>-</a:t>
            </a:r>
          </a:p>
        </p:txBody>
      </p:sp>
      <p:sp>
        <p:nvSpPr>
          <p:cNvPr id="32771" name="Rectangle 2"/>
          <p:cNvSpPr>
            <a:spLocks noGrp="1" noChangeArrowheads="1"/>
          </p:cNvSpPr>
          <p:nvPr>
            <p:ph type="title"/>
          </p:nvPr>
        </p:nvSpPr>
        <p:spPr/>
        <p:txBody>
          <a:bodyPr/>
          <a:lstStyle/>
          <a:p>
            <a:pPr eaLnBrk="1" hangingPunct="1"/>
            <a:r>
              <a:rPr lang="zh-CN" altLang="en-US" sz="4400" smtClean="0"/>
              <a:t>分析类到设计元素的映射</a:t>
            </a:r>
            <a:endParaRPr lang="en-US" altLang="zh-CN" sz="4400" smtClean="0"/>
          </a:p>
        </p:txBody>
      </p:sp>
      <p:sp>
        <p:nvSpPr>
          <p:cNvPr id="32772" name="Rectangle 3"/>
          <p:cNvSpPr>
            <a:spLocks noGrp="1" noChangeArrowheads="1"/>
          </p:cNvSpPr>
          <p:nvPr>
            <p:ph type="body" idx="1"/>
          </p:nvPr>
        </p:nvSpPr>
        <p:spPr/>
        <p:txBody>
          <a:bodyPr/>
          <a:lstStyle/>
          <a:p>
            <a:pPr eaLnBrk="1" hangingPunct="1">
              <a:lnSpc>
                <a:spcPct val="80000"/>
              </a:lnSpc>
            </a:pPr>
            <a:r>
              <a:rPr lang="zh-CN" altLang="en-US" sz="3200" smtClean="0"/>
              <a:t>一个分析类，可能</a:t>
            </a:r>
          </a:p>
          <a:p>
            <a:pPr lvl="1" eaLnBrk="1" hangingPunct="1">
              <a:lnSpc>
                <a:spcPct val="80000"/>
              </a:lnSpc>
            </a:pPr>
            <a:r>
              <a:rPr lang="zh-CN" altLang="en-US" sz="2800" smtClean="0"/>
              <a:t>一个简单的设计类</a:t>
            </a:r>
          </a:p>
          <a:p>
            <a:pPr lvl="1" eaLnBrk="1" hangingPunct="1">
              <a:lnSpc>
                <a:spcPct val="80000"/>
              </a:lnSpc>
            </a:pPr>
            <a:r>
              <a:rPr kumimoji="0" lang="zh-CN" altLang="en-US" sz="2800" smtClean="0"/>
              <a:t>一个设计类的一部分</a:t>
            </a:r>
          </a:p>
          <a:p>
            <a:pPr lvl="1" eaLnBrk="1" hangingPunct="1">
              <a:lnSpc>
                <a:spcPct val="80000"/>
              </a:lnSpc>
            </a:pPr>
            <a:r>
              <a:rPr kumimoji="0" lang="zh-CN" altLang="en-US" sz="2800" smtClean="0"/>
              <a:t>一个聚合类</a:t>
            </a:r>
          </a:p>
          <a:p>
            <a:pPr lvl="1" eaLnBrk="1" hangingPunct="1">
              <a:lnSpc>
                <a:spcPct val="80000"/>
              </a:lnSpc>
            </a:pPr>
            <a:r>
              <a:rPr kumimoji="0" lang="zh-CN" altLang="en-US" sz="2800" smtClean="0"/>
              <a:t>同一个类继承而来的一组类</a:t>
            </a:r>
          </a:p>
          <a:p>
            <a:pPr lvl="1" eaLnBrk="1" hangingPunct="1">
              <a:lnSpc>
                <a:spcPct val="80000"/>
              </a:lnSpc>
            </a:pPr>
            <a:r>
              <a:rPr kumimoji="0" lang="zh-CN" altLang="en-US" sz="2800" smtClean="0"/>
              <a:t>一组功能相关的类</a:t>
            </a:r>
            <a:r>
              <a:rPr kumimoji="0" lang="en-US" altLang="zh-CN" sz="2800" smtClean="0"/>
              <a:t>(</a:t>
            </a:r>
            <a:r>
              <a:rPr kumimoji="0" lang="zh-CN" altLang="en-US" sz="2800" smtClean="0"/>
              <a:t>如，一个包</a:t>
            </a:r>
            <a:r>
              <a:rPr kumimoji="0" lang="en-US" altLang="zh-CN" sz="2800" smtClean="0"/>
              <a:t>)</a:t>
            </a:r>
          </a:p>
          <a:p>
            <a:pPr lvl="1" eaLnBrk="1" hangingPunct="1">
              <a:lnSpc>
                <a:spcPct val="80000"/>
              </a:lnSpc>
            </a:pPr>
            <a:r>
              <a:rPr kumimoji="0" lang="zh-CN" altLang="en-US" sz="2800" smtClean="0"/>
              <a:t>一个子系统</a:t>
            </a:r>
          </a:p>
          <a:p>
            <a:pPr lvl="1" eaLnBrk="1" hangingPunct="1">
              <a:lnSpc>
                <a:spcPct val="80000"/>
              </a:lnSpc>
            </a:pPr>
            <a:r>
              <a:rPr kumimoji="0" lang="zh-CN" altLang="en-US" sz="2800" smtClean="0"/>
              <a:t>一个关系</a:t>
            </a:r>
          </a:p>
          <a:p>
            <a:pPr eaLnBrk="1" hangingPunct="1">
              <a:lnSpc>
                <a:spcPct val="80000"/>
              </a:lnSpc>
            </a:pPr>
            <a:r>
              <a:rPr kumimoji="0" lang="zh-CN" altLang="en-US" sz="3200" smtClean="0"/>
              <a:t>分析类间的一个关系可能成为设计中的一个类</a:t>
            </a:r>
            <a:r>
              <a:rPr kumimoji="0" lang="en-US" altLang="zh-CN" sz="3200" smtClean="0"/>
              <a:t>(</a:t>
            </a:r>
            <a:r>
              <a:rPr kumimoji="0" lang="zh-CN" altLang="en-US" sz="3200" smtClean="0"/>
              <a:t>关联类</a:t>
            </a:r>
            <a:r>
              <a:rPr kumimoji="0" lang="en-US" altLang="zh-CN" sz="3200" smtClean="0"/>
              <a:t>)</a:t>
            </a:r>
          </a:p>
          <a:p>
            <a:pPr eaLnBrk="1" hangingPunct="1">
              <a:lnSpc>
                <a:spcPct val="80000"/>
              </a:lnSpc>
            </a:pPr>
            <a:r>
              <a:rPr kumimoji="0" lang="zh-CN" altLang="en-US" sz="3200" smtClean="0"/>
              <a:t>一个分析类</a:t>
            </a:r>
            <a:r>
              <a:rPr kumimoji="0" lang="en-US" altLang="zh-CN" sz="3200" smtClean="0"/>
              <a:t>(</a:t>
            </a:r>
            <a:r>
              <a:rPr kumimoji="0" lang="zh-CN" altLang="en-US" sz="3200" smtClean="0"/>
              <a:t>或部分</a:t>
            </a:r>
            <a:r>
              <a:rPr kumimoji="0" lang="en-US" altLang="zh-CN" sz="3200" smtClean="0"/>
              <a:t>)</a:t>
            </a:r>
            <a:r>
              <a:rPr kumimoji="0" lang="zh-CN" altLang="en-US" sz="3200" smtClean="0"/>
              <a:t>可以被硬件</a:t>
            </a:r>
            <a:r>
              <a:rPr kumimoji="0" lang="en-US" altLang="zh-CN" sz="3200" smtClean="0"/>
              <a:t>(</a:t>
            </a:r>
            <a:r>
              <a:rPr kumimoji="0" lang="zh-CN" altLang="en-US" sz="3200" smtClean="0"/>
              <a:t>或已有构件</a:t>
            </a:r>
            <a:r>
              <a:rPr kumimoji="0" lang="en-US" altLang="zh-CN" sz="3200" smtClean="0"/>
              <a:t>)</a:t>
            </a:r>
            <a:r>
              <a:rPr kumimoji="0" lang="zh-CN" altLang="en-US" sz="3200" smtClean="0"/>
              <a:t>所实现，则根本不需要“设计”</a:t>
            </a:r>
            <a:endParaRPr kumimoji="0" lang="en-US" altLang="zh-CN" sz="32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B4A028B-7CDF-4DBC-B565-528AAEC3E287}" type="slidenum">
              <a:rPr lang="en-US" altLang="zh-CN" sz="1200" b="0" smtClean="0">
                <a:solidFill>
                  <a:srgbClr val="4D4D4D"/>
                </a:solidFill>
                <a:latin typeface="Arial" charset="0"/>
              </a:rPr>
              <a:pPr eaLnBrk="1" hangingPunct="1"/>
              <a:t>32</a:t>
            </a:fld>
            <a:r>
              <a:rPr lang="en-US" altLang="zh-CN" sz="1200" b="0" smtClean="0">
                <a:solidFill>
                  <a:srgbClr val="4D4D4D"/>
                </a:solidFill>
                <a:latin typeface="Arial" charset="0"/>
              </a:rPr>
              <a:t>-</a:t>
            </a:r>
          </a:p>
        </p:txBody>
      </p:sp>
      <p:sp>
        <p:nvSpPr>
          <p:cNvPr id="33795" name="Rectangle 2"/>
          <p:cNvSpPr>
            <a:spLocks noGrp="1" noChangeArrowheads="1"/>
          </p:cNvSpPr>
          <p:nvPr>
            <p:ph type="title"/>
          </p:nvPr>
        </p:nvSpPr>
        <p:spPr/>
        <p:txBody>
          <a:bodyPr/>
          <a:lstStyle/>
          <a:p>
            <a:pPr eaLnBrk="1" hangingPunct="1"/>
            <a:r>
              <a:rPr lang="zh-CN" altLang="en-US" sz="4400" smtClean="0"/>
              <a:t>利用包将设计类分组</a:t>
            </a:r>
            <a:endParaRPr lang="en-US" altLang="zh-CN" sz="4400" smtClean="0"/>
          </a:p>
        </p:txBody>
      </p:sp>
      <p:sp>
        <p:nvSpPr>
          <p:cNvPr id="33796" name="Rectangle 3"/>
          <p:cNvSpPr>
            <a:spLocks noGrp="1" noChangeArrowheads="1"/>
          </p:cNvSpPr>
          <p:nvPr>
            <p:ph type="body" idx="1"/>
          </p:nvPr>
        </p:nvSpPr>
        <p:spPr/>
        <p:txBody>
          <a:bodyPr/>
          <a:lstStyle/>
          <a:p>
            <a:pPr eaLnBrk="1" hangingPunct="1"/>
            <a:r>
              <a:rPr lang="zh-CN" altLang="en-US" smtClean="0"/>
              <a:t>在分析阶段利用</a:t>
            </a:r>
            <a:r>
              <a:rPr lang="en-US" altLang="zh-CN" smtClean="0"/>
              <a:t>B-C-E</a:t>
            </a:r>
            <a:r>
              <a:rPr lang="zh-CN" altLang="en-US" smtClean="0"/>
              <a:t>的备选构架对分析类进行分组，而设计时，由于大量设计元素的引入，因此需要定义更合理的分组</a:t>
            </a:r>
            <a:r>
              <a:rPr lang="en-US" altLang="zh-CN" smtClean="0"/>
              <a:t>(</a:t>
            </a:r>
            <a:r>
              <a:rPr lang="zh-CN" altLang="en-US" smtClean="0"/>
              <a:t>封装</a:t>
            </a:r>
            <a:r>
              <a:rPr lang="en-US" altLang="zh-CN" smtClean="0"/>
              <a:t>)</a:t>
            </a:r>
            <a:r>
              <a:rPr lang="zh-CN" altLang="en-US" smtClean="0"/>
              <a:t>机制</a:t>
            </a:r>
          </a:p>
          <a:p>
            <a:pPr eaLnBrk="1" hangingPunct="1"/>
            <a:r>
              <a:rPr lang="zh-CN" altLang="en-US" smtClean="0"/>
              <a:t>封装标准可以基于多种不同的因素：</a:t>
            </a:r>
          </a:p>
          <a:p>
            <a:pPr lvl="1" eaLnBrk="1" hangingPunct="1"/>
            <a:r>
              <a:rPr lang="zh-CN" altLang="en-US" smtClean="0"/>
              <a:t>配置单元</a:t>
            </a:r>
          </a:p>
          <a:p>
            <a:pPr lvl="1" eaLnBrk="1" hangingPunct="1"/>
            <a:r>
              <a:rPr lang="zh-CN" altLang="en-US" smtClean="0"/>
              <a:t>开发团队中的资源分配</a:t>
            </a:r>
          </a:p>
          <a:p>
            <a:pPr lvl="1" eaLnBrk="1" hangingPunct="1"/>
            <a:r>
              <a:rPr lang="zh-CN" altLang="en-US" smtClean="0"/>
              <a:t>反映用户类型</a:t>
            </a:r>
          </a:p>
          <a:p>
            <a:pPr lvl="1" eaLnBrk="1" hangingPunct="1"/>
            <a:r>
              <a:rPr lang="zh-CN" altLang="en-US" smtClean="0"/>
              <a:t>表示已有产品和服务</a:t>
            </a:r>
            <a:endParaRPr lang="en-US" altLang="zh-CN" smtClean="0"/>
          </a:p>
        </p:txBody>
      </p:sp>
      <p:grpSp>
        <p:nvGrpSpPr>
          <p:cNvPr id="33797" name="Group 4"/>
          <p:cNvGrpSpPr>
            <a:grpSpLocks/>
          </p:cNvGrpSpPr>
          <p:nvPr/>
        </p:nvGrpSpPr>
        <p:grpSpPr bwMode="auto">
          <a:xfrm>
            <a:off x="6011863" y="3932238"/>
            <a:ext cx="2374900" cy="2160587"/>
            <a:chOff x="3923" y="2387"/>
            <a:chExt cx="1472" cy="1264"/>
          </a:xfrm>
        </p:grpSpPr>
        <p:pic>
          <p:nvPicPr>
            <p:cNvPr id="3379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 y="2387"/>
              <a:ext cx="92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 y="2659"/>
              <a:ext cx="92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 y="2931"/>
              <a:ext cx="92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1C93298-4EB7-47E5-ADC8-7886C768334F}" type="slidenum">
              <a:rPr lang="en-US" altLang="zh-CN" sz="1200" b="0" smtClean="0">
                <a:solidFill>
                  <a:srgbClr val="4D4D4D"/>
                </a:solidFill>
                <a:latin typeface="Arial" charset="0"/>
              </a:rPr>
              <a:pPr eaLnBrk="1" hangingPunct="1"/>
              <a:t>33</a:t>
            </a:fld>
            <a:r>
              <a:rPr lang="en-US" altLang="zh-CN" sz="1200" b="0" smtClean="0">
                <a:solidFill>
                  <a:srgbClr val="4D4D4D"/>
                </a:solidFill>
                <a:latin typeface="Arial" charset="0"/>
              </a:rPr>
              <a:t>-</a:t>
            </a:r>
          </a:p>
        </p:txBody>
      </p:sp>
      <p:sp>
        <p:nvSpPr>
          <p:cNvPr id="34819" name="Rectangle 2"/>
          <p:cNvSpPr>
            <a:spLocks noGrp="1" noChangeArrowheads="1"/>
          </p:cNvSpPr>
          <p:nvPr>
            <p:ph type="title"/>
          </p:nvPr>
        </p:nvSpPr>
        <p:spPr/>
        <p:txBody>
          <a:bodyPr/>
          <a:lstStyle/>
          <a:p>
            <a:pPr eaLnBrk="1" hangingPunct="1"/>
            <a:r>
              <a:rPr lang="zh-CN" altLang="en-US" sz="4400" smtClean="0"/>
              <a:t>封装技巧：边界类</a:t>
            </a:r>
            <a:r>
              <a:rPr lang="en-US" altLang="zh-CN" sz="4400" smtClean="0"/>
              <a:t>(1)</a:t>
            </a:r>
          </a:p>
        </p:txBody>
      </p:sp>
      <p:sp>
        <p:nvSpPr>
          <p:cNvPr id="34820" name="Rectangle 3"/>
          <p:cNvSpPr>
            <a:spLocks noGrp="1" noChangeArrowheads="1"/>
          </p:cNvSpPr>
          <p:nvPr>
            <p:ph type="body" idx="1"/>
          </p:nvPr>
        </p:nvSpPr>
        <p:spPr/>
        <p:txBody>
          <a:bodyPr/>
          <a:lstStyle/>
          <a:p>
            <a:pPr eaLnBrk="1" hangingPunct="1"/>
            <a:r>
              <a:rPr lang="zh-CN" altLang="en-US" smtClean="0"/>
              <a:t>如果系统边界</a:t>
            </a:r>
            <a:r>
              <a:rPr lang="en-US" altLang="zh-CN" smtClean="0"/>
              <a:t>(</a:t>
            </a:r>
            <a:r>
              <a:rPr lang="zh-CN" altLang="en-US" smtClean="0"/>
              <a:t>用户界面、系统接口</a:t>
            </a:r>
            <a:r>
              <a:rPr lang="en-US" altLang="zh-CN" smtClean="0"/>
              <a:t>)</a:t>
            </a:r>
            <a:r>
              <a:rPr lang="zh-CN" altLang="en-US" smtClean="0"/>
              <a:t>可能进行相当大的更改</a:t>
            </a:r>
          </a:p>
          <a:p>
            <a:pPr lvl="1" eaLnBrk="1" hangingPunct="1"/>
            <a:r>
              <a:rPr lang="zh-CN" altLang="en-US" smtClean="0"/>
              <a:t>边界类应被放置在几个单独的包</a:t>
            </a:r>
            <a:endParaRPr lang="en-US" altLang="zh-CN" smtClean="0"/>
          </a:p>
        </p:txBody>
      </p:sp>
      <p:pic>
        <p:nvPicPr>
          <p:cNvPr id="348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924175"/>
            <a:ext cx="5111750"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1B88C5B-D0BE-4993-A081-FE40DD545B97}" type="slidenum">
              <a:rPr lang="en-US" altLang="zh-CN" sz="1200" b="0" smtClean="0">
                <a:solidFill>
                  <a:srgbClr val="4D4D4D"/>
                </a:solidFill>
                <a:latin typeface="Arial" charset="0"/>
              </a:rPr>
              <a:pPr eaLnBrk="1" hangingPunct="1"/>
              <a:t>34</a:t>
            </a:fld>
            <a:r>
              <a:rPr lang="en-US" altLang="zh-CN" sz="1200" b="0" smtClean="0">
                <a:solidFill>
                  <a:srgbClr val="4D4D4D"/>
                </a:solidFill>
                <a:latin typeface="Arial" charset="0"/>
              </a:rPr>
              <a:t>-</a:t>
            </a:r>
          </a:p>
        </p:txBody>
      </p:sp>
      <p:sp>
        <p:nvSpPr>
          <p:cNvPr id="35843" name="Rectangle 2"/>
          <p:cNvSpPr>
            <a:spLocks noGrp="1" noChangeArrowheads="1"/>
          </p:cNvSpPr>
          <p:nvPr>
            <p:ph type="title"/>
          </p:nvPr>
        </p:nvSpPr>
        <p:spPr/>
        <p:txBody>
          <a:bodyPr/>
          <a:lstStyle/>
          <a:p>
            <a:pPr eaLnBrk="1" hangingPunct="1"/>
            <a:r>
              <a:rPr lang="zh-CN" altLang="en-US" sz="4400" smtClean="0"/>
              <a:t>封装技巧：边界类</a:t>
            </a:r>
            <a:r>
              <a:rPr lang="en-US" altLang="zh-CN" sz="4400" smtClean="0"/>
              <a:t>(2)</a:t>
            </a:r>
          </a:p>
        </p:txBody>
      </p:sp>
      <p:sp>
        <p:nvSpPr>
          <p:cNvPr id="35844" name="Rectangle 3"/>
          <p:cNvSpPr>
            <a:spLocks noGrp="1" noChangeArrowheads="1"/>
          </p:cNvSpPr>
          <p:nvPr>
            <p:ph type="body" idx="1"/>
          </p:nvPr>
        </p:nvSpPr>
        <p:spPr/>
        <p:txBody>
          <a:bodyPr/>
          <a:lstStyle/>
          <a:p>
            <a:pPr eaLnBrk="1" hangingPunct="1"/>
            <a:r>
              <a:rPr lang="zh-CN" altLang="en-US" smtClean="0"/>
              <a:t>如果系统边界</a:t>
            </a:r>
            <a:r>
              <a:rPr lang="en-US" altLang="zh-CN" smtClean="0"/>
              <a:t>(</a:t>
            </a:r>
            <a:r>
              <a:rPr lang="zh-CN" altLang="en-US" smtClean="0"/>
              <a:t>用户界面、系统接口</a:t>
            </a:r>
            <a:r>
              <a:rPr lang="en-US" altLang="zh-CN" smtClean="0"/>
              <a:t>)</a:t>
            </a:r>
            <a:r>
              <a:rPr lang="zh-CN" altLang="en-US" smtClean="0"/>
              <a:t>不太可能进行大的更改</a:t>
            </a:r>
          </a:p>
          <a:p>
            <a:pPr lvl="1" eaLnBrk="1" hangingPunct="1"/>
            <a:r>
              <a:rPr lang="zh-CN" altLang="en-US" smtClean="0"/>
              <a:t>将边界类和在功能上与它们相关的类打包到一起</a:t>
            </a:r>
            <a:endParaRPr lang="en-US" altLang="zh-CN" smtClean="0"/>
          </a:p>
        </p:txBody>
      </p:sp>
      <p:pic>
        <p:nvPicPr>
          <p:cNvPr id="358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3201988"/>
            <a:ext cx="4105275"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456342D6-4348-422C-8341-203FAF0C5BBA}" type="slidenum">
              <a:rPr lang="en-US" altLang="zh-CN" sz="1200" b="0" smtClean="0">
                <a:solidFill>
                  <a:srgbClr val="4D4D4D"/>
                </a:solidFill>
                <a:latin typeface="Arial" charset="0"/>
              </a:rPr>
              <a:pPr eaLnBrk="1" hangingPunct="1"/>
              <a:t>35</a:t>
            </a:fld>
            <a:r>
              <a:rPr lang="en-US" altLang="zh-CN" sz="1200" b="0" smtClean="0">
                <a:solidFill>
                  <a:srgbClr val="4D4D4D"/>
                </a:solidFill>
                <a:latin typeface="Arial" charset="0"/>
              </a:rPr>
              <a:t>-</a:t>
            </a:r>
          </a:p>
        </p:txBody>
      </p:sp>
      <p:sp>
        <p:nvSpPr>
          <p:cNvPr id="36867" name="Rectangle 2"/>
          <p:cNvSpPr>
            <a:spLocks noGrp="1" noChangeArrowheads="1"/>
          </p:cNvSpPr>
          <p:nvPr>
            <p:ph type="title"/>
          </p:nvPr>
        </p:nvSpPr>
        <p:spPr/>
        <p:txBody>
          <a:bodyPr/>
          <a:lstStyle/>
          <a:p>
            <a:pPr eaLnBrk="1" hangingPunct="1"/>
            <a:r>
              <a:rPr lang="zh-CN" altLang="en-US" sz="4400" smtClean="0"/>
              <a:t>封装技巧：功能相关的类</a:t>
            </a:r>
            <a:r>
              <a:rPr lang="en-US" altLang="zh-CN" sz="4400" smtClean="0"/>
              <a:t>(1)</a:t>
            </a:r>
          </a:p>
        </p:txBody>
      </p:sp>
      <p:sp>
        <p:nvSpPr>
          <p:cNvPr id="36868" name="Rectangle 3"/>
          <p:cNvSpPr>
            <a:spLocks noGrp="1" noChangeArrowheads="1"/>
          </p:cNvSpPr>
          <p:nvPr>
            <p:ph type="body" idx="1"/>
          </p:nvPr>
        </p:nvSpPr>
        <p:spPr/>
        <p:txBody>
          <a:bodyPr/>
          <a:lstStyle/>
          <a:p>
            <a:pPr eaLnBrk="1" hangingPunct="1">
              <a:lnSpc>
                <a:spcPct val="90000"/>
              </a:lnSpc>
            </a:pPr>
            <a:r>
              <a:rPr lang="zh-CN" altLang="en-US" sz="3200" smtClean="0"/>
              <a:t>确定类在功能上是否相关的标准：</a:t>
            </a:r>
          </a:p>
          <a:p>
            <a:pPr lvl="1" eaLnBrk="1" hangingPunct="1">
              <a:lnSpc>
                <a:spcPct val="90000"/>
              </a:lnSpc>
            </a:pPr>
            <a:r>
              <a:rPr lang="zh-CN" altLang="en-US" sz="2800" smtClean="0"/>
              <a:t>如果某个边界类的功能是显示一个特定的实体类，它就可能在功能上与该实体类相关</a:t>
            </a:r>
          </a:p>
          <a:p>
            <a:pPr lvl="1" eaLnBrk="1" hangingPunct="1">
              <a:lnSpc>
                <a:spcPct val="90000"/>
              </a:lnSpc>
            </a:pPr>
            <a:r>
              <a:rPr lang="zh-CN" altLang="en-US" sz="2800" smtClean="0"/>
              <a:t>如果两个类与同一个参与者进行交互，或受到对同一个参与者更改的影响</a:t>
            </a:r>
          </a:p>
          <a:p>
            <a:pPr lvl="1" eaLnBrk="1" hangingPunct="1">
              <a:lnSpc>
                <a:spcPct val="90000"/>
              </a:lnSpc>
            </a:pPr>
            <a:r>
              <a:rPr lang="zh-CN" altLang="en-US" sz="2800" smtClean="0"/>
              <a:t>一个类的行为和（或）结构的变化使得另一个类也必须相应地变化</a:t>
            </a:r>
          </a:p>
          <a:p>
            <a:pPr lvl="1" eaLnBrk="1" hangingPunct="1">
              <a:lnSpc>
                <a:spcPct val="90000"/>
              </a:lnSpc>
            </a:pPr>
            <a:r>
              <a:rPr lang="zh-CN" altLang="en-US" sz="2800" smtClean="0"/>
              <a:t>一个类的删除影响其它类</a:t>
            </a:r>
          </a:p>
          <a:p>
            <a:pPr lvl="1" eaLnBrk="1" hangingPunct="1">
              <a:lnSpc>
                <a:spcPct val="90000"/>
              </a:lnSpc>
            </a:pPr>
            <a:r>
              <a:rPr lang="zh-CN" altLang="en-US" sz="2800" smtClean="0"/>
              <a:t>两个对象进行大量的消息交互，或者以一种复杂的方式相互通信</a:t>
            </a:r>
          </a:p>
          <a:p>
            <a:pPr lvl="1" eaLnBrk="1" hangingPunct="1">
              <a:lnSpc>
                <a:spcPct val="90000"/>
              </a:lnSpc>
            </a:pPr>
            <a:r>
              <a:rPr lang="zh-CN" altLang="en-US" sz="2800" smtClean="0"/>
              <a:t>两个类之间存在某些关系</a:t>
            </a:r>
          </a:p>
          <a:p>
            <a:pPr lvl="1" eaLnBrk="1" hangingPunct="1">
              <a:lnSpc>
                <a:spcPct val="90000"/>
              </a:lnSpc>
            </a:pPr>
            <a:r>
              <a:rPr lang="zh-CN" altLang="en-US" sz="2800" smtClean="0"/>
              <a:t>一个类创建另一个类的实例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2178BEA-6AF9-4536-BC85-A08D40D24B54}" type="slidenum">
              <a:rPr lang="en-US" altLang="zh-CN" sz="1200" b="0" smtClean="0">
                <a:solidFill>
                  <a:srgbClr val="4D4D4D"/>
                </a:solidFill>
                <a:latin typeface="Arial" charset="0"/>
              </a:rPr>
              <a:pPr eaLnBrk="1" hangingPunct="1"/>
              <a:t>36</a:t>
            </a:fld>
            <a:r>
              <a:rPr lang="en-US" altLang="zh-CN" sz="1200" b="0" smtClean="0">
                <a:solidFill>
                  <a:srgbClr val="4D4D4D"/>
                </a:solidFill>
                <a:latin typeface="Arial" charset="0"/>
              </a:rPr>
              <a:t>-</a:t>
            </a:r>
          </a:p>
        </p:txBody>
      </p:sp>
      <p:sp>
        <p:nvSpPr>
          <p:cNvPr id="37891" name="Rectangle 2"/>
          <p:cNvSpPr>
            <a:spLocks noGrp="1" noChangeArrowheads="1"/>
          </p:cNvSpPr>
          <p:nvPr>
            <p:ph type="title"/>
          </p:nvPr>
        </p:nvSpPr>
        <p:spPr/>
        <p:txBody>
          <a:bodyPr/>
          <a:lstStyle/>
          <a:p>
            <a:pPr eaLnBrk="1" hangingPunct="1"/>
            <a:r>
              <a:rPr lang="zh-CN" altLang="en-US" sz="4400" smtClean="0"/>
              <a:t>封装技巧：功能相关的类</a:t>
            </a:r>
            <a:r>
              <a:rPr lang="en-US" altLang="zh-CN" sz="4400" smtClean="0"/>
              <a:t>(2)</a:t>
            </a:r>
          </a:p>
        </p:txBody>
      </p:sp>
      <p:sp>
        <p:nvSpPr>
          <p:cNvPr id="37892" name="Rectangle 3"/>
          <p:cNvSpPr>
            <a:spLocks noGrp="1" noChangeArrowheads="1"/>
          </p:cNvSpPr>
          <p:nvPr>
            <p:ph type="body" idx="1"/>
          </p:nvPr>
        </p:nvSpPr>
        <p:spPr/>
        <p:txBody>
          <a:bodyPr/>
          <a:lstStyle/>
          <a:p>
            <a:pPr eaLnBrk="1" hangingPunct="1"/>
            <a:r>
              <a:rPr lang="zh-CN" altLang="en-US" smtClean="0"/>
              <a:t>下列情况一般不应将两个类放在同一个包中</a:t>
            </a:r>
          </a:p>
          <a:p>
            <a:pPr lvl="1" eaLnBrk="1" hangingPunct="1"/>
            <a:r>
              <a:rPr lang="zh-CN" altLang="en-US" smtClean="0"/>
              <a:t>与不同参与者相关的两个类不应放在同一个包中</a:t>
            </a:r>
          </a:p>
          <a:p>
            <a:pPr lvl="1" eaLnBrk="1" hangingPunct="1"/>
            <a:r>
              <a:rPr lang="zh-CN" altLang="en-US" smtClean="0"/>
              <a:t>一个可选类和一个必选类不应放在同一个包中</a:t>
            </a:r>
          </a:p>
          <a:p>
            <a:pPr lvl="1" eaLnBrk="1" hangingPunct="1"/>
            <a:endParaRPr lang="zh-CN"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F31D987-3380-4BF5-AC3B-EEFA67A50615}" type="slidenum">
              <a:rPr lang="en-US" altLang="zh-CN" sz="1200" b="0" smtClean="0">
                <a:solidFill>
                  <a:srgbClr val="4D4D4D"/>
                </a:solidFill>
                <a:latin typeface="Arial" charset="0"/>
              </a:rPr>
              <a:pPr eaLnBrk="1" hangingPunct="1"/>
              <a:t>37</a:t>
            </a:fld>
            <a:r>
              <a:rPr lang="en-US" altLang="zh-CN" sz="1200" b="0" smtClean="0">
                <a:solidFill>
                  <a:srgbClr val="4D4D4D"/>
                </a:solidFill>
                <a:latin typeface="Arial" charset="0"/>
              </a:rPr>
              <a:t>-</a:t>
            </a:r>
          </a:p>
        </p:txBody>
      </p:sp>
      <p:sp>
        <p:nvSpPr>
          <p:cNvPr id="38915" name="Rectangle 2"/>
          <p:cNvSpPr>
            <a:spLocks noGrp="1" noChangeArrowheads="1"/>
          </p:cNvSpPr>
          <p:nvPr>
            <p:ph type="title"/>
          </p:nvPr>
        </p:nvSpPr>
        <p:spPr/>
        <p:txBody>
          <a:bodyPr/>
          <a:lstStyle/>
          <a:p>
            <a:pPr eaLnBrk="1" hangingPunct="1"/>
            <a:r>
              <a:rPr lang="zh-CN" altLang="en-US" sz="4400" smtClean="0"/>
              <a:t>实例：旅游申请系统分包考虑</a:t>
            </a:r>
            <a:endParaRPr lang="en-US" altLang="zh-CN" sz="4400" smtClean="0"/>
          </a:p>
        </p:txBody>
      </p:sp>
      <p:sp>
        <p:nvSpPr>
          <p:cNvPr id="38916" name="Rectangle 3"/>
          <p:cNvSpPr>
            <a:spLocks noGrp="1" noChangeArrowheads="1"/>
          </p:cNvSpPr>
          <p:nvPr>
            <p:ph type="body" idx="1"/>
          </p:nvPr>
        </p:nvSpPr>
        <p:spPr/>
        <p:txBody>
          <a:bodyPr/>
          <a:lstStyle/>
          <a:p>
            <a:pPr eaLnBrk="1" hangingPunct="1">
              <a:lnSpc>
                <a:spcPct val="90000"/>
              </a:lnSpc>
            </a:pPr>
            <a:r>
              <a:rPr lang="zh-CN" altLang="en-US" sz="3200" dirty="0" smtClean="0"/>
              <a:t>考虑的几个要素</a:t>
            </a:r>
          </a:p>
          <a:p>
            <a:pPr lvl="1" eaLnBrk="1" hangingPunct="1">
              <a:lnSpc>
                <a:spcPct val="90000"/>
              </a:lnSpc>
            </a:pPr>
            <a:r>
              <a:rPr lang="zh-CN" altLang="en-US" sz="2800" dirty="0" smtClean="0"/>
              <a:t>消除边界包和控制包之间的依赖环。将边界包中的接口类独立出来，建立新的外部接口包（</a:t>
            </a:r>
            <a:r>
              <a:rPr lang="en-US" altLang="zh-CN" sz="2800" dirty="0" smtClean="0"/>
              <a:t>External Interfaces</a:t>
            </a:r>
            <a:r>
              <a:rPr lang="zh-CN" altLang="en-US" sz="2800" dirty="0" smtClean="0"/>
              <a:t>），剩余的用户界面保留为单独的界面包（</a:t>
            </a:r>
            <a:r>
              <a:rPr lang="en-US" altLang="zh-CN" sz="2800" dirty="0" smtClean="0"/>
              <a:t>User Interface</a:t>
            </a:r>
            <a:r>
              <a:rPr lang="zh-CN" altLang="en-US" sz="2800" dirty="0" smtClean="0"/>
              <a:t>）</a:t>
            </a:r>
            <a:endParaRPr lang="en-US" altLang="zh-CN" sz="2800" dirty="0" smtClean="0"/>
          </a:p>
          <a:p>
            <a:pPr lvl="1" eaLnBrk="1" hangingPunct="1">
              <a:lnSpc>
                <a:spcPct val="90000"/>
              </a:lnSpc>
            </a:pPr>
            <a:r>
              <a:rPr lang="zh-CN" altLang="en-US" sz="2800" dirty="0" smtClean="0"/>
              <a:t>控制类和申请业务相关的实体类打包为申请业务包（</a:t>
            </a:r>
            <a:r>
              <a:rPr lang="en-US" altLang="zh-CN" sz="2800" dirty="0" smtClean="0"/>
              <a:t>Application Services</a:t>
            </a:r>
            <a:r>
              <a:rPr lang="zh-CN" altLang="en-US" sz="2800" dirty="0" smtClean="0"/>
              <a:t>），负责与前端进行交互，并处理与申请相关的业务</a:t>
            </a:r>
            <a:endParaRPr lang="en-US" altLang="zh-CN" sz="2800" dirty="0" smtClean="0"/>
          </a:p>
          <a:p>
            <a:pPr lvl="1" eaLnBrk="1" hangingPunct="1">
              <a:lnSpc>
                <a:spcPct val="90000"/>
              </a:lnSpc>
            </a:pPr>
            <a:r>
              <a:rPr lang="zh-CN" altLang="en-US" sz="2800" dirty="0" smtClean="0"/>
              <a:t>与参与者相关业务可以考虑和其它系统的复用</a:t>
            </a:r>
            <a:r>
              <a:rPr lang="en-US" altLang="zh-CN" sz="2800" dirty="0" smtClean="0"/>
              <a:t>(</a:t>
            </a:r>
            <a:r>
              <a:rPr lang="zh-CN" altLang="en-US" sz="2800" dirty="0" smtClean="0"/>
              <a:t>如与</a:t>
            </a:r>
            <a:r>
              <a:rPr lang="en-US" altLang="zh-CN" sz="2800" dirty="0" smtClean="0"/>
              <a:t>CRM</a:t>
            </a:r>
            <a:r>
              <a:rPr lang="zh-CN" altLang="en-US" sz="2800" dirty="0" smtClean="0"/>
              <a:t>系统</a:t>
            </a:r>
            <a:r>
              <a:rPr lang="en-US" altLang="zh-CN" sz="2800" dirty="0" smtClean="0"/>
              <a:t>)</a:t>
            </a:r>
            <a:r>
              <a:rPr lang="zh-CN" altLang="en-US" sz="2800" dirty="0" smtClean="0"/>
              <a:t>，与路线管理相关的业务也存在一定的复用性，这些均可放在单独的包中，</a:t>
            </a:r>
            <a:r>
              <a:rPr lang="zh-CN" altLang="en-US" sz="2800" dirty="0" smtClean="0"/>
              <a:t>作为该旅游企业基础的业务</a:t>
            </a:r>
            <a:r>
              <a:rPr lang="zh-CN" altLang="en-US" sz="2800" dirty="0" smtClean="0"/>
              <a:t>服务单元</a:t>
            </a:r>
            <a:r>
              <a:rPr lang="en-US" altLang="zh-CN" sz="2800" dirty="0" smtClean="0"/>
              <a:t>(Tour Artifacts)</a:t>
            </a:r>
            <a:endParaRPr lang="en-US" altLang="zh-CN" sz="28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47E77F3-BA91-465E-A918-E0DE70ACAF00}" type="slidenum">
              <a:rPr lang="en-US" altLang="zh-CN" sz="1200" b="0" smtClean="0">
                <a:solidFill>
                  <a:srgbClr val="4D4D4D"/>
                </a:solidFill>
                <a:latin typeface="Arial" charset="0"/>
              </a:rPr>
              <a:pPr eaLnBrk="1" hangingPunct="1"/>
              <a:t>38</a:t>
            </a:fld>
            <a:r>
              <a:rPr lang="en-US" altLang="zh-CN" sz="1200" b="0" smtClean="0">
                <a:solidFill>
                  <a:srgbClr val="4D4D4D"/>
                </a:solidFill>
                <a:latin typeface="Arial" charset="0"/>
              </a:rPr>
              <a:t>-</a:t>
            </a:r>
          </a:p>
        </p:txBody>
      </p:sp>
      <p:sp>
        <p:nvSpPr>
          <p:cNvPr id="39939" name="Rectangle 2"/>
          <p:cNvSpPr>
            <a:spLocks noGrp="1" noChangeArrowheads="1"/>
          </p:cNvSpPr>
          <p:nvPr>
            <p:ph type="title"/>
          </p:nvPr>
        </p:nvSpPr>
        <p:spPr/>
        <p:txBody>
          <a:bodyPr/>
          <a:lstStyle/>
          <a:p>
            <a:pPr eaLnBrk="1" hangingPunct="1"/>
            <a:r>
              <a:rPr lang="zh-CN" altLang="en-US" sz="4400" smtClean="0"/>
              <a:t>实例：旅游申请系统分包结果</a:t>
            </a:r>
          </a:p>
        </p:txBody>
      </p:sp>
      <p:pic>
        <p:nvPicPr>
          <p:cNvPr id="39943"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52736"/>
            <a:ext cx="7943656"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02DF201-8D8B-4F3E-A87C-1F0572051AF9}" type="slidenum">
              <a:rPr lang="en-US" altLang="zh-CN" sz="1200" b="0" smtClean="0">
                <a:solidFill>
                  <a:srgbClr val="4D4D4D"/>
                </a:solidFill>
                <a:latin typeface="Arial" charset="0"/>
              </a:rPr>
              <a:pPr eaLnBrk="1" hangingPunct="1"/>
              <a:t>39</a:t>
            </a:fld>
            <a:r>
              <a:rPr lang="en-US" altLang="zh-CN" sz="1200" b="0" smtClean="0">
                <a:solidFill>
                  <a:srgbClr val="4D4D4D"/>
                </a:solidFill>
                <a:latin typeface="Arial" charset="0"/>
              </a:rPr>
              <a:t>-</a:t>
            </a:r>
          </a:p>
        </p:txBody>
      </p:sp>
      <p:sp>
        <p:nvSpPr>
          <p:cNvPr id="40963" name="Rectangle 2"/>
          <p:cNvSpPr>
            <a:spLocks noGrp="1" noChangeArrowheads="1"/>
          </p:cNvSpPr>
          <p:nvPr>
            <p:ph type="title"/>
          </p:nvPr>
        </p:nvSpPr>
        <p:spPr/>
        <p:txBody>
          <a:bodyPr/>
          <a:lstStyle/>
          <a:p>
            <a:pPr eaLnBrk="1" hangingPunct="1"/>
            <a:r>
              <a:rPr lang="zh-CN" altLang="en-US" sz="4400" smtClean="0"/>
              <a:t>接口</a:t>
            </a:r>
          </a:p>
        </p:txBody>
      </p:sp>
      <p:sp>
        <p:nvSpPr>
          <p:cNvPr id="40964" name="Rectangle 3"/>
          <p:cNvSpPr>
            <a:spLocks noGrp="1" noChangeArrowheads="1"/>
          </p:cNvSpPr>
          <p:nvPr>
            <p:ph type="body" idx="1"/>
          </p:nvPr>
        </p:nvSpPr>
        <p:spPr/>
        <p:txBody>
          <a:bodyPr/>
          <a:lstStyle/>
          <a:p>
            <a:pPr eaLnBrk="1" hangingPunct="1"/>
            <a:r>
              <a:rPr lang="zh-CN" altLang="en-US" smtClean="0"/>
              <a:t>接口</a:t>
            </a:r>
            <a:r>
              <a:rPr lang="en-US" altLang="zh-CN" smtClean="0"/>
              <a:t>(Interface)</a:t>
            </a:r>
            <a:r>
              <a:rPr lang="zh-CN" altLang="en-US" smtClean="0"/>
              <a:t>是类、子系统或构件提供的操作的集合</a:t>
            </a:r>
          </a:p>
          <a:p>
            <a:pPr lvl="1" eaLnBrk="1" hangingPunct="1"/>
            <a:r>
              <a:rPr lang="zh-CN" altLang="en-US" smtClean="0"/>
              <a:t>接口允许用户以公开的方式定义多态，并且和实现没有直接联系</a:t>
            </a:r>
          </a:p>
          <a:p>
            <a:pPr lvl="1" eaLnBrk="1" hangingPunct="1"/>
            <a:r>
              <a:rPr lang="zh-CN" altLang="en-US" smtClean="0"/>
              <a:t>接口支持“即插即用</a:t>
            </a:r>
            <a:r>
              <a:rPr lang="en-US" altLang="zh-CN" smtClean="0"/>
              <a:t>”</a:t>
            </a:r>
            <a:r>
              <a:rPr lang="zh-CN" altLang="en-US" smtClean="0"/>
              <a:t>的结构</a:t>
            </a:r>
            <a:endParaRPr lang="en-US" altLang="zh-CN" smtClean="0"/>
          </a:p>
        </p:txBody>
      </p:sp>
      <p:grpSp>
        <p:nvGrpSpPr>
          <p:cNvPr id="2" name="Group 4"/>
          <p:cNvGrpSpPr>
            <a:grpSpLocks/>
          </p:cNvGrpSpPr>
          <p:nvPr/>
        </p:nvGrpSpPr>
        <p:grpSpPr bwMode="auto">
          <a:xfrm>
            <a:off x="906463" y="3716338"/>
            <a:ext cx="6473825" cy="2468562"/>
            <a:chOff x="571" y="2341"/>
            <a:chExt cx="4078" cy="1555"/>
          </a:xfrm>
        </p:grpSpPr>
        <p:pic>
          <p:nvPicPr>
            <p:cNvPr id="409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 y="2341"/>
              <a:ext cx="1946" cy="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 y="2341"/>
              <a:ext cx="1588" cy="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7"/>
          <p:cNvGrpSpPr>
            <a:grpSpLocks/>
          </p:cNvGrpSpPr>
          <p:nvPr/>
        </p:nvGrpSpPr>
        <p:grpSpPr bwMode="auto">
          <a:xfrm>
            <a:off x="2411413" y="4941888"/>
            <a:ext cx="3960812" cy="1527175"/>
            <a:chOff x="1519" y="3113"/>
            <a:chExt cx="2495" cy="962"/>
          </a:xfrm>
        </p:grpSpPr>
        <p:sp>
          <p:nvSpPr>
            <p:cNvPr id="40967" name="Line 8"/>
            <p:cNvSpPr>
              <a:spLocks noChangeShapeType="1"/>
            </p:cNvSpPr>
            <p:nvPr/>
          </p:nvSpPr>
          <p:spPr bwMode="auto">
            <a:xfrm flipH="1" flipV="1">
              <a:off x="1701" y="3113"/>
              <a:ext cx="998" cy="680"/>
            </a:xfrm>
            <a:prstGeom prst="line">
              <a:avLst/>
            </a:prstGeom>
            <a:noFill/>
            <a:ln w="38100">
              <a:solidFill>
                <a:srgbClr val="FF00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0968" name="Line 9"/>
            <p:cNvSpPr>
              <a:spLocks noChangeShapeType="1"/>
            </p:cNvSpPr>
            <p:nvPr/>
          </p:nvSpPr>
          <p:spPr bwMode="auto">
            <a:xfrm flipV="1">
              <a:off x="2835" y="3158"/>
              <a:ext cx="861" cy="635"/>
            </a:xfrm>
            <a:prstGeom prst="line">
              <a:avLst/>
            </a:prstGeom>
            <a:noFill/>
            <a:ln w="38100">
              <a:solidFill>
                <a:srgbClr val="FF00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14794" name="Text Box 10"/>
            <p:cNvSpPr txBox="1">
              <a:spLocks noChangeArrowheads="1"/>
            </p:cNvSpPr>
            <p:nvPr/>
          </p:nvSpPr>
          <p:spPr bwMode="auto">
            <a:xfrm>
              <a:off x="1519" y="3748"/>
              <a:ext cx="2495" cy="327"/>
            </a:xfrm>
            <a:prstGeom prst="rect">
              <a:avLst/>
            </a:prstGeom>
            <a:noFill/>
            <a:ln w="9525">
              <a:noFill/>
              <a:miter lim="800000"/>
              <a:headEnd/>
              <a:tailEnd/>
            </a:ln>
            <a:effectLst/>
          </p:spPr>
          <p:txBody>
            <a:bodyPr>
              <a:spAutoFit/>
            </a:bodyPr>
            <a:lstStyle/>
            <a:p>
              <a:pPr>
                <a:spcBef>
                  <a:spcPct val="50000"/>
                </a:spcBef>
                <a:defRPr/>
              </a:pPr>
              <a:r>
                <a:rPr lang="zh-CN" altLang="en-US" sz="2800">
                  <a:solidFill>
                    <a:schemeClr val="hlink"/>
                  </a:solidFill>
                  <a:effectLst>
                    <a:outerShdw blurRad="38100" dist="38100" dir="2700000" algn="tl">
                      <a:srgbClr val="C0C0C0"/>
                    </a:outerShdw>
                  </a:effectLst>
                </a:rPr>
                <a:t>实现</a:t>
              </a:r>
              <a:r>
                <a:rPr lang="en-US" altLang="zh-CN" sz="2800">
                  <a:solidFill>
                    <a:schemeClr val="hlink"/>
                  </a:solidFill>
                  <a:effectLst>
                    <a:outerShdw blurRad="38100" dist="38100" dir="2700000" algn="tl">
                      <a:srgbClr val="C0C0C0"/>
                    </a:outerShdw>
                  </a:effectLst>
                </a:rPr>
                <a:t>(Realization)</a:t>
              </a:r>
              <a:r>
                <a:rPr lang="zh-CN" altLang="en-US" sz="2800">
                  <a:solidFill>
                    <a:schemeClr val="hlink"/>
                  </a:solidFill>
                  <a:effectLst>
                    <a:outerShdw blurRad="38100" dist="38100" dir="2700000" algn="tl">
                      <a:srgbClr val="C0C0C0"/>
                    </a:outerShdw>
                  </a:effectLst>
                </a:rPr>
                <a:t>关系</a:t>
              </a:r>
              <a:endParaRPr lang="en-US" altLang="zh-CN" sz="2800">
                <a:solidFill>
                  <a:schemeClr val="hlink"/>
                </a:solidFill>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DC5EDC2-06B7-4255-AF04-0723FE3F7F46}" type="slidenum">
              <a:rPr lang="en-US" altLang="zh-CN" sz="1200" b="0" smtClean="0">
                <a:solidFill>
                  <a:srgbClr val="4D4D4D"/>
                </a:solidFill>
                <a:latin typeface="Arial" charset="0"/>
              </a:rPr>
              <a:pPr eaLnBrk="1" hangingPunct="1"/>
              <a:t>4</a:t>
            </a:fld>
            <a:r>
              <a:rPr lang="en-US" altLang="zh-CN" sz="1200" b="0" smtClean="0">
                <a:solidFill>
                  <a:srgbClr val="4D4D4D"/>
                </a:solidFill>
                <a:latin typeface="Arial" charset="0"/>
              </a:rPr>
              <a:t>-</a:t>
            </a:r>
          </a:p>
        </p:txBody>
      </p:sp>
      <p:sp>
        <p:nvSpPr>
          <p:cNvPr id="6147"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6148" name="Rectangle 3"/>
          <p:cNvSpPr>
            <a:spLocks noGrp="1" noChangeArrowheads="1"/>
          </p:cNvSpPr>
          <p:nvPr>
            <p:ph type="body" idx="1"/>
          </p:nvPr>
        </p:nvSpPr>
        <p:spPr/>
        <p:txBody>
          <a:bodyPr/>
          <a:lstStyle/>
          <a:p>
            <a:pPr eaLnBrk="1" hangingPunct="1"/>
            <a:r>
              <a:rPr lang="zh-CN" altLang="en-US" smtClean="0"/>
              <a:t>过渡到设计</a:t>
            </a:r>
          </a:p>
          <a:p>
            <a:pPr eaLnBrk="1" hangingPunct="1"/>
            <a:r>
              <a:rPr lang="zh-CN" altLang="en-US" smtClean="0"/>
              <a:t>构架设计基础</a:t>
            </a:r>
          </a:p>
          <a:p>
            <a:pPr eaLnBrk="1" hangingPunct="1"/>
            <a:r>
              <a:rPr lang="zh-CN" altLang="en-US" smtClean="0"/>
              <a:t>确定设计元素</a:t>
            </a:r>
          </a:p>
          <a:p>
            <a:pPr eaLnBrk="1" hangingPunct="1"/>
            <a:r>
              <a:rPr lang="zh-CN" altLang="en-US" smtClean="0"/>
              <a:t>应用设计机制</a:t>
            </a:r>
          </a:p>
          <a:p>
            <a:pPr eaLnBrk="1" hangingPunct="1"/>
            <a:r>
              <a:rPr lang="zh-CN" altLang="en-US" smtClean="0"/>
              <a:t>定义运行时构架</a:t>
            </a:r>
          </a:p>
          <a:p>
            <a:pPr eaLnBrk="1" hangingPunct="1"/>
            <a:r>
              <a:rPr lang="zh-CN" altLang="en-US" smtClean="0"/>
              <a:t>描述分布</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71D76AC-C979-4239-A227-C69B4F3818A1}" type="slidenum">
              <a:rPr lang="en-US" altLang="zh-CN" sz="1200" b="0" smtClean="0">
                <a:solidFill>
                  <a:srgbClr val="4D4D4D"/>
                </a:solidFill>
                <a:latin typeface="Arial" charset="0"/>
              </a:rPr>
              <a:pPr eaLnBrk="1" hangingPunct="1"/>
              <a:t>40</a:t>
            </a:fld>
            <a:r>
              <a:rPr lang="en-US" altLang="zh-CN" sz="1200" b="0" smtClean="0">
                <a:solidFill>
                  <a:srgbClr val="4D4D4D"/>
                </a:solidFill>
                <a:latin typeface="Arial" charset="0"/>
              </a:rPr>
              <a:t>-</a:t>
            </a:r>
          </a:p>
        </p:txBody>
      </p:sp>
      <p:sp>
        <p:nvSpPr>
          <p:cNvPr id="41987" name="Rectangle 2"/>
          <p:cNvSpPr>
            <a:spLocks noGrp="1" noChangeArrowheads="1"/>
          </p:cNvSpPr>
          <p:nvPr>
            <p:ph type="title"/>
          </p:nvPr>
        </p:nvSpPr>
        <p:spPr/>
        <p:txBody>
          <a:bodyPr/>
          <a:lstStyle/>
          <a:p>
            <a:pPr eaLnBrk="1" hangingPunct="1"/>
            <a:r>
              <a:rPr lang="zh-CN" altLang="en-US" smtClean="0"/>
              <a:t>子系统与接口</a:t>
            </a:r>
            <a:endParaRPr lang="en-US" altLang="zh-CN" smtClean="0"/>
          </a:p>
        </p:txBody>
      </p:sp>
      <p:sp>
        <p:nvSpPr>
          <p:cNvPr id="41988" name="Rectangle 3"/>
          <p:cNvSpPr>
            <a:spLocks noGrp="1" noChangeArrowheads="1"/>
          </p:cNvSpPr>
          <p:nvPr>
            <p:ph type="body" idx="1"/>
          </p:nvPr>
        </p:nvSpPr>
        <p:spPr/>
        <p:txBody>
          <a:bodyPr/>
          <a:lstStyle/>
          <a:p>
            <a:pPr eaLnBrk="1" hangingPunct="1"/>
            <a:r>
              <a:rPr lang="zh-CN" altLang="en-US" smtClean="0"/>
              <a:t>子系统</a:t>
            </a:r>
            <a:r>
              <a:rPr lang="en-US" altLang="zh-CN" smtClean="0"/>
              <a:t>(Subsystem)</a:t>
            </a:r>
            <a:r>
              <a:rPr lang="zh-CN" altLang="en-US" smtClean="0"/>
              <a:t>是一种介于包和类之间的一种设计机制，它实现一个或多个接口所定义的行为</a:t>
            </a:r>
          </a:p>
          <a:p>
            <a:pPr lvl="1" eaLnBrk="1" hangingPunct="1"/>
            <a:r>
              <a:rPr lang="zh-CN" altLang="en-US" smtClean="0"/>
              <a:t>具有包的语义：能够包含其它模型元素</a:t>
            </a:r>
          </a:p>
          <a:p>
            <a:pPr lvl="1" eaLnBrk="1" hangingPunct="1"/>
            <a:r>
              <a:rPr lang="zh-CN" altLang="en-US" smtClean="0"/>
              <a:t>具有类的语义：具有行为</a:t>
            </a:r>
            <a:endParaRPr lang="en-US" altLang="zh-CN" smtClean="0"/>
          </a:p>
        </p:txBody>
      </p:sp>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63" y="4071938"/>
            <a:ext cx="3786187"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071938"/>
            <a:ext cx="3241675"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70D6B4F-73EB-4913-9FA5-4EC23E00065B}" type="slidenum">
              <a:rPr lang="en-US" altLang="zh-CN" sz="1200" b="0" smtClean="0">
                <a:solidFill>
                  <a:srgbClr val="4D4D4D"/>
                </a:solidFill>
                <a:latin typeface="Arial" charset="0"/>
              </a:rPr>
              <a:pPr eaLnBrk="1" hangingPunct="1"/>
              <a:t>41</a:t>
            </a:fld>
            <a:r>
              <a:rPr lang="en-US" altLang="zh-CN" sz="1200" b="0" smtClean="0">
                <a:solidFill>
                  <a:srgbClr val="4D4D4D"/>
                </a:solidFill>
                <a:latin typeface="Arial" charset="0"/>
              </a:rPr>
              <a:t>-</a:t>
            </a:r>
          </a:p>
        </p:txBody>
      </p:sp>
      <p:sp>
        <p:nvSpPr>
          <p:cNvPr id="43011" name="Rectangle 2"/>
          <p:cNvSpPr>
            <a:spLocks noGrp="1" noChangeArrowheads="1"/>
          </p:cNvSpPr>
          <p:nvPr>
            <p:ph type="title"/>
          </p:nvPr>
        </p:nvSpPr>
        <p:spPr/>
        <p:txBody>
          <a:bodyPr/>
          <a:lstStyle/>
          <a:p>
            <a:pPr eaLnBrk="1" hangingPunct="1"/>
            <a:r>
              <a:rPr lang="zh-CN" altLang="en-US" smtClean="0"/>
              <a:t>子系统的作用</a:t>
            </a:r>
          </a:p>
        </p:txBody>
      </p:sp>
      <p:sp>
        <p:nvSpPr>
          <p:cNvPr id="43012" name="Rectangle 3"/>
          <p:cNvSpPr>
            <a:spLocks noGrp="1" noChangeArrowheads="1"/>
          </p:cNvSpPr>
          <p:nvPr>
            <p:ph type="body" idx="1"/>
          </p:nvPr>
        </p:nvSpPr>
        <p:spPr/>
        <p:txBody>
          <a:bodyPr/>
          <a:lstStyle/>
          <a:p>
            <a:pPr eaLnBrk="1" hangingPunct="1"/>
            <a:r>
              <a:rPr lang="zh-CN" altLang="en-US" smtClean="0"/>
              <a:t>完全封装了行为</a:t>
            </a:r>
          </a:p>
          <a:p>
            <a:pPr eaLnBrk="1" hangingPunct="1"/>
            <a:r>
              <a:rPr lang="zh-CN" altLang="en-US" smtClean="0"/>
              <a:t>利用清晰的接口代表所拥有的能力</a:t>
            </a:r>
            <a:r>
              <a:rPr lang="en-US" altLang="zh-CN" smtClean="0"/>
              <a:t>(</a:t>
            </a:r>
            <a:r>
              <a:rPr lang="zh-CN" altLang="en-US" smtClean="0"/>
              <a:t>便于复用</a:t>
            </a:r>
            <a:r>
              <a:rPr lang="en-US" altLang="zh-CN" smtClean="0"/>
              <a:t>)</a:t>
            </a:r>
          </a:p>
          <a:p>
            <a:pPr eaLnBrk="1" hangingPunct="1"/>
            <a:r>
              <a:rPr lang="zh-CN" altLang="en-US" smtClean="0"/>
              <a:t>可以定义不同的实现</a:t>
            </a:r>
          </a:p>
        </p:txBody>
      </p:sp>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302000"/>
            <a:ext cx="5761037" cy="344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6FC1AF1-E977-4B8B-A593-9AB90F41669B}" type="slidenum">
              <a:rPr lang="en-US" altLang="zh-CN" sz="1200" b="0" smtClean="0">
                <a:solidFill>
                  <a:srgbClr val="4D4D4D"/>
                </a:solidFill>
                <a:latin typeface="Arial" charset="0"/>
              </a:rPr>
              <a:pPr eaLnBrk="1" hangingPunct="1"/>
              <a:t>42</a:t>
            </a:fld>
            <a:r>
              <a:rPr lang="en-US" altLang="zh-CN" sz="1200" b="0" smtClean="0">
                <a:solidFill>
                  <a:srgbClr val="4D4D4D"/>
                </a:solidFill>
                <a:latin typeface="Arial" charset="0"/>
              </a:rPr>
              <a:t>-</a:t>
            </a:r>
          </a:p>
        </p:txBody>
      </p:sp>
      <p:sp>
        <p:nvSpPr>
          <p:cNvPr id="44035" name="Rectangle 2"/>
          <p:cNvSpPr>
            <a:spLocks noGrp="1" noChangeArrowheads="1"/>
          </p:cNvSpPr>
          <p:nvPr>
            <p:ph type="title"/>
          </p:nvPr>
        </p:nvSpPr>
        <p:spPr/>
        <p:txBody>
          <a:bodyPr/>
          <a:lstStyle/>
          <a:p>
            <a:pPr eaLnBrk="1" hangingPunct="1"/>
            <a:r>
              <a:rPr lang="zh-CN" altLang="en-US" smtClean="0"/>
              <a:t>子系统 </a:t>
            </a:r>
            <a:r>
              <a:rPr lang="en-US" altLang="zh-CN" smtClean="0"/>
              <a:t>VS. </a:t>
            </a:r>
            <a:r>
              <a:rPr lang="zh-CN" altLang="en-US" smtClean="0"/>
              <a:t>包</a:t>
            </a:r>
          </a:p>
        </p:txBody>
      </p:sp>
      <p:sp>
        <p:nvSpPr>
          <p:cNvPr id="44036" name="Rectangle 3"/>
          <p:cNvSpPr>
            <a:spLocks noGrp="1" noChangeArrowheads="1"/>
          </p:cNvSpPr>
          <p:nvPr>
            <p:ph type="body" sz="half" idx="1"/>
          </p:nvPr>
        </p:nvSpPr>
        <p:spPr>
          <a:noFill/>
        </p:spPr>
        <p:txBody>
          <a:bodyPr/>
          <a:lstStyle/>
          <a:p>
            <a:pPr eaLnBrk="1" hangingPunct="1"/>
            <a:r>
              <a:rPr lang="zh-CN" altLang="en-US" sz="3200" smtClean="0"/>
              <a:t>子系统：</a:t>
            </a:r>
          </a:p>
          <a:p>
            <a:pPr lvl="1" eaLnBrk="1" hangingPunct="1"/>
            <a:r>
              <a:rPr lang="zh-CN" altLang="en-US" sz="2800" smtClean="0"/>
              <a:t>提供行为</a:t>
            </a:r>
          </a:p>
          <a:p>
            <a:pPr lvl="1" eaLnBrk="1" hangingPunct="1"/>
            <a:r>
              <a:rPr lang="zh-CN" altLang="en-US" sz="2800" smtClean="0"/>
              <a:t>完全封装实现细节</a:t>
            </a:r>
          </a:p>
          <a:p>
            <a:pPr lvl="1" eaLnBrk="1" hangingPunct="1"/>
            <a:r>
              <a:rPr lang="zh-CN" altLang="en-US" sz="2800" smtClean="0"/>
              <a:t>容易替换</a:t>
            </a:r>
          </a:p>
        </p:txBody>
      </p:sp>
      <p:sp>
        <p:nvSpPr>
          <p:cNvPr id="44037" name="Rectangle 4"/>
          <p:cNvSpPr>
            <a:spLocks noGrp="1" noChangeArrowheads="1"/>
          </p:cNvSpPr>
          <p:nvPr>
            <p:ph type="body" sz="half" idx="2"/>
          </p:nvPr>
        </p:nvSpPr>
        <p:spPr/>
        <p:txBody>
          <a:bodyPr/>
          <a:lstStyle/>
          <a:p>
            <a:pPr eaLnBrk="1" hangingPunct="1"/>
            <a:r>
              <a:rPr lang="zh-CN" altLang="en-US" sz="3200" smtClean="0"/>
              <a:t>包：</a:t>
            </a:r>
          </a:p>
          <a:p>
            <a:pPr lvl="1" eaLnBrk="1" hangingPunct="1"/>
            <a:r>
              <a:rPr lang="zh-CN" altLang="en-US" sz="2800" smtClean="0"/>
              <a:t>不提供行为</a:t>
            </a:r>
          </a:p>
          <a:p>
            <a:pPr lvl="1" eaLnBrk="1" hangingPunct="1"/>
            <a:r>
              <a:rPr lang="zh-CN" altLang="en-US" sz="2800" smtClean="0"/>
              <a:t>不完全封装实现细节</a:t>
            </a:r>
          </a:p>
          <a:p>
            <a:pPr lvl="1" eaLnBrk="1" hangingPunct="1"/>
            <a:r>
              <a:rPr lang="zh-CN" altLang="en-US" sz="2800" smtClean="0"/>
              <a:t>难以替换</a:t>
            </a:r>
          </a:p>
        </p:txBody>
      </p:sp>
      <p:pic>
        <p:nvPicPr>
          <p:cNvPr id="440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2905125"/>
            <a:ext cx="5040313" cy="2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017862" name="Text Box 6"/>
          <p:cNvSpPr txBox="1">
            <a:spLocks noChangeArrowheads="1"/>
          </p:cNvSpPr>
          <p:nvPr/>
        </p:nvSpPr>
        <p:spPr bwMode="auto">
          <a:xfrm>
            <a:off x="2341563" y="5667375"/>
            <a:ext cx="4535487" cy="641350"/>
          </a:xfrm>
          <a:prstGeom prst="rect">
            <a:avLst/>
          </a:prstGeom>
          <a:noFill/>
          <a:ln w="9525">
            <a:noFill/>
            <a:miter lim="800000"/>
            <a:headEnd/>
            <a:tailEnd/>
          </a:ln>
          <a:effectLst/>
        </p:spPr>
        <p:txBody>
          <a:bodyPr>
            <a:spAutoFit/>
          </a:bodyPr>
          <a:lstStyle/>
          <a:p>
            <a:pPr algn="ctr" latinLnBrk="1">
              <a:spcBef>
                <a:spcPct val="50000"/>
              </a:spcBef>
              <a:defRPr/>
            </a:pPr>
            <a:r>
              <a:rPr lang="zh-CN" altLang="en-US" sz="3600" u="sng">
                <a:solidFill>
                  <a:schemeClr val="hlink"/>
                </a:solidFill>
                <a:effectLst>
                  <a:outerShdw blurRad="38100" dist="38100" dir="2700000" algn="tl">
                    <a:srgbClr val="C0C0C0"/>
                  </a:outerShdw>
                </a:effectLst>
                <a:latin typeface="Gulim" pitchFamily="34" charset="-127"/>
              </a:rPr>
              <a:t>关键在于封装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17862"/>
                                        </p:tgtEl>
                                        <p:attrNameLst>
                                          <p:attrName>style.visibility</p:attrName>
                                        </p:attrNameLst>
                                      </p:cBhvr>
                                      <p:to>
                                        <p:strVal val="visible"/>
                                      </p:to>
                                    </p:set>
                                    <p:anim calcmode="lin" valueType="num">
                                      <p:cBhvr>
                                        <p:cTn id="7" dur="500" fill="hold"/>
                                        <p:tgtEl>
                                          <p:spTgt spid="1017862"/>
                                        </p:tgtEl>
                                        <p:attrNameLst>
                                          <p:attrName>ppt_w</p:attrName>
                                        </p:attrNameLst>
                                      </p:cBhvr>
                                      <p:tavLst>
                                        <p:tav tm="0">
                                          <p:val>
                                            <p:fltVal val="0"/>
                                          </p:val>
                                        </p:tav>
                                        <p:tav tm="100000">
                                          <p:val>
                                            <p:strVal val="#ppt_w"/>
                                          </p:val>
                                        </p:tav>
                                      </p:tavLst>
                                    </p:anim>
                                    <p:anim calcmode="lin" valueType="num">
                                      <p:cBhvr>
                                        <p:cTn id="8" dur="500" fill="hold"/>
                                        <p:tgtEl>
                                          <p:spTgt spid="10178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6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4BDA9B8-7B60-4688-9E2E-78FF8436A4B1}" type="slidenum">
              <a:rPr lang="en-US" altLang="zh-CN" sz="1200" b="0" smtClean="0">
                <a:solidFill>
                  <a:srgbClr val="4D4D4D"/>
                </a:solidFill>
                <a:latin typeface="Arial" charset="0"/>
              </a:rPr>
              <a:pPr eaLnBrk="1" hangingPunct="1"/>
              <a:t>43</a:t>
            </a:fld>
            <a:r>
              <a:rPr lang="en-US" altLang="zh-CN" sz="1200" b="0" smtClean="0">
                <a:solidFill>
                  <a:srgbClr val="4D4D4D"/>
                </a:solidFill>
                <a:latin typeface="Arial" charset="0"/>
              </a:rPr>
              <a:t>-</a:t>
            </a:r>
          </a:p>
        </p:txBody>
      </p:sp>
      <p:sp>
        <p:nvSpPr>
          <p:cNvPr id="45059" name="Rectangle 2"/>
          <p:cNvSpPr>
            <a:spLocks noGrp="1" noChangeArrowheads="1"/>
          </p:cNvSpPr>
          <p:nvPr>
            <p:ph type="title"/>
          </p:nvPr>
        </p:nvSpPr>
        <p:spPr/>
        <p:txBody>
          <a:bodyPr/>
          <a:lstStyle/>
          <a:p>
            <a:pPr eaLnBrk="1" hangingPunct="1"/>
            <a:r>
              <a:rPr lang="zh-CN" altLang="en-US" smtClean="0"/>
              <a:t>子系统的主要用途</a:t>
            </a:r>
          </a:p>
        </p:txBody>
      </p:sp>
      <p:sp>
        <p:nvSpPr>
          <p:cNvPr id="45060" name="Rectangle 3"/>
          <p:cNvSpPr>
            <a:spLocks noGrp="1" noChangeArrowheads="1"/>
          </p:cNvSpPr>
          <p:nvPr>
            <p:ph type="body" idx="1"/>
          </p:nvPr>
        </p:nvSpPr>
        <p:spPr/>
        <p:txBody>
          <a:bodyPr/>
          <a:lstStyle/>
          <a:p>
            <a:pPr eaLnBrk="1" hangingPunct="1">
              <a:lnSpc>
                <a:spcPct val="90000"/>
              </a:lnSpc>
            </a:pPr>
            <a:r>
              <a:rPr lang="zh-CN" altLang="en-US" smtClean="0"/>
              <a:t>子系统可以将系统划分成独立的部分，将被实现为独立的构件，这些构件在保持结构不变的情况下，可以</a:t>
            </a:r>
          </a:p>
          <a:p>
            <a:pPr lvl="1" eaLnBrk="1" hangingPunct="1">
              <a:lnSpc>
                <a:spcPct val="90000"/>
              </a:lnSpc>
            </a:pPr>
            <a:r>
              <a:rPr kumimoji="0" lang="zh-CN" altLang="en-US" smtClean="0"/>
              <a:t>独立地开发和</a:t>
            </a:r>
            <a:r>
              <a:rPr lang="zh-CN" altLang="en-US" smtClean="0"/>
              <a:t>部署，</a:t>
            </a:r>
          </a:p>
          <a:p>
            <a:pPr lvl="1" eaLnBrk="1" hangingPunct="1">
              <a:lnSpc>
                <a:spcPct val="90000"/>
              </a:lnSpc>
            </a:pPr>
            <a:r>
              <a:rPr lang="zh-CN" altLang="en-US" smtClean="0"/>
              <a:t>适应变更，而不影响到其它系统</a:t>
            </a:r>
          </a:p>
          <a:p>
            <a:pPr eaLnBrk="1" hangingPunct="1">
              <a:lnSpc>
                <a:spcPct val="90000"/>
              </a:lnSpc>
            </a:pPr>
            <a:r>
              <a:rPr lang="zh-CN" altLang="en-US" smtClean="0"/>
              <a:t>子系统也可用于</a:t>
            </a:r>
            <a:endParaRPr lang="en-US" altLang="zh-CN" smtClean="0"/>
          </a:p>
          <a:p>
            <a:pPr lvl="1" eaLnBrk="1" hangingPunct="1">
              <a:lnSpc>
                <a:spcPct val="90000"/>
              </a:lnSpc>
            </a:pPr>
            <a:r>
              <a:rPr lang="zh-CN" altLang="en-US" smtClean="0"/>
              <a:t>将系统划分成若干单元</a:t>
            </a:r>
            <a:endParaRPr lang="en-US" altLang="zh-CN" smtClean="0"/>
          </a:p>
          <a:p>
            <a:pPr lvl="1" eaLnBrk="1" hangingPunct="1">
              <a:lnSpc>
                <a:spcPct val="90000"/>
              </a:lnSpc>
            </a:pPr>
            <a:r>
              <a:rPr lang="zh-CN" altLang="en-US" smtClean="0"/>
              <a:t>表示设计中的既存产品或外部系统</a:t>
            </a:r>
            <a:endParaRPr lang="en-US" altLang="zh-CN"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6619CC9-F34E-4120-B021-CEF99A2A811D}" type="slidenum">
              <a:rPr lang="en-US" altLang="zh-CN" sz="1200" b="0" smtClean="0">
                <a:solidFill>
                  <a:srgbClr val="4D4D4D"/>
                </a:solidFill>
                <a:latin typeface="Arial" charset="0"/>
              </a:rPr>
              <a:pPr eaLnBrk="1" hangingPunct="1"/>
              <a:t>44</a:t>
            </a:fld>
            <a:r>
              <a:rPr lang="en-US" altLang="zh-CN" sz="1200" b="0" smtClean="0">
                <a:solidFill>
                  <a:srgbClr val="4D4D4D"/>
                </a:solidFill>
                <a:latin typeface="Arial" charset="0"/>
              </a:rPr>
              <a:t>-</a:t>
            </a:r>
          </a:p>
        </p:txBody>
      </p:sp>
      <p:sp>
        <p:nvSpPr>
          <p:cNvPr id="46083" name="Rectangle 2"/>
          <p:cNvSpPr>
            <a:spLocks noGrp="1" noChangeArrowheads="1"/>
          </p:cNvSpPr>
          <p:nvPr>
            <p:ph type="title"/>
          </p:nvPr>
        </p:nvSpPr>
        <p:spPr/>
        <p:txBody>
          <a:bodyPr/>
          <a:lstStyle/>
          <a:p>
            <a:pPr eaLnBrk="1" hangingPunct="1"/>
            <a:r>
              <a:rPr lang="zh-CN" altLang="en-US" sz="4400" smtClean="0"/>
              <a:t>候选子系统</a:t>
            </a:r>
            <a:endParaRPr lang="en-US" altLang="zh-CN" sz="4400" smtClean="0"/>
          </a:p>
        </p:txBody>
      </p:sp>
      <p:sp>
        <p:nvSpPr>
          <p:cNvPr id="46084" name="Rectangle 3"/>
          <p:cNvSpPr>
            <a:spLocks noGrp="1" noChangeArrowheads="1"/>
          </p:cNvSpPr>
          <p:nvPr>
            <p:ph type="body" idx="1"/>
          </p:nvPr>
        </p:nvSpPr>
        <p:spPr/>
        <p:txBody>
          <a:bodyPr/>
          <a:lstStyle/>
          <a:p>
            <a:pPr eaLnBrk="1" hangingPunct="1"/>
            <a:r>
              <a:rPr lang="zh-CN" altLang="en-US" smtClean="0"/>
              <a:t>可能发展为子系统的分析类</a:t>
            </a:r>
          </a:p>
          <a:p>
            <a:pPr lvl="1" eaLnBrk="1" hangingPunct="1"/>
            <a:r>
              <a:rPr lang="zh-CN" altLang="en-US" smtClean="0"/>
              <a:t>提供复杂服务和</a:t>
            </a:r>
            <a:r>
              <a:rPr lang="en-US" altLang="zh-CN" smtClean="0"/>
              <a:t>(</a:t>
            </a:r>
            <a:r>
              <a:rPr lang="zh-CN" altLang="en-US" smtClean="0"/>
              <a:t>或</a:t>
            </a:r>
            <a:r>
              <a:rPr lang="en-US" altLang="zh-CN" smtClean="0"/>
              <a:t>)</a:t>
            </a:r>
            <a:r>
              <a:rPr lang="zh-CN" altLang="en-US" smtClean="0"/>
              <a:t>通用功能的类</a:t>
            </a:r>
            <a:endParaRPr kumimoji="0" lang="zh-CN" altLang="en-US" smtClean="0"/>
          </a:p>
          <a:p>
            <a:pPr lvl="1" eaLnBrk="1" hangingPunct="1"/>
            <a:r>
              <a:rPr lang="zh-CN" altLang="en-US" smtClean="0"/>
              <a:t>边界类</a:t>
            </a:r>
            <a:r>
              <a:rPr lang="en-US" altLang="zh-CN" smtClean="0"/>
              <a:t>(</a:t>
            </a:r>
            <a:r>
              <a:rPr lang="zh-CN" altLang="en-US" smtClean="0"/>
              <a:t>用户界面和外部系统接口</a:t>
            </a:r>
            <a:r>
              <a:rPr lang="en-US" altLang="zh-CN" smtClean="0"/>
              <a:t>)</a:t>
            </a:r>
          </a:p>
          <a:p>
            <a:pPr eaLnBrk="1" hangingPunct="1"/>
            <a:r>
              <a:rPr kumimoji="0" lang="zh-CN" altLang="en-US" smtClean="0"/>
              <a:t>设计中既存产品或外部系统</a:t>
            </a:r>
          </a:p>
          <a:p>
            <a:pPr lvl="1" eaLnBrk="1" hangingPunct="1"/>
            <a:r>
              <a:rPr kumimoji="0" lang="zh-CN" altLang="en-US" smtClean="0"/>
              <a:t>通信软件</a:t>
            </a:r>
          </a:p>
          <a:p>
            <a:pPr lvl="1" eaLnBrk="1" hangingPunct="1"/>
            <a:r>
              <a:rPr kumimoji="0" lang="zh-CN" altLang="en-US" smtClean="0"/>
              <a:t>数据库访问支持</a:t>
            </a:r>
          </a:p>
          <a:p>
            <a:pPr lvl="1" eaLnBrk="1" hangingPunct="1"/>
            <a:r>
              <a:rPr kumimoji="0" lang="zh-CN" altLang="en-US" smtClean="0"/>
              <a:t>类型和数据结构</a:t>
            </a:r>
          </a:p>
          <a:p>
            <a:pPr lvl="1" eaLnBrk="1" hangingPunct="1"/>
            <a:r>
              <a:rPr kumimoji="0" lang="zh-CN" altLang="en-US" smtClean="0"/>
              <a:t>通用程序</a:t>
            </a:r>
          </a:p>
          <a:p>
            <a:pPr lvl="1" eaLnBrk="1" hangingPunct="1"/>
            <a:r>
              <a:rPr kumimoji="0" lang="zh-CN" altLang="en-US" smtClean="0"/>
              <a:t>专业应用软件产品</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3767153-0BBF-452C-A750-D1E4FE69D1D0}" type="slidenum">
              <a:rPr lang="en-US" altLang="zh-CN" sz="1200" b="0" smtClean="0">
                <a:solidFill>
                  <a:srgbClr val="4D4D4D"/>
                </a:solidFill>
                <a:latin typeface="Arial" charset="0"/>
              </a:rPr>
              <a:pPr eaLnBrk="1" hangingPunct="1"/>
              <a:t>45</a:t>
            </a:fld>
            <a:r>
              <a:rPr lang="en-US" altLang="zh-CN" sz="1200" b="0" smtClean="0">
                <a:solidFill>
                  <a:srgbClr val="4D4D4D"/>
                </a:solidFill>
                <a:latin typeface="Arial" charset="0"/>
              </a:rPr>
              <a:t>-</a:t>
            </a:r>
          </a:p>
        </p:txBody>
      </p:sp>
      <p:sp>
        <p:nvSpPr>
          <p:cNvPr id="47107" name="Rectangle 2"/>
          <p:cNvSpPr>
            <a:spLocks noGrp="1" noChangeArrowheads="1"/>
          </p:cNvSpPr>
          <p:nvPr>
            <p:ph type="title"/>
          </p:nvPr>
        </p:nvSpPr>
        <p:spPr/>
        <p:txBody>
          <a:bodyPr/>
          <a:lstStyle/>
          <a:p>
            <a:pPr eaLnBrk="1" hangingPunct="1"/>
            <a:r>
              <a:rPr lang="zh-CN" altLang="en-US" sz="4400" smtClean="0"/>
              <a:t>确定子系统</a:t>
            </a:r>
            <a:endParaRPr lang="en-US" altLang="zh-CN" sz="4400" smtClean="0"/>
          </a:p>
        </p:txBody>
      </p:sp>
      <p:sp>
        <p:nvSpPr>
          <p:cNvPr id="47108" name="Rectangle 3"/>
          <p:cNvSpPr>
            <a:spLocks noGrp="1" noChangeArrowheads="1"/>
          </p:cNvSpPr>
          <p:nvPr>
            <p:ph type="body" idx="1"/>
          </p:nvPr>
        </p:nvSpPr>
        <p:spPr/>
        <p:txBody>
          <a:bodyPr/>
          <a:lstStyle/>
          <a:p>
            <a:pPr eaLnBrk="1" hangingPunct="1"/>
            <a:r>
              <a:rPr lang="zh-CN" altLang="en-US" smtClean="0"/>
              <a:t>如果分析类相当复杂，以致它所包含的行为无法由单个类</a:t>
            </a:r>
            <a:r>
              <a:rPr lang="en-US" altLang="zh-CN" smtClean="0"/>
              <a:t>(</a:t>
            </a:r>
            <a:r>
              <a:rPr lang="zh-CN" altLang="en-US" smtClean="0"/>
              <a:t>或几个类的简单组合</a:t>
            </a:r>
            <a:r>
              <a:rPr lang="en-US" altLang="zh-CN" smtClean="0"/>
              <a:t>)</a:t>
            </a:r>
            <a:r>
              <a:rPr lang="zh-CN" altLang="en-US" smtClean="0"/>
              <a:t>来独自负责执行，此时应该考虑将该分析类映射到设计子系统</a:t>
            </a:r>
          </a:p>
          <a:p>
            <a:pPr lvl="1" eaLnBrk="1" hangingPunct="1"/>
            <a:r>
              <a:rPr lang="zh-CN" altLang="en-US" smtClean="0"/>
              <a:t>使用设计子系统来封装协作</a:t>
            </a:r>
          </a:p>
          <a:p>
            <a:pPr lvl="1" eaLnBrk="1" hangingPunct="1"/>
            <a:r>
              <a:rPr lang="zh-CN" altLang="en-US" smtClean="0"/>
              <a:t>子系统客户在完全不知道内部设计的情况下可以很方便的使用它提供的服务</a:t>
            </a:r>
          </a:p>
          <a:p>
            <a:pPr lvl="1" eaLnBrk="1" hangingPunct="1"/>
            <a:r>
              <a:rPr lang="zh-CN" altLang="en-US" smtClean="0"/>
              <a:t>子系统内部的实现细节则延迟到子系统设计阶段</a:t>
            </a:r>
            <a:endParaRPr lang="en-US" altLang="zh-CN"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7C7CE24-C45E-4C6F-9D4F-3124CE1AF9CE}" type="slidenum">
              <a:rPr lang="en-US" altLang="zh-CN" sz="1200" b="0" smtClean="0">
                <a:solidFill>
                  <a:srgbClr val="4D4D4D"/>
                </a:solidFill>
                <a:latin typeface="Arial" charset="0"/>
              </a:rPr>
              <a:pPr eaLnBrk="1" hangingPunct="1"/>
              <a:t>46</a:t>
            </a:fld>
            <a:r>
              <a:rPr lang="en-US" altLang="zh-CN" sz="1200" b="0" smtClean="0">
                <a:solidFill>
                  <a:srgbClr val="4D4D4D"/>
                </a:solidFill>
                <a:latin typeface="Arial" charset="0"/>
              </a:rPr>
              <a:t>-</a:t>
            </a:r>
          </a:p>
        </p:txBody>
      </p:sp>
      <p:sp>
        <p:nvSpPr>
          <p:cNvPr id="48131" name="Rectangle 2"/>
          <p:cNvSpPr>
            <a:spLocks noGrp="1" noChangeArrowheads="1"/>
          </p:cNvSpPr>
          <p:nvPr>
            <p:ph type="title"/>
          </p:nvPr>
        </p:nvSpPr>
        <p:spPr/>
        <p:txBody>
          <a:bodyPr/>
          <a:lstStyle/>
          <a:p>
            <a:pPr eaLnBrk="1" hangingPunct="1"/>
            <a:r>
              <a:rPr lang="zh-CN" altLang="en-US" sz="4400" smtClean="0"/>
              <a:t>确定子系统示意图</a:t>
            </a:r>
            <a:endParaRPr lang="en-US" altLang="zh-CN" sz="4400" smtClean="0"/>
          </a:p>
        </p:txBody>
      </p:sp>
      <p:grpSp>
        <p:nvGrpSpPr>
          <p:cNvPr id="2" name="Group 3"/>
          <p:cNvGrpSpPr>
            <a:grpSpLocks/>
          </p:cNvGrpSpPr>
          <p:nvPr/>
        </p:nvGrpSpPr>
        <p:grpSpPr bwMode="auto">
          <a:xfrm>
            <a:off x="2700338" y="3213100"/>
            <a:ext cx="5505450" cy="3032125"/>
            <a:chOff x="1701" y="2024"/>
            <a:chExt cx="3468" cy="1910"/>
          </a:xfrm>
        </p:grpSpPr>
        <p:pic>
          <p:nvPicPr>
            <p:cNvPr id="481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 y="2704"/>
              <a:ext cx="3468" cy="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9" name="AutoShape 5"/>
            <p:cNvSpPr>
              <a:spLocks noChangeArrowheads="1"/>
            </p:cNvSpPr>
            <p:nvPr/>
          </p:nvSpPr>
          <p:spPr bwMode="auto">
            <a:xfrm>
              <a:off x="3334" y="2024"/>
              <a:ext cx="408" cy="545"/>
            </a:xfrm>
            <a:prstGeom prst="downArrow">
              <a:avLst>
                <a:gd name="adj1" fmla="val 50000"/>
                <a:gd name="adj2" fmla="val 33395"/>
              </a:avLst>
            </a:prstGeom>
            <a:solidFill>
              <a:schemeClr val="hlink"/>
            </a:solidFill>
            <a:ln w="9525">
              <a:solidFill>
                <a:srgbClr val="800000"/>
              </a:solidFill>
              <a:miter lim="800000"/>
              <a:headEnd/>
              <a:tailEnd/>
            </a:ln>
          </p:spPr>
          <p:txBody>
            <a:bodyPr wrap="none" anchor="ctr"/>
            <a:lstStyle/>
            <a:p>
              <a:endParaRPr lang="zh-CN" altLang="en-US"/>
            </a:p>
          </p:txBody>
        </p:sp>
      </p:grpSp>
      <p:grpSp>
        <p:nvGrpSpPr>
          <p:cNvPr id="48133" name="Group 6"/>
          <p:cNvGrpSpPr>
            <a:grpSpLocks/>
          </p:cNvGrpSpPr>
          <p:nvPr/>
        </p:nvGrpSpPr>
        <p:grpSpPr bwMode="auto">
          <a:xfrm>
            <a:off x="611188" y="1052513"/>
            <a:ext cx="5616575" cy="3527425"/>
            <a:chOff x="385" y="663"/>
            <a:chExt cx="3538" cy="2222"/>
          </a:xfrm>
        </p:grpSpPr>
        <p:pic>
          <p:nvPicPr>
            <p:cNvPr id="4813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935"/>
              <a:ext cx="816"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135" name="Group 8"/>
            <p:cNvGrpSpPr>
              <a:grpSpLocks/>
            </p:cNvGrpSpPr>
            <p:nvPr/>
          </p:nvGrpSpPr>
          <p:grpSpPr bwMode="auto">
            <a:xfrm>
              <a:off x="385" y="663"/>
              <a:ext cx="2540" cy="2222"/>
              <a:chOff x="385" y="663"/>
              <a:chExt cx="2540" cy="2222"/>
            </a:xfrm>
          </p:grpSpPr>
          <p:pic>
            <p:nvPicPr>
              <p:cNvPr id="4813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663"/>
                <a:ext cx="1004" cy="2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7" name="Text Box 10"/>
              <p:cNvSpPr txBox="1">
                <a:spLocks noChangeArrowheads="1"/>
              </p:cNvSpPr>
              <p:nvPr/>
            </p:nvSpPr>
            <p:spPr bwMode="auto">
              <a:xfrm>
                <a:off x="1247" y="799"/>
                <a:ext cx="16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a:solidFill>
                      <a:schemeClr val="hlink"/>
                    </a:solidFill>
                  </a:rPr>
                  <a:t>Superman Class</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06A3FBE9-6D1A-4D52-90F4-7B1233EE9BB7}" type="slidenum">
              <a:rPr lang="en-US" altLang="zh-CN" sz="1200" b="0" smtClean="0">
                <a:solidFill>
                  <a:srgbClr val="4D4D4D"/>
                </a:solidFill>
                <a:latin typeface="Arial" charset="0"/>
              </a:rPr>
              <a:pPr eaLnBrk="1" hangingPunct="1"/>
              <a:t>47</a:t>
            </a:fld>
            <a:r>
              <a:rPr lang="en-US" altLang="zh-CN" sz="1200" b="0" smtClean="0">
                <a:solidFill>
                  <a:srgbClr val="4D4D4D"/>
                </a:solidFill>
                <a:latin typeface="Arial" charset="0"/>
              </a:rPr>
              <a:t>-</a:t>
            </a:r>
          </a:p>
        </p:txBody>
      </p:sp>
      <p:sp>
        <p:nvSpPr>
          <p:cNvPr id="49155" name="Rectangle 2"/>
          <p:cNvSpPr>
            <a:spLocks noGrp="1" noChangeArrowheads="1"/>
          </p:cNvSpPr>
          <p:nvPr>
            <p:ph type="title"/>
          </p:nvPr>
        </p:nvSpPr>
        <p:spPr/>
        <p:txBody>
          <a:bodyPr/>
          <a:lstStyle/>
          <a:p>
            <a:pPr eaLnBrk="1" hangingPunct="1"/>
            <a:r>
              <a:rPr lang="zh-CN" altLang="en-US" sz="4400" smtClean="0"/>
              <a:t>确定子系统的接口</a:t>
            </a:r>
            <a:endParaRPr lang="en-US" altLang="zh-CN" sz="4400" smtClean="0"/>
          </a:p>
        </p:txBody>
      </p:sp>
      <p:sp>
        <p:nvSpPr>
          <p:cNvPr id="49156" name="Rectangle 3"/>
          <p:cNvSpPr>
            <a:spLocks noGrp="1" noChangeArrowheads="1"/>
          </p:cNvSpPr>
          <p:nvPr>
            <p:ph type="body" idx="1"/>
          </p:nvPr>
        </p:nvSpPr>
        <p:spPr/>
        <p:txBody>
          <a:bodyPr/>
          <a:lstStyle/>
          <a:p>
            <a:pPr eaLnBrk="1" hangingPunct="1"/>
            <a:r>
              <a:rPr lang="zh-CN" altLang="en-US" smtClean="0"/>
              <a:t>目的</a:t>
            </a:r>
          </a:p>
          <a:p>
            <a:pPr lvl="1" eaLnBrk="1" hangingPunct="1"/>
            <a:r>
              <a:rPr lang="zh-CN" altLang="en-US" smtClean="0"/>
              <a:t>基于子系统的职责确定其接口</a:t>
            </a:r>
          </a:p>
          <a:p>
            <a:pPr eaLnBrk="1" hangingPunct="1"/>
            <a:r>
              <a:rPr lang="zh-CN" altLang="en-US" smtClean="0"/>
              <a:t>步骤</a:t>
            </a:r>
          </a:p>
          <a:p>
            <a:pPr lvl="1" eaLnBrk="1" hangingPunct="1"/>
            <a:r>
              <a:rPr lang="zh-CN" altLang="en-US" smtClean="0"/>
              <a:t>为每个子系统确定一个备选接口集</a:t>
            </a:r>
          </a:p>
          <a:p>
            <a:pPr lvl="1" eaLnBrk="1" hangingPunct="1"/>
            <a:r>
              <a:rPr lang="zh-CN" altLang="en-US" smtClean="0"/>
              <a:t>寻找接口之间的相似点</a:t>
            </a:r>
          </a:p>
          <a:p>
            <a:pPr lvl="1" eaLnBrk="1" hangingPunct="1"/>
            <a:r>
              <a:rPr lang="zh-CN" altLang="en-US" smtClean="0"/>
              <a:t>定义接口依赖关系</a:t>
            </a:r>
          </a:p>
          <a:p>
            <a:pPr lvl="1" eaLnBrk="1" hangingPunct="1"/>
            <a:r>
              <a:rPr lang="zh-CN" altLang="en-US" smtClean="0"/>
              <a:t>将接口映射到子系统</a:t>
            </a:r>
          </a:p>
          <a:p>
            <a:pPr lvl="1" eaLnBrk="1" hangingPunct="1"/>
            <a:r>
              <a:rPr lang="zh-CN" altLang="en-US" smtClean="0"/>
              <a:t>定义接口所指定的行为</a:t>
            </a:r>
          </a:p>
          <a:p>
            <a:pPr lvl="1" eaLnBrk="1" hangingPunct="1"/>
            <a:r>
              <a:rPr lang="zh-CN" altLang="en-US" smtClean="0"/>
              <a:t>将接口打包</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57C9105-DEFB-4844-AB07-4E9B665B376B}" type="slidenum">
              <a:rPr lang="en-US" altLang="zh-CN" sz="1200" b="0" smtClean="0">
                <a:solidFill>
                  <a:srgbClr val="4D4D4D"/>
                </a:solidFill>
                <a:latin typeface="Arial" charset="0"/>
              </a:rPr>
              <a:pPr eaLnBrk="1" hangingPunct="1"/>
              <a:t>48</a:t>
            </a:fld>
            <a:r>
              <a:rPr lang="en-US" altLang="zh-CN" sz="1200" b="0" smtClean="0">
                <a:solidFill>
                  <a:srgbClr val="4D4D4D"/>
                </a:solidFill>
                <a:latin typeface="Arial" charset="0"/>
              </a:rPr>
              <a:t>-</a:t>
            </a:r>
          </a:p>
        </p:txBody>
      </p:sp>
      <p:sp>
        <p:nvSpPr>
          <p:cNvPr id="50179" name="Rectangle 2"/>
          <p:cNvSpPr>
            <a:spLocks noGrp="1" noChangeArrowheads="1"/>
          </p:cNvSpPr>
          <p:nvPr>
            <p:ph type="title"/>
          </p:nvPr>
        </p:nvSpPr>
        <p:spPr/>
        <p:txBody>
          <a:bodyPr/>
          <a:lstStyle/>
          <a:p>
            <a:pPr eaLnBrk="1" hangingPunct="1"/>
            <a:r>
              <a:rPr lang="zh-CN" altLang="en-US" sz="4400" smtClean="0"/>
              <a:t>指南：确定接口</a:t>
            </a:r>
          </a:p>
        </p:txBody>
      </p:sp>
      <p:sp>
        <p:nvSpPr>
          <p:cNvPr id="50180" name="Rectangle 3"/>
          <p:cNvSpPr>
            <a:spLocks noGrp="1" noChangeArrowheads="1"/>
          </p:cNvSpPr>
          <p:nvPr>
            <p:ph type="body" idx="1"/>
          </p:nvPr>
        </p:nvSpPr>
        <p:spPr/>
        <p:txBody>
          <a:bodyPr/>
          <a:lstStyle/>
          <a:p>
            <a:pPr eaLnBrk="1" hangingPunct="1">
              <a:lnSpc>
                <a:spcPct val="90000"/>
              </a:lnSpc>
            </a:pPr>
            <a:r>
              <a:rPr lang="zh-CN" altLang="en-US" smtClean="0"/>
              <a:t>接口名</a:t>
            </a:r>
          </a:p>
          <a:p>
            <a:pPr lvl="1" eaLnBrk="1" hangingPunct="1">
              <a:lnSpc>
                <a:spcPct val="90000"/>
              </a:lnSpc>
            </a:pPr>
            <a:r>
              <a:rPr lang="zh-CN" altLang="en-US" smtClean="0"/>
              <a:t>反映在系统中的作用</a:t>
            </a:r>
          </a:p>
          <a:p>
            <a:pPr eaLnBrk="1" hangingPunct="1">
              <a:lnSpc>
                <a:spcPct val="90000"/>
              </a:lnSpc>
            </a:pPr>
            <a:r>
              <a:rPr lang="zh-CN" altLang="en-US" smtClean="0"/>
              <a:t>接口描述</a:t>
            </a:r>
          </a:p>
          <a:p>
            <a:pPr lvl="1" eaLnBrk="1" hangingPunct="1">
              <a:lnSpc>
                <a:spcPct val="90000"/>
              </a:lnSpc>
            </a:pPr>
            <a:r>
              <a:rPr lang="zh-CN" altLang="en-US" smtClean="0"/>
              <a:t>表达职责</a:t>
            </a:r>
          </a:p>
          <a:p>
            <a:pPr eaLnBrk="1" hangingPunct="1">
              <a:lnSpc>
                <a:spcPct val="90000"/>
              </a:lnSpc>
            </a:pPr>
            <a:r>
              <a:rPr lang="zh-CN" altLang="en-US" smtClean="0"/>
              <a:t>操作定义</a:t>
            </a:r>
          </a:p>
          <a:p>
            <a:pPr lvl="1" eaLnBrk="1" hangingPunct="1">
              <a:lnSpc>
                <a:spcPct val="90000"/>
              </a:lnSpc>
            </a:pPr>
            <a:r>
              <a:rPr lang="zh-CN" altLang="en-US" smtClean="0"/>
              <a:t>名称应反映出操作的结果</a:t>
            </a:r>
          </a:p>
          <a:p>
            <a:pPr lvl="1" eaLnBrk="1" hangingPunct="1">
              <a:lnSpc>
                <a:spcPct val="90000"/>
              </a:lnSpc>
            </a:pPr>
            <a:r>
              <a:rPr lang="zh-CN" altLang="en-US" smtClean="0"/>
              <a:t>说明操作做什么，以及所有参数和结果</a:t>
            </a:r>
          </a:p>
          <a:p>
            <a:pPr eaLnBrk="1" hangingPunct="1">
              <a:lnSpc>
                <a:spcPct val="90000"/>
              </a:lnSpc>
            </a:pPr>
            <a:r>
              <a:rPr lang="zh-CN" altLang="en-US" smtClean="0"/>
              <a:t>接口文档</a:t>
            </a:r>
          </a:p>
          <a:p>
            <a:pPr lvl="1" eaLnBrk="1" hangingPunct="1">
              <a:lnSpc>
                <a:spcPct val="90000"/>
              </a:lnSpc>
            </a:pPr>
            <a:r>
              <a:rPr lang="zh-CN" altLang="en-US" smtClean="0"/>
              <a:t>交互图、状态图、测试计划</a:t>
            </a:r>
            <a:r>
              <a:rPr lang="en-US" altLang="zh-CN" smtClean="0"/>
              <a:t>…</a:t>
            </a:r>
          </a:p>
        </p:txBody>
      </p:sp>
      <p:pic>
        <p:nvPicPr>
          <p:cNvPr id="501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341438"/>
            <a:ext cx="22701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428" y="2324490"/>
            <a:ext cx="5863572" cy="268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EBD167F-FF58-4809-9559-CEE829D50537}" type="slidenum">
              <a:rPr lang="en-US" altLang="zh-CN" sz="1200" b="0" smtClean="0">
                <a:solidFill>
                  <a:srgbClr val="4D4D4D"/>
                </a:solidFill>
                <a:latin typeface="Arial" charset="0"/>
              </a:rPr>
              <a:pPr eaLnBrk="1" hangingPunct="1"/>
              <a:t>49</a:t>
            </a:fld>
            <a:r>
              <a:rPr lang="en-US" altLang="zh-CN" sz="1200" b="0" smtClean="0">
                <a:solidFill>
                  <a:srgbClr val="4D4D4D"/>
                </a:solidFill>
                <a:latin typeface="Arial" charset="0"/>
              </a:rPr>
              <a:t>-</a:t>
            </a:r>
          </a:p>
        </p:txBody>
      </p:sp>
      <p:sp>
        <p:nvSpPr>
          <p:cNvPr id="51203" name="Rectangle 2"/>
          <p:cNvSpPr>
            <a:spLocks noGrp="1" noChangeArrowheads="1"/>
          </p:cNvSpPr>
          <p:nvPr>
            <p:ph type="title"/>
          </p:nvPr>
        </p:nvSpPr>
        <p:spPr/>
        <p:txBody>
          <a:bodyPr/>
          <a:lstStyle/>
          <a:p>
            <a:pPr eaLnBrk="1" hangingPunct="1"/>
            <a:r>
              <a:rPr lang="zh-CN" altLang="en-US" sz="4400" smtClean="0"/>
              <a:t>实例：确定子系统和接口</a:t>
            </a:r>
            <a:endParaRPr lang="en-US" altLang="zh-CN" sz="4400" smtClean="0"/>
          </a:p>
        </p:txBody>
      </p:sp>
      <p:sp>
        <p:nvSpPr>
          <p:cNvPr id="1026051" name="Rectangle 3"/>
          <p:cNvSpPr>
            <a:spLocks noGrp="1" noChangeArrowheads="1"/>
          </p:cNvSpPr>
          <p:nvPr>
            <p:ph type="body" idx="1"/>
          </p:nvPr>
        </p:nvSpPr>
        <p:spPr/>
        <p:txBody>
          <a:bodyPr/>
          <a:lstStyle/>
          <a:p>
            <a:pPr eaLnBrk="1" hangingPunct="1">
              <a:lnSpc>
                <a:spcPct val="90000"/>
              </a:lnSpc>
            </a:pPr>
            <a:r>
              <a:rPr lang="zh-CN" altLang="en-US" dirty="0" smtClean="0"/>
              <a:t>考虑“旅游业务申请系统</a:t>
            </a:r>
            <a:r>
              <a:rPr lang="en-US" altLang="zh-CN" dirty="0" smtClean="0"/>
              <a:t>”</a:t>
            </a:r>
            <a:r>
              <a:rPr lang="zh-CN" altLang="en-US" dirty="0" smtClean="0"/>
              <a:t>中的下列用例模型的分析和设计策略</a:t>
            </a:r>
          </a:p>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pPr>
            <a:r>
              <a:rPr lang="zh-CN" altLang="en-US" dirty="0" smtClean="0"/>
              <a:t>添加接口和子系统后，软件构架也会相应的调整</a:t>
            </a:r>
            <a:endParaRPr lang="en-US" altLang="zh-CN" dirty="0" smtClean="0"/>
          </a:p>
        </p:txBody>
      </p:sp>
      <p:sp>
        <p:nvSpPr>
          <p:cNvPr id="51209" name="AutoShape 21"/>
          <p:cNvSpPr>
            <a:spLocks noChangeArrowheads="1"/>
          </p:cNvSpPr>
          <p:nvPr/>
        </p:nvSpPr>
        <p:spPr bwMode="auto">
          <a:xfrm rot="14400000">
            <a:off x="3539837" y="3379206"/>
            <a:ext cx="385763" cy="1235320"/>
          </a:xfrm>
          <a:prstGeom prst="downArrow">
            <a:avLst>
              <a:gd name="adj1" fmla="val 50000"/>
              <a:gd name="adj2" fmla="val 121296"/>
            </a:avLst>
          </a:prstGeom>
          <a:solidFill>
            <a:schemeClr val="hlink"/>
          </a:solidFill>
          <a:ln w="9525">
            <a:solidFill>
              <a:srgbClr val="800000"/>
            </a:solidFill>
            <a:miter lim="800000"/>
            <a:headEnd/>
            <a:tailEnd/>
          </a:ln>
        </p:spPr>
        <p:txBody>
          <a:bodyPr wrap="none" anchor="ctr"/>
          <a:lstStyle/>
          <a:p>
            <a:endParaRPr lang="zh-CN" altLang="en-US"/>
          </a:p>
        </p:txBody>
      </p:sp>
      <p:pic>
        <p:nvPicPr>
          <p:cNvPr id="512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667999"/>
            <a:ext cx="1694610" cy="1391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5"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001" y="2088053"/>
            <a:ext cx="4175927" cy="1160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11" name="AutoShape 11"/>
          <p:cNvSpPr>
            <a:spLocks noChangeArrowheads="1"/>
          </p:cNvSpPr>
          <p:nvPr/>
        </p:nvSpPr>
        <p:spPr bwMode="auto">
          <a:xfrm>
            <a:off x="2109601" y="2781300"/>
            <a:ext cx="288925" cy="935038"/>
          </a:xfrm>
          <a:prstGeom prst="downArrow">
            <a:avLst>
              <a:gd name="adj1" fmla="val 50000"/>
              <a:gd name="adj2" fmla="val 80907"/>
            </a:avLst>
          </a:prstGeom>
          <a:solidFill>
            <a:schemeClr val="hlink"/>
          </a:solidFill>
          <a:ln w="9525">
            <a:solidFill>
              <a:srgbClr val="8000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1211"/>
                                        </p:tgtEl>
                                        <p:attrNameLst>
                                          <p:attrName>style.visibility</p:attrName>
                                        </p:attrNameLst>
                                      </p:cBhvr>
                                      <p:to>
                                        <p:strVal val="visible"/>
                                      </p:to>
                                    </p:set>
                                    <p:anim calcmode="lin" valueType="num">
                                      <p:cBhvr additive="base">
                                        <p:cTn id="7" dur="500"/>
                                        <p:tgtEl>
                                          <p:spTgt spid="51211"/>
                                        </p:tgtEl>
                                        <p:attrNameLst>
                                          <p:attrName>ppt_y</p:attrName>
                                        </p:attrNameLst>
                                      </p:cBhvr>
                                      <p:tavLst>
                                        <p:tav tm="0">
                                          <p:val>
                                            <p:strVal val="#ppt_y-#ppt_h*1.125000"/>
                                          </p:val>
                                        </p:tav>
                                        <p:tav tm="100000">
                                          <p:val>
                                            <p:strVal val="#ppt_y"/>
                                          </p:val>
                                        </p:tav>
                                      </p:tavLst>
                                    </p:anim>
                                    <p:animEffect transition="in" filter="wipe(down)">
                                      <p:cBhvr>
                                        <p:cTn id="8" dur="500"/>
                                        <p:tgtEl>
                                          <p:spTgt spid="51211"/>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1213"/>
                                        </p:tgtEl>
                                        <p:attrNameLst>
                                          <p:attrName>style.visibility</p:attrName>
                                        </p:attrNameLst>
                                      </p:cBhvr>
                                      <p:to>
                                        <p:strVal val="visible"/>
                                      </p:to>
                                    </p:set>
                                    <p:animEffect transition="in" filter="dissolve">
                                      <p:cBhvr>
                                        <p:cTn id="13" dur="500"/>
                                        <p:tgtEl>
                                          <p:spTgt spid="5121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51209"/>
                                        </p:tgtEl>
                                        <p:attrNameLst>
                                          <p:attrName>style.visibility</p:attrName>
                                        </p:attrNameLst>
                                      </p:cBhvr>
                                      <p:to>
                                        <p:strVal val="visible"/>
                                      </p:to>
                                    </p:set>
                                    <p:anim calcmode="lin" valueType="num">
                                      <p:cBhvr additive="base">
                                        <p:cTn id="18" dur="500"/>
                                        <p:tgtEl>
                                          <p:spTgt spid="51209"/>
                                        </p:tgtEl>
                                        <p:attrNameLst>
                                          <p:attrName>ppt_x</p:attrName>
                                        </p:attrNameLst>
                                      </p:cBhvr>
                                      <p:tavLst>
                                        <p:tav tm="0">
                                          <p:val>
                                            <p:strVal val="#ppt_x-#ppt_w*1.125000"/>
                                          </p:val>
                                        </p:tav>
                                        <p:tav tm="100000">
                                          <p:val>
                                            <p:strVal val="#ppt_x"/>
                                          </p:val>
                                        </p:tav>
                                      </p:tavLst>
                                    </p:anim>
                                    <p:animEffect transition="in" filter="wipe(right)">
                                      <p:cBhvr>
                                        <p:cTn id="19" dur="500"/>
                                        <p:tgtEl>
                                          <p:spTgt spid="5120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1214"/>
                                        </p:tgtEl>
                                        <p:attrNameLst>
                                          <p:attrName>style.visibility</p:attrName>
                                        </p:attrNameLst>
                                      </p:cBhvr>
                                      <p:to>
                                        <p:strVal val="visible"/>
                                      </p:to>
                                    </p:set>
                                    <p:animEffect transition="in" filter="barn(inVertical)">
                                      <p:cBhvr>
                                        <p:cTn id="24" dur="500"/>
                                        <p:tgtEl>
                                          <p:spTgt spid="5121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026051">
                                            <p:txEl>
                                              <p:pRg st="6" end="6"/>
                                            </p:txEl>
                                          </p:spTgt>
                                        </p:tgtEl>
                                        <p:attrNameLst>
                                          <p:attrName>style.visibility</p:attrName>
                                        </p:attrNameLst>
                                      </p:cBhvr>
                                      <p:to>
                                        <p:strVal val="visible"/>
                                      </p:to>
                                    </p:set>
                                    <p:animEffect transition="in" filter="dissolve">
                                      <p:cBhvr>
                                        <p:cTn id="29" dur="500"/>
                                        <p:tgtEl>
                                          <p:spTgt spid="1026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animBg="1"/>
      <p:bldP spid="512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651BDA1B-78ED-45AE-843A-CB04DACC48B6}" type="slidenum">
              <a:rPr lang="en-US" altLang="zh-CN" sz="1200" b="0" smtClean="0">
                <a:solidFill>
                  <a:srgbClr val="4D4D4D"/>
                </a:solidFill>
                <a:latin typeface="Arial" charset="0"/>
              </a:rPr>
              <a:pPr eaLnBrk="1" hangingPunct="1"/>
              <a:t>5</a:t>
            </a:fld>
            <a:r>
              <a:rPr lang="en-US" altLang="zh-CN" sz="1200" b="0" smtClean="0">
                <a:solidFill>
                  <a:srgbClr val="4D4D4D"/>
                </a:solidFill>
                <a:latin typeface="Arial" charset="0"/>
              </a:rPr>
              <a:t>-</a:t>
            </a:r>
          </a:p>
        </p:txBody>
      </p:sp>
      <p:sp>
        <p:nvSpPr>
          <p:cNvPr id="7171"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975875" name="Rectangle 3"/>
          <p:cNvSpPr>
            <a:spLocks noGrp="1" noChangeArrowheads="1"/>
          </p:cNvSpPr>
          <p:nvPr>
            <p:ph type="body" idx="1"/>
          </p:nvPr>
        </p:nvSpPr>
        <p:spPr/>
        <p:txBody>
          <a:bodyPr/>
          <a:lstStyle/>
          <a:p>
            <a:pPr eaLnBrk="1" hangingPunct="1">
              <a:defRPr/>
            </a:pPr>
            <a:r>
              <a:rPr lang="zh-CN" altLang="en-US" smtClean="0">
                <a:solidFill>
                  <a:schemeClr val="hlink"/>
                </a:solidFill>
                <a:effectLst>
                  <a:outerShdw blurRad="38100" dist="38100" dir="2700000" algn="tl">
                    <a:srgbClr val="C0C0C0"/>
                  </a:outerShdw>
                </a:effectLst>
              </a:rPr>
              <a:t>过渡到设计</a:t>
            </a:r>
          </a:p>
          <a:p>
            <a:pPr eaLnBrk="1" hangingPunct="1">
              <a:defRPr/>
            </a:pPr>
            <a:r>
              <a:rPr lang="zh-CN" altLang="en-US" smtClean="0"/>
              <a:t>构架设计基础</a:t>
            </a:r>
          </a:p>
          <a:p>
            <a:pPr eaLnBrk="1" hangingPunct="1">
              <a:defRPr/>
            </a:pPr>
            <a:r>
              <a:rPr lang="zh-CN" altLang="en-US" smtClean="0"/>
              <a:t>确定设计元素</a:t>
            </a:r>
          </a:p>
          <a:p>
            <a:pPr eaLnBrk="1" hangingPunct="1">
              <a:defRPr/>
            </a:pPr>
            <a:r>
              <a:rPr lang="zh-CN" altLang="en-US" smtClean="0"/>
              <a:t>应用设计机制</a:t>
            </a:r>
          </a:p>
          <a:p>
            <a:pPr eaLnBrk="1" hangingPunct="1">
              <a:defRPr/>
            </a:pPr>
            <a:r>
              <a:rPr lang="zh-CN" altLang="en-US" smtClean="0"/>
              <a:t>定义运行时构架</a:t>
            </a:r>
          </a:p>
          <a:p>
            <a:pPr eaLnBrk="1" hangingPunct="1">
              <a:defRPr/>
            </a:pPr>
            <a:r>
              <a:rPr lang="zh-CN" altLang="en-US" smtClean="0"/>
              <a:t>描述分布</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875" y="260350"/>
            <a:ext cx="8296597" cy="647700"/>
          </a:xfrm>
        </p:spPr>
        <p:txBody>
          <a:bodyPr/>
          <a:lstStyle/>
          <a:p>
            <a:r>
              <a:rPr lang="zh-CN" altLang="en-US" dirty="0" smtClean="0"/>
              <a:t>更新后设计包组织和软件架构</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8DB83D1F-65F6-4F22-A87D-A3E6E96CBC08}" type="slidenum">
              <a:rPr lang="en-US" altLang="zh-CN" smtClean="0"/>
              <a:pPr>
                <a:defRPr/>
              </a:pPr>
              <a:t>50</a:t>
            </a:fld>
            <a:r>
              <a:rPr lang="en-US" altLang="zh-CN" smtClean="0"/>
              <a:t>-</a:t>
            </a:r>
            <a:endParaRPr lang="en-US" altLang="zh-CN"/>
          </a:p>
        </p:txBody>
      </p:sp>
      <p:pic>
        <p:nvPicPr>
          <p:cNvPr id="116738" name="图片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08720"/>
            <a:ext cx="7344816" cy="569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2961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B03E7BA-A9D8-484D-853B-7678B01C7D11}" type="slidenum">
              <a:rPr lang="en-US" altLang="zh-CN" sz="1200" b="0" smtClean="0">
                <a:solidFill>
                  <a:srgbClr val="4D4D4D"/>
                </a:solidFill>
                <a:latin typeface="Arial" charset="0"/>
              </a:rPr>
              <a:pPr eaLnBrk="1" hangingPunct="1"/>
              <a:t>51</a:t>
            </a:fld>
            <a:r>
              <a:rPr lang="en-US" altLang="zh-CN" sz="1200" b="0" smtClean="0">
                <a:solidFill>
                  <a:srgbClr val="4D4D4D"/>
                </a:solidFill>
                <a:latin typeface="Arial" charset="0"/>
              </a:rPr>
              <a:t>-</a:t>
            </a:r>
          </a:p>
        </p:txBody>
      </p:sp>
      <p:sp>
        <p:nvSpPr>
          <p:cNvPr id="52227"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1028099" name="Rectangle 3"/>
          <p:cNvSpPr>
            <a:spLocks noGrp="1" noChangeArrowheads="1"/>
          </p:cNvSpPr>
          <p:nvPr>
            <p:ph type="body" idx="1"/>
          </p:nvPr>
        </p:nvSpPr>
        <p:spPr/>
        <p:txBody>
          <a:bodyPr/>
          <a:lstStyle/>
          <a:p>
            <a:pPr eaLnBrk="1" hangingPunct="1">
              <a:defRPr/>
            </a:pPr>
            <a:r>
              <a:rPr lang="zh-CN" altLang="en-US" smtClean="0">
                <a:solidFill>
                  <a:srgbClr val="4D4D4D"/>
                </a:solidFill>
              </a:rPr>
              <a:t>过渡到设计</a:t>
            </a:r>
          </a:p>
          <a:p>
            <a:pPr eaLnBrk="1" hangingPunct="1">
              <a:defRPr/>
            </a:pPr>
            <a:r>
              <a:rPr lang="zh-CN" altLang="en-US" smtClean="0">
                <a:solidFill>
                  <a:srgbClr val="4D4D4D"/>
                </a:solidFill>
              </a:rPr>
              <a:t>构架设计基础</a:t>
            </a:r>
          </a:p>
          <a:p>
            <a:pPr eaLnBrk="1" hangingPunct="1">
              <a:defRPr/>
            </a:pPr>
            <a:r>
              <a:rPr lang="zh-CN" altLang="en-US" smtClean="0">
                <a:solidFill>
                  <a:srgbClr val="4D4D4D"/>
                </a:solidFill>
              </a:rPr>
              <a:t>确定设计元素</a:t>
            </a:r>
          </a:p>
          <a:p>
            <a:pPr eaLnBrk="1" hangingPunct="1">
              <a:defRPr/>
            </a:pPr>
            <a:r>
              <a:rPr lang="zh-CN" altLang="en-US" smtClean="0">
                <a:solidFill>
                  <a:schemeClr val="hlink"/>
                </a:solidFill>
                <a:effectLst>
                  <a:outerShdw blurRad="38100" dist="38100" dir="2700000" algn="tl">
                    <a:srgbClr val="C0C0C0"/>
                  </a:outerShdw>
                </a:effectLst>
              </a:rPr>
              <a:t>应用设计机制</a:t>
            </a:r>
          </a:p>
          <a:p>
            <a:pPr eaLnBrk="1" hangingPunct="1">
              <a:defRPr/>
            </a:pPr>
            <a:r>
              <a:rPr lang="zh-CN" altLang="en-US" smtClean="0"/>
              <a:t>定义运行时构架</a:t>
            </a:r>
          </a:p>
          <a:p>
            <a:pPr eaLnBrk="1" hangingPunct="1">
              <a:defRPr/>
            </a:pPr>
            <a:r>
              <a:rPr lang="zh-CN" altLang="en-US" smtClean="0"/>
              <a:t>描述分布</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AD5458E-E0BA-4375-8622-B4D23535BA3B}" type="slidenum">
              <a:rPr lang="en-US" altLang="zh-CN" sz="1200" b="0" smtClean="0">
                <a:solidFill>
                  <a:srgbClr val="4D4D4D"/>
                </a:solidFill>
                <a:latin typeface="Arial" charset="0"/>
              </a:rPr>
              <a:pPr eaLnBrk="1" hangingPunct="1"/>
              <a:t>52</a:t>
            </a:fld>
            <a:r>
              <a:rPr lang="en-US" altLang="zh-CN" sz="1200" b="0" smtClean="0">
                <a:solidFill>
                  <a:srgbClr val="4D4D4D"/>
                </a:solidFill>
                <a:latin typeface="Arial" charset="0"/>
              </a:rPr>
              <a:t>-</a:t>
            </a:r>
          </a:p>
        </p:txBody>
      </p:sp>
      <p:sp>
        <p:nvSpPr>
          <p:cNvPr id="53251" name="Rectangle 2"/>
          <p:cNvSpPr>
            <a:spLocks noGrp="1" noChangeArrowheads="1"/>
          </p:cNvSpPr>
          <p:nvPr>
            <p:ph type="title"/>
          </p:nvPr>
        </p:nvSpPr>
        <p:spPr/>
        <p:txBody>
          <a:bodyPr/>
          <a:lstStyle/>
          <a:p>
            <a:pPr eaLnBrk="1" hangingPunct="1"/>
            <a:r>
              <a:rPr lang="zh-CN" altLang="en-US" sz="4400" smtClean="0"/>
              <a:t>构架机制</a:t>
            </a:r>
            <a:endParaRPr lang="en-US" altLang="zh-CN" sz="4400" smtClean="0"/>
          </a:p>
        </p:txBody>
      </p:sp>
      <p:sp>
        <p:nvSpPr>
          <p:cNvPr id="53252" name="Rectangle 3"/>
          <p:cNvSpPr>
            <a:spLocks noGrp="1" noChangeArrowheads="1"/>
          </p:cNvSpPr>
          <p:nvPr>
            <p:ph type="body" idx="1"/>
          </p:nvPr>
        </p:nvSpPr>
        <p:spPr/>
        <p:txBody>
          <a:bodyPr/>
          <a:lstStyle/>
          <a:p>
            <a:pPr eaLnBrk="1" hangingPunct="1"/>
            <a:r>
              <a:rPr lang="zh-CN" altLang="en-US" smtClean="0"/>
              <a:t>三类构架机制</a:t>
            </a:r>
          </a:p>
          <a:p>
            <a:pPr lvl="1" eaLnBrk="1" hangingPunct="1"/>
            <a:r>
              <a:rPr lang="zh-CN" altLang="en-US" smtClean="0"/>
              <a:t>分析机制、设计机制、实现机制</a:t>
            </a:r>
            <a:endParaRPr lang="en-US" altLang="zh-CN" smtClean="0"/>
          </a:p>
          <a:p>
            <a:pPr eaLnBrk="1" hangingPunct="1"/>
            <a:r>
              <a:rPr lang="zh-CN" altLang="en-US" smtClean="0"/>
              <a:t>设计机制</a:t>
            </a:r>
            <a:r>
              <a:rPr lang="en-US" altLang="zh-CN" smtClean="0"/>
              <a:t>(Design Mechanisms)</a:t>
            </a:r>
            <a:r>
              <a:rPr lang="zh-CN" altLang="en-US" smtClean="0"/>
              <a:t>用于实现相应的分析机制，即在分析机制的框架中添加实现细节</a:t>
            </a:r>
          </a:p>
          <a:p>
            <a:pPr lvl="1" eaLnBrk="1" hangingPunct="1"/>
            <a:r>
              <a:rPr lang="zh-CN" altLang="en-US" smtClean="0"/>
              <a:t>设计模式也是设计机制的一种</a:t>
            </a:r>
            <a:endParaRPr lang="en-US" altLang="zh-CN" smtClean="0"/>
          </a:p>
          <a:p>
            <a:pPr eaLnBrk="1" hangingPunct="1"/>
            <a:r>
              <a:rPr lang="zh-CN" altLang="en-US" smtClean="0"/>
              <a:t>实现机制</a:t>
            </a:r>
            <a:r>
              <a:rPr lang="en-US" altLang="zh-CN" smtClean="0"/>
              <a:t>(Implementation)</a:t>
            </a:r>
            <a:r>
              <a:rPr lang="zh-CN" altLang="en-US" smtClean="0"/>
              <a:t>则是运用特定的实现技术来编码实现相应的设计机制</a:t>
            </a:r>
            <a:endParaRPr lang="en-US" altLang="zh-CN"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B1E0996-6D1B-4BF0-B771-18C3735E7C8C}" type="slidenum">
              <a:rPr lang="en-US" altLang="zh-CN" sz="1200" b="0" smtClean="0">
                <a:solidFill>
                  <a:srgbClr val="4D4D4D"/>
                </a:solidFill>
                <a:latin typeface="Arial" charset="0"/>
              </a:rPr>
              <a:pPr eaLnBrk="1" hangingPunct="1"/>
              <a:t>53</a:t>
            </a:fld>
            <a:r>
              <a:rPr lang="en-US" altLang="zh-CN" sz="1200" b="0" smtClean="0">
                <a:solidFill>
                  <a:srgbClr val="4D4D4D"/>
                </a:solidFill>
                <a:latin typeface="Arial" charset="0"/>
              </a:rPr>
              <a:t>-</a:t>
            </a:r>
          </a:p>
        </p:txBody>
      </p:sp>
      <p:sp>
        <p:nvSpPr>
          <p:cNvPr id="54275" name="Rectangle 2"/>
          <p:cNvSpPr>
            <a:spLocks noGrp="1" noChangeArrowheads="1"/>
          </p:cNvSpPr>
          <p:nvPr>
            <p:ph type="title"/>
          </p:nvPr>
        </p:nvSpPr>
        <p:spPr/>
        <p:txBody>
          <a:bodyPr/>
          <a:lstStyle/>
          <a:p>
            <a:pPr eaLnBrk="1" hangingPunct="1"/>
            <a:r>
              <a:rPr lang="zh-CN" altLang="en-US" sz="4400" smtClean="0"/>
              <a:t>构架机制举例</a:t>
            </a:r>
            <a:endParaRPr lang="en-US" altLang="zh-CN" sz="4400" smtClean="0"/>
          </a:p>
        </p:txBody>
      </p:sp>
      <p:pic>
        <p:nvPicPr>
          <p:cNvPr id="542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25538"/>
            <a:ext cx="76327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586ED0D-8B4E-45B0-B9D7-017951DE53B4}" type="slidenum">
              <a:rPr lang="en-US" altLang="zh-CN" sz="1200" b="0" smtClean="0">
                <a:solidFill>
                  <a:srgbClr val="4D4D4D"/>
                </a:solidFill>
                <a:latin typeface="Arial" charset="0"/>
              </a:rPr>
              <a:pPr eaLnBrk="1" hangingPunct="1"/>
              <a:t>54</a:t>
            </a:fld>
            <a:r>
              <a:rPr lang="en-US" altLang="zh-CN" sz="1200" b="0" smtClean="0">
                <a:solidFill>
                  <a:srgbClr val="4D4D4D"/>
                </a:solidFill>
                <a:latin typeface="Arial" charset="0"/>
              </a:rPr>
              <a:t>-</a:t>
            </a:r>
          </a:p>
        </p:txBody>
      </p:sp>
      <p:sp>
        <p:nvSpPr>
          <p:cNvPr id="55299" name="Rectangle 2"/>
          <p:cNvSpPr>
            <a:spLocks noGrp="1" noChangeArrowheads="1"/>
          </p:cNvSpPr>
          <p:nvPr>
            <p:ph type="title"/>
          </p:nvPr>
        </p:nvSpPr>
        <p:spPr/>
        <p:txBody>
          <a:bodyPr/>
          <a:lstStyle/>
          <a:p>
            <a:pPr eaLnBrk="1" hangingPunct="1"/>
            <a:r>
              <a:rPr lang="zh-CN" altLang="en-US" sz="4400" smtClean="0"/>
              <a:t>应用构架机制</a:t>
            </a:r>
            <a:endParaRPr lang="en-US" altLang="zh-CN" sz="4400" smtClean="0"/>
          </a:p>
        </p:txBody>
      </p:sp>
      <p:sp>
        <p:nvSpPr>
          <p:cNvPr id="55300" name="Rectangle 3"/>
          <p:cNvSpPr>
            <a:spLocks noGrp="1" noChangeArrowheads="1"/>
          </p:cNvSpPr>
          <p:nvPr>
            <p:ph type="body" idx="1"/>
          </p:nvPr>
        </p:nvSpPr>
        <p:spPr/>
        <p:txBody>
          <a:bodyPr/>
          <a:lstStyle/>
          <a:p>
            <a:pPr eaLnBrk="1" hangingPunct="1"/>
            <a:r>
              <a:rPr lang="zh-CN" altLang="en-US" smtClean="0"/>
              <a:t>构架机制可以被视为模式</a:t>
            </a:r>
            <a:r>
              <a:rPr lang="en-US" altLang="zh-CN" smtClean="0"/>
              <a:t>(</a:t>
            </a:r>
            <a:r>
              <a:rPr lang="zh-CN" altLang="en-US" smtClean="0"/>
              <a:t>参数化协作</a:t>
            </a:r>
            <a:r>
              <a:rPr lang="en-US" altLang="zh-CN" smtClean="0"/>
              <a:t>)</a:t>
            </a:r>
          </a:p>
        </p:txBody>
      </p:sp>
      <p:pic>
        <p:nvPicPr>
          <p:cNvPr id="553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365375"/>
            <a:ext cx="7488237"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CB9637B-FE6A-4E73-8CED-6D57287107DD}" type="slidenum">
              <a:rPr lang="en-US" altLang="zh-CN" sz="1200" b="0" smtClean="0">
                <a:solidFill>
                  <a:srgbClr val="4D4D4D"/>
                </a:solidFill>
                <a:latin typeface="Arial" charset="0"/>
              </a:rPr>
              <a:pPr eaLnBrk="1" hangingPunct="1"/>
              <a:t>55</a:t>
            </a:fld>
            <a:r>
              <a:rPr lang="en-US" altLang="zh-CN" sz="1200" b="0" smtClean="0">
                <a:solidFill>
                  <a:srgbClr val="4D4D4D"/>
                </a:solidFill>
                <a:latin typeface="Arial" charset="0"/>
              </a:rPr>
              <a:t>-</a:t>
            </a:r>
          </a:p>
        </p:txBody>
      </p:sp>
      <p:sp>
        <p:nvSpPr>
          <p:cNvPr id="56323" name="Rectangle 2"/>
          <p:cNvSpPr>
            <a:spLocks noGrp="1" noChangeArrowheads="1"/>
          </p:cNvSpPr>
          <p:nvPr>
            <p:ph type="title"/>
          </p:nvPr>
        </p:nvSpPr>
        <p:spPr/>
        <p:txBody>
          <a:bodyPr/>
          <a:lstStyle/>
          <a:p>
            <a:pPr eaLnBrk="1" hangingPunct="1"/>
            <a:r>
              <a:rPr lang="zh-CN" altLang="en-US" sz="4400" smtClean="0"/>
              <a:t>实例：系统中的构架机制</a:t>
            </a:r>
            <a:endParaRPr lang="en-US" altLang="zh-CN" sz="4400" smtClean="0"/>
          </a:p>
        </p:txBody>
      </p:sp>
      <p:sp>
        <p:nvSpPr>
          <p:cNvPr id="56324" name="Rectangle 3"/>
          <p:cNvSpPr>
            <a:spLocks noGrp="1" noChangeArrowheads="1"/>
          </p:cNvSpPr>
          <p:nvPr>
            <p:ph type="body" idx="1"/>
          </p:nvPr>
        </p:nvSpPr>
        <p:spPr/>
        <p:txBody>
          <a:bodyPr/>
          <a:lstStyle/>
          <a:p>
            <a:pPr eaLnBrk="1" hangingPunct="1"/>
            <a:r>
              <a:rPr lang="zh-CN" altLang="en-US" smtClean="0"/>
              <a:t>旅游申请系统中的分析机制</a:t>
            </a:r>
          </a:p>
          <a:p>
            <a:pPr lvl="1" eaLnBrk="1" hangingPunct="1"/>
            <a:r>
              <a:rPr lang="zh-CN" altLang="en-US" smtClean="0"/>
              <a:t>持久性、</a:t>
            </a:r>
            <a:r>
              <a:rPr kumimoji="0" lang="zh-CN" altLang="en-US" smtClean="0"/>
              <a:t>安全性、遗留接口</a:t>
            </a:r>
            <a:r>
              <a:rPr kumimoji="0" lang="zh-CN" altLang="en-US" smtClean="0">
                <a:solidFill>
                  <a:srgbClr val="4D4D4D"/>
                </a:solidFill>
              </a:rPr>
              <a:t>、分布</a:t>
            </a:r>
            <a:r>
              <a:rPr kumimoji="0" lang="en-US" altLang="zh-CN" smtClean="0">
                <a:solidFill>
                  <a:srgbClr val="4D4D4D"/>
                </a:solidFill>
              </a:rPr>
              <a:t>…</a:t>
            </a:r>
          </a:p>
          <a:p>
            <a:pPr eaLnBrk="1" hangingPunct="1"/>
            <a:r>
              <a:rPr kumimoji="0" lang="zh-CN" altLang="en-US" smtClean="0"/>
              <a:t>旅店预订系统中的构架机制</a:t>
            </a:r>
          </a:p>
          <a:p>
            <a:pPr lvl="1" eaLnBrk="1" hangingPunct="1"/>
            <a:r>
              <a:rPr kumimoji="0" lang="zh-CN" altLang="en-US" smtClean="0"/>
              <a:t>持久性</a:t>
            </a:r>
            <a:r>
              <a:rPr kumimoji="0" lang="en-US" altLang="zh-CN" smtClean="0"/>
              <a:t>…</a:t>
            </a:r>
          </a:p>
          <a:p>
            <a:pPr eaLnBrk="1" hangingPunct="1"/>
            <a:r>
              <a:rPr kumimoji="0" lang="zh-CN" altLang="en-US" smtClean="0"/>
              <a:t>医院预约挂号系统中的分析机制</a:t>
            </a:r>
          </a:p>
          <a:p>
            <a:pPr lvl="1" eaLnBrk="1" hangingPunct="1"/>
            <a:r>
              <a:rPr kumimoji="0" lang="zh-CN" altLang="en-US" smtClean="0"/>
              <a:t>持久性、外部接口、分布、安全性</a:t>
            </a:r>
            <a:endParaRPr kumimoji="0" lang="en-US" altLang="zh-CN"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032A964-3ABA-4EC9-BF4C-DE139DCB650F}" type="slidenum">
              <a:rPr lang="en-US" altLang="zh-CN" sz="1200" b="0" smtClean="0">
                <a:solidFill>
                  <a:srgbClr val="4D4D4D"/>
                </a:solidFill>
                <a:latin typeface="Arial" charset="0"/>
              </a:rPr>
              <a:pPr eaLnBrk="1" hangingPunct="1"/>
              <a:t>56</a:t>
            </a:fld>
            <a:r>
              <a:rPr lang="en-US" altLang="zh-CN" sz="1200" b="0" smtClean="0">
                <a:solidFill>
                  <a:srgbClr val="4D4D4D"/>
                </a:solidFill>
                <a:latin typeface="Arial" charset="0"/>
              </a:rPr>
              <a:t>-</a:t>
            </a:r>
          </a:p>
        </p:txBody>
      </p:sp>
      <p:sp>
        <p:nvSpPr>
          <p:cNvPr id="57347" name="Rectangle 2"/>
          <p:cNvSpPr>
            <a:spLocks noGrp="1" noChangeArrowheads="1"/>
          </p:cNvSpPr>
          <p:nvPr>
            <p:ph type="title"/>
          </p:nvPr>
        </p:nvSpPr>
        <p:spPr/>
        <p:txBody>
          <a:bodyPr/>
          <a:lstStyle/>
          <a:p>
            <a:pPr eaLnBrk="1" hangingPunct="1"/>
            <a:r>
              <a:rPr lang="zh-CN" altLang="en-US" sz="4400" smtClean="0"/>
              <a:t>定义设计机制</a:t>
            </a:r>
            <a:endParaRPr lang="en-US" altLang="zh-CN" sz="4400" smtClean="0"/>
          </a:p>
        </p:txBody>
      </p:sp>
      <p:sp>
        <p:nvSpPr>
          <p:cNvPr id="57348" name="Rectangle 3"/>
          <p:cNvSpPr>
            <a:spLocks noGrp="1" noChangeArrowheads="1"/>
          </p:cNvSpPr>
          <p:nvPr>
            <p:ph type="body" idx="1"/>
          </p:nvPr>
        </p:nvSpPr>
        <p:spPr/>
        <p:txBody>
          <a:bodyPr/>
          <a:lstStyle/>
          <a:p>
            <a:pPr eaLnBrk="1" hangingPunct="1"/>
            <a:r>
              <a:rPr lang="zh-CN" altLang="en-US" smtClean="0"/>
              <a:t>本阶段需要为分析机制选定合适的设计机制，并描述其设计原理，以便构件设计时使用</a:t>
            </a:r>
          </a:p>
          <a:p>
            <a:pPr eaLnBrk="1" hangingPunct="1"/>
            <a:r>
              <a:rPr kumimoji="0" lang="zh-CN" altLang="en-US" smtClean="0"/>
              <a:t>从分析机制到设计机制：持久性</a:t>
            </a:r>
            <a:endParaRPr kumimoji="0" lang="en-US" altLang="zh-CN" smtClean="0"/>
          </a:p>
          <a:p>
            <a:pPr lvl="1" eaLnBrk="1" hangingPunct="1"/>
            <a:r>
              <a:rPr kumimoji="0" lang="zh-CN" altLang="en-US" smtClean="0"/>
              <a:t>持久性</a:t>
            </a:r>
            <a:r>
              <a:rPr kumimoji="0" lang="en-US" altLang="zh-CN" smtClean="0"/>
              <a:t>:RDBMS:JDBC</a:t>
            </a:r>
          </a:p>
          <a:p>
            <a:pPr eaLnBrk="1" hangingPunct="1"/>
            <a:r>
              <a:rPr kumimoji="0" lang="zh-CN" altLang="en-US" smtClean="0"/>
              <a:t>持久性机制的特征：</a:t>
            </a:r>
          </a:p>
          <a:p>
            <a:pPr lvl="1" eaLnBrk="1" hangingPunct="1"/>
            <a:r>
              <a:rPr lang="zh-CN" altLang="en-US" smtClean="0"/>
              <a:t>粒度、对象数量、持续时间、存取机制、</a:t>
            </a:r>
            <a:r>
              <a:rPr kumimoji="0" lang="zh-CN" altLang="en-US" smtClean="0"/>
              <a:t>访问频率、可靠性</a:t>
            </a:r>
            <a:endParaRPr kumimoji="0" lang="en-US" altLang="zh-CN" smtClean="0"/>
          </a:p>
          <a:p>
            <a:pPr eaLnBrk="1" hangingPunct="1"/>
            <a:endParaRPr kumimoji="0" lang="zh-CN" alt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7B88374-D8CA-48FA-BC58-C603231172AF}" type="slidenum">
              <a:rPr lang="en-US" altLang="zh-CN" sz="1200" b="0" smtClean="0">
                <a:solidFill>
                  <a:srgbClr val="4D4D4D"/>
                </a:solidFill>
                <a:latin typeface="Arial" charset="0"/>
              </a:rPr>
              <a:pPr eaLnBrk="1" hangingPunct="1"/>
              <a:t>57</a:t>
            </a:fld>
            <a:r>
              <a:rPr lang="en-US" altLang="zh-CN" sz="1200" b="0" smtClean="0">
                <a:solidFill>
                  <a:srgbClr val="4D4D4D"/>
                </a:solidFill>
                <a:latin typeface="Arial" charset="0"/>
              </a:rPr>
              <a:t>-</a:t>
            </a:r>
          </a:p>
        </p:txBody>
      </p:sp>
      <p:sp>
        <p:nvSpPr>
          <p:cNvPr id="58371" name="Rectangle 2"/>
          <p:cNvSpPr>
            <a:spLocks noGrp="1" noChangeArrowheads="1"/>
          </p:cNvSpPr>
          <p:nvPr>
            <p:ph type="title"/>
          </p:nvPr>
        </p:nvSpPr>
        <p:spPr>
          <a:xfrm>
            <a:off x="523875" y="260350"/>
            <a:ext cx="8620125" cy="647700"/>
          </a:xfrm>
        </p:spPr>
        <p:txBody>
          <a:bodyPr/>
          <a:lstStyle/>
          <a:p>
            <a:pPr eaLnBrk="1" hangingPunct="1"/>
            <a:r>
              <a:rPr lang="zh-CN" altLang="en-US" sz="4400" smtClean="0"/>
              <a:t>设计机制：持久性</a:t>
            </a:r>
            <a:r>
              <a:rPr lang="en-US" altLang="zh-CN" sz="4400" smtClean="0"/>
              <a:t>:RDBMS:JDBC</a:t>
            </a:r>
          </a:p>
        </p:txBody>
      </p:sp>
      <p:sp>
        <p:nvSpPr>
          <p:cNvPr id="58372" name="Rectangle 3"/>
          <p:cNvSpPr>
            <a:spLocks noGrp="1" noChangeArrowheads="1"/>
          </p:cNvSpPr>
          <p:nvPr>
            <p:ph type="body" idx="1"/>
          </p:nvPr>
        </p:nvSpPr>
        <p:spPr/>
        <p:txBody>
          <a:bodyPr/>
          <a:lstStyle/>
          <a:p>
            <a:pPr eaLnBrk="1" hangingPunct="1"/>
            <a:r>
              <a:rPr lang="en-US" altLang="zh-CN" sz="3200" smtClean="0"/>
              <a:t>1</a:t>
            </a:r>
            <a:r>
              <a:rPr lang="zh-CN" altLang="en-US" sz="3200" smtClean="0"/>
              <a:t>、引入“基础设计元素</a:t>
            </a:r>
            <a:r>
              <a:rPr lang="en-US" altLang="zh-CN" sz="3200" smtClean="0"/>
              <a:t>”(Middleware</a:t>
            </a:r>
            <a:r>
              <a:rPr lang="zh-CN" altLang="en-US" sz="3200" smtClean="0"/>
              <a:t>包</a:t>
            </a:r>
            <a:r>
              <a:rPr lang="en-US" altLang="zh-CN" sz="3200" smtClean="0"/>
              <a:t>)</a:t>
            </a:r>
            <a:r>
              <a:rPr lang="zh-CN" altLang="en-US" sz="3200" smtClean="0"/>
              <a:t>，即不作任何调整而直接使用的类</a:t>
            </a:r>
          </a:p>
          <a:p>
            <a:pPr eaLnBrk="1" hangingPunct="1"/>
            <a:r>
              <a:rPr lang="en-US" altLang="zh-CN" sz="3200" smtClean="0"/>
              <a:t>2</a:t>
            </a:r>
            <a:r>
              <a:rPr lang="zh-CN" altLang="en-US" sz="3200" smtClean="0"/>
              <a:t>、在“构架机制</a:t>
            </a:r>
            <a:r>
              <a:rPr lang="en-US" altLang="zh-CN" sz="3200" smtClean="0"/>
              <a:t>”</a:t>
            </a:r>
            <a:r>
              <a:rPr lang="zh-CN" altLang="en-US" sz="3200" smtClean="0"/>
              <a:t>包的“持久性</a:t>
            </a:r>
            <a:r>
              <a:rPr lang="en-US" altLang="zh-CN" sz="3200" smtClean="0"/>
              <a:t>”</a:t>
            </a:r>
            <a:r>
              <a:rPr lang="zh-CN" altLang="en-US" sz="3200" smtClean="0"/>
              <a:t>包中，建立一个名为</a:t>
            </a:r>
            <a:r>
              <a:rPr lang="en-US" altLang="zh-CN" sz="3200" smtClean="0"/>
              <a:t>RDBMS-JDBC</a:t>
            </a:r>
            <a:r>
              <a:rPr lang="zh-CN" altLang="en-US" sz="3200" smtClean="0"/>
              <a:t>的包</a:t>
            </a:r>
          </a:p>
          <a:p>
            <a:pPr eaLnBrk="1" hangingPunct="1"/>
            <a:r>
              <a:rPr lang="en-US" altLang="zh-CN" sz="3200" smtClean="0"/>
              <a:t>3</a:t>
            </a:r>
            <a:r>
              <a:rPr lang="zh-CN" altLang="en-US" sz="3200" smtClean="0"/>
              <a:t>、运用类的构造型</a:t>
            </a:r>
            <a:r>
              <a:rPr lang="en-US" altLang="zh-CN" sz="3200" smtClean="0">
                <a:solidFill>
                  <a:schemeClr val="hlink"/>
                </a:solidFill>
              </a:rPr>
              <a:t>&lt;&lt;role&gt;&gt;</a:t>
            </a:r>
            <a:r>
              <a:rPr lang="zh-CN" altLang="en-US" sz="3200" smtClean="0"/>
              <a:t>建立相关“核心设计元素</a:t>
            </a:r>
            <a:r>
              <a:rPr lang="en-US" altLang="zh-CN" sz="3200" smtClean="0"/>
              <a:t>”</a:t>
            </a:r>
            <a:r>
              <a:rPr lang="zh-CN" altLang="en-US" sz="3200" smtClean="0"/>
              <a:t>的“适配器”以及“衔接设计元素</a:t>
            </a:r>
            <a:r>
              <a:rPr lang="en-US" altLang="zh-CN" sz="3200" smtClean="0"/>
              <a:t>”</a:t>
            </a:r>
            <a:r>
              <a:rPr lang="zh-CN" altLang="en-US" sz="3200" smtClean="0"/>
              <a:t>的“模子”，并且简述它们的用法</a:t>
            </a:r>
          </a:p>
          <a:p>
            <a:pPr eaLnBrk="1" hangingPunct="1"/>
            <a:r>
              <a:rPr lang="en-US" altLang="zh-CN" sz="3200" smtClean="0"/>
              <a:t>4</a:t>
            </a:r>
            <a:r>
              <a:rPr lang="zh-CN" altLang="en-US" sz="3200" smtClean="0"/>
              <a:t>、描述机制的静态结构</a:t>
            </a:r>
          </a:p>
          <a:p>
            <a:pPr eaLnBrk="1" hangingPunct="1"/>
            <a:r>
              <a:rPr lang="en-US" altLang="zh-CN" sz="3200" smtClean="0"/>
              <a:t>5</a:t>
            </a:r>
            <a:r>
              <a:rPr lang="zh-CN" altLang="en-US" sz="3200" smtClean="0"/>
              <a:t>、描述机制的典型应用场景</a:t>
            </a:r>
            <a:endParaRPr lang="en-US" altLang="zh-CN" sz="32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0E90C5F-68E2-430B-A0A8-2B3396F5BF08}" type="slidenum">
              <a:rPr lang="en-US" altLang="zh-CN" sz="1200" b="0" smtClean="0">
                <a:solidFill>
                  <a:srgbClr val="4D4D4D"/>
                </a:solidFill>
                <a:latin typeface="Arial" charset="0"/>
              </a:rPr>
              <a:pPr eaLnBrk="1" hangingPunct="1"/>
              <a:t>58</a:t>
            </a:fld>
            <a:r>
              <a:rPr lang="en-US" altLang="zh-CN" sz="1200" b="0" smtClean="0">
                <a:solidFill>
                  <a:srgbClr val="4D4D4D"/>
                </a:solidFill>
                <a:latin typeface="Arial" charset="0"/>
              </a:rPr>
              <a:t>-</a:t>
            </a:r>
          </a:p>
        </p:txBody>
      </p:sp>
      <p:sp>
        <p:nvSpPr>
          <p:cNvPr id="59395" name="Rectangle 2"/>
          <p:cNvSpPr>
            <a:spLocks noGrp="1" noChangeArrowheads="1"/>
          </p:cNvSpPr>
          <p:nvPr>
            <p:ph type="title"/>
          </p:nvPr>
        </p:nvSpPr>
        <p:spPr>
          <a:xfrm>
            <a:off x="523875" y="260350"/>
            <a:ext cx="8369300" cy="647700"/>
          </a:xfrm>
        </p:spPr>
        <p:txBody>
          <a:bodyPr/>
          <a:lstStyle/>
          <a:p>
            <a:pPr eaLnBrk="1" hangingPunct="1"/>
            <a:r>
              <a:rPr lang="en-US" altLang="zh-CN" smtClean="0"/>
              <a:t>“</a:t>
            </a:r>
            <a:r>
              <a:rPr lang="zh-CN" altLang="en-US" smtClean="0"/>
              <a:t>持久性</a:t>
            </a:r>
            <a:r>
              <a:rPr lang="en-US" altLang="zh-CN" smtClean="0"/>
              <a:t>:RDBMS:JDBC”</a:t>
            </a:r>
            <a:r>
              <a:rPr lang="zh-CN" altLang="en-US" smtClean="0"/>
              <a:t>类图</a:t>
            </a:r>
          </a:p>
        </p:txBody>
      </p:sp>
      <p:pic>
        <p:nvPicPr>
          <p:cNvPr id="593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68413"/>
            <a:ext cx="72723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0DB6B94-3F3B-4EC1-A481-FA5CC9503774}" type="slidenum">
              <a:rPr lang="en-US" altLang="zh-CN" sz="1200" b="0" smtClean="0">
                <a:solidFill>
                  <a:srgbClr val="4D4D4D"/>
                </a:solidFill>
                <a:latin typeface="Arial" charset="0"/>
              </a:rPr>
              <a:pPr eaLnBrk="1" hangingPunct="1"/>
              <a:t>59</a:t>
            </a:fld>
            <a:r>
              <a:rPr lang="en-US" altLang="zh-CN" sz="1200" b="0" smtClean="0">
                <a:solidFill>
                  <a:srgbClr val="4D4D4D"/>
                </a:solidFill>
                <a:latin typeface="Arial" charset="0"/>
              </a:rPr>
              <a:t>-</a:t>
            </a:r>
          </a:p>
        </p:txBody>
      </p:sp>
      <p:sp>
        <p:nvSpPr>
          <p:cNvPr id="60419" name="Rectangle 2"/>
          <p:cNvSpPr>
            <a:spLocks noGrp="1" noChangeArrowheads="1"/>
          </p:cNvSpPr>
          <p:nvPr>
            <p:ph type="title"/>
          </p:nvPr>
        </p:nvSpPr>
        <p:spPr/>
        <p:txBody>
          <a:bodyPr/>
          <a:lstStyle/>
          <a:p>
            <a:pPr eaLnBrk="1" hangingPunct="1"/>
            <a:r>
              <a:rPr lang="zh-CN" altLang="en-US" sz="4400" smtClean="0"/>
              <a:t>描述机制的典型应用场景</a:t>
            </a:r>
          </a:p>
        </p:txBody>
      </p:sp>
      <p:sp>
        <p:nvSpPr>
          <p:cNvPr id="60420" name="Rectangle 3"/>
          <p:cNvSpPr>
            <a:spLocks noGrp="1" noChangeArrowheads="1"/>
          </p:cNvSpPr>
          <p:nvPr>
            <p:ph type="body" idx="1"/>
          </p:nvPr>
        </p:nvSpPr>
        <p:spPr/>
        <p:txBody>
          <a:bodyPr/>
          <a:lstStyle/>
          <a:p>
            <a:pPr eaLnBrk="1" hangingPunct="1"/>
            <a:r>
              <a:rPr lang="zh-CN" altLang="en-US" smtClean="0"/>
              <a:t>对于持久性机制，其应用场景主要有：</a:t>
            </a:r>
          </a:p>
          <a:p>
            <a:pPr lvl="1" eaLnBrk="1" hangingPunct="1"/>
            <a:r>
              <a:rPr lang="zh-CN" altLang="en-US" smtClean="0"/>
              <a:t>初始化，建立数据库连接</a:t>
            </a:r>
          </a:p>
          <a:p>
            <a:pPr lvl="1" eaLnBrk="1" hangingPunct="1"/>
            <a:r>
              <a:rPr lang="zh-CN" altLang="en-US" smtClean="0"/>
              <a:t>插入数据</a:t>
            </a:r>
            <a:r>
              <a:rPr lang="en-US" altLang="zh-CN" smtClean="0"/>
              <a:t>(Create)</a:t>
            </a:r>
          </a:p>
          <a:p>
            <a:pPr lvl="1" eaLnBrk="1" hangingPunct="1"/>
            <a:r>
              <a:rPr lang="zh-CN" altLang="en-US" smtClean="0"/>
              <a:t>读取数据</a:t>
            </a:r>
            <a:r>
              <a:rPr lang="en-US" altLang="zh-CN" smtClean="0"/>
              <a:t>(Read)</a:t>
            </a:r>
          </a:p>
          <a:p>
            <a:pPr lvl="1" eaLnBrk="1" hangingPunct="1"/>
            <a:r>
              <a:rPr lang="zh-CN" altLang="en-US" smtClean="0"/>
              <a:t>更新数据</a:t>
            </a:r>
            <a:r>
              <a:rPr lang="en-US" altLang="zh-CN" smtClean="0"/>
              <a:t>(Update)</a:t>
            </a:r>
          </a:p>
          <a:p>
            <a:pPr lvl="1" eaLnBrk="1" hangingPunct="1"/>
            <a:r>
              <a:rPr lang="zh-CN" altLang="en-US" smtClean="0"/>
              <a:t>删除数据</a:t>
            </a:r>
            <a:r>
              <a:rPr lang="en-US" altLang="zh-CN" smtClean="0"/>
              <a:t>(Delete)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3C573DA-14DF-4F06-B669-E77B0EC7F4B3}" type="slidenum">
              <a:rPr lang="en-US" altLang="zh-CN" sz="1200" b="0" smtClean="0">
                <a:solidFill>
                  <a:srgbClr val="4D4D4D"/>
                </a:solidFill>
                <a:latin typeface="Arial" charset="0"/>
              </a:rPr>
              <a:pPr eaLnBrk="1" hangingPunct="1"/>
              <a:t>6</a:t>
            </a:fld>
            <a:r>
              <a:rPr lang="en-US" altLang="zh-CN" sz="1200" b="0" smtClean="0">
                <a:solidFill>
                  <a:srgbClr val="4D4D4D"/>
                </a:solidFill>
                <a:latin typeface="Arial" charset="0"/>
              </a:rPr>
              <a:t>-</a:t>
            </a:r>
          </a:p>
        </p:txBody>
      </p:sp>
      <p:sp>
        <p:nvSpPr>
          <p:cNvPr id="8195" name="Rectangle 2"/>
          <p:cNvSpPr>
            <a:spLocks noGrp="1" noChangeArrowheads="1"/>
          </p:cNvSpPr>
          <p:nvPr>
            <p:ph type="title"/>
          </p:nvPr>
        </p:nvSpPr>
        <p:spPr/>
        <p:txBody>
          <a:bodyPr/>
          <a:lstStyle/>
          <a:p>
            <a:pPr eaLnBrk="1" hangingPunct="1"/>
            <a:r>
              <a:rPr lang="zh-CN" altLang="en-US" smtClean="0"/>
              <a:t>软件设计的定义</a:t>
            </a:r>
          </a:p>
        </p:txBody>
      </p:sp>
      <p:sp>
        <p:nvSpPr>
          <p:cNvPr id="977923" name="Text Box 3"/>
          <p:cNvSpPr txBox="1">
            <a:spLocks noChangeArrowheads="1"/>
          </p:cNvSpPr>
          <p:nvPr/>
        </p:nvSpPr>
        <p:spPr bwMode="auto">
          <a:xfrm>
            <a:off x="395288" y="2708275"/>
            <a:ext cx="8496300" cy="1190625"/>
          </a:xfrm>
          <a:prstGeom prst="rect">
            <a:avLst/>
          </a:prstGeom>
          <a:noFill/>
          <a:ln w="9525">
            <a:noFill/>
            <a:miter lim="800000"/>
            <a:headEnd/>
            <a:tailEnd/>
          </a:ln>
          <a:effectLst/>
        </p:spPr>
        <p:txBody>
          <a:bodyPr>
            <a:spAutoFit/>
          </a:bodyPr>
          <a:lstStyle/>
          <a:p>
            <a:pPr latinLnBrk="1">
              <a:spcBef>
                <a:spcPct val="50000"/>
              </a:spcBef>
              <a:defRPr/>
            </a:pPr>
            <a:r>
              <a:rPr lang="en-US" altLang="zh-CN" sz="3600">
                <a:effectLst>
                  <a:outerShdw blurRad="38100" dist="38100" dir="2700000" algn="tl">
                    <a:srgbClr val="C0C0C0"/>
                  </a:outerShdw>
                </a:effectLst>
                <a:latin typeface="Gulim" pitchFamily="34" charset="-127"/>
                <a:ea typeface="Gulim" pitchFamily="34" charset="-127"/>
              </a:rPr>
              <a:t>IEEE 1990</a:t>
            </a:r>
            <a:r>
              <a:rPr lang="zh-CN" altLang="en-US" sz="3600">
                <a:effectLst>
                  <a:outerShdw blurRad="38100" dist="38100" dir="2700000" algn="tl">
                    <a:srgbClr val="C0C0C0"/>
                  </a:outerShdw>
                </a:effectLst>
                <a:latin typeface="Gulim" pitchFamily="34" charset="-127"/>
              </a:rPr>
              <a:t>：设计是</a:t>
            </a:r>
            <a:r>
              <a:rPr lang="zh-CN" altLang="en-US" sz="3600">
                <a:solidFill>
                  <a:srgbClr val="660066"/>
                </a:solidFill>
                <a:effectLst>
                  <a:outerShdw blurRad="38100" dist="38100" dir="2700000" algn="tl">
                    <a:srgbClr val="C0C0C0"/>
                  </a:outerShdw>
                </a:effectLst>
                <a:latin typeface="Gulim" pitchFamily="34" charset="-127"/>
              </a:rPr>
              <a:t>构架</a:t>
            </a:r>
            <a:r>
              <a:rPr lang="zh-CN" altLang="en-US" sz="3600">
                <a:effectLst>
                  <a:outerShdw blurRad="38100" dist="38100" dir="2700000" algn="tl">
                    <a:srgbClr val="C0C0C0"/>
                  </a:outerShdw>
                </a:effectLst>
                <a:latin typeface="Gulim" pitchFamily="34" charset="-127"/>
              </a:rPr>
              <a:t>、</a:t>
            </a:r>
            <a:r>
              <a:rPr lang="zh-CN" altLang="en-US" sz="3600">
                <a:solidFill>
                  <a:srgbClr val="660066"/>
                </a:solidFill>
                <a:effectLst>
                  <a:outerShdw blurRad="38100" dist="38100" dir="2700000" algn="tl">
                    <a:srgbClr val="C0C0C0"/>
                  </a:outerShdw>
                </a:effectLst>
                <a:latin typeface="Gulim" pitchFamily="34" charset="-127"/>
              </a:rPr>
              <a:t>构件</a:t>
            </a:r>
            <a:r>
              <a:rPr lang="zh-CN" altLang="en-US" sz="3600">
                <a:effectLst>
                  <a:outerShdw blurRad="38100" dist="38100" dir="2700000" algn="tl">
                    <a:srgbClr val="C0C0C0"/>
                  </a:outerShdw>
                </a:effectLst>
                <a:latin typeface="Gulim" pitchFamily="34" charset="-127"/>
              </a:rPr>
              <a:t>、</a:t>
            </a:r>
            <a:r>
              <a:rPr lang="zh-CN" altLang="en-US" sz="3600">
                <a:solidFill>
                  <a:srgbClr val="660066"/>
                </a:solidFill>
                <a:effectLst>
                  <a:outerShdw blurRad="38100" dist="38100" dir="2700000" algn="tl">
                    <a:srgbClr val="C0C0C0"/>
                  </a:outerShdw>
                </a:effectLst>
                <a:latin typeface="Gulim" pitchFamily="34" charset="-127"/>
              </a:rPr>
              <a:t>接口</a:t>
            </a:r>
            <a:r>
              <a:rPr lang="zh-CN" altLang="en-US" sz="3600">
                <a:effectLst>
                  <a:outerShdw blurRad="38100" dist="38100" dir="2700000" algn="tl">
                    <a:srgbClr val="C0C0C0"/>
                  </a:outerShdw>
                </a:effectLst>
                <a:latin typeface="Gulim" pitchFamily="34" charset="-127"/>
              </a:rPr>
              <a:t>、以及系统</a:t>
            </a:r>
            <a:r>
              <a:rPr lang="zh-CN" altLang="en-US" sz="3600">
                <a:solidFill>
                  <a:srgbClr val="660066"/>
                </a:solidFill>
                <a:effectLst>
                  <a:outerShdw blurRad="38100" dist="38100" dir="2700000" algn="tl">
                    <a:srgbClr val="C0C0C0"/>
                  </a:outerShdw>
                </a:effectLst>
                <a:latin typeface="Gulim" pitchFamily="34" charset="-127"/>
              </a:rPr>
              <a:t>其它特征</a:t>
            </a:r>
            <a:r>
              <a:rPr lang="zh-CN" altLang="en-US" sz="3600">
                <a:effectLst>
                  <a:outerShdw blurRad="38100" dist="38100" dir="2700000" algn="tl">
                    <a:srgbClr val="C0C0C0"/>
                  </a:outerShdw>
                </a:effectLst>
                <a:latin typeface="Gulim" pitchFamily="34" charset="-127"/>
              </a:rPr>
              <a:t>定义的</a:t>
            </a:r>
            <a:r>
              <a:rPr lang="zh-CN" altLang="en-US" sz="3600" u="sng">
                <a:solidFill>
                  <a:srgbClr val="A50021"/>
                </a:solidFill>
                <a:effectLst>
                  <a:outerShdw blurRad="38100" dist="38100" dir="2700000" algn="tl">
                    <a:srgbClr val="C0C0C0"/>
                  </a:outerShdw>
                </a:effectLst>
                <a:latin typeface="Gulim" pitchFamily="34" charset="-127"/>
              </a:rPr>
              <a:t>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77923"/>
                                        </p:tgtEl>
                                        <p:attrNameLst>
                                          <p:attrName>style.visibility</p:attrName>
                                        </p:attrNameLst>
                                      </p:cBhvr>
                                      <p:to>
                                        <p:strVal val="visible"/>
                                      </p:to>
                                    </p:set>
                                    <p:anim calcmode="lin" valueType="num">
                                      <p:cBhvr>
                                        <p:cTn id="7" dur="500" fill="hold"/>
                                        <p:tgtEl>
                                          <p:spTgt spid="977923"/>
                                        </p:tgtEl>
                                        <p:attrNameLst>
                                          <p:attrName>ppt_w</p:attrName>
                                        </p:attrNameLst>
                                      </p:cBhvr>
                                      <p:tavLst>
                                        <p:tav tm="0">
                                          <p:val>
                                            <p:fltVal val="0"/>
                                          </p:val>
                                        </p:tav>
                                        <p:tav tm="100000">
                                          <p:val>
                                            <p:strVal val="#ppt_w"/>
                                          </p:val>
                                        </p:tav>
                                      </p:tavLst>
                                    </p:anim>
                                    <p:anim calcmode="lin" valueType="num">
                                      <p:cBhvr>
                                        <p:cTn id="8" dur="500" fill="hold"/>
                                        <p:tgtEl>
                                          <p:spTgt spid="9779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C367B1E-B535-4D01-8DFC-5677D3321D8E}" type="slidenum">
              <a:rPr lang="en-US" altLang="zh-CN" sz="1200" b="0" smtClean="0">
                <a:solidFill>
                  <a:srgbClr val="4D4D4D"/>
                </a:solidFill>
                <a:latin typeface="Arial" charset="0"/>
              </a:rPr>
              <a:pPr eaLnBrk="1" hangingPunct="1"/>
              <a:t>60</a:t>
            </a:fld>
            <a:r>
              <a:rPr lang="en-US" altLang="zh-CN" sz="1200" b="0" smtClean="0">
                <a:solidFill>
                  <a:srgbClr val="4D4D4D"/>
                </a:solidFill>
                <a:latin typeface="Arial" charset="0"/>
              </a:rPr>
              <a:t>-</a:t>
            </a:r>
          </a:p>
        </p:txBody>
      </p:sp>
      <p:sp>
        <p:nvSpPr>
          <p:cNvPr id="61443" name="Rectangle 2"/>
          <p:cNvSpPr>
            <a:spLocks noGrp="1" noChangeArrowheads="1"/>
          </p:cNvSpPr>
          <p:nvPr>
            <p:ph type="title"/>
          </p:nvPr>
        </p:nvSpPr>
        <p:spPr/>
        <p:txBody>
          <a:bodyPr/>
          <a:lstStyle/>
          <a:p>
            <a:pPr eaLnBrk="1" hangingPunct="1"/>
            <a:r>
              <a:rPr lang="zh-CN" altLang="en-US" sz="4400" smtClean="0"/>
              <a:t>示例：读取数据动态交互图</a:t>
            </a:r>
            <a:endParaRPr lang="en-US" altLang="zh-CN" sz="4400" smtClean="0"/>
          </a:p>
        </p:txBody>
      </p:sp>
      <p:pic>
        <p:nvPicPr>
          <p:cNvPr id="614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0213"/>
            <a:ext cx="8964613"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5FF0B93-201F-4CA4-9391-1D09FA1926AB}" type="slidenum">
              <a:rPr lang="en-US" altLang="zh-CN" sz="1200" b="0" smtClean="0">
                <a:solidFill>
                  <a:srgbClr val="4D4D4D"/>
                </a:solidFill>
                <a:latin typeface="Arial" charset="0"/>
              </a:rPr>
              <a:pPr eaLnBrk="1" hangingPunct="1"/>
              <a:t>61</a:t>
            </a:fld>
            <a:r>
              <a:rPr lang="en-US" altLang="zh-CN" sz="1200" b="0" smtClean="0">
                <a:solidFill>
                  <a:srgbClr val="4D4D4D"/>
                </a:solidFill>
                <a:latin typeface="Arial" charset="0"/>
              </a:rPr>
              <a:t>-</a:t>
            </a:r>
          </a:p>
        </p:txBody>
      </p:sp>
      <p:sp>
        <p:nvSpPr>
          <p:cNvPr id="63491"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1039363" name="Rectangle 3"/>
          <p:cNvSpPr>
            <a:spLocks noGrp="1" noChangeArrowheads="1"/>
          </p:cNvSpPr>
          <p:nvPr>
            <p:ph type="body" idx="1"/>
          </p:nvPr>
        </p:nvSpPr>
        <p:spPr/>
        <p:txBody>
          <a:bodyPr/>
          <a:lstStyle/>
          <a:p>
            <a:pPr eaLnBrk="1" hangingPunct="1">
              <a:defRPr/>
            </a:pPr>
            <a:r>
              <a:rPr lang="zh-CN" altLang="en-US" smtClean="0">
                <a:solidFill>
                  <a:srgbClr val="4D4D4D"/>
                </a:solidFill>
              </a:rPr>
              <a:t>过渡到设计</a:t>
            </a:r>
          </a:p>
          <a:p>
            <a:pPr eaLnBrk="1" hangingPunct="1">
              <a:defRPr/>
            </a:pPr>
            <a:r>
              <a:rPr lang="zh-CN" altLang="en-US" smtClean="0">
                <a:solidFill>
                  <a:srgbClr val="4D4D4D"/>
                </a:solidFill>
              </a:rPr>
              <a:t>构架设计基础</a:t>
            </a:r>
          </a:p>
          <a:p>
            <a:pPr eaLnBrk="1" hangingPunct="1">
              <a:defRPr/>
            </a:pPr>
            <a:r>
              <a:rPr lang="zh-CN" altLang="en-US" smtClean="0">
                <a:solidFill>
                  <a:srgbClr val="4D4D4D"/>
                </a:solidFill>
              </a:rPr>
              <a:t>确定设计元素</a:t>
            </a:r>
          </a:p>
          <a:p>
            <a:pPr eaLnBrk="1" hangingPunct="1">
              <a:defRPr/>
            </a:pPr>
            <a:r>
              <a:rPr lang="zh-CN" altLang="en-US" smtClean="0">
                <a:solidFill>
                  <a:srgbClr val="4D4D4D"/>
                </a:solidFill>
              </a:rPr>
              <a:t>应用设计机制</a:t>
            </a:r>
          </a:p>
          <a:p>
            <a:pPr eaLnBrk="1" hangingPunct="1">
              <a:defRPr/>
            </a:pPr>
            <a:r>
              <a:rPr lang="zh-CN" altLang="en-US" smtClean="0">
                <a:solidFill>
                  <a:schemeClr val="hlink"/>
                </a:solidFill>
                <a:effectLst>
                  <a:outerShdw blurRad="38100" dist="38100" dir="2700000" algn="tl">
                    <a:srgbClr val="C0C0C0"/>
                  </a:outerShdw>
                </a:effectLst>
              </a:rPr>
              <a:t>定义运行时构架</a:t>
            </a:r>
          </a:p>
          <a:p>
            <a:pPr eaLnBrk="1" hangingPunct="1">
              <a:defRPr/>
            </a:pPr>
            <a:r>
              <a:rPr lang="zh-CN" altLang="en-US" smtClean="0"/>
              <a:t>描述分布</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D3ABF1A-8CF2-491A-A43B-12DA5B7D4EDD}" type="slidenum">
              <a:rPr lang="en-US" altLang="zh-CN" sz="1200" b="0" smtClean="0">
                <a:solidFill>
                  <a:srgbClr val="4D4D4D"/>
                </a:solidFill>
                <a:latin typeface="Arial" charset="0"/>
              </a:rPr>
              <a:pPr eaLnBrk="1" hangingPunct="1"/>
              <a:t>62</a:t>
            </a:fld>
            <a:r>
              <a:rPr lang="en-US" altLang="zh-CN" sz="1200" b="0" smtClean="0">
                <a:solidFill>
                  <a:srgbClr val="4D4D4D"/>
                </a:solidFill>
                <a:latin typeface="Arial" charset="0"/>
              </a:rPr>
              <a:t>-</a:t>
            </a:r>
          </a:p>
        </p:txBody>
      </p:sp>
      <p:sp>
        <p:nvSpPr>
          <p:cNvPr id="64515" name="Rectangle 2"/>
          <p:cNvSpPr>
            <a:spLocks noGrp="1" noChangeArrowheads="1"/>
          </p:cNvSpPr>
          <p:nvPr>
            <p:ph type="title"/>
          </p:nvPr>
        </p:nvSpPr>
        <p:spPr/>
        <p:txBody>
          <a:bodyPr/>
          <a:lstStyle/>
          <a:p>
            <a:pPr eaLnBrk="1" hangingPunct="1"/>
            <a:r>
              <a:rPr lang="zh-CN" altLang="en-US" sz="4400" smtClean="0"/>
              <a:t>运行时构架</a:t>
            </a:r>
            <a:endParaRPr lang="en-US" altLang="zh-CN" sz="4400" smtClean="0"/>
          </a:p>
        </p:txBody>
      </p:sp>
      <p:sp>
        <p:nvSpPr>
          <p:cNvPr id="64516" name="Rectangle 3"/>
          <p:cNvSpPr>
            <a:spLocks noGrp="1" noChangeArrowheads="1"/>
          </p:cNvSpPr>
          <p:nvPr>
            <p:ph type="body" idx="1"/>
          </p:nvPr>
        </p:nvSpPr>
        <p:spPr/>
        <p:txBody>
          <a:bodyPr/>
          <a:lstStyle/>
          <a:p>
            <a:pPr eaLnBrk="1" hangingPunct="1">
              <a:lnSpc>
                <a:spcPct val="90000"/>
              </a:lnSpc>
            </a:pPr>
            <a:r>
              <a:rPr kumimoji="0" lang="zh-CN" altLang="en-US" smtClean="0"/>
              <a:t>目前的设计模型：</a:t>
            </a:r>
            <a:endParaRPr kumimoji="0" lang="en-US" altLang="zh-CN" smtClean="0"/>
          </a:p>
          <a:p>
            <a:pPr lvl="1" eaLnBrk="1" hangingPunct="1">
              <a:lnSpc>
                <a:spcPct val="90000"/>
              </a:lnSpc>
            </a:pPr>
            <a:r>
              <a:rPr kumimoji="0" lang="zh-CN" altLang="en-US" smtClean="0"/>
              <a:t>子系统、其接口及其依赖关系已被定义</a:t>
            </a:r>
          </a:p>
          <a:p>
            <a:pPr lvl="1" eaLnBrk="1" hangingPunct="1">
              <a:lnSpc>
                <a:spcPct val="90000"/>
              </a:lnSpc>
            </a:pPr>
            <a:r>
              <a:rPr kumimoji="0" lang="zh-CN" altLang="en-US" smtClean="0"/>
              <a:t>初始设计类及其所属包已经被定义</a:t>
            </a:r>
            <a:endParaRPr kumimoji="0" lang="en-US" altLang="zh-CN" smtClean="0"/>
          </a:p>
          <a:p>
            <a:pPr eaLnBrk="1" hangingPunct="1">
              <a:lnSpc>
                <a:spcPct val="90000"/>
              </a:lnSpc>
            </a:pPr>
            <a:r>
              <a:rPr lang="zh-CN" altLang="en-US" smtClean="0"/>
              <a:t>在定义运行时构架</a:t>
            </a:r>
            <a:r>
              <a:rPr lang="en-US" altLang="zh-CN" smtClean="0"/>
              <a:t>(Run-time Architecture)</a:t>
            </a:r>
            <a:r>
              <a:rPr lang="zh-CN" altLang="en-US" smtClean="0"/>
              <a:t>过程中，将确定独立的控制线程，并且将设计元素映射到控制线程；完成构架的进程视图</a:t>
            </a:r>
          </a:p>
          <a:p>
            <a:pPr lvl="1" eaLnBrk="1" hangingPunct="1">
              <a:lnSpc>
                <a:spcPct val="90000"/>
              </a:lnSpc>
            </a:pPr>
            <a:r>
              <a:rPr lang="zh-CN" altLang="en-US" smtClean="0"/>
              <a:t>如果系统只需要运行一个进程，那么就不需要一个单独的进程视图，即不需要定义运行时构架 </a:t>
            </a:r>
            <a:endParaRPr lang="en-US" altLang="zh-CN"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E6E807D-935D-48AE-8CFE-2577A4172E0D}" type="slidenum">
              <a:rPr lang="en-US" altLang="zh-CN" sz="1200" b="0" smtClean="0">
                <a:solidFill>
                  <a:srgbClr val="4D4D4D"/>
                </a:solidFill>
                <a:latin typeface="Arial" charset="0"/>
              </a:rPr>
              <a:pPr eaLnBrk="1" hangingPunct="1"/>
              <a:t>63</a:t>
            </a:fld>
            <a:r>
              <a:rPr lang="en-US" altLang="zh-CN" sz="1200" b="0" smtClean="0">
                <a:solidFill>
                  <a:srgbClr val="4D4D4D"/>
                </a:solidFill>
                <a:latin typeface="Arial" charset="0"/>
              </a:rPr>
              <a:t>-</a:t>
            </a:r>
          </a:p>
        </p:txBody>
      </p:sp>
      <p:sp>
        <p:nvSpPr>
          <p:cNvPr id="65539" name="Rectangle 2"/>
          <p:cNvSpPr>
            <a:spLocks noGrp="1" noChangeArrowheads="1"/>
          </p:cNvSpPr>
          <p:nvPr>
            <p:ph type="title"/>
          </p:nvPr>
        </p:nvSpPr>
        <p:spPr/>
        <p:txBody>
          <a:bodyPr/>
          <a:lstStyle/>
          <a:p>
            <a:pPr eaLnBrk="1" hangingPunct="1"/>
            <a:r>
              <a:rPr lang="zh-CN" altLang="en-US" sz="4400" smtClean="0"/>
              <a:t>进程视图</a:t>
            </a:r>
            <a:endParaRPr lang="en-US" altLang="zh-CN" sz="4400" smtClean="0"/>
          </a:p>
        </p:txBody>
      </p:sp>
      <p:pic>
        <p:nvPicPr>
          <p:cNvPr id="655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44588"/>
            <a:ext cx="8064500" cy="458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C4B3ED7-A4E2-40EE-AE92-CC99FC7473BA}" type="slidenum">
              <a:rPr lang="en-US" altLang="zh-CN" sz="1200" b="0" smtClean="0">
                <a:solidFill>
                  <a:srgbClr val="4D4D4D"/>
                </a:solidFill>
                <a:latin typeface="Arial" charset="0"/>
              </a:rPr>
              <a:pPr eaLnBrk="1" hangingPunct="1"/>
              <a:t>64</a:t>
            </a:fld>
            <a:r>
              <a:rPr lang="en-US" altLang="zh-CN" sz="1200" b="0" smtClean="0">
                <a:solidFill>
                  <a:srgbClr val="4D4D4D"/>
                </a:solidFill>
                <a:latin typeface="Arial" charset="0"/>
              </a:rPr>
              <a:t>-</a:t>
            </a:r>
          </a:p>
        </p:txBody>
      </p:sp>
      <p:sp>
        <p:nvSpPr>
          <p:cNvPr id="66563" name="Rectangle 2"/>
          <p:cNvSpPr>
            <a:spLocks noGrp="1" noChangeArrowheads="1"/>
          </p:cNvSpPr>
          <p:nvPr>
            <p:ph type="title"/>
          </p:nvPr>
        </p:nvSpPr>
        <p:spPr/>
        <p:txBody>
          <a:bodyPr/>
          <a:lstStyle/>
          <a:p>
            <a:pPr eaLnBrk="1" hangingPunct="1"/>
            <a:r>
              <a:rPr lang="zh-CN" altLang="en-US" sz="4400" smtClean="0"/>
              <a:t>并发</a:t>
            </a:r>
            <a:r>
              <a:rPr lang="en-US" altLang="zh-CN" sz="4400" smtClean="0"/>
              <a:t>/</a:t>
            </a:r>
            <a:r>
              <a:rPr lang="zh-CN" altLang="en-US" sz="4400" smtClean="0"/>
              <a:t>并行</a:t>
            </a:r>
          </a:p>
        </p:txBody>
      </p:sp>
      <p:sp>
        <p:nvSpPr>
          <p:cNvPr id="66564" name="Rectangle 3"/>
          <p:cNvSpPr>
            <a:spLocks noGrp="1" noChangeArrowheads="1"/>
          </p:cNvSpPr>
          <p:nvPr>
            <p:ph type="body" idx="1"/>
          </p:nvPr>
        </p:nvSpPr>
        <p:spPr/>
        <p:txBody>
          <a:bodyPr/>
          <a:lstStyle/>
          <a:p>
            <a:pPr eaLnBrk="1" hangingPunct="1"/>
            <a:r>
              <a:rPr lang="zh-CN" altLang="en-US" smtClean="0"/>
              <a:t>并发</a:t>
            </a:r>
            <a:r>
              <a:rPr lang="en-US" altLang="zh-CN" smtClean="0"/>
              <a:t>(Concurrency)</a:t>
            </a:r>
            <a:r>
              <a:rPr lang="zh-CN" altLang="en-US" smtClean="0"/>
              <a:t>是指事件在系统中同时发生的趋势</a:t>
            </a:r>
          </a:p>
          <a:p>
            <a:pPr eaLnBrk="1" hangingPunct="1"/>
            <a:r>
              <a:rPr kumimoji="0" lang="zh-CN" altLang="en-US" smtClean="0"/>
              <a:t>并行</a:t>
            </a:r>
            <a:r>
              <a:rPr kumimoji="0" lang="en-US" altLang="zh-CN" smtClean="0"/>
              <a:t>(Parallel)</a:t>
            </a:r>
            <a:r>
              <a:rPr kumimoji="0" lang="zh-CN" altLang="en-US" smtClean="0"/>
              <a:t>是指事件在系统中同一时刻同时发生</a:t>
            </a:r>
          </a:p>
          <a:p>
            <a:pPr eaLnBrk="1" hangingPunct="1"/>
            <a:r>
              <a:rPr kumimoji="0" lang="zh-CN" altLang="en-US" smtClean="0"/>
              <a:t>要支持并发</a:t>
            </a:r>
            <a:r>
              <a:rPr kumimoji="0" lang="en-US" altLang="zh-CN" smtClean="0"/>
              <a:t>(</a:t>
            </a:r>
            <a:r>
              <a:rPr kumimoji="0" lang="zh-CN" altLang="en-US" smtClean="0"/>
              <a:t>并行</a:t>
            </a:r>
            <a:r>
              <a:rPr kumimoji="0" lang="en-US" altLang="zh-CN" smtClean="0"/>
              <a:t>)</a:t>
            </a:r>
            <a:r>
              <a:rPr kumimoji="0" lang="zh-CN" altLang="en-US" smtClean="0"/>
              <a:t>，系统必须提供多个控制线程，常用的并发机制</a:t>
            </a:r>
          </a:p>
          <a:p>
            <a:pPr lvl="1" eaLnBrk="1" hangingPunct="1"/>
            <a:r>
              <a:rPr kumimoji="0" lang="zh-CN" altLang="en-US" smtClean="0"/>
              <a:t>多处理器</a:t>
            </a:r>
          </a:p>
          <a:p>
            <a:pPr lvl="1" eaLnBrk="1" hangingPunct="1"/>
            <a:r>
              <a:rPr kumimoji="0" lang="zh-CN" altLang="en-US" smtClean="0"/>
              <a:t>多任务</a:t>
            </a:r>
            <a:endParaRPr kumimoji="0" lang="en-US" altLang="zh-CN" smtClean="0"/>
          </a:p>
          <a:p>
            <a:pPr lvl="1" eaLnBrk="1" hangingPunct="1"/>
            <a:r>
              <a:rPr kumimoji="0" lang="zh-CN" altLang="en-US" smtClean="0"/>
              <a:t>基于应用程序的解决方案</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A859D5E-01CB-45A9-B274-F88619BA6793}" type="slidenum">
              <a:rPr lang="en-US" altLang="zh-CN" sz="1200" b="0" smtClean="0">
                <a:solidFill>
                  <a:srgbClr val="4D4D4D"/>
                </a:solidFill>
                <a:latin typeface="Arial" charset="0"/>
              </a:rPr>
              <a:pPr eaLnBrk="1" hangingPunct="1"/>
              <a:t>65</a:t>
            </a:fld>
            <a:r>
              <a:rPr lang="en-US" altLang="zh-CN" sz="1200" b="0" smtClean="0">
                <a:solidFill>
                  <a:srgbClr val="4D4D4D"/>
                </a:solidFill>
                <a:latin typeface="Arial" charset="0"/>
              </a:rPr>
              <a:t>-</a:t>
            </a:r>
          </a:p>
        </p:txBody>
      </p:sp>
      <p:sp>
        <p:nvSpPr>
          <p:cNvPr id="67587" name="Rectangle 2"/>
          <p:cNvSpPr>
            <a:spLocks noGrp="1" noChangeArrowheads="1"/>
          </p:cNvSpPr>
          <p:nvPr>
            <p:ph type="title"/>
          </p:nvPr>
        </p:nvSpPr>
        <p:spPr/>
        <p:txBody>
          <a:bodyPr/>
          <a:lstStyle/>
          <a:p>
            <a:pPr eaLnBrk="1" hangingPunct="1"/>
            <a:r>
              <a:rPr lang="zh-CN" altLang="en-US" sz="4400" smtClean="0"/>
              <a:t>并发需求</a:t>
            </a:r>
            <a:endParaRPr lang="en-US" altLang="zh-CN" sz="4400" smtClean="0"/>
          </a:p>
        </p:txBody>
      </p:sp>
      <p:sp>
        <p:nvSpPr>
          <p:cNvPr id="67588" name="Rectangle 3"/>
          <p:cNvSpPr>
            <a:spLocks noGrp="1" noChangeArrowheads="1"/>
          </p:cNvSpPr>
          <p:nvPr>
            <p:ph type="body" idx="1"/>
          </p:nvPr>
        </p:nvSpPr>
        <p:spPr/>
        <p:txBody>
          <a:bodyPr/>
          <a:lstStyle/>
          <a:p>
            <a:pPr eaLnBrk="1" hangingPunct="1"/>
            <a:r>
              <a:rPr lang="zh-CN" altLang="en-US" smtClean="0"/>
              <a:t>并发需求由以下因素产生：</a:t>
            </a:r>
          </a:p>
          <a:p>
            <a:pPr lvl="1" eaLnBrk="1" hangingPunct="1"/>
            <a:r>
              <a:rPr lang="zh-CN" altLang="en-US" smtClean="0"/>
              <a:t>系统必须分布的程度</a:t>
            </a:r>
          </a:p>
          <a:p>
            <a:pPr lvl="1" eaLnBrk="1" hangingPunct="1"/>
            <a:r>
              <a:rPr lang="zh-CN" altLang="en-US" smtClean="0"/>
              <a:t>系统是事件驱动的程度</a:t>
            </a:r>
          </a:p>
          <a:p>
            <a:pPr lvl="1" eaLnBrk="1" hangingPunct="1"/>
            <a:r>
              <a:rPr lang="zh-CN" altLang="en-US" smtClean="0"/>
              <a:t>核心算法的计算强度</a:t>
            </a:r>
          </a:p>
          <a:p>
            <a:pPr lvl="1" eaLnBrk="1" hangingPunct="1"/>
            <a:r>
              <a:rPr lang="zh-CN" altLang="en-US" smtClean="0"/>
              <a:t>环境支持的并发执行程度</a:t>
            </a:r>
          </a:p>
          <a:p>
            <a:pPr eaLnBrk="1" hangingPunct="1"/>
            <a:r>
              <a:rPr lang="zh-CN" altLang="en-US" smtClean="0"/>
              <a:t>根据重要性对并发需求进行排序，以解决冲突</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63D13BF-866E-4649-903B-7E55C8F27176}" type="slidenum">
              <a:rPr lang="en-US" altLang="zh-CN" sz="1200" b="0" smtClean="0">
                <a:solidFill>
                  <a:srgbClr val="4D4D4D"/>
                </a:solidFill>
                <a:latin typeface="Arial" charset="0"/>
              </a:rPr>
              <a:pPr eaLnBrk="1" hangingPunct="1"/>
              <a:t>66</a:t>
            </a:fld>
            <a:r>
              <a:rPr lang="en-US" altLang="zh-CN" sz="1200" b="0" smtClean="0">
                <a:solidFill>
                  <a:srgbClr val="4D4D4D"/>
                </a:solidFill>
                <a:latin typeface="Arial" charset="0"/>
              </a:rPr>
              <a:t>-</a:t>
            </a:r>
          </a:p>
        </p:txBody>
      </p:sp>
      <p:sp>
        <p:nvSpPr>
          <p:cNvPr id="68611" name="Rectangle 2"/>
          <p:cNvSpPr>
            <a:spLocks noGrp="1" noChangeArrowheads="1"/>
          </p:cNvSpPr>
          <p:nvPr>
            <p:ph type="title"/>
          </p:nvPr>
        </p:nvSpPr>
        <p:spPr>
          <a:xfrm>
            <a:off x="523875" y="260350"/>
            <a:ext cx="8369300" cy="647700"/>
          </a:xfrm>
        </p:spPr>
        <p:txBody>
          <a:bodyPr/>
          <a:lstStyle/>
          <a:p>
            <a:pPr eaLnBrk="1" hangingPunct="1"/>
            <a:r>
              <a:rPr lang="zh-CN" altLang="en-US" sz="4400" smtClean="0"/>
              <a:t>实例：预约挂号系统并发需求</a:t>
            </a:r>
            <a:endParaRPr lang="en-US" altLang="zh-CN" sz="4400" smtClean="0"/>
          </a:p>
        </p:txBody>
      </p:sp>
      <p:sp>
        <p:nvSpPr>
          <p:cNvPr id="68612" name="Rectangle 3"/>
          <p:cNvSpPr>
            <a:spLocks noGrp="1" noChangeArrowheads="1"/>
          </p:cNvSpPr>
          <p:nvPr>
            <p:ph type="body" idx="1"/>
          </p:nvPr>
        </p:nvSpPr>
        <p:spPr/>
        <p:txBody>
          <a:bodyPr/>
          <a:lstStyle/>
          <a:p>
            <a:pPr eaLnBrk="1" hangingPunct="1"/>
            <a:r>
              <a:rPr lang="zh-CN" altLang="en-US" smtClean="0"/>
              <a:t>在医院预约挂号系统中，并发需求来自于需求：</a:t>
            </a:r>
          </a:p>
          <a:p>
            <a:pPr lvl="1" eaLnBrk="1" hangingPunct="1"/>
            <a:r>
              <a:rPr lang="zh-CN" altLang="en-US" smtClean="0"/>
              <a:t>由于系统既要通过</a:t>
            </a:r>
            <a:r>
              <a:rPr lang="en-US" altLang="zh-CN" smtClean="0"/>
              <a:t>web</a:t>
            </a:r>
            <a:r>
              <a:rPr lang="zh-CN" altLang="en-US" smtClean="0"/>
              <a:t>的方式对外提供预约挂号服务，又需要满足医院内部核查预约单挂号单的需求</a:t>
            </a:r>
          </a:p>
          <a:p>
            <a:pPr lvl="1" eaLnBrk="1" hangingPunct="1"/>
            <a:r>
              <a:rPr lang="zh-CN" altLang="en-US" smtClean="0"/>
              <a:t>如何保证这两类业务不互相影响？</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38D3D8B8-F34A-4671-8589-E7A9FA28E3CA}" type="slidenum">
              <a:rPr lang="en-US" altLang="zh-CN" sz="1200" b="0" smtClean="0">
                <a:solidFill>
                  <a:srgbClr val="4D4D4D"/>
                </a:solidFill>
                <a:latin typeface="Arial" charset="0"/>
              </a:rPr>
              <a:pPr eaLnBrk="1" hangingPunct="1"/>
              <a:t>67</a:t>
            </a:fld>
            <a:r>
              <a:rPr lang="en-US" altLang="zh-CN" sz="1200" b="0" smtClean="0">
                <a:solidFill>
                  <a:srgbClr val="4D4D4D"/>
                </a:solidFill>
                <a:latin typeface="Arial" charset="0"/>
              </a:rPr>
              <a:t>-</a:t>
            </a:r>
          </a:p>
        </p:txBody>
      </p:sp>
      <p:sp>
        <p:nvSpPr>
          <p:cNvPr id="69635" name="Rectangle 2"/>
          <p:cNvSpPr>
            <a:spLocks noGrp="1" noChangeArrowheads="1"/>
          </p:cNvSpPr>
          <p:nvPr>
            <p:ph type="title"/>
          </p:nvPr>
        </p:nvSpPr>
        <p:spPr/>
        <p:txBody>
          <a:bodyPr/>
          <a:lstStyle/>
          <a:p>
            <a:pPr eaLnBrk="1" hangingPunct="1"/>
            <a:r>
              <a:rPr lang="zh-CN" altLang="en-US" sz="4400" smtClean="0"/>
              <a:t>进程和线程</a:t>
            </a:r>
            <a:endParaRPr lang="en-US" altLang="zh-CN" sz="4400" smtClean="0"/>
          </a:p>
        </p:txBody>
      </p:sp>
      <p:sp>
        <p:nvSpPr>
          <p:cNvPr id="69636" name="Rectangle 3"/>
          <p:cNvSpPr>
            <a:spLocks noGrp="1" noChangeArrowheads="1"/>
          </p:cNvSpPr>
          <p:nvPr>
            <p:ph type="body" idx="1"/>
          </p:nvPr>
        </p:nvSpPr>
        <p:spPr/>
        <p:txBody>
          <a:bodyPr/>
          <a:lstStyle/>
          <a:p>
            <a:pPr eaLnBrk="1" hangingPunct="1"/>
            <a:r>
              <a:rPr lang="zh-CN" altLang="en-US" smtClean="0"/>
              <a:t>进程</a:t>
            </a:r>
            <a:r>
              <a:rPr lang="en-US" altLang="zh-CN" smtClean="0"/>
              <a:t>(Process)</a:t>
            </a:r>
            <a:endParaRPr lang="zh-CN" altLang="en-US" smtClean="0"/>
          </a:p>
          <a:p>
            <a:pPr lvl="1" eaLnBrk="1" hangingPunct="1"/>
            <a:r>
              <a:rPr lang="zh-CN" altLang="en-US" smtClean="0"/>
              <a:t>提供重量级控制流</a:t>
            </a:r>
          </a:p>
          <a:p>
            <a:pPr lvl="1" eaLnBrk="1" hangingPunct="1"/>
            <a:r>
              <a:rPr lang="zh-CN" altLang="en-US" smtClean="0"/>
              <a:t>是独立的，在自己的内容空间中运行</a:t>
            </a:r>
            <a:endParaRPr lang="en-US" altLang="zh-CN" smtClean="0"/>
          </a:p>
          <a:p>
            <a:pPr lvl="1" eaLnBrk="1" hangingPunct="1"/>
            <a:r>
              <a:rPr lang="zh-CN" altLang="en-US" smtClean="0"/>
              <a:t>可被分成单个的线程</a:t>
            </a:r>
            <a:endParaRPr lang="en-US" altLang="zh-CN" smtClean="0"/>
          </a:p>
          <a:p>
            <a:pPr eaLnBrk="1" hangingPunct="1"/>
            <a:r>
              <a:rPr lang="zh-CN" altLang="en-US" smtClean="0"/>
              <a:t>线程</a:t>
            </a:r>
            <a:r>
              <a:rPr lang="en-US" altLang="zh-CN" smtClean="0"/>
              <a:t>(Thread)</a:t>
            </a:r>
            <a:endParaRPr lang="zh-CN" altLang="en-US" smtClean="0"/>
          </a:p>
          <a:p>
            <a:pPr lvl="1" eaLnBrk="1" hangingPunct="1"/>
            <a:r>
              <a:rPr lang="zh-CN" altLang="en-US" smtClean="0"/>
              <a:t>提供轻量级控制流</a:t>
            </a:r>
          </a:p>
          <a:p>
            <a:pPr lvl="1" eaLnBrk="1" hangingPunct="1"/>
            <a:r>
              <a:rPr kumimoji="0" lang="zh-CN" altLang="en-US" smtClean="0"/>
              <a:t>在进程所在的环境中运行</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498181E-7521-4460-96D3-9D148B94572E}" type="slidenum">
              <a:rPr lang="en-US" altLang="zh-CN" sz="1200" b="0" smtClean="0">
                <a:solidFill>
                  <a:srgbClr val="4D4D4D"/>
                </a:solidFill>
                <a:latin typeface="Arial" charset="0"/>
              </a:rPr>
              <a:pPr eaLnBrk="1" hangingPunct="1"/>
              <a:t>68</a:t>
            </a:fld>
            <a:r>
              <a:rPr lang="en-US" altLang="zh-CN" sz="1200" b="0" smtClean="0">
                <a:solidFill>
                  <a:srgbClr val="4D4D4D"/>
                </a:solidFill>
                <a:latin typeface="Arial" charset="0"/>
              </a:rPr>
              <a:t>-</a:t>
            </a:r>
          </a:p>
        </p:txBody>
      </p:sp>
      <p:sp>
        <p:nvSpPr>
          <p:cNvPr id="70659" name="Rectangle 2"/>
          <p:cNvSpPr>
            <a:spLocks noGrp="1" noChangeArrowheads="1"/>
          </p:cNvSpPr>
          <p:nvPr>
            <p:ph type="title"/>
          </p:nvPr>
        </p:nvSpPr>
        <p:spPr/>
        <p:txBody>
          <a:bodyPr/>
          <a:lstStyle/>
          <a:p>
            <a:pPr eaLnBrk="1" hangingPunct="1"/>
            <a:r>
              <a:rPr lang="zh-CN" altLang="en-US" sz="4400" smtClean="0"/>
              <a:t>确定进程和线程</a:t>
            </a:r>
            <a:endParaRPr lang="en-US" altLang="zh-CN" sz="4400" smtClean="0"/>
          </a:p>
        </p:txBody>
      </p:sp>
      <p:sp>
        <p:nvSpPr>
          <p:cNvPr id="70660" name="Rectangle 3"/>
          <p:cNvSpPr>
            <a:spLocks noGrp="1" noChangeArrowheads="1"/>
          </p:cNvSpPr>
          <p:nvPr>
            <p:ph type="body" idx="1"/>
          </p:nvPr>
        </p:nvSpPr>
        <p:spPr/>
        <p:txBody>
          <a:bodyPr/>
          <a:lstStyle/>
          <a:p>
            <a:pPr eaLnBrk="1" hangingPunct="1">
              <a:lnSpc>
                <a:spcPct val="90000"/>
              </a:lnSpc>
            </a:pPr>
            <a:r>
              <a:rPr lang="zh-CN" altLang="en-US" sz="3200" smtClean="0"/>
              <a:t>为系统所需的每个独立控制流，创建进程或线程；可能需要独立控制线程进行以下操作：</a:t>
            </a:r>
          </a:p>
          <a:p>
            <a:pPr lvl="1" eaLnBrk="1" hangingPunct="1">
              <a:lnSpc>
                <a:spcPct val="90000"/>
              </a:lnSpc>
            </a:pPr>
            <a:r>
              <a:rPr lang="zh-CN" altLang="en-US" sz="2800" smtClean="0"/>
              <a:t>使用多个</a:t>
            </a:r>
            <a:r>
              <a:rPr lang="en-US" altLang="zh-CN" sz="2800" smtClean="0"/>
              <a:t>CPU</a:t>
            </a:r>
            <a:r>
              <a:rPr lang="zh-CN" altLang="en-US" sz="2800" smtClean="0"/>
              <a:t>和</a:t>
            </a:r>
            <a:r>
              <a:rPr lang="en-US" altLang="zh-CN" sz="2800" smtClean="0"/>
              <a:t>(</a:t>
            </a:r>
            <a:r>
              <a:rPr lang="zh-CN" altLang="en-US" sz="2800" smtClean="0"/>
              <a:t>或</a:t>
            </a:r>
            <a:r>
              <a:rPr lang="en-US" altLang="zh-CN" sz="2800" smtClean="0"/>
              <a:t>)</a:t>
            </a:r>
            <a:r>
              <a:rPr lang="zh-CN" altLang="en-US" sz="2800" smtClean="0"/>
              <a:t>节点</a:t>
            </a:r>
          </a:p>
          <a:p>
            <a:pPr lvl="1" eaLnBrk="1" hangingPunct="1">
              <a:lnSpc>
                <a:spcPct val="90000"/>
              </a:lnSpc>
            </a:pPr>
            <a:r>
              <a:rPr lang="zh-CN" altLang="en-US" sz="2800" smtClean="0"/>
              <a:t>提高 </a:t>
            </a:r>
            <a:r>
              <a:rPr lang="en-US" altLang="zh-CN" sz="2800" smtClean="0"/>
              <a:t>CPU </a:t>
            </a:r>
            <a:r>
              <a:rPr lang="zh-CN" altLang="en-US" sz="2800" smtClean="0"/>
              <a:t>利用率</a:t>
            </a:r>
          </a:p>
          <a:p>
            <a:pPr lvl="1" eaLnBrk="1" hangingPunct="1">
              <a:lnSpc>
                <a:spcPct val="90000"/>
              </a:lnSpc>
            </a:pPr>
            <a:r>
              <a:rPr lang="zh-CN" altLang="en-US" sz="2800" smtClean="0"/>
              <a:t>时间相关事件服务</a:t>
            </a:r>
          </a:p>
          <a:p>
            <a:pPr lvl="1" eaLnBrk="1" hangingPunct="1">
              <a:lnSpc>
                <a:spcPct val="90000"/>
              </a:lnSpc>
            </a:pPr>
            <a:r>
              <a:rPr lang="zh-CN" altLang="en-US" sz="2800" smtClean="0"/>
              <a:t>确定活动的优先级</a:t>
            </a:r>
          </a:p>
          <a:p>
            <a:pPr lvl="1" eaLnBrk="1" hangingPunct="1">
              <a:lnSpc>
                <a:spcPct val="90000"/>
              </a:lnSpc>
            </a:pPr>
            <a:r>
              <a:rPr lang="zh-CN" altLang="en-US" sz="2800" smtClean="0"/>
              <a:t>完成可伸缩性</a:t>
            </a:r>
          </a:p>
          <a:p>
            <a:pPr lvl="1" eaLnBrk="1" hangingPunct="1">
              <a:lnSpc>
                <a:spcPct val="90000"/>
              </a:lnSpc>
            </a:pPr>
            <a:r>
              <a:rPr lang="zh-CN" altLang="en-US" sz="2800" smtClean="0"/>
              <a:t>区别软件区域之间的关系</a:t>
            </a:r>
          </a:p>
          <a:p>
            <a:pPr lvl="1" eaLnBrk="1" hangingPunct="1">
              <a:lnSpc>
                <a:spcPct val="90000"/>
              </a:lnSpc>
            </a:pPr>
            <a:r>
              <a:rPr lang="zh-CN" altLang="en-US" sz="2800" smtClean="0"/>
              <a:t>提高系统可伸缩性</a:t>
            </a:r>
          </a:p>
          <a:p>
            <a:pPr lvl="1" eaLnBrk="1" hangingPunct="1">
              <a:lnSpc>
                <a:spcPct val="90000"/>
              </a:lnSpc>
            </a:pPr>
            <a:r>
              <a:rPr lang="zh-CN" altLang="en-US" sz="2800" smtClean="0"/>
              <a:t>支持主要子系统</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D28AD0D-098A-4620-9D19-48F281AF57CC}" type="slidenum">
              <a:rPr lang="en-US" altLang="zh-CN" sz="1200" b="0" smtClean="0">
                <a:solidFill>
                  <a:srgbClr val="4D4D4D"/>
                </a:solidFill>
                <a:latin typeface="Arial" charset="0"/>
              </a:rPr>
              <a:pPr eaLnBrk="1" hangingPunct="1"/>
              <a:t>69</a:t>
            </a:fld>
            <a:r>
              <a:rPr lang="en-US" altLang="zh-CN" sz="1200" b="0" smtClean="0">
                <a:solidFill>
                  <a:srgbClr val="4D4D4D"/>
                </a:solidFill>
                <a:latin typeface="Arial" charset="0"/>
              </a:rPr>
              <a:t>-</a:t>
            </a:r>
          </a:p>
        </p:txBody>
      </p:sp>
      <p:sp>
        <p:nvSpPr>
          <p:cNvPr id="71683" name="Rectangle 2"/>
          <p:cNvSpPr>
            <a:spLocks noGrp="1" noChangeArrowheads="1"/>
          </p:cNvSpPr>
          <p:nvPr>
            <p:ph type="title"/>
          </p:nvPr>
        </p:nvSpPr>
        <p:spPr/>
        <p:txBody>
          <a:bodyPr/>
          <a:lstStyle/>
          <a:p>
            <a:pPr eaLnBrk="1" hangingPunct="1"/>
            <a:r>
              <a:rPr lang="zh-CN" altLang="en-US" smtClean="0"/>
              <a:t>进程建模</a:t>
            </a:r>
            <a:endParaRPr lang="en-US" altLang="zh-CN" smtClean="0"/>
          </a:p>
        </p:txBody>
      </p:sp>
      <p:sp>
        <p:nvSpPr>
          <p:cNvPr id="71684" name="Rectangle 3"/>
          <p:cNvSpPr>
            <a:spLocks noGrp="1" noChangeArrowheads="1"/>
          </p:cNvSpPr>
          <p:nvPr>
            <p:ph type="body" idx="1"/>
          </p:nvPr>
        </p:nvSpPr>
        <p:spPr/>
        <p:txBody>
          <a:bodyPr/>
          <a:lstStyle/>
          <a:p>
            <a:pPr eaLnBrk="1" hangingPunct="1"/>
            <a:r>
              <a:rPr lang="zh-CN" altLang="en-US" sz="3200" smtClean="0"/>
              <a:t>进程可以通过使用以下进行模型化：</a:t>
            </a:r>
          </a:p>
          <a:p>
            <a:pPr lvl="1" eaLnBrk="1" hangingPunct="1"/>
            <a:r>
              <a:rPr lang="zh-CN" altLang="en-US" sz="2800" smtClean="0"/>
              <a:t>主动类</a:t>
            </a:r>
            <a:r>
              <a:rPr lang="en-US" altLang="zh-CN" sz="2800" smtClean="0"/>
              <a:t>(</a:t>
            </a:r>
            <a:r>
              <a:rPr lang="zh-CN" altLang="en-US" sz="2800" smtClean="0"/>
              <a:t>类图</a:t>
            </a:r>
            <a:r>
              <a:rPr lang="en-US" altLang="zh-CN" sz="2800" smtClean="0"/>
              <a:t>)</a:t>
            </a:r>
            <a:r>
              <a:rPr lang="zh-CN" altLang="en-US" sz="2800" smtClean="0"/>
              <a:t>和对象</a:t>
            </a:r>
            <a:r>
              <a:rPr lang="en-US" altLang="zh-CN" sz="2800" smtClean="0"/>
              <a:t>(</a:t>
            </a:r>
            <a:r>
              <a:rPr lang="zh-CN" altLang="en-US" sz="2800" smtClean="0"/>
              <a:t>交互图</a:t>
            </a:r>
            <a:r>
              <a:rPr lang="en-US" altLang="zh-CN" sz="2800" smtClean="0"/>
              <a:t>)</a:t>
            </a:r>
          </a:p>
          <a:p>
            <a:pPr lvl="1" eaLnBrk="1" hangingPunct="1"/>
            <a:r>
              <a:rPr lang="zh-CN" altLang="en-US" sz="2800" smtClean="0"/>
              <a:t>构件</a:t>
            </a:r>
            <a:r>
              <a:rPr lang="en-US" altLang="zh-CN" sz="2800" smtClean="0"/>
              <a:t>(</a:t>
            </a:r>
            <a:r>
              <a:rPr lang="zh-CN" altLang="en-US" sz="2800" smtClean="0"/>
              <a:t>构件图</a:t>
            </a:r>
            <a:r>
              <a:rPr lang="en-US" altLang="zh-CN" sz="2800" smtClean="0"/>
              <a:t>)</a:t>
            </a:r>
          </a:p>
          <a:p>
            <a:pPr eaLnBrk="1" hangingPunct="1"/>
            <a:r>
              <a:rPr lang="zh-CN" altLang="en-US" sz="3200" smtClean="0"/>
              <a:t>构造型</a:t>
            </a:r>
          </a:p>
          <a:p>
            <a:pPr lvl="1" eaLnBrk="1" hangingPunct="1"/>
            <a:r>
              <a:rPr lang="zh-CN" altLang="en-US" sz="2800" smtClean="0"/>
              <a:t>进程</a:t>
            </a:r>
            <a:r>
              <a:rPr lang="en-US" altLang="zh-CN" sz="2800" smtClean="0"/>
              <a:t>&lt;&lt;process&gt;&gt;</a:t>
            </a:r>
          </a:p>
          <a:p>
            <a:pPr lvl="1" eaLnBrk="1" hangingPunct="1"/>
            <a:r>
              <a:rPr lang="zh-CN" altLang="en-US" sz="2800" smtClean="0"/>
              <a:t>线程</a:t>
            </a:r>
            <a:r>
              <a:rPr lang="en-US" altLang="zh-CN" sz="2800" smtClean="0"/>
              <a:t>&lt;&lt;thread&gt;&gt;</a:t>
            </a:r>
          </a:p>
          <a:p>
            <a:pPr eaLnBrk="1" hangingPunct="1"/>
            <a:r>
              <a:rPr lang="zh-CN" altLang="en-US" sz="3200" smtClean="0"/>
              <a:t>进程关系可以定义依赖关系，进程和线程之间是组合关系</a:t>
            </a:r>
            <a:endParaRPr lang="en-US" altLang="zh-CN" sz="3200" smtClean="0"/>
          </a:p>
        </p:txBody>
      </p:sp>
      <p:pic>
        <p:nvPicPr>
          <p:cNvPr id="716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5291138"/>
            <a:ext cx="504031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5305425"/>
            <a:ext cx="20875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F18023A9-AB52-45D9-A8CB-35B91ECF13DF}" type="slidenum">
              <a:rPr lang="en-US" altLang="zh-CN" sz="1200" b="0" smtClean="0">
                <a:solidFill>
                  <a:srgbClr val="4D4D4D"/>
                </a:solidFill>
                <a:latin typeface="Arial" charset="0"/>
              </a:rPr>
              <a:pPr eaLnBrk="1" hangingPunct="1"/>
              <a:t>7</a:t>
            </a:fld>
            <a:r>
              <a:rPr lang="en-US" altLang="zh-CN" sz="1200" b="0" smtClean="0">
                <a:solidFill>
                  <a:srgbClr val="4D4D4D"/>
                </a:solidFill>
                <a:latin typeface="Arial" charset="0"/>
              </a:rPr>
              <a:t>-</a:t>
            </a:r>
          </a:p>
        </p:txBody>
      </p:sp>
      <p:sp>
        <p:nvSpPr>
          <p:cNvPr id="9219" name="Rectangle 2"/>
          <p:cNvSpPr>
            <a:spLocks noGrp="1" noChangeArrowheads="1"/>
          </p:cNvSpPr>
          <p:nvPr>
            <p:ph type="title"/>
          </p:nvPr>
        </p:nvSpPr>
        <p:spPr/>
        <p:txBody>
          <a:bodyPr/>
          <a:lstStyle/>
          <a:p>
            <a:pPr eaLnBrk="1" hangingPunct="1"/>
            <a:r>
              <a:rPr lang="zh-CN" altLang="en-US" smtClean="0"/>
              <a:t>更精确定义</a:t>
            </a:r>
          </a:p>
        </p:txBody>
      </p:sp>
      <p:sp>
        <p:nvSpPr>
          <p:cNvPr id="978947" name="Rectangle 3"/>
          <p:cNvSpPr>
            <a:spLocks noGrp="1" noChangeArrowheads="1"/>
          </p:cNvSpPr>
          <p:nvPr>
            <p:ph type="body" idx="1"/>
          </p:nvPr>
        </p:nvSpPr>
        <p:spPr/>
        <p:txBody>
          <a:bodyPr/>
          <a:lstStyle/>
          <a:p>
            <a:pPr eaLnBrk="1" hangingPunct="1">
              <a:defRPr/>
            </a:pPr>
            <a:r>
              <a:rPr lang="zh-CN" altLang="en-US" smtClean="0"/>
              <a:t>软件设计（的结果）必须</a:t>
            </a:r>
          </a:p>
          <a:p>
            <a:pPr lvl="1" eaLnBrk="1" hangingPunct="1">
              <a:defRPr/>
            </a:pPr>
            <a:r>
              <a:rPr lang="zh-CN" altLang="en-US" smtClean="0"/>
              <a:t>描述系统的构架（</a:t>
            </a:r>
            <a:r>
              <a:rPr lang="en-US" altLang="zh-CN" u="sng" smtClean="0">
                <a:solidFill>
                  <a:srgbClr val="660066"/>
                </a:solidFill>
                <a:effectLst>
                  <a:outerShdw blurRad="38100" dist="38100" dir="2700000" algn="tl">
                    <a:srgbClr val="C0C0C0"/>
                  </a:outerShdw>
                </a:effectLst>
              </a:rPr>
              <a:t>architecture</a:t>
            </a:r>
            <a:r>
              <a:rPr lang="zh-CN" altLang="en-US" smtClean="0"/>
              <a:t>）</a:t>
            </a:r>
          </a:p>
          <a:p>
            <a:pPr lvl="2" eaLnBrk="1" hangingPunct="1">
              <a:defRPr/>
            </a:pPr>
            <a:r>
              <a:rPr lang="zh-CN" altLang="en-US" smtClean="0"/>
              <a:t>系统如何分解（</a:t>
            </a:r>
            <a:r>
              <a:rPr lang="en-US" altLang="zh-CN" smtClean="0"/>
              <a:t>decompose</a:t>
            </a:r>
            <a:r>
              <a:rPr lang="zh-CN" altLang="en-US" smtClean="0"/>
              <a:t>）和组织（</a:t>
            </a:r>
            <a:r>
              <a:rPr lang="en-US" altLang="zh-CN" smtClean="0"/>
              <a:t>organize</a:t>
            </a:r>
            <a:r>
              <a:rPr lang="zh-CN" altLang="en-US" smtClean="0"/>
              <a:t>）构件</a:t>
            </a:r>
          </a:p>
          <a:p>
            <a:pPr lvl="1" eaLnBrk="1" hangingPunct="1">
              <a:defRPr/>
            </a:pPr>
            <a:r>
              <a:rPr lang="zh-CN" altLang="en-US" smtClean="0"/>
              <a:t>描述构件间的接口（</a:t>
            </a:r>
            <a:r>
              <a:rPr lang="en-US" altLang="zh-CN" u="sng" smtClean="0">
                <a:solidFill>
                  <a:srgbClr val="660066"/>
                </a:solidFill>
                <a:effectLst>
                  <a:outerShdw blurRad="38100" dist="38100" dir="2700000" algn="tl">
                    <a:srgbClr val="C0C0C0"/>
                  </a:outerShdw>
                </a:effectLst>
              </a:rPr>
              <a:t>interface</a:t>
            </a:r>
            <a:r>
              <a:rPr lang="zh-CN" altLang="en-US" smtClean="0"/>
              <a:t>）</a:t>
            </a:r>
          </a:p>
          <a:p>
            <a:pPr lvl="1" eaLnBrk="1" hangingPunct="1">
              <a:defRPr/>
            </a:pPr>
            <a:r>
              <a:rPr lang="zh-CN" altLang="en-US" smtClean="0"/>
              <a:t>描述构件（</a:t>
            </a:r>
            <a:r>
              <a:rPr lang="en-US" altLang="zh-CN" u="sng" smtClean="0">
                <a:solidFill>
                  <a:srgbClr val="660066"/>
                </a:solidFill>
                <a:effectLst>
                  <a:outerShdw blurRad="38100" dist="38100" dir="2700000" algn="tl">
                    <a:srgbClr val="C0C0C0"/>
                  </a:outerShdw>
                </a:effectLst>
              </a:rPr>
              <a:t>component</a:t>
            </a:r>
            <a:r>
              <a:rPr lang="zh-CN" altLang="en-US" smtClean="0"/>
              <a:t>）：必须详细到可进一步构造的程度</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C5C8DBF5-65EA-478F-B28E-93D22FC9D136}" type="slidenum">
              <a:rPr lang="en-US" altLang="zh-CN" sz="1200" b="0" smtClean="0">
                <a:solidFill>
                  <a:srgbClr val="4D4D4D"/>
                </a:solidFill>
                <a:latin typeface="Arial" charset="0"/>
              </a:rPr>
              <a:pPr eaLnBrk="1" hangingPunct="1"/>
              <a:t>70</a:t>
            </a:fld>
            <a:r>
              <a:rPr lang="en-US" altLang="zh-CN" sz="1200" b="0" smtClean="0">
                <a:solidFill>
                  <a:srgbClr val="4D4D4D"/>
                </a:solidFill>
                <a:latin typeface="Arial" charset="0"/>
              </a:rPr>
              <a:t>-</a:t>
            </a:r>
          </a:p>
        </p:txBody>
      </p:sp>
      <p:pic>
        <p:nvPicPr>
          <p:cNvPr id="72707"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246188"/>
            <a:ext cx="640873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Rectangle 2"/>
          <p:cNvSpPr>
            <a:spLocks noGrp="1" noChangeArrowheads="1"/>
          </p:cNvSpPr>
          <p:nvPr>
            <p:ph type="title"/>
          </p:nvPr>
        </p:nvSpPr>
        <p:spPr>
          <a:xfrm>
            <a:off x="523875" y="260350"/>
            <a:ext cx="8296597" cy="647700"/>
          </a:xfrm>
        </p:spPr>
        <p:txBody>
          <a:bodyPr/>
          <a:lstStyle/>
          <a:p>
            <a:pPr eaLnBrk="1" hangingPunct="1"/>
            <a:r>
              <a:rPr lang="zh-CN" altLang="en-US" sz="3600" dirty="0" smtClean="0"/>
              <a:t>实例</a:t>
            </a:r>
            <a:r>
              <a:rPr lang="zh-CN" altLang="en-US" sz="3600" dirty="0" smtClean="0"/>
              <a:t>：医院预约挂号系统</a:t>
            </a:r>
            <a:r>
              <a:rPr lang="zh-CN" altLang="en-US" sz="3600" dirty="0" smtClean="0"/>
              <a:t>进程建模</a:t>
            </a:r>
            <a:r>
              <a:rPr lang="en-US" altLang="zh-CN" sz="3600" dirty="0" smtClean="0"/>
              <a:t>(</a:t>
            </a:r>
            <a:r>
              <a:rPr lang="zh-CN" altLang="en-US" sz="3600" dirty="0" smtClean="0"/>
              <a:t>类图</a:t>
            </a:r>
            <a:r>
              <a:rPr lang="en-US" altLang="zh-CN" sz="3600" dirty="0" smtClean="0"/>
              <a:t>)</a:t>
            </a:r>
          </a:p>
        </p:txBody>
      </p:sp>
      <p:grpSp>
        <p:nvGrpSpPr>
          <p:cNvPr id="2" name="Group 4"/>
          <p:cNvGrpSpPr>
            <a:grpSpLocks/>
          </p:cNvGrpSpPr>
          <p:nvPr/>
        </p:nvGrpSpPr>
        <p:grpSpPr bwMode="auto">
          <a:xfrm>
            <a:off x="2700338" y="3500438"/>
            <a:ext cx="5975350" cy="2030412"/>
            <a:chOff x="1429" y="2024"/>
            <a:chExt cx="3764" cy="1279"/>
          </a:xfrm>
        </p:grpSpPr>
        <p:sp>
          <p:nvSpPr>
            <p:cNvPr id="72714" name="Line 5"/>
            <p:cNvSpPr>
              <a:spLocks noChangeShapeType="1"/>
            </p:cNvSpPr>
            <p:nvPr/>
          </p:nvSpPr>
          <p:spPr bwMode="auto">
            <a:xfrm flipH="1" flipV="1">
              <a:off x="1701" y="2024"/>
              <a:ext cx="1179" cy="907"/>
            </a:xfrm>
            <a:prstGeom prst="line">
              <a:avLst/>
            </a:prstGeom>
            <a:noFill/>
            <a:ln w="38100">
              <a:solidFill>
                <a:srgbClr val="FF00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72715" name="Line 6"/>
            <p:cNvSpPr>
              <a:spLocks noChangeShapeType="1"/>
            </p:cNvSpPr>
            <p:nvPr/>
          </p:nvSpPr>
          <p:spPr bwMode="auto">
            <a:xfrm flipH="1" flipV="1">
              <a:off x="1429" y="2976"/>
              <a:ext cx="1360" cy="0"/>
            </a:xfrm>
            <a:prstGeom prst="line">
              <a:avLst/>
            </a:prstGeom>
            <a:noFill/>
            <a:ln w="38100">
              <a:solidFill>
                <a:srgbClr val="FF00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49607" name="Text Box 7"/>
            <p:cNvSpPr txBox="1">
              <a:spLocks noChangeArrowheads="1"/>
            </p:cNvSpPr>
            <p:nvPr/>
          </p:nvSpPr>
          <p:spPr bwMode="auto">
            <a:xfrm>
              <a:off x="2562" y="2976"/>
              <a:ext cx="2631" cy="327"/>
            </a:xfrm>
            <a:prstGeom prst="rect">
              <a:avLst/>
            </a:prstGeom>
            <a:noFill/>
            <a:ln w="9525">
              <a:noFill/>
              <a:miter lim="800000"/>
              <a:headEnd/>
              <a:tailEnd/>
            </a:ln>
            <a:effectLst/>
          </p:spPr>
          <p:txBody>
            <a:bodyPr>
              <a:spAutoFit/>
            </a:bodyPr>
            <a:lstStyle/>
            <a:p>
              <a:pPr>
                <a:spcBef>
                  <a:spcPct val="50000"/>
                </a:spcBef>
                <a:defRPr/>
              </a:pPr>
              <a:r>
                <a:rPr lang="zh-CN" altLang="en-US" sz="2800">
                  <a:solidFill>
                    <a:schemeClr val="hlink"/>
                  </a:solidFill>
                  <a:effectLst>
                    <a:outerShdw blurRad="38100" dist="38100" dir="2700000" algn="tl">
                      <a:srgbClr val="C0C0C0"/>
                    </a:outerShdw>
                  </a:effectLst>
                </a:rPr>
                <a:t>依赖</a:t>
              </a:r>
              <a:r>
                <a:rPr lang="en-US" altLang="zh-CN" sz="2800">
                  <a:solidFill>
                    <a:schemeClr val="hlink"/>
                  </a:solidFill>
                  <a:effectLst>
                    <a:outerShdw blurRad="38100" dist="38100" dir="2700000" algn="tl">
                      <a:srgbClr val="C0C0C0"/>
                    </a:outerShdw>
                  </a:effectLst>
                </a:rPr>
                <a:t>(Dependency)</a:t>
              </a:r>
              <a:r>
                <a:rPr lang="zh-CN" altLang="en-US" sz="2800">
                  <a:solidFill>
                    <a:schemeClr val="hlink"/>
                  </a:solidFill>
                  <a:effectLst>
                    <a:outerShdw blurRad="38100" dist="38100" dir="2700000" algn="tl">
                      <a:srgbClr val="C0C0C0"/>
                    </a:outerShdw>
                  </a:effectLst>
                </a:rPr>
                <a:t>关系</a:t>
              </a:r>
              <a:endParaRPr lang="en-US" altLang="zh-CN" sz="2800">
                <a:solidFill>
                  <a:schemeClr val="hlink"/>
                </a:solidFill>
                <a:effectLst>
                  <a:outerShdw blurRad="38100" dist="38100" dir="2700000" algn="tl">
                    <a:srgbClr val="C0C0C0"/>
                  </a:outerShdw>
                </a:effectLst>
              </a:endParaRPr>
            </a:p>
          </p:txBody>
        </p:sp>
      </p:grpSp>
      <p:grpSp>
        <p:nvGrpSpPr>
          <p:cNvPr id="3" name="Group 8"/>
          <p:cNvGrpSpPr>
            <a:grpSpLocks/>
          </p:cNvGrpSpPr>
          <p:nvPr/>
        </p:nvGrpSpPr>
        <p:grpSpPr bwMode="auto">
          <a:xfrm>
            <a:off x="4787900" y="2492375"/>
            <a:ext cx="4176713" cy="2103438"/>
            <a:chOff x="2880" y="1389"/>
            <a:chExt cx="2631" cy="1325"/>
          </a:xfrm>
        </p:grpSpPr>
        <p:sp>
          <p:nvSpPr>
            <p:cNvPr id="72711" name="Line 9"/>
            <p:cNvSpPr>
              <a:spLocks noChangeShapeType="1"/>
            </p:cNvSpPr>
            <p:nvPr/>
          </p:nvSpPr>
          <p:spPr bwMode="auto">
            <a:xfrm flipH="1" flipV="1">
              <a:off x="3152" y="1842"/>
              <a:ext cx="227" cy="590"/>
            </a:xfrm>
            <a:prstGeom prst="line">
              <a:avLst/>
            </a:prstGeom>
            <a:noFill/>
            <a:ln w="38100">
              <a:solidFill>
                <a:srgbClr val="FF00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72712" name="Line 10"/>
            <p:cNvSpPr>
              <a:spLocks noChangeShapeType="1"/>
            </p:cNvSpPr>
            <p:nvPr/>
          </p:nvSpPr>
          <p:spPr bwMode="auto">
            <a:xfrm flipH="1" flipV="1">
              <a:off x="3243" y="1389"/>
              <a:ext cx="272" cy="1043"/>
            </a:xfrm>
            <a:prstGeom prst="line">
              <a:avLst/>
            </a:prstGeom>
            <a:noFill/>
            <a:ln w="38100">
              <a:solidFill>
                <a:srgbClr val="FF00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49611" name="Text Box 11"/>
            <p:cNvSpPr txBox="1">
              <a:spLocks noChangeArrowheads="1"/>
            </p:cNvSpPr>
            <p:nvPr/>
          </p:nvSpPr>
          <p:spPr bwMode="auto">
            <a:xfrm>
              <a:off x="2880" y="2387"/>
              <a:ext cx="2631" cy="327"/>
            </a:xfrm>
            <a:prstGeom prst="rect">
              <a:avLst/>
            </a:prstGeom>
            <a:noFill/>
            <a:ln w="9525">
              <a:noFill/>
              <a:miter lim="800000"/>
              <a:headEnd/>
              <a:tailEnd/>
            </a:ln>
            <a:effectLst/>
          </p:spPr>
          <p:txBody>
            <a:bodyPr>
              <a:spAutoFit/>
            </a:bodyPr>
            <a:lstStyle/>
            <a:p>
              <a:pPr>
                <a:spcBef>
                  <a:spcPct val="50000"/>
                </a:spcBef>
                <a:defRPr/>
              </a:pPr>
              <a:r>
                <a:rPr lang="zh-CN" altLang="en-US" sz="2800">
                  <a:solidFill>
                    <a:schemeClr val="hlink"/>
                  </a:solidFill>
                  <a:effectLst>
                    <a:outerShdw blurRad="38100" dist="38100" dir="2700000" algn="tl">
                      <a:srgbClr val="C0C0C0"/>
                    </a:outerShdw>
                  </a:effectLst>
                </a:rPr>
                <a:t>组合</a:t>
              </a:r>
              <a:r>
                <a:rPr lang="en-US" altLang="zh-CN" sz="2800">
                  <a:solidFill>
                    <a:schemeClr val="hlink"/>
                  </a:solidFill>
                  <a:effectLst>
                    <a:outerShdw blurRad="38100" dist="38100" dir="2700000" algn="tl">
                      <a:srgbClr val="C0C0C0"/>
                    </a:outerShdw>
                  </a:effectLst>
                </a:rPr>
                <a:t>(Composition)</a:t>
              </a:r>
              <a:r>
                <a:rPr lang="zh-CN" altLang="en-US" sz="2800">
                  <a:solidFill>
                    <a:schemeClr val="hlink"/>
                  </a:solidFill>
                  <a:effectLst>
                    <a:outerShdw blurRad="38100" dist="38100" dir="2700000" algn="tl">
                      <a:srgbClr val="C0C0C0"/>
                    </a:outerShdw>
                  </a:effectLst>
                </a:rPr>
                <a:t>关系</a:t>
              </a:r>
              <a:endParaRPr lang="en-US" altLang="zh-CN" sz="2800">
                <a:solidFill>
                  <a:schemeClr val="hlink"/>
                </a:solidFill>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78CAA201-32BD-4181-9B92-5084B7711A79}" type="slidenum">
              <a:rPr lang="en-US" altLang="zh-CN" sz="1200" b="0" smtClean="0">
                <a:solidFill>
                  <a:srgbClr val="4D4D4D"/>
                </a:solidFill>
                <a:latin typeface="Arial" charset="0"/>
              </a:rPr>
              <a:pPr eaLnBrk="1" hangingPunct="1"/>
              <a:t>71</a:t>
            </a:fld>
            <a:r>
              <a:rPr lang="en-US" altLang="zh-CN" sz="1200" b="0" smtClean="0">
                <a:solidFill>
                  <a:srgbClr val="4D4D4D"/>
                </a:solidFill>
                <a:latin typeface="Arial" charset="0"/>
              </a:rPr>
              <a:t>-</a:t>
            </a:r>
          </a:p>
        </p:txBody>
      </p:sp>
      <p:sp>
        <p:nvSpPr>
          <p:cNvPr id="73731" name="Rectangle 2"/>
          <p:cNvSpPr>
            <a:spLocks noGrp="1" noChangeArrowheads="1"/>
          </p:cNvSpPr>
          <p:nvPr>
            <p:ph type="title"/>
          </p:nvPr>
        </p:nvSpPr>
        <p:spPr/>
        <p:txBody>
          <a:bodyPr/>
          <a:lstStyle/>
          <a:p>
            <a:pPr eaLnBrk="1" hangingPunct="1"/>
            <a:r>
              <a:rPr lang="zh-CN" altLang="en-US" sz="4400" smtClean="0"/>
              <a:t>将进程映射到实现</a:t>
            </a:r>
            <a:endParaRPr lang="en-US" altLang="zh-CN" sz="4400" smtClean="0"/>
          </a:p>
        </p:txBody>
      </p:sp>
      <p:sp>
        <p:nvSpPr>
          <p:cNvPr id="73732" name="Rectangle 3"/>
          <p:cNvSpPr>
            <a:spLocks noGrp="1" noChangeArrowheads="1"/>
          </p:cNvSpPr>
          <p:nvPr>
            <p:ph type="body" idx="1"/>
          </p:nvPr>
        </p:nvSpPr>
        <p:spPr/>
        <p:txBody>
          <a:bodyPr/>
          <a:lstStyle/>
          <a:p>
            <a:pPr eaLnBrk="1" hangingPunct="1"/>
            <a:r>
              <a:rPr lang="zh-CN" altLang="en-US" smtClean="0"/>
              <a:t>进程和线程必须被映射到特定操作环境的实现技术上</a:t>
            </a:r>
          </a:p>
          <a:p>
            <a:pPr eaLnBrk="1" hangingPunct="1"/>
            <a:r>
              <a:rPr lang="zh-CN" altLang="en-US" smtClean="0"/>
              <a:t>主要考虑的事项</a:t>
            </a:r>
          </a:p>
          <a:p>
            <a:pPr lvl="1" eaLnBrk="1" hangingPunct="1"/>
            <a:r>
              <a:rPr lang="zh-CN" altLang="en-US" smtClean="0"/>
              <a:t>进程耦合</a:t>
            </a:r>
          </a:p>
          <a:p>
            <a:pPr lvl="1" eaLnBrk="1" hangingPunct="1"/>
            <a:r>
              <a:rPr kumimoji="0" lang="zh-CN" altLang="en-US" smtClean="0"/>
              <a:t>性能需求</a:t>
            </a:r>
          </a:p>
          <a:p>
            <a:pPr lvl="1" eaLnBrk="1" hangingPunct="1"/>
            <a:r>
              <a:rPr kumimoji="0" lang="zh-CN" altLang="en-US" smtClean="0"/>
              <a:t>系统进程和线程限制</a:t>
            </a:r>
          </a:p>
          <a:p>
            <a:pPr lvl="1" eaLnBrk="1" hangingPunct="1"/>
            <a:r>
              <a:rPr kumimoji="0" lang="zh-CN" altLang="en-US" smtClean="0"/>
              <a:t>现有的进程和线程</a:t>
            </a:r>
          </a:p>
          <a:p>
            <a:pPr lvl="1" eaLnBrk="1" hangingPunct="1"/>
            <a:r>
              <a:rPr kumimoji="0" lang="en-US" altLang="zh-CN" smtClean="0"/>
              <a:t>IPC</a:t>
            </a:r>
            <a:r>
              <a:rPr kumimoji="0" lang="zh-CN" altLang="en-US" smtClean="0"/>
              <a:t>资源可用性</a:t>
            </a:r>
            <a:endParaRPr kumimoji="0" lang="en-US" altLang="zh-CN" smtClean="0"/>
          </a:p>
          <a:p>
            <a:pPr lvl="1" eaLnBrk="1" hangingPunct="1"/>
            <a:endParaRPr lang="en-US" altLang="zh-CN"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815CBECE-4280-4777-8559-30009E65857A}" type="slidenum">
              <a:rPr lang="en-US" altLang="zh-CN" sz="1200" b="0" smtClean="0">
                <a:solidFill>
                  <a:srgbClr val="4D4D4D"/>
                </a:solidFill>
                <a:latin typeface="Arial" charset="0"/>
              </a:rPr>
              <a:pPr eaLnBrk="1" hangingPunct="1"/>
              <a:t>72</a:t>
            </a:fld>
            <a:r>
              <a:rPr lang="en-US" altLang="zh-CN" sz="1200" b="0" smtClean="0">
                <a:solidFill>
                  <a:srgbClr val="4D4D4D"/>
                </a:solidFill>
                <a:latin typeface="Arial" charset="0"/>
              </a:rPr>
              <a:t>-</a:t>
            </a:r>
          </a:p>
        </p:txBody>
      </p:sp>
      <p:sp>
        <p:nvSpPr>
          <p:cNvPr id="74755" name="Rectangle 2"/>
          <p:cNvSpPr>
            <a:spLocks noGrp="1" noChangeArrowheads="1"/>
          </p:cNvSpPr>
          <p:nvPr>
            <p:ph type="title"/>
          </p:nvPr>
        </p:nvSpPr>
        <p:spPr/>
        <p:txBody>
          <a:bodyPr/>
          <a:lstStyle/>
          <a:p>
            <a:pPr eaLnBrk="1" hangingPunct="1"/>
            <a:r>
              <a:rPr lang="zh-CN" altLang="en-US" sz="4400" smtClean="0"/>
              <a:t>将设计元素分配到进程中</a:t>
            </a:r>
            <a:endParaRPr lang="en-US" altLang="zh-CN" sz="4400" smtClean="0"/>
          </a:p>
        </p:txBody>
      </p:sp>
      <p:sp>
        <p:nvSpPr>
          <p:cNvPr id="74756" name="Rectangle 3"/>
          <p:cNvSpPr>
            <a:spLocks noGrp="1" noChangeArrowheads="1"/>
          </p:cNvSpPr>
          <p:nvPr>
            <p:ph type="body" idx="1"/>
          </p:nvPr>
        </p:nvSpPr>
        <p:spPr/>
        <p:txBody>
          <a:bodyPr/>
          <a:lstStyle/>
          <a:p>
            <a:pPr eaLnBrk="1" hangingPunct="1"/>
            <a:r>
              <a:rPr lang="zh-CN" altLang="en-US" smtClean="0"/>
              <a:t>必须至少在一个进程内指定类或子系统的实例</a:t>
            </a:r>
          </a:p>
          <a:p>
            <a:pPr eaLnBrk="1" hangingPunct="1"/>
            <a:r>
              <a:rPr lang="zh-CN" altLang="en-US" smtClean="0"/>
              <a:t>将设计元素分配到进程中主要基于</a:t>
            </a:r>
          </a:p>
          <a:p>
            <a:pPr lvl="1" eaLnBrk="1" hangingPunct="1"/>
            <a:r>
              <a:rPr kumimoji="0" lang="zh-CN" altLang="en-US" smtClean="0"/>
              <a:t>性能和并发需求</a:t>
            </a:r>
          </a:p>
          <a:p>
            <a:pPr lvl="1" eaLnBrk="1" hangingPunct="1"/>
            <a:r>
              <a:rPr kumimoji="0" lang="zh-CN" altLang="en-US" smtClean="0"/>
              <a:t>分布需求和对并发执行的支持</a:t>
            </a:r>
          </a:p>
          <a:p>
            <a:pPr lvl="1" eaLnBrk="1" hangingPunct="1"/>
            <a:r>
              <a:rPr kumimoji="0" lang="zh-CN" altLang="en-US" smtClean="0"/>
              <a:t>冗余和可用性需求</a:t>
            </a:r>
          </a:p>
          <a:p>
            <a:pPr eaLnBrk="1" hangingPunct="1"/>
            <a:r>
              <a:rPr kumimoji="0" lang="zh-CN" altLang="en-US" smtClean="0"/>
              <a:t>还要考虑类</a:t>
            </a:r>
            <a:r>
              <a:rPr kumimoji="0" lang="en-US" altLang="zh-CN" smtClean="0"/>
              <a:t>/</a:t>
            </a:r>
            <a:r>
              <a:rPr kumimoji="0" lang="zh-CN" altLang="en-US" smtClean="0"/>
              <a:t>子系统的特性</a:t>
            </a:r>
          </a:p>
          <a:p>
            <a:pPr lvl="1" eaLnBrk="1" hangingPunct="1"/>
            <a:r>
              <a:rPr kumimoji="0" lang="zh-CN" altLang="en-US" smtClean="0"/>
              <a:t>自主性、从属性、持久性、分布性</a:t>
            </a:r>
            <a:r>
              <a:rPr kumimoji="0" lang="en-US" altLang="zh-CN"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3B7AFD3-8C60-4476-A896-F88F4CD6FE20}" type="slidenum">
              <a:rPr lang="en-US" altLang="zh-CN" sz="1200" b="0" smtClean="0">
                <a:solidFill>
                  <a:srgbClr val="4D4D4D"/>
                </a:solidFill>
                <a:latin typeface="Arial" charset="0"/>
              </a:rPr>
              <a:pPr eaLnBrk="1" hangingPunct="1"/>
              <a:t>73</a:t>
            </a:fld>
            <a:r>
              <a:rPr lang="en-US" altLang="zh-CN" sz="1200" b="0" smtClean="0">
                <a:solidFill>
                  <a:srgbClr val="4D4D4D"/>
                </a:solidFill>
                <a:latin typeface="Arial" charset="0"/>
              </a:rPr>
              <a:t>-</a:t>
            </a:r>
          </a:p>
        </p:txBody>
      </p:sp>
      <p:sp>
        <p:nvSpPr>
          <p:cNvPr id="75779" name="Rectangle 2"/>
          <p:cNvSpPr>
            <a:spLocks noGrp="1" noChangeArrowheads="1"/>
          </p:cNvSpPr>
          <p:nvPr>
            <p:ph type="title"/>
          </p:nvPr>
        </p:nvSpPr>
        <p:spPr/>
        <p:txBody>
          <a:bodyPr/>
          <a:lstStyle/>
          <a:p>
            <a:pPr eaLnBrk="1" hangingPunct="1"/>
            <a:r>
              <a:rPr lang="zh-CN" altLang="en-US" sz="4400" smtClean="0"/>
              <a:t>设计元素分配到进程的策略</a:t>
            </a:r>
            <a:endParaRPr lang="en-US" altLang="zh-CN" sz="4400" smtClean="0"/>
          </a:p>
        </p:txBody>
      </p:sp>
      <p:sp>
        <p:nvSpPr>
          <p:cNvPr id="75780" name="Rectangle 3"/>
          <p:cNvSpPr>
            <a:spLocks noGrp="1" noChangeArrowheads="1"/>
          </p:cNvSpPr>
          <p:nvPr>
            <p:ph type="body" idx="1"/>
          </p:nvPr>
        </p:nvSpPr>
        <p:spPr/>
        <p:txBody>
          <a:bodyPr/>
          <a:lstStyle/>
          <a:p>
            <a:pPr eaLnBrk="1" hangingPunct="1"/>
            <a:r>
              <a:rPr lang="zh-CN" altLang="en-US" sz="3200" smtClean="0"/>
              <a:t>从内到外</a:t>
            </a:r>
          </a:p>
          <a:p>
            <a:pPr lvl="1" eaLnBrk="1" hangingPunct="1"/>
            <a:r>
              <a:rPr lang="zh-CN" altLang="en-US" sz="2800" smtClean="0"/>
              <a:t>将彼此密切协作，并且必须在同一控制线程中执行的元素组合起来</a:t>
            </a:r>
          </a:p>
          <a:p>
            <a:pPr lvl="1" eaLnBrk="1" hangingPunct="1"/>
            <a:r>
              <a:rPr lang="zh-CN" altLang="en-US" sz="2800" smtClean="0"/>
              <a:t>拆分那些不相互影响的元素</a:t>
            </a:r>
          </a:p>
          <a:p>
            <a:pPr lvl="1" eaLnBrk="1" hangingPunct="1"/>
            <a:r>
              <a:rPr lang="zh-CN" altLang="en-US" sz="2800" smtClean="0"/>
              <a:t>重复这些步骤直到进程达到最小数量，仍然能提供必需的分布和有效的资源利用</a:t>
            </a:r>
          </a:p>
          <a:p>
            <a:pPr eaLnBrk="1" hangingPunct="1"/>
            <a:r>
              <a:rPr lang="zh-CN" altLang="en-US" sz="3200" smtClean="0"/>
              <a:t>从外到内</a:t>
            </a:r>
          </a:p>
          <a:p>
            <a:pPr lvl="1" eaLnBrk="1" hangingPunct="1"/>
            <a:r>
              <a:rPr lang="zh-CN" altLang="en-US" sz="2800" smtClean="0"/>
              <a:t>为每个外部激励确定一个独立控制线程</a:t>
            </a:r>
          </a:p>
          <a:p>
            <a:pPr lvl="1" eaLnBrk="1" hangingPunct="1"/>
            <a:r>
              <a:rPr lang="zh-CN" altLang="en-US" sz="2800" smtClean="0"/>
              <a:t>为每个服务确定一个独立控制线程服务器</a:t>
            </a:r>
          </a:p>
          <a:p>
            <a:pPr lvl="1" eaLnBrk="1" hangingPunct="1"/>
            <a:r>
              <a:rPr lang="zh-CN" altLang="en-US" sz="2800" smtClean="0"/>
              <a:t>将线程减少到所能支持的数量</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512FE00-2BB0-43E2-9D73-A5770548A694}" type="slidenum">
              <a:rPr lang="en-US" altLang="zh-CN" sz="1200" b="0" smtClean="0">
                <a:solidFill>
                  <a:srgbClr val="4D4D4D"/>
                </a:solidFill>
                <a:latin typeface="Arial" charset="0"/>
              </a:rPr>
              <a:pPr eaLnBrk="1" hangingPunct="1"/>
              <a:t>74</a:t>
            </a:fld>
            <a:r>
              <a:rPr lang="en-US" altLang="zh-CN" sz="1200" b="0" smtClean="0">
                <a:solidFill>
                  <a:srgbClr val="4D4D4D"/>
                </a:solidFill>
                <a:latin typeface="Arial" charset="0"/>
              </a:rPr>
              <a:t>-</a:t>
            </a:r>
          </a:p>
        </p:txBody>
      </p:sp>
      <p:sp>
        <p:nvSpPr>
          <p:cNvPr id="76803" name="Rectangle 2"/>
          <p:cNvSpPr>
            <a:spLocks noGrp="1" noChangeArrowheads="1"/>
          </p:cNvSpPr>
          <p:nvPr>
            <p:ph type="title"/>
          </p:nvPr>
        </p:nvSpPr>
        <p:spPr/>
        <p:txBody>
          <a:bodyPr/>
          <a:lstStyle/>
          <a:p>
            <a:pPr eaLnBrk="1" hangingPunct="1"/>
            <a:r>
              <a:rPr lang="zh-CN" altLang="en-US" sz="4400" smtClean="0"/>
              <a:t>映射元素到进程的建模</a:t>
            </a:r>
            <a:r>
              <a:rPr lang="en-US" altLang="zh-CN" sz="4400" smtClean="0"/>
              <a:t>(</a:t>
            </a:r>
            <a:r>
              <a:rPr lang="zh-CN" altLang="en-US" sz="4400" smtClean="0"/>
              <a:t>类图</a:t>
            </a:r>
            <a:r>
              <a:rPr lang="en-US" altLang="zh-CN" sz="4400" smtClean="0"/>
              <a:t>)</a:t>
            </a:r>
          </a:p>
        </p:txBody>
      </p:sp>
      <p:sp>
        <p:nvSpPr>
          <p:cNvPr id="76804" name="Rectangle 3"/>
          <p:cNvSpPr>
            <a:spLocks noGrp="1" noChangeArrowheads="1"/>
          </p:cNvSpPr>
          <p:nvPr>
            <p:ph type="body" idx="1"/>
          </p:nvPr>
        </p:nvSpPr>
        <p:spPr/>
        <p:txBody>
          <a:bodyPr/>
          <a:lstStyle/>
          <a:p>
            <a:pPr eaLnBrk="1" hangingPunct="1"/>
            <a:r>
              <a:rPr lang="zh-CN" altLang="en-US" sz="3200" smtClean="0"/>
              <a:t>作为进程的主动类</a:t>
            </a:r>
          </a:p>
          <a:p>
            <a:pPr eaLnBrk="1" hangingPunct="1"/>
            <a:endParaRPr lang="zh-CN" altLang="en-US" sz="3200" smtClean="0"/>
          </a:p>
          <a:p>
            <a:pPr eaLnBrk="1" hangingPunct="1"/>
            <a:endParaRPr lang="zh-CN" altLang="en-US" sz="3200" smtClean="0"/>
          </a:p>
          <a:p>
            <a:pPr eaLnBrk="1" hangingPunct="1"/>
            <a:r>
              <a:rPr lang="zh-CN" altLang="en-US" sz="3200" smtClean="0"/>
              <a:t>从进程到类的组合关系</a:t>
            </a:r>
          </a:p>
          <a:p>
            <a:pPr eaLnBrk="1" hangingPunct="1"/>
            <a:endParaRPr lang="zh-CN" altLang="en-US" sz="3200" smtClean="0"/>
          </a:p>
          <a:p>
            <a:pPr eaLnBrk="1" hangingPunct="1"/>
            <a:endParaRPr lang="zh-CN" altLang="en-US" sz="3200" smtClean="0"/>
          </a:p>
          <a:p>
            <a:pPr eaLnBrk="1" hangingPunct="1"/>
            <a:r>
              <a:rPr lang="zh-CN" altLang="en-US" sz="3200" smtClean="0"/>
              <a:t>从进程到子系统的组合关系</a:t>
            </a:r>
          </a:p>
          <a:p>
            <a:pPr eaLnBrk="1" hangingPunct="1"/>
            <a:endParaRPr lang="en-US" altLang="zh-CN" sz="3200" smtClean="0"/>
          </a:p>
          <a:p>
            <a:pPr eaLnBrk="1" hangingPunct="1"/>
            <a:endParaRPr kumimoji="0" lang="en-US" altLang="zh-CN" sz="3200" smtClean="0"/>
          </a:p>
        </p:txBody>
      </p:sp>
      <p:pic>
        <p:nvPicPr>
          <p:cNvPr id="768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557338"/>
            <a:ext cx="6481762"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344863"/>
            <a:ext cx="65532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5229225"/>
            <a:ext cx="38258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5229225"/>
            <a:ext cx="38877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4B899ED-884F-479B-ABC8-AF9951EC0511}" type="slidenum">
              <a:rPr lang="en-US" altLang="zh-CN" sz="1200" b="0" smtClean="0">
                <a:solidFill>
                  <a:srgbClr val="4D4D4D"/>
                </a:solidFill>
                <a:latin typeface="Arial" charset="0"/>
              </a:rPr>
              <a:pPr eaLnBrk="1" hangingPunct="1"/>
              <a:t>75</a:t>
            </a:fld>
            <a:r>
              <a:rPr lang="en-US" altLang="zh-CN" sz="1200" b="0" smtClean="0">
                <a:solidFill>
                  <a:srgbClr val="4D4D4D"/>
                </a:solidFill>
                <a:latin typeface="Arial" charset="0"/>
              </a:rPr>
              <a:t>-</a:t>
            </a:r>
          </a:p>
        </p:txBody>
      </p:sp>
      <p:sp>
        <p:nvSpPr>
          <p:cNvPr id="77827" name="Rectangle 2"/>
          <p:cNvSpPr>
            <a:spLocks noGrp="1" noChangeArrowheads="1"/>
          </p:cNvSpPr>
          <p:nvPr>
            <p:ph type="title"/>
          </p:nvPr>
        </p:nvSpPr>
        <p:spPr/>
        <p:txBody>
          <a:bodyPr/>
          <a:lstStyle/>
          <a:p>
            <a:pPr eaLnBrk="1" hangingPunct="1"/>
            <a:r>
              <a:rPr lang="zh-CN" altLang="en-US" sz="4400" smtClean="0"/>
              <a:t>进程关系</a:t>
            </a:r>
            <a:endParaRPr lang="en-US" altLang="zh-CN" sz="4400" smtClean="0"/>
          </a:p>
        </p:txBody>
      </p:sp>
      <p:sp>
        <p:nvSpPr>
          <p:cNvPr id="77828" name="Rectangle 3"/>
          <p:cNvSpPr>
            <a:spLocks noGrp="1" noChangeArrowheads="1"/>
          </p:cNvSpPr>
          <p:nvPr>
            <p:ph type="body" idx="1"/>
          </p:nvPr>
        </p:nvSpPr>
        <p:spPr/>
        <p:txBody>
          <a:bodyPr/>
          <a:lstStyle/>
          <a:p>
            <a:pPr eaLnBrk="1" hangingPunct="1"/>
            <a:r>
              <a:rPr lang="zh-CN" altLang="en-US" smtClean="0"/>
              <a:t>进程之间的关系必须支持设计元素之间关系</a:t>
            </a:r>
            <a:endParaRPr lang="en-US" altLang="zh-CN" smtClean="0"/>
          </a:p>
        </p:txBody>
      </p:sp>
      <p:pic>
        <p:nvPicPr>
          <p:cNvPr id="778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420938"/>
            <a:ext cx="611981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2557463" y="3933825"/>
            <a:ext cx="3382962" cy="519113"/>
            <a:chOff x="1611" y="2478"/>
            <a:chExt cx="2131" cy="327"/>
          </a:xfrm>
        </p:grpSpPr>
        <p:sp>
          <p:nvSpPr>
            <p:cNvPr id="77831" name="Line 6"/>
            <p:cNvSpPr>
              <a:spLocks noChangeShapeType="1"/>
            </p:cNvSpPr>
            <p:nvPr/>
          </p:nvSpPr>
          <p:spPr bwMode="auto">
            <a:xfrm>
              <a:off x="1611" y="2523"/>
              <a:ext cx="2131" cy="0"/>
            </a:xfrm>
            <a:prstGeom prst="line">
              <a:avLst/>
            </a:prstGeom>
            <a:noFill/>
            <a:ln w="38100">
              <a:solidFill>
                <a:schemeClr val="hlink"/>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55751" name="Text Box 7"/>
            <p:cNvSpPr txBox="1">
              <a:spLocks noChangeArrowheads="1"/>
            </p:cNvSpPr>
            <p:nvPr/>
          </p:nvSpPr>
          <p:spPr bwMode="auto">
            <a:xfrm>
              <a:off x="2064" y="2478"/>
              <a:ext cx="1224" cy="327"/>
            </a:xfrm>
            <a:prstGeom prst="rect">
              <a:avLst/>
            </a:prstGeom>
            <a:noFill/>
            <a:ln w="9525">
              <a:noFill/>
              <a:miter lim="800000"/>
              <a:headEnd/>
              <a:tailEnd/>
            </a:ln>
            <a:effectLst/>
          </p:spPr>
          <p:txBody>
            <a:bodyPr>
              <a:spAutoFit/>
            </a:bodyPr>
            <a:lstStyle/>
            <a:p>
              <a:pPr algn="ctr">
                <a:spcBef>
                  <a:spcPct val="50000"/>
                </a:spcBef>
                <a:defRPr/>
              </a:pPr>
              <a:r>
                <a:rPr lang="en-US" altLang="zh-CN" sz="2800">
                  <a:solidFill>
                    <a:schemeClr val="hlink"/>
                  </a:solidFill>
                  <a:effectLst>
                    <a:outerShdw blurRad="38100" dist="38100" dir="2700000" algn="tl">
                      <a:srgbClr val="C0C0C0"/>
                    </a:outerShdw>
                  </a:effectLst>
                </a:rPr>
                <a:t>Supports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E8966EC-285B-4A92-8F12-DC19128D74C2}" type="slidenum">
              <a:rPr lang="en-US" altLang="zh-CN" sz="1200" b="0" smtClean="0">
                <a:solidFill>
                  <a:srgbClr val="4D4D4D"/>
                </a:solidFill>
                <a:latin typeface="Arial" charset="0"/>
              </a:rPr>
              <a:pPr eaLnBrk="1" hangingPunct="1"/>
              <a:t>76</a:t>
            </a:fld>
            <a:r>
              <a:rPr lang="en-US" altLang="zh-CN" sz="1200" b="0" smtClean="0">
                <a:solidFill>
                  <a:srgbClr val="4D4D4D"/>
                </a:solidFill>
                <a:latin typeface="Arial" charset="0"/>
              </a:rPr>
              <a:t>-</a:t>
            </a:r>
          </a:p>
        </p:txBody>
      </p:sp>
      <p:sp>
        <p:nvSpPr>
          <p:cNvPr id="78851" name="Rectangle 2"/>
          <p:cNvSpPr>
            <a:spLocks noGrp="1" noChangeArrowheads="1"/>
          </p:cNvSpPr>
          <p:nvPr>
            <p:ph type="title"/>
          </p:nvPr>
        </p:nvSpPr>
        <p:spPr/>
        <p:txBody>
          <a:bodyPr/>
          <a:lstStyle/>
          <a:p>
            <a:pPr eaLnBrk="1" hangingPunct="1"/>
            <a:r>
              <a:rPr lang="zh-CN" altLang="en-US" sz="4400" smtClean="0"/>
              <a:t>实例：预约挂号进程视图</a:t>
            </a:r>
            <a:r>
              <a:rPr lang="en-US" altLang="zh-CN" sz="4400" smtClean="0"/>
              <a:t>(</a:t>
            </a:r>
            <a:r>
              <a:rPr lang="zh-CN" altLang="en-US" sz="4400" smtClean="0"/>
              <a:t>局部</a:t>
            </a:r>
            <a:r>
              <a:rPr lang="en-US" altLang="zh-CN" sz="4400" smtClean="0"/>
              <a:t>)</a:t>
            </a:r>
          </a:p>
        </p:txBody>
      </p:sp>
      <p:pic>
        <p:nvPicPr>
          <p:cNvPr id="7885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992313"/>
            <a:ext cx="8353425" cy="302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BA5C9AC3-93C3-467E-85CA-8B3E8BAAD3C3}" type="slidenum">
              <a:rPr lang="en-US" altLang="zh-CN" sz="1200" b="0" smtClean="0">
                <a:solidFill>
                  <a:srgbClr val="4D4D4D"/>
                </a:solidFill>
                <a:latin typeface="Arial" charset="0"/>
              </a:rPr>
              <a:pPr eaLnBrk="1" hangingPunct="1"/>
              <a:t>77</a:t>
            </a:fld>
            <a:r>
              <a:rPr lang="en-US" altLang="zh-CN" sz="1200" b="0" smtClean="0">
                <a:solidFill>
                  <a:srgbClr val="4D4D4D"/>
                </a:solidFill>
                <a:latin typeface="Arial" charset="0"/>
              </a:rPr>
              <a:t>-</a:t>
            </a:r>
          </a:p>
        </p:txBody>
      </p:sp>
      <p:sp>
        <p:nvSpPr>
          <p:cNvPr id="79875"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1058819" name="Rectangle 3"/>
          <p:cNvSpPr>
            <a:spLocks noGrp="1" noChangeArrowheads="1"/>
          </p:cNvSpPr>
          <p:nvPr>
            <p:ph type="body" idx="1"/>
          </p:nvPr>
        </p:nvSpPr>
        <p:spPr/>
        <p:txBody>
          <a:bodyPr/>
          <a:lstStyle/>
          <a:p>
            <a:pPr eaLnBrk="1" hangingPunct="1">
              <a:defRPr/>
            </a:pPr>
            <a:r>
              <a:rPr lang="zh-CN" altLang="en-US" smtClean="0">
                <a:solidFill>
                  <a:srgbClr val="4D4D4D"/>
                </a:solidFill>
              </a:rPr>
              <a:t>过渡到设计</a:t>
            </a:r>
          </a:p>
          <a:p>
            <a:pPr eaLnBrk="1" hangingPunct="1">
              <a:defRPr/>
            </a:pPr>
            <a:r>
              <a:rPr lang="zh-CN" altLang="en-US" smtClean="0">
                <a:solidFill>
                  <a:srgbClr val="4D4D4D"/>
                </a:solidFill>
              </a:rPr>
              <a:t>构架设计基础</a:t>
            </a:r>
          </a:p>
          <a:p>
            <a:pPr eaLnBrk="1" hangingPunct="1">
              <a:defRPr/>
            </a:pPr>
            <a:r>
              <a:rPr lang="zh-CN" altLang="en-US" smtClean="0">
                <a:solidFill>
                  <a:srgbClr val="4D4D4D"/>
                </a:solidFill>
              </a:rPr>
              <a:t>确定设计元素</a:t>
            </a:r>
          </a:p>
          <a:p>
            <a:pPr eaLnBrk="1" hangingPunct="1">
              <a:defRPr/>
            </a:pPr>
            <a:r>
              <a:rPr lang="zh-CN" altLang="en-US" smtClean="0">
                <a:solidFill>
                  <a:srgbClr val="4D4D4D"/>
                </a:solidFill>
              </a:rPr>
              <a:t>应用设计机制</a:t>
            </a:r>
          </a:p>
          <a:p>
            <a:pPr eaLnBrk="1" hangingPunct="1">
              <a:defRPr/>
            </a:pPr>
            <a:r>
              <a:rPr lang="zh-CN" altLang="en-US" smtClean="0">
                <a:solidFill>
                  <a:srgbClr val="4D4D4D"/>
                </a:solidFill>
              </a:rPr>
              <a:t>定义运行时构架</a:t>
            </a:r>
          </a:p>
          <a:p>
            <a:pPr eaLnBrk="1" hangingPunct="1">
              <a:defRPr/>
            </a:pPr>
            <a:r>
              <a:rPr lang="zh-CN" altLang="en-US" smtClean="0">
                <a:solidFill>
                  <a:schemeClr val="hlink"/>
                </a:solidFill>
                <a:effectLst>
                  <a:outerShdw blurRad="38100" dist="38100" dir="2700000" algn="tl">
                    <a:srgbClr val="C0C0C0"/>
                  </a:outerShdw>
                </a:effectLst>
              </a:rPr>
              <a:t>描述分布</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44592EA-7E70-4CB1-A775-857BC61DE503}" type="slidenum">
              <a:rPr lang="en-US" altLang="zh-CN" sz="1200" b="0" smtClean="0">
                <a:solidFill>
                  <a:srgbClr val="4D4D4D"/>
                </a:solidFill>
                <a:latin typeface="Arial" charset="0"/>
              </a:rPr>
              <a:pPr eaLnBrk="1" hangingPunct="1"/>
              <a:t>78</a:t>
            </a:fld>
            <a:r>
              <a:rPr lang="en-US" altLang="zh-CN" sz="1200" b="0" smtClean="0">
                <a:solidFill>
                  <a:srgbClr val="4D4D4D"/>
                </a:solidFill>
                <a:latin typeface="Arial" charset="0"/>
              </a:rPr>
              <a:t>-</a:t>
            </a:r>
          </a:p>
        </p:txBody>
      </p:sp>
      <p:sp>
        <p:nvSpPr>
          <p:cNvPr id="80899" name="Rectangle 2"/>
          <p:cNvSpPr>
            <a:spLocks noGrp="1" noChangeArrowheads="1"/>
          </p:cNvSpPr>
          <p:nvPr>
            <p:ph type="title"/>
          </p:nvPr>
        </p:nvSpPr>
        <p:spPr/>
        <p:txBody>
          <a:bodyPr/>
          <a:lstStyle/>
          <a:p>
            <a:pPr eaLnBrk="1" hangingPunct="1"/>
            <a:r>
              <a:rPr lang="zh-CN" altLang="en-US" sz="4400" smtClean="0"/>
              <a:t>分布</a:t>
            </a:r>
          </a:p>
        </p:txBody>
      </p:sp>
      <p:sp>
        <p:nvSpPr>
          <p:cNvPr id="80900" name="Rectangle 3"/>
          <p:cNvSpPr>
            <a:spLocks noGrp="1" noChangeArrowheads="1"/>
          </p:cNvSpPr>
          <p:nvPr>
            <p:ph type="body" idx="1"/>
          </p:nvPr>
        </p:nvSpPr>
        <p:spPr/>
        <p:txBody>
          <a:bodyPr/>
          <a:lstStyle/>
          <a:p>
            <a:pPr eaLnBrk="1" hangingPunct="1"/>
            <a:r>
              <a:rPr lang="zh-CN" altLang="en-US" smtClean="0"/>
              <a:t>描述分布</a:t>
            </a:r>
            <a:r>
              <a:rPr lang="en-US" altLang="zh-CN" smtClean="0"/>
              <a:t>(Distribution)</a:t>
            </a:r>
            <a:r>
              <a:rPr lang="zh-CN" altLang="en-US" smtClean="0"/>
              <a:t>活动重点在于开发构架的部署</a:t>
            </a:r>
            <a:r>
              <a:rPr lang="en-US" altLang="zh-CN" smtClean="0"/>
              <a:t>(Deployment)</a:t>
            </a:r>
            <a:r>
              <a:rPr lang="zh-CN" altLang="en-US" smtClean="0"/>
              <a:t>视图</a:t>
            </a:r>
          </a:p>
          <a:p>
            <a:pPr lvl="1" eaLnBrk="1" hangingPunct="1"/>
            <a:r>
              <a:rPr lang="zh-CN" altLang="en-US" smtClean="0"/>
              <a:t>如果系统只运行在一个节点上，就不需要一个单独的部署模型，即不需要进行部署视图建模</a:t>
            </a:r>
          </a:p>
          <a:p>
            <a:pPr eaLnBrk="1" hangingPunct="1"/>
            <a:r>
              <a:rPr lang="zh-CN" altLang="en-US" smtClean="0"/>
              <a:t>目的</a:t>
            </a:r>
          </a:p>
          <a:p>
            <a:pPr lvl="1" eaLnBrk="1" hangingPunct="1"/>
            <a:r>
              <a:rPr kumimoji="0" lang="zh-CN" altLang="en-US" smtClean="0"/>
              <a:t>说明如何在物理节点间分布系统功能</a:t>
            </a:r>
          </a:p>
          <a:p>
            <a:pPr lvl="1" eaLnBrk="1" hangingPunct="1"/>
            <a:r>
              <a:rPr kumimoji="0" lang="zh-CN" altLang="en-US" smtClean="0"/>
              <a:t>仅对分布式系统有效</a:t>
            </a:r>
            <a:endParaRPr kumimoji="0" lang="en-US" altLang="zh-CN"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9BA211D-8596-4DCE-8ECD-0F9DAD387484}" type="slidenum">
              <a:rPr lang="en-US" altLang="zh-CN" sz="1200" b="0" smtClean="0">
                <a:solidFill>
                  <a:srgbClr val="4D4D4D"/>
                </a:solidFill>
                <a:latin typeface="Arial" charset="0"/>
              </a:rPr>
              <a:pPr eaLnBrk="1" hangingPunct="1"/>
              <a:t>79</a:t>
            </a:fld>
            <a:r>
              <a:rPr lang="en-US" altLang="zh-CN" sz="1200" b="0" smtClean="0">
                <a:solidFill>
                  <a:srgbClr val="4D4D4D"/>
                </a:solidFill>
                <a:latin typeface="Arial" charset="0"/>
              </a:rPr>
              <a:t>-</a:t>
            </a:r>
          </a:p>
        </p:txBody>
      </p:sp>
      <p:sp>
        <p:nvSpPr>
          <p:cNvPr id="81923" name="Rectangle 2"/>
          <p:cNvSpPr>
            <a:spLocks noGrp="1" noChangeArrowheads="1"/>
          </p:cNvSpPr>
          <p:nvPr>
            <p:ph type="title"/>
          </p:nvPr>
        </p:nvSpPr>
        <p:spPr/>
        <p:txBody>
          <a:bodyPr/>
          <a:lstStyle/>
          <a:p>
            <a:pPr eaLnBrk="1" hangingPunct="1"/>
            <a:r>
              <a:rPr lang="zh-CN" altLang="en-US" sz="4400" smtClean="0"/>
              <a:t>部署视图</a:t>
            </a:r>
            <a:endParaRPr lang="en-US" altLang="zh-CN" sz="4400" smtClean="0"/>
          </a:p>
        </p:txBody>
      </p:sp>
      <p:pic>
        <p:nvPicPr>
          <p:cNvPr id="819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92213"/>
            <a:ext cx="7993062" cy="454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D1E4264-7668-49C8-812B-971E649FCEB4}" type="slidenum">
              <a:rPr lang="en-US" altLang="zh-CN" sz="1200" b="0" smtClean="0">
                <a:solidFill>
                  <a:srgbClr val="4D4D4D"/>
                </a:solidFill>
                <a:latin typeface="Arial" charset="0"/>
              </a:rPr>
              <a:pPr eaLnBrk="1" hangingPunct="1"/>
              <a:t>8</a:t>
            </a:fld>
            <a:r>
              <a:rPr lang="en-US" altLang="zh-CN" sz="1200" b="0" smtClean="0">
                <a:solidFill>
                  <a:srgbClr val="4D4D4D"/>
                </a:solidFill>
                <a:latin typeface="Arial" charset="0"/>
              </a:rPr>
              <a:t>-</a:t>
            </a:r>
          </a:p>
        </p:txBody>
      </p:sp>
      <p:sp>
        <p:nvSpPr>
          <p:cNvPr id="10243" name="Rectangle 2"/>
          <p:cNvSpPr>
            <a:spLocks noGrp="1" noChangeArrowheads="1"/>
          </p:cNvSpPr>
          <p:nvPr>
            <p:ph type="title"/>
          </p:nvPr>
        </p:nvSpPr>
        <p:spPr/>
        <p:txBody>
          <a:bodyPr/>
          <a:lstStyle/>
          <a:p>
            <a:pPr eaLnBrk="1" hangingPunct="1"/>
            <a:r>
              <a:rPr lang="zh-CN" altLang="en-US" smtClean="0"/>
              <a:t>软件设计知识域</a:t>
            </a:r>
            <a:r>
              <a:rPr lang="en-US" altLang="zh-CN" smtClean="0"/>
              <a:t>(SWEBOK)</a:t>
            </a:r>
          </a:p>
        </p:txBody>
      </p:sp>
      <p:sp>
        <p:nvSpPr>
          <p:cNvPr id="10244" name="Rectangle 3"/>
          <p:cNvSpPr>
            <a:spLocks noGrp="1" noChangeArrowheads="1"/>
          </p:cNvSpPr>
          <p:nvPr>
            <p:ph type="body" idx="1"/>
          </p:nvPr>
        </p:nvSpPr>
        <p:spPr/>
        <p:txBody>
          <a:bodyPr/>
          <a:lstStyle/>
          <a:p>
            <a:pPr eaLnBrk="1" hangingPunct="1"/>
            <a:r>
              <a:rPr lang="en-US" altLang="zh-CN" sz="3200" smtClean="0"/>
              <a:t>D-</a:t>
            </a:r>
            <a:r>
              <a:rPr lang="zh-CN" altLang="en-US" sz="3200" smtClean="0"/>
              <a:t>设计（</a:t>
            </a:r>
            <a:r>
              <a:rPr lang="en-US" altLang="zh-CN" sz="3200" smtClean="0"/>
              <a:t>Decomposition design</a:t>
            </a:r>
            <a:r>
              <a:rPr lang="zh-CN" altLang="en-US" sz="3200" smtClean="0"/>
              <a:t>）</a:t>
            </a:r>
          </a:p>
          <a:p>
            <a:pPr lvl="1" eaLnBrk="1" hangingPunct="1"/>
            <a:r>
              <a:rPr lang="zh-CN" altLang="en-US" sz="2800" smtClean="0"/>
              <a:t>将系统映射为构件片（</a:t>
            </a:r>
            <a:r>
              <a:rPr lang="en-US" altLang="zh-CN" sz="2800" smtClean="0"/>
              <a:t>component pieces</a:t>
            </a:r>
            <a:r>
              <a:rPr lang="zh-CN" altLang="en-US" sz="2800" smtClean="0"/>
              <a:t>）</a:t>
            </a:r>
          </a:p>
          <a:p>
            <a:pPr eaLnBrk="1" hangingPunct="1"/>
            <a:r>
              <a:rPr lang="en-US" altLang="zh-CN" sz="3200" smtClean="0">
                <a:solidFill>
                  <a:srgbClr val="4D4D4D"/>
                </a:solidFill>
              </a:rPr>
              <a:t>FP-</a:t>
            </a:r>
            <a:r>
              <a:rPr lang="zh-CN" altLang="en-US" sz="3200" smtClean="0">
                <a:solidFill>
                  <a:srgbClr val="4D4D4D"/>
                </a:solidFill>
              </a:rPr>
              <a:t>设计（</a:t>
            </a:r>
            <a:r>
              <a:rPr lang="en-US" altLang="zh-CN" sz="3200" smtClean="0">
                <a:solidFill>
                  <a:srgbClr val="4D4D4D"/>
                </a:solidFill>
              </a:rPr>
              <a:t>Family Pattern design</a:t>
            </a:r>
            <a:r>
              <a:rPr lang="zh-CN" altLang="en-US" sz="3200" smtClean="0">
                <a:solidFill>
                  <a:srgbClr val="4D4D4D"/>
                </a:solidFill>
              </a:rPr>
              <a:t>）</a:t>
            </a:r>
          </a:p>
          <a:p>
            <a:pPr lvl="1" eaLnBrk="1" hangingPunct="1"/>
            <a:r>
              <a:rPr lang="zh-CN" altLang="en-US" sz="2800" smtClean="0">
                <a:solidFill>
                  <a:srgbClr val="4D4D4D"/>
                </a:solidFill>
              </a:rPr>
              <a:t>目标是探求一定范围的通用性</a:t>
            </a:r>
          </a:p>
          <a:p>
            <a:pPr eaLnBrk="1" hangingPunct="1"/>
            <a:r>
              <a:rPr lang="en-US" altLang="zh-CN" sz="3200" smtClean="0">
                <a:solidFill>
                  <a:srgbClr val="4D4D4D"/>
                </a:solidFill>
              </a:rPr>
              <a:t>I-</a:t>
            </a:r>
            <a:r>
              <a:rPr lang="zh-CN" altLang="en-US" sz="3200" smtClean="0">
                <a:solidFill>
                  <a:srgbClr val="4D4D4D"/>
                </a:solidFill>
              </a:rPr>
              <a:t>设计（</a:t>
            </a:r>
            <a:r>
              <a:rPr lang="en-US" altLang="zh-CN" sz="3200" smtClean="0">
                <a:solidFill>
                  <a:srgbClr val="4D4D4D"/>
                </a:solidFill>
              </a:rPr>
              <a:t>Invention design</a:t>
            </a:r>
            <a:r>
              <a:rPr lang="zh-CN" altLang="en-US" sz="3200" smtClean="0">
                <a:solidFill>
                  <a:srgbClr val="4D4D4D"/>
                </a:solidFill>
              </a:rPr>
              <a:t>）</a:t>
            </a:r>
          </a:p>
          <a:p>
            <a:pPr lvl="1" eaLnBrk="1" hangingPunct="1"/>
            <a:r>
              <a:rPr lang="zh-CN" altLang="en-US" sz="2800" smtClean="0">
                <a:solidFill>
                  <a:srgbClr val="4D4D4D"/>
                </a:solidFill>
              </a:rPr>
              <a:t>基于概念化原型作系统分析，定义系统以满足所发现的需要和需求</a:t>
            </a:r>
          </a:p>
          <a:p>
            <a:pPr eaLnBrk="1" hangingPunct="1"/>
            <a:endParaRPr lang="zh-CN" altLang="en-US" sz="3200" smtClean="0">
              <a:solidFill>
                <a:srgbClr val="4D4D4D"/>
              </a:solidFill>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49FD04C-2B16-4266-BDE5-0FD513015B4F}" type="slidenum">
              <a:rPr lang="en-US" altLang="zh-CN" sz="1200" b="0" smtClean="0">
                <a:solidFill>
                  <a:srgbClr val="4D4D4D"/>
                </a:solidFill>
                <a:latin typeface="Arial" charset="0"/>
              </a:rPr>
              <a:pPr eaLnBrk="1" hangingPunct="1"/>
              <a:t>80</a:t>
            </a:fld>
            <a:r>
              <a:rPr lang="en-US" altLang="zh-CN" sz="1200" b="0" smtClean="0">
                <a:solidFill>
                  <a:srgbClr val="4D4D4D"/>
                </a:solidFill>
                <a:latin typeface="Arial" charset="0"/>
              </a:rPr>
              <a:t>-</a:t>
            </a:r>
          </a:p>
        </p:txBody>
      </p:sp>
      <p:sp>
        <p:nvSpPr>
          <p:cNvPr id="82947" name="Rectangle 2"/>
          <p:cNvSpPr>
            <a:spLocks noGrp="1" noChangeArrowheads="1"/>
          </p:cNvSpPr>
          <p:nvPr>
            <p:ph type="title"/>
          </p:nvPr>
        </p:nvSpPr>
        <p:spPr/>
        <p:txBody>
          <a:bodyPr/>
          <a:lstStyle/>
          <a:p>
            <a:pPr eaLnBrk="1" hangingPunct="1"/>
            <a:r>
              <a:rPr lang="zh-CN" altLang="en-US" sz="4400" smtClean="0"/>
              <a:t>为什么要分布？</a:t>
            </a:r>
            <a:endParaRPr lang="en-US" altLang="zh-CN" sz="4400" smtClean="0"/>
          </a:p>
        </p:txBody>
      </p:sp>
      <p:sp>
        <p:nvSpPr>
          <p:cNvPr id="82948" name="Rectangle 3"/>
          <p:cNvSpPr>
            <a:spLocks noGrp="1" noChangeArrowheads="1"/>
          </p:cNvSpPr>
          <p:nvPr>
            <p:ph type="body" idx="1"/>
          </p:nvPr>
        </p:nvSpPr>
        <p:spPr/>
        <p:txBody>
          <a:bodyPr/>
          <a:lstStyle/>
          <a:p>
            <a:pPr eaLnBrk="1" hangingPunct="1"/>
            <a:r>
              <a:rPr lang="zh-CN" altLang="en-US" smtClean="0"/>
              <a:t>减少处理器负载</a:t>
            </a:r>
          </a:p>
          <a:p>
            <a:pPr eaLnBrk="1" hangingPunct="1"/>
            <a:r>
              <a:rPr lang="zh-CN" altLang="en-US" smtClean="0"/>
              <a:t>特殊处理需求</a:t>
            </a:r>
          </a:p>
          <a:p>
            <a:pPr eaLnBrk="1" hangingPunct="1"/>
            <a:r>
              <a:rPr kumimoji="0" lang="zh-CN" altLang="en-US" smtClean="0"/>
              <a:t>性能匹配</a:t>
            </a:r>
            <a:endParaRPr kumimoji="0" lang="en-US" altLang="zh-CN" smtClean="0"/>
          </a:p>
          <a:p>
            <a:pPr eaLnBrk="1" hangingPunct="1"/>
            <a:r>
              <a:rPr kumimoji="0" lang="zh-CN" altLang="en-US" smtClean="0"/>
              <a:t>经济考虑</a:t>
            </a:r>
          </a:p>
          <a:p>
            <a:pPr eaLnBrk="1" hangingPunct="1"/>
            <a:r>
              <a:rPr kumimoji="0" lang="zh-CN" altLang="en-US" smtClean="0"/>
              <a:t>对系统的分布式访问</a:t>
            </a:r>
            <a:endParaRPr kumimoji="0" lang="en-US" altLang="zh-CN"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BCF9AB2-8900-4D49-BCBB-5E121DF0BF81}" type="slidenum">
              <a:rPr lang="en-US" altLang="zh-CN" sz="1200" b="0" smtClean="0">
                <a:solidFill>
                  <a:srgbClr val="4D4D4D"/>
                </a:solidFill>
                <a:latin typeface="Arial" charset="0"/>
              </a:rPr>
              <a:pPr eaLnBrk="1" hangingPunct="1"/>
              <a:t>81</a:t>
            </a:fld>
            <a:r>
              <a:rPr lang="en-US" altLang="zh-CN" sz="1200" b="0" smtClean="0">
                <a:solidFill>
                  <a:srgbClr val="4D4D4D"/>
                </a:solidFill>
                <a:latin typeface="Arial" charset="0"/>
              </a:rPr>
              <a:t>-</a:t>
            </a:r>
          </a:p>
        </p:txBody>
      </p:sp>
      <p:sp>
        <p:nvSpPr>
          <p:cNvPr id="83971" name="Rectangle 2"/>
          <p:cNvSpPr>
            <a:spLocks noGrp="1" noChangeArrowheads="1"/>
          </p:cNvSpPr>
          <p:nvPr>
            <p:ph type="title"/>
          </p:nvPr>
        </p:nvSpPr>
        <p:spPr/>
        <p:txBody>
          <a:bodyPr/>
          <a:lstStyle/>
          <a:p>
            <a:pPr eaLnBrk="1" hangingPunct="1"/>
            <a:r>
              <a:rPr lang="zh-CN" altLang="en-US" sz="4400" smtClean="0"/>
              <a:t>分布模式</a:t>
            </a:r>
            <a:endParaRPr lang="en-US" altLang="zh-CN" sz="4400" smtClean="0"/>
          </a:p>
        </p:txBody>
      </p:sp>
      <p:sp>
        <p:nvSpPr>
          <p:cNvPr id="83972" name="Rectangle 3"/>
          <p:cNvSpPr>
            <a:spLocks noGrp="1" noChangeArrowheads="1"/>
          </p:cNvSpPr>
          <p:nvPr>
            <p:ph type="body" idx="1"/>
          </p:nvPr>
        </p:nvSpPr>
        <p:spPr/>
        <p:txBody>
          <a:bodyPr/>
          <a:lstStyle/>
          <a:p>
            <a:pPr eaLnBrk="1" hangingPunct="1"/>
            <a:r>
              <a:rPr lang="zh-CN" altLang="en-US" smtClean="0"/>
              <a:t>客户机</a:t>
            </a:r>
            <a:r>
              <a:rPr lang="en-US" altLang="zh-CN" smtClean="0"/>
              <a:t>(Client)/</a:t>
            </a:r>
            <a:r>
              <a:rPr lang="zh-CN" altLang="en-US" smtClean="0"/>
              <a:t>服务器</a:t>
            </a:r>
            <a:r>
              <a:rPr lang="en-US" altLang="zh-CN" smtClean="0"/>
              <a:t>(Server)</a:t>
            </a:r>
          </a:p>
          <a:p>
            <a:pPr lvl="1" eaLnBrk="1" hangingPunct="1"/>
            <a:r>
              <a:rPr lang="zh-CN" altLang="en-US" smtClean="0"/>
              <a:t>三层构架</a:t>
            </a:r>
          </a:p>
          <a:p>
            <a:pPr lvl="1" eaLnBrk="1" hangingPunct="1"/>
            <a:r>
              <a:rPr lang="zh-CN" altLang="en-US" smtClean="0"/>
              <a:t>胖客户机</a:t>
            </a:r>
            <a:r>
              <a:rPr lang="en-US" altLang="zh-CN" smtClean="0"/>
              <a:t>(Fat Client)</a:t>
            </a:r>
            <a:r>
              <a:rPr lang="zh-CN" altLang="en-US" smtClean="0"/>
              <a:t>构架</a:t>
            </a:r>
          </a:p>
          <a:p>
            <a:pPr lvl="1" eaLnBrk="1" hangingPunct="1"/>
            <a:r>
              <a:rPr lang="zh-CN" altLang="en-US" smtClean="0"/>
              <a:t>胖服务器</a:t>
            </a:r>
            <a:r>
              <a:rPr lang="en-US" altLang="zh-CN" smtClean="0"/>
              <a:t>(Fat Server)</a:t>
            </a:r>
            <a:r>
              <a:rPr lang="zh-CN" altLang="en-US" smtClean="0"/>
              <a:t>构架</a:t>
            </a:r>
          </a:p>
          <a:p>
            <a:pPr lvl="1" eaLnBrk="1" hangingPunct="1"/>
            <a:r>
              <a:rPr lang="zh-CN" altLang="en-US" smtClean="0"/>
              <a:t>分布式客户机</a:t>
            </a:r>
            <a:r>
              <a:rPr lang="en-US" altLang="zh-CN" smtClean="0"/>
              <a:t>/</a:t>
            </a:r>
            <a:r>
              <a:rPr lang="zh-CN" altLang="en-US" smtClean="0"/>
              <a:t>服务器</a:t>
            </a:r>
          </a:p>
          <a:p>
            <a:pPr eaLnBrk="1" hangingPunct="1"/>
            <a:r>
              <a:rPr lang="zh-CN" altLang="en-US" smtClean="0"/>
              <a:t>对等结构</a:t>
            </a:r>
            <a:r>
              <a:rPr lang="en-US" altLang="zh-CN" smtClean="0"/>
              <a:t>(Peer-to-Peer)</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9FEC361C-A9E1-4B4C-80A1-E29B83178F35}" type="slidenum">
              <a:rPr lang="en-US" altLang="zh-CN" sz="1200" b="0" smtClean="0">
                <a:solidFill>
                  <a:srgbClr val="4D4D4D"/>
                </a:solidFill>
                <a:latin typeface="Arial" charset="0"/>
              </a:rPr>
              <a:pPr eaLnBrk="1" hangingPunct="1"/>
              <a:t>82</a:t>
            </a:fld>
            <a:r>
              <a:rPr lang="en-US" altLang="zh-CN" sz="1200" b="0" smtClean="0">
                <a:solidFill>
                  <a:srgbClr val="4D4D4D"/>
                </a:solidFill>
                <a:latin typeface="Arial" charset="0"/>
              </a:rPr>
              <a:t>-</a:t>
            </a:r>
          </a:p>
        </p:txBody>
      </p:sp>
      <p:sp>
        <p:nvSpPr>
          <p:cNvPr id="84995" name="Rectangle 2"/>
          <p:cNvSpPr>
            <a:spLocks noGrp="1" noChangeArrowheads="1"/>
          </p:cNvSpPr>
          <p:nvPr>
            <p:ph type="title"/>
          </p:nvPr>
        </p:nvSpPr>
        <p:spPr/>
        <p:txBody>
          <a:bodyPr/>
          <a:lstStyle/>
          <a:p>
            <a:pPr eaLnBrk="1" hangingPunct="1"/>
            <a:r>
              <a:rPr lang="zh-CN" altLang="en-US" sz="4400" smtClean="0"/>
              <a:t>部署图建模元素</a:t>
            </a:r>
          </a:p>
        </p:txBody>
      </p:sp>
      <p:sp>
        <p:nvSpPr>
          <p:cNvPr id="84996" name="Rectangle 3"/>
          <p:cNvSpPr>
            <a:spLocks noGrp="1" noChangeArrowheads="1"/>
          </p:cNvSpPr>
          <p:nvPr>
            <p:ph type="body" idx="1"/>
          </p:nvPr>
        </p:nvSpPr>
        <p:spPr/>
        <p:txBody>
          <a:bodyPr/>
          <a:lstStyle/>
          <a:p>
            <a:pPr eaLnBrk="1" hangingPunct="1"/>
            <a:r>
              <a:rPr lang="zh-CN" altLang="en-US" smtClean="0"/>
              <a:t>节点</a:t>
            </a:r>
            <a:r>
              <a:rPr lang="en-US" altLang="zh-CN" smtClean="0"/>
              <a:t>(Node)</a:t>
            </a:r>
          </a:p>
          <a:p>
            <a:pPr lvl="1" eaLnBrk="1" hangingPunct="1"/>
            <a:r>
              <a:rPr lang="zh-CN" altLang="en-US" smtClean="0"/>
              <a:t>物理的运行时计算资源</a:t>
            </a:r>
          </a:p>
          <a:p>
            <a:pPr lvl="1" eaLnBrk="1" hangingPunct="1"/>
            <a:r>
              <a:rPr lang="zh-CN" altLang="en-US" smtClean="0"/>
              <a:t>处理器节点：执行系统软件</a:t>
            </a:r>
            <a:endParaRPr lang="en-US" altLang="zh-CN" smtClean="0"/>
          </a:p>
          <a:p>
            <a:pPr lvl="1" eaLnBrk="1" hangingPunct="1"/>
            <a:r>
              <a:rPr lang="zh-CN" altLang="en-US" smtClean="0"/>
              <a:t>设备节点：支持设备</a:t>
            </a:r>
            <a:endParaRPr lang="en-US" altLang="zh-CN" smtClean="0"/>
          </a:p>
          <a:p>
            <a:pPr eaLnBrk="1" hangingPunct="1"/>
            <a:r>
              <a:rPr lang="zh-CN" altLang="en-US" smtClean="0"/>
              <a:t>连接</a:t>
            </a:r>
            <a:r>
              <a:rPr lang="en-US" altLang="zh-CN" smtClean="0"/>
              <a:t>(Connection)</a:t>
            </a:r>
          </a:p>
          <a:p>
            <a:pPr lvl="1" eaLnBrk="1" hangingPunct="1"/>
            <a:r>
              <a:rPr lang="zh-CN" altLang="en-US" smtClean="0"/>
              <a:t>通信机制</a:t>
            </a:r>
          </a:p>
          <a:p>
            <a:pPr lvl="1" eaLnBrk="1" hangingPunct="1"/>
            <a:r>
              <a:rPr lang="zh-CN" altLang="en-US" smtClean="0"/>
              <a:t>物理媒介</a:t>
            </a:r>
          </a:p>
          <a:p>
            <a:pPr lvl="1" eaLnBrk="1" hangingPunct="1"/>
            <a:r>
              <a:rPr lang="zh-CN" altLang="en-US" smtClean="0"/>
              <a:t>软件协议</a:t>
            </a:r>
            <a:endParaRPr lang="en-US" altLang="zh-CN" smtClean="0"/>
          </a:p>
        </p:txBody>
      </p:sp>
      <p:pic>
        <p:nvPicPr>
          <p:cNvPr id="849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1268413"/>
            <a:ext cx="15843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2997200"/>
            <a:ext cx="1457325"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DE1681C0-FE7C-4BF4-B124-C06952964CBB}" type="slidenum">
              <a:rPr lang="en-US" altLang="zh-CN" sz="1200" b="0" smtClean="0">
                <a:solidFill>
                  <a:srgbClr val="4D4D4D"/>
                </a:solidFill>
                <a:latin typeface="Arial" charset="0"/>
              </a:rPr>
              <a:pPr eaLnBrk="1" hangingPunct="1"/>
              <a:t>83</a:t>
            </a:fld>
            <a:r>
              <a:rPr lang="en-US" altLang="zh-CN" sz="1200" b="0" smtClean="0">
                <a:solidFill>
                  <a:srgbClr val="4D4D4D"/>
                </a:solidFill>
                <a:latin typeface="Arial" charset="0"/>
              </a:rPr>
              <a:t>-</a:t>
            </a:r>
          </a:p>
        </p:txBody>
      </p:sp>
      <p:sp>
        <p:nvSpPr>
          <p:cNvPr id="86019" name="Rectangle 2"/>
          <p:cNvSpPr>
            <a:spLocks noGrp="1" noChangeArrowheads="1"/>
          </p:cNvSpPr>
          <p:nvPr>
            <p:ph type="title"/>
          </p:nvPr>
        </p:nvSpPr>
        <p:spPr/>
        <p:txBody>
          <a:bodyPr/>
          <a:lstStyle/>
          <a:p>
            <a:pPr eaLnBrk="1" hangingPunct="1"/>
            <a:r>
              <a:rPr lang="zh-CN" altLang="en-US" sz="4400" smtClean="0"/>
              <a:t>实例：预约挂号系统部署模型</a:t>
            </a:r>
            <a:endParaRPr lang="en-US" altLang="zh-CN" sz="4400" smtClean="0"/>
          </a:p>
        </p:txBody>
      </p:sp>
      <p:pic>
        <p:nvPicPr>
          <p:cNvPr id="860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68413"/>
            <a:ext cx="6624637" cy="43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AE835059-55B6-46C5-9ACC-FDE8247F010C}" type="slidenum">
              <a:rPr lang="en-US" altLang="zh-CN" sz="1200" b="0" smtClean="0">
                <a:solidFill>
                  <a:srgbClr val="4D4D4D"/>
                </a:solidFill>
                <a:latin typeface="Arial" charset="0"/>
              </a:rPr>
              <a:pPr eaLnBrk="1" hangingPunct="1"/>
              <a:t>84</a:t>
            </a:fld>
            <a:r>
              <a:rPr lang="en-US" altLang="zh-CN" sz="1200" b="0" smtClean="0">
                <a:solidFill>
                  <a:srgbClr val="4D4D4D"/>
                </a:solidFill>
                <a:latin typeface="Arial" charset="0"/>
              </a:rPr>
              <a:t>-</a:t>
            </a:r>
          </a:p>
        </p:txBody>
      </p:sp>
      <p:sp>
        <p:nvSpPr>
          <p:cNvPr id="87043" name="Rectangle 2"/>
          <p:cNvSpPr>
            <a:spLocks noGrp="1" noChangeArrowheads="1"/>
          </p:cNvSpPr>
          <p:nvPr>
            <p:ph type="title"/>
          </p:nvPr>
        </p:nvSpPr>
        <p:spPr/>
        <p:txBody>
          <a:bodyPr/>
          <a:lstStyle/>
          <a:p>
            <a:pPr eaLnBrk="1" hangingPunct="1"/>
            <a:r>
              <a:rPr lang="zh-CN" altLang="en-US" sz="4400" smtClean="0"/>
              <a:t>在节点间分配进程</a:t>
            </a:r>
            <a:endParaRPr lang="en-US" altLang="zh-CN" sz="4400" smtClean="0"/>
          </a:p>
        </p:txBody>
      </p:sp>
      <p:sp>
        <p:nvSpPr>
          <p:cNvPr id="87044" name="Rectangle 3"/>
          <p:cNvSpPr>
            <a:spLocks noGrp="1" noChangeArrowheads="1"/>
          </p:cNvSpPr>
          <p:nvPr>
            <p:ph type="body" idx="1"/>
          </p:nvPr>
        </p:nvSpPr>
        <p:spPr/>
        <p:txBody>
          <a:bodyPr/>
          <a:lstStyle/>
          <a:p>
            <a:pPr eaLnBrk="1" hangingPunct="1"/>
            <a:r>
              <a:rPr lang="zh-CN" altLang="en-US" smtClean="0"/>
              <a:t>系统进程最终需要运行在指定的节点上，将进程分配到节点考虑事项：</a:t>
            </a:r>
          </a:p>
          <a:p>
            <a:pPr lvl="1" eaLnBrk="1" hangingPunct="1"/>
            <a:r>
              <a:rPr lang="zh-CN" altLang="en-US" smtClean="0"/>
              <a:t>分布模式</a:t>
            </a:r>
          </a:p>
          <a:p>
            <a:pPr lvl="1" eaLnBrk="1" hangingPunct="1"/>
            <a:r>
              <a:rPr lang="zh-CN" altLang="en-US" smtClean="0"/>
              <a:t>响应时间和系统吞吐量</a:t>
            </a:r>
          </a:p>
          <a:p>
            <a:pPr lvl="1" eaLnBrk="1" hangingPunct="1"/>
            <a:r>
              <a:rPr kumimoji="0" lang="zh-CN" altLang="en-US" smtClean="0"/>
              <a:t>降低网络间通信量</a:t>
            </a:r>
          </a:p>
          <a:p>
            <a:pPr lvl="1" eaLnBrk="1" hangingPunct="1"/>
            <a:r>
              <a:rPr kumimoji="0" lang="zh-CN" altLang="en-US" smtClean="0"/>
              <a:t>节点容量</a:t>
            </a:r>
          </a:p>
          <a:p>
            <a:pPr lvl="1" eaLnBrk="1" hangingPunct="1"/>
            <a:r>
              <a:rPr kumimoji="0" lang="zh-CN" altLang="en-US" smtClean="0"/>
              <a:t>通信媒体带宽</a:t>
            </a:r>
          </a:p>
          <a:p>
            <a:pPr lvl="1" eaLnBrk="1" hangingPunct="1"/>
            <a:r>
              <a:rPr kumimoji="0" lang="zh-CN" altLang="en-US" smtClean="0"/>
              <a:t>硬件与通信链路的可用性</a:t>
            </a:r>
          </a:p>
          <a:p>
            <a:pPr lvl="1" eaLnBrk="1" hangingPunct="1"/>
            <a:r>
              <a:rPr kumimoji="0" lang="zh-CN" altLang="en-US" smtClean="0"/>
              <a:t>路由选择</a:t>
            </a:r>
            <a:endParaRPr kumimoji="0" lang="en-US" altLang="zh-CN"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2E610BD5-6C2E-43A5-A71D-3B694FC5BB10}" type="slidenum">
              <a:rPr lang="en-US" altLang="zh-CN" sz="1200" b="0" smtClean="0">
                <a:solidFill>
                  <a:srgbClr val="4D4D4D"/>
                </a:solidFill>
                <a:latin typeface="Arial" charset="0"/>
              </a:rPr>
              <a:pPr eaLnBrk="1" hangingPunct="1"/>
              <a:t>85</a:t>
            </a:fld>
            <a:r>
              <a:rPr lang="en-US" altLang="zh-CN" sz="1200" b="0" smtClean="0">
                <a:solidFill>
                  <a:srgbClr val="4D4D4D"/>
                </a:solidFill>
                <a:latin typeface="Arial" charset="0"/>
              </a:rPr>
              <a:t>-</a:t>
            </a:r>
          </a:p>
        </p:txBody>
      </p:sp>
      <p:sp>
        <p:nvSpPr>
          <p:cNvPr id="88067" name="Rectangle 2"/>
          <p:cNvSpPr>
            <a:spLocks noGrp="1" noChangeArrowheads="1"/>
          </p:cNvSpPr>
          <p:nvPr>
            <p:ph type="title"/>
          </p:nvPr>
        </p:nvSpPr>
        <p:spPr>
          <a:xfrm>
            <a:off x="523875" y="260350"/>
            <a:ext cx="8620125" cy="647700"/>
          </a:xfrm>
        </p:spPr>
        <p:txBody>
          <a:bodyPr/>
          <a:lstStyle/>
          <a:p>
            <a:pPr eaLnBrk="1" hangingPunct="1"/>
            <a:r>
              <a:rPr lang="zh-CN" altLang="en-US" sz="4400" smtClean="0"/>
              <a:t>实例：预约挂号系统进程分配</a:t>
            </a:r>
            <a:endParaRPr lang="en-US" altLang="zh-CN" sz="4400" smtClean="0"/>
          </a:p>
        </p:txBody>
      </p:sp>
      <p:pic>
        <p:nvPicPr>
          <p:cNvPr id="880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16025"/>
            <a:ext cx="6840537"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7C21BFE-5AF4-4C3D-A858-FD29A592C9BC}" type="slidenum">
              <a:rPr lang="en-US" altLang="zh-CN" sz="1200" b="0" smtClean="0">
                <a:solidFill>
                  <a:srgbClr val="4D4D4D"/>
                </a:solidFill>
                <a:latin typeface="Arial" charset="0"/>
              </a:rPr>
              <a:pPr eaLnBrk="1" hangingPunct="1"/>
              <a:t>86</a:t>
            </a:fld>
            <a:r>
              <a:rPr lang="en-US" altLang="zh-CN" sz="1200" b="0" smtClean="0">
                <a:solidFill>
                  <a:srgbClr val="4D4D4D"/>
                </a:solidFill>
                <a:latin typeface="Arial" charset="0"/>
              </a:rPr>
              <a:t>-</a:t>
            </a:r>
          </a:p>
        </p:txBody>
      </p:sp>
      <p:sp>
        <p:nvSpPr>
          <p:cNvPr id="89091" name="Rectangle 2"/>
          <p:cNvSpPr>
            <a:spLocks noGrp="1" noChangeArrowheads="1"/>
          </p:cNvSpPr>
          <p:nvPr>
            <p:ph type="title"/>
          </p:nvPr>
        </p:nvSpPr>
        <p:spPr/>
        <p:txBody>
          <a:bodyPr/>
          <a:lstStyle/>
          <a:p>
            <a:pPr eaLnBrk="1" hangingPunct="1"/>
            <a:r>
              <a:rPr lang="zh-CN" altLang="en-US" sz="4400" smtClean="0"/>
              <a:t>定义分布机制</a:t>
            </a:r>
            <a:endParaRPr lang="en-US" altLang="zh-CN" sz="4400" smtClean="0"/>
          </a:p>
        </p:txBody>
      </p:sp>
      <p:sp>
        <p:nvSpPr>
          <p:cNvPr id="89092" name="Rectangle 3"/>
          <p:cNvSpPr>
            <a:spLocks noGrp="1" noChangeArrowheads="1"/>
          </p:cNvSpPr>
          <p:nvPr>
            <p:ph type="body" idx="1"/>
          </p:nvPr>
        </p:nvSpPr>
        <p:spPr/>
        <p:txBody>
          <a:bodyPr/>
          <a:lstStyle/>
          <a:p>
            <a:pPr eaLnBrk="1" hangingPunct="1"/>
            <a:r>
              <a:rPr lang="zh-CN" altLang="en-US" smtClean="0"/>
              <a:t>分析机制“分布”在这个阶段需要定义其实现机制</a:t>
            </a:r>
          </a:p>
          <a:p>
            <a:pPr eaLnBrk="1" hangingPunct="1"/>
            <a:r>
              <a:rPr lang="zh-CN" altLang="en-US" smtClean="0"/>
              <a:t>分布机制：分布</a:t>
            </a:r>
            <a:r>
              <a:rPr lang="en-US" altLang="zh-CN" smtClean="0"/>
              <a:t>:RMI</a:t>
            </a:r>
          </a:p>
          <a:p>
            <a:pPr lvl="1" eaLnBrk="1" hangingPunct="1"/>
            <a:r>
              <a:rPr lang="zh-CN" altLang="en-US" smtClean="0"/>
              <a:t>分布特性</a:t>
            </a:r>
          </a:p>
          <a:p>
            <a:pPr lvl="1" eaLnBrk="1" hangingPunct="1"/>
            <a:r>
              <a:rPr lang="zh-CN" altLang="en-US" smtClean="0"/>
              <a:t>反应时间</a:t>
            </a:r>
          </a:p>
          <a:p>
            <a:pPr lvl="1" eaLnBrk="1" hangingPunct="1"/>
            <a:r>
              <a:rPr lang="zh-CN" altLang="en-US" smtClean="0"/>
              <a:t>同步特性</a:t>
            </a:r>
          </a:p>
          <a:p>
            <a:pPr lvl="1" eaLnBrk="1" hangingPunct="1"/>
            <a:r>
              <a:rPr lang="zh-CN" altLang="en-US" smtClean="0"/>
              <a:t>消息大小</a:t>
            </a:r>
          </a:p>
          <a:p>
            <a:pPr lvl="1" eaLnBrk="1" hangingPunct="1"/>
            <a:r>
              <a:rPr lang="zh-CN" altLang="en-US" smtClean="0"/>
              <a:t>协议</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14770A9B-9E37-4A4E-A5F0-82D58C274D37}" type="slidenum">
              <a:rPr lang="en-US" altLang="zh-CN" sz="1200" b="0" smtClean="0">
                <a:solidFill>
                  <a:srgbClr val="4D4D4D"/>
                </a:solidFill>
                <a:latin typeface="Arial" charset="0"/>
              </a:rPr>
              <a:pPr eaLnBrk="1" hangingPunct="1"/>
              <a:t>87</a:t>
            </a:fld>
            <a:r>
              <a:rPr lang="en-US" altLang="zh-CN" sz="1200" b="0" smtClean="0">
                <a:solidFill>
                  <a:srgbClr val="4D4D4D"/>
                </a:solidFill>
                <a:latin typeface="Arial" charset="0"/>
              </a:rPr>
              <a:t>-</a:t>
            </a:r>
          </a:p>
        </p:txBody>
      </p:sp>
      <p:sp>
        <p:nvSpPr>
          <p:cNvPr id="90115" name="Rectangle 2"/>
          <p:cNvSpPr>
            <a:spLocks noGrp="1" noChangeArrowheads="1"/>
          </p:cNvSpPr>
          <p:nvPr>
            <p:ph type="title"/>
          </p:nvPr>
        </p:nvSpPr>
        <p:spPr/>
        <p:txBody>
          <a:bodyPr/>
          <a:lstStyle/>
          <a:p>
            <a:pPr eaLnBrk="1" hangingPunct="1"/>
            <a:r>
              <a:rPr lang="en-US" altLang="zh-CN" sz="4400" smtClean="0"/>
              <a:t>RMI</a:t>
            </a:r>
          </a:p>
        </p:txBody>
      </p:sp>
      <p:sp>
        <p:nvSpPr>
          <p:cNvPr id="90116" name="Rectangle 3"/>
          <p:cNvSpPr>
            <a:spLocks noGrp="1" noChangeArrowheads="1"/>
          </p:cNvSpPr>
          <p:nvPr>
            <p:ph type="body" idx="1"/>
          </p:nvPr>
        </p:nvSpPr>
        <p:spPr/>
        <p:txBody>
          <a:bodyPr/>
          <a:lstStyle/>
          <a:p>
            <a:pPr eaLnBrk="1" hangingPunct="1"/>
            <a:r>
              <a:rPr lang="en-US" altLang="zh-CN" smtClean="0"/>
              <a:t>RMI</a:t>
            </a:r>
            <a:r>
              <a:rPr lang="zh-CN" altLang="en-US" smtClean="0"/>
              <a:t>是由</a:t>
            </a:r>
            <a:r>
              <a:rPr lang="en-US" altLang="zh-CN" smtClean="0"/>
              <a:t>Java</a:t>
            </a:r>
            <a:r>
              <a:rPr lang="zh-CN" altLang="en-US" smtClean="0"/>
              <a:t>语言提供的一种远程过程调用机制，通过该机制可以实现分布机制</a:t>
            </a:r>
            <a:endParaRPr lang="en-US" altLang="zh-CN" smtClean="0"/>
          </a:p>
        </p:txBody>
      </p:sp>
      <p:pic>
        <p:nvPicPr>
          <p:cNvPr id="901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762250"/>
            <a:ext cx="846772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E797D38E-8C16-46E2-937E-FDB14693138B}" type="slidenum">
              <a:rPr lang="en-US" altLang="zh-CN" sz="1200" b="0" smtClean="0">
                <a:solidFill>
                  <a:srgbClr val="4D4D4D"/>
                </a:solidFill>
                <a:latin typeface="Arial" charset="0"/>
              </a:rPr>
              <a:pPr eaLnBrk="1" hangingPunct="1"/>
              <a:t>88</a:t>
            </a:fld>
            <a:r>
              <a:rPr lang="en-US" altLang="zh-CN" sz="1200" b="0" smtClean="0">
                <a:solidFill>
                  <a:srgbClr val="4D4D4D"/>
                </a:solidFill>
                <a:latin typeface="Arial" charset="0"/>
              </a:rPr>
              <a:t>-</a:t>
            </a:r>
          </a:p>
        </p:txBody>
      </p:sp>
      <p:sp>
        <p:nvSpPr>
          <p:cNvPr id="91139" name="Rectangle 2"/>
          <p:cNvSpPr>
            <a:spLocks noGrp="1" noChangeArrowheads="1"/>
          </p:cNvSpPr>
          <p:nvPr>
            <p:ph type="title"/>
          </p:nvPr>
        </p:nvSpPr>
        <p:spPr/>
        <p:txBody>
          <a:bodyPr/>
          <a:lstStyle/>
          <a:p>
            <a:pPr eaLnBrk="1" hangingPunct="1"/>
            <a:r>
              <a:rPr lang="en-US" altLang="zh-CN" sz="4400" smtClean="0"/>
              <a:t>RMI</a:t>
            </a:r>
            <a:r>
              <a:rPr lang="zh-CN" altLang="en-US" sz="4400" smtClean="0"/>
              <a:t>设计机制类图</a:t>
            </a:r>
          </a:p>
        </p:txBody>
      </p:sp>
      <p:pic>
        <p:nvPicPr>
          <p:cNvPr id="911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1571625"/>
            <a:ext cx="8964612"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p:cNvSpPr>
            <a:spLocks noGrp="1" noChangeArrowheads="1"/>
          </p:cNvSpPr>
          <p:nvPr>
            <p:ph type="ctrTitle"/>
          </p:nvPr>
        </p:nvSpPr>
        <p:spPr>
          <a:xfrm>
            <a:off x="682625" y="2620963"/>
            <a:ext cx="7772400" cy="1063625"/>
          </a:xfrm>
        </p:spPr>
        <p:txBody>
          <a:bodyPr/>
          <a:lstStyle/>
          <a:p>
            <a:pPr eaLnBrk="1" hangingPunct="1">
              <a:defRPr/>
            </a:pPr>
            <a:r>
              <a:rPr lang="zh-CN" altLang="en-US" sz="11800" smtClean="0"/>
              <a:t>谢谢</a:t>
            </a:r>
          </a:p>
        </p:txBody>
      </p:sp>
      <p:sp>
        <p:nvSpPr>
          <p:cNvPr id="93187" name="Rectangle 3"/>
          <p:cNvSpPr>
            <a:spLocks noGrp="1" noChangeArrowheads="1"/>
          </p:cNvSpPr>
          <p:nvPr>
            <p:ph type="subTitle" idx="1"/>
          </p:nvPr>
        </p:nvSpPr>
        <p:spPr/>
        <p:txBody>
          <a:bodyPr/>
          <a:lstStyle/>
          <a:p>
            <a:pPr eaLnBrk="1" hangingPunct="1"/>
            <a:endParaRPr lang="zh-CN" altLang="en-US" smtClean="0"/>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smtClean="0">
                <a:solidFill>
                  <a:srgbClr val="4D4D4D"/>
                </a:solidFill>
                <a:latin typeface="Arial" charset="0"/>
              </a:rPr>
              <a:t>-</a:t>
            </a:r>
            <a:fld id="{5A1158EB-241E-4B93-A545-B7E0ABCF9904}" type="slidenum">
              <a:rPr lang="en-US" altLang="zh-CN" sz="1200" b="0" smtClean="0">
                <a:solidFill>
                  <a:srgbClr val="4D4D4D"/>
                </a:solidFill>
                <a:latin typeface="Arial" charset="0"/>
              </a:rPr>
              <a:pPr eaLnBrk="1" hangingPunct="1"/>
              <a:t>9</a:t>
            </a:fld>
            <a:r>
              <a:rPr lang="en-US" altLang="zh-CN" sz="1200" b="0" smtClean="0">
                <a:solidFill>
                  <a:srgbClr val="4D4D4D"/>
                </a:solidFill>
                <a:latin typeface="Arial" charset="0"/>
              </a:rPr>
              <a:t>-</a:t>
            </a:r>
          </a:p>
        </p:txBody>
      </p:sp>
      <p:sp>
        <p:nvSpPr>
          <p:cNvPr id="11267" name="Rectangle 2"/>
          <p:cNvSpPr>
            <a:spLocks noGrp="1" noChangeArrowheads="1"/>
          </p:cNvSpPr>
          <p:nvPr>
            <p:ph type="title"/>
          </p:nvPr>
        </p:nvSpPr>
        <p:spPr/>
        <p:txBody>
          <a:bodyPr/>
          <a:lstStyle/>
          <a:p>
            <a:pPr eaLnBrk="1" hangingPunct="1"/>
            <a:r>
              <a:rPr lang="zh-CN" altLang="en-US" smtClean="0"/>
              <a:t>从分析到设计</a:t>
            </a:r>
          </a:p>
        </p:txBody>
      </p:sp>
      <p:sp>
        <p:nvSpPr>
          <p:cNvPr id="11268" name="Rectangle 3"/>
          <p:cNvSpPr>
            <a:spLocks noGrp="1" noChangeArrowheads="1"/>
          </p:cNvSpPr>
          <p:nvPr>
            <p:ph type="body" idx="1"/>
          </p:nvPr>
        </p:nvSpPr>
        <p:spPr/>
        <p:txBody>
          <a:bodyPr/>
          <a:lstStyle/>
          <a:p>
            <a:pPr eaLnBrk="1" hangingPunct="1"/>
            <a:r>
              <a:rPr lang="zh-CN" altLang="en-US" sz="3200" smtClean="0"/>
              <a:t>分析是设计的输入，设计是分析的细化</a:t>
            </a:r>
            <a:endParaRPr lang="en-US" altLang="zh-CN" sz="3200" smtClean="0"/>
          </a:p>
          <a:p>
            <a:pPr lvl="1" eaLnBrk="1" hangingPunct="1"/>
            <a:r>
              <a:rPr lang="zh-CN" altLang="en-US" sz="2800" smtClean="0"/>
              <a:t>方法相同，但关注点不同</a:t>
            </a:r>
          </a:p>
          <a:p>
            <a:pPr eaLnBrk="1" hangingPunct="1"/>
            <a:r>
              <a:rPr lang="zh-CN" altLang="en-US" sz="3200" smtClean="0"/>
              <a:t>分析：做什么</a:t>
            </a:r>
            <a:r>
              <a:rPr lang="en-US" altLang="zh-CN" sz="3200" smtClean="0"/>
              <a:t>(What)</a:t>
            </a:r>
          </a:p>
          <a:p>
            <a:pPr lvl="1" eaLnBrk="1" hangingPunct="1"/>
            <a:r>
              <a:rPr lang="zh-CN" altLang="en-US" sz="2800" smtClean="0"/>
              <a:t>分析有效地确定了将要构建的内容</a:t>
            </a:r>
          </a:p>
          <a:p>
            <a:pPr lvl="1" eaLnBrk="1" hangingPunct="1"/>
            <a:r>
              <a:rPr lang="zh-CN" altLang="en-US" sz="2800" smtClean="0">
                <a:solidFill>
                  <a:srgbClr val="000000"/>
                </a:solidFill>
              </a:rPr>
              <a:t>分析重点关注业务</a:t>
            </a:r>
            <a:r>
              <a:rPr lang="en-US" altLang="zh-CN" sz="2800" smtClean="0">
                <a:solidFill>
                  <a:srgbClr val="000000"/>
                </a:solidFill>
              </a:rPr>
              <a:t>(business)</a:t>
            </a:r>
            <a:r>
              <a:rPr lang="zh-CN" altLang="en-US" sz="2800" smtClean="0">
                <a:solidFill>
                  <a:srgbClr val="000000"/>
                </a:solidFill>
              </a:rPr>
              <a:t>问题</a:t>
            </a:r>
            <a:endParaRPr lang="en-US" altLang="zh-CN" sz="2800" smtClean="0">
              <a:solidFill>
                <a:srgbClr val="000000"/>
              </a:solidFill>
            </a:endParaRPr>
          </a:p>
          <a:p>
            <a:pPr eaLnBrk="1" hangingPunct="1"/>
            <a:r>
              <a:rPr lang="zh-CN" altLang="en-US" sz="3200" smtClean="0">
                <a:solidFill>
                  <a:srgbClr val="000000"/>
                </a:solidFill>
              </a:rPr>
              <a:t>设计：怎么做</a:t>
            </a:r>
            <a:r>
              <a:rPr lang="en-US" altLang="zh-CN" sz="3200" smtClean="0">
                <a:solidFill>
                  <a:srgbClr val="000000"/>
                </a:solidFill>
              </a:rPr>
              <a:t>(How)</a:t>
            </a:r>
          </a:p>
          <a:p>
            <a:pPr lvl="1" eaLnBrk="1" hangingPunct="1"/>
            <a:r>
              <a:rPr lang="zh-CN" altLang="en-US" sz="2800" smtClean="0"/>
              <a:t>设计定义如何构建目标系统：采用何种技术、何种平台来实现分析模型</a:t>
            </a:r>
          </a:p>
          <a:p>
            <a:pPr lvl="1" eaLnBrk="1" hangingPunct="1"/>
            <a:r>
              <a:rPr lang="zh-CN" altLang="en-US" sz="2800" smtClean="0">
                <a:solidFill>
                  <a:srgbClr val="000000"/>
                </a:solidFill>
              </a:rPr>
              <a:t>设计关注于系统的技术</a:t>
            </a:r>
            <a:r>
              <a:rPr lang="en-US" altLang="zh-CN" sz="2800" smtClean="0">
                <a:solidFill>
                  <a:srgbClr val="000000"/>
                </a:solidFill>
              </a:rPr>
              <a:t>(technical)</a:t>
            </a:r>
            <a:r>
              <a:rPr lang="zh-CN" altLang="en-US" sz="2800" smtClean="0">
                <a:solidFill>
                  <a:srgbClr val="000000"/>
                </a:solidFill>
              </a:rPr>
              <a:t>和实现</a:t>
            </a:r>
            <a:r>
              <a:rPr lang="en-US" altLang="zh-CN" sz="2800" smtClean="0">
                <a:solidFill>
                  <a:srgbClr val="000000"/>
                </a:solidFill>
              </a:rPr>
              <a:t>(implementation)</a:t>
            </a:r>
            <a:r>
              <a:rPr lang="zh-CN" altLang="en-US" sz="2800" smtClean="0">
                <a:solidFill>
                  <a:srgbClr val="000000"/>
                </a:solidFill>
              </a:rPr>
              <a:t>细节</a:t>
            </a:r>
            <a:endParaRPr lang="en-US" altLang="zh-CN" sz="2800" smtClean="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模板">
      <a:majorFont>
        <a:latin typeface="Tahoma"/>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2295</TotalTime>
  <Words>3790</Words>
  <Application>Microsoft Office PowerPoint</Application>
  <PresentationFormat>全屏显示(4:3)</PresentationFormat>
  <Paragraphs>603</Paragraphs>
  <Slides>89</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89</vt:i4>
      </vt:variant>
    </vt:vector>
  </HeadingPairs>
  <TitlesOfParts>
    <vt:vector size="100" baseType="lpstr">
      <vt:lpstr>Tahoma</vt:lpstr>
      <vt:lpstr>宋体</vt:lpstr>
      <vt:lpstr>Arial</vt:lpstr>
      <vt:lpstr>幼圆</vt:lpstr>
      <vt:lpstr>Wingdings</vt:lpstr>
      <vt:lpstr>楷体_GB2312</vt:lpstr>
      <vt:lpstr>Monotype Corsiva</vt:lpstr>
      <vt:lpstr>Times New Roman</vt:lpstr>
      <vt:lpstr>隶书</vt:lpstr>
      <vt:lpstr>Gulim</vt:lpstr>
      <vt:lpstr>模板</vt:lpstr>
      <vt:lpstr>面向对象分析设计 Object-Oriented Analysis &amp; Design</vt:lpstr>
      <vt:lpstr>第08章 面向对象的设计 （构架设计）</vt:lpstr>
      <vt:lpstr>学习路线图</vt:lpstr>
      <vt:lpstr>内容安排</vt:lpstr>
      <vt:lpstr>内容安排</vt:lpstr>
      <vt:lpstr>软件设计的定义</vt:lpstr>
      <vt:lpstr>更精确定义</vt:lpstr>
      <vt:lpstr>软件设计知识域(SWEBOK)</vt:lpstr>
      <vt:lpstr>从分析到设计</vt:lpstr>
      <vt:lpstr>回顾：从需求到分析</vt:lpstr>
      <vt:lpstr>从分析到设计</vt:lpstr>
      <vt:lpstr>分析 VS. 设计</vt:lpstr>
      <vt:lpstr>并不是自下而上或自上而下的</vt:lpstr>
      <vt:lpstr>从分析模型到设计模型</vt:lpstr>
      <vt:lpstr>保留分析模型</vt:lpstr>
      <vt:lpstr>内容安排</vt:lpstr>
      <vt:lpstr>构架设计</vt:lpstr>
      <vt:lpstr>构架设计</vt:lpstr>
      <vt:lpstr>UML和构架设计</vt:lpstr>
      <vt:lpstr>包-package</vt:lpstr>
      <vt:lpstr>依赖关系</vt:lpstr>
      <vt:lpstr>定义依赖关系-包元素的可见性</vt:lpstr>
      <vt:lpstr>高级依赖关系</vt:lpstr>
      <vt:lpstr>示例：高级依赖关系</vt:lpstr>
      <vt:lpstr>包设计原则</vt:lpstr>
      <vt:lpstr>包设计原则：无环依赖原则</vt:lpstr>
      <vt:lpstr>内容安排</vt:lpstr>
      <vt:lpstr>设计元素</vt:lpstr>
      <vt:lpstr>从分析类到设计元素</vt:lpstr>
      <vt:lpstr>确定设计类</vt:lpstr>
      <vt:lpstr>分析类到设计元素的映射</vt:lpstr>
      <vt:lpstr>利用包将设计类分组</vt:lpstr>
      <vt:lpstr>封装技巧：边界类(1)</vt:lpstr>
      <vt:lpstr>封装技巧：边界类(2)</vt:lpstr>
      <vt:lpstr>封装技巧：功能相关的类(1)</vt:lpstr>
      <vt:lpstr>封装技巧：功能相关的类(2)</vt:lpstr>
      <vt:lpstr>实例：旅游申请系统分包考虑</vt:lpstr>
      <vt:lpstr>实例：旅游申请系统分包结果</vt:lpstr>
      <vt:lpstr>接口</vt:lpstr>
      <vt:lpstr>子系统与接口</vt:lpstr>
      <vt:lpstr>子系统的作用</vt:lpstr>
      <vt:lpstr>子系统 VS. 包</vt:lpstr>
      <vt:lpstr>子系统的主要用途</vt:lpstr>
      <vt:lpstr>候选子系统</vt:lpstr>
      <vt:lpstr>确定子系统</vt:lpstr>
      <vt:lpstr>确定子系统示意图</vt:lpstr>
      <vt:lpstr>确定子系统的接口</vt:lpstr>
      <vt:lpstr>指南：确定接口</vt:lpstr>
      <vt:lpstr>实例：确定子系统和接口</vt:lpstr>
      <vt:lpstr>更新后设计包组织和软件架构</vt:lpstr>
      <vt:lpstr>内容安排</vt:lpstr>
      <vt:lpstr>构架机制</vt:lpstr>
      <vt:lpstr>构架机制举例</vt:lpstr>
      <vt:lpstr>应用构架机制</vt:lpstr>
      <vt:lpstr>实例：系统中的构架机制</vt:lpstr>
      <vt:lpstr>定义设计机制</vt:lpstr>
      <vt:lpstr>设计机制：持久性:RDBMS:JDBC</vt:lpstr>
      <vt:lpstr>“持久性:RDBMS:JDBC”类图</vt:lpstr>
      <vt:lpstr>描述机制的典型应用场景</vt:lpstr>
      <vt:lpstr>示例：读取数据动态交互图</vt:lpstr>
      <vt:lpstr>内容安排</vt:lpstr>
      <vt:lpstr>运行时构架</vt:lpstr>
      <vt:lpstr>进程视图</vt:lpstr>
      <vt:lpstr>并发/并行</vt:lpstr>
      <vt:lpstr>并发需求</vt:lpstr>
      <vt:lpstr>实例：预约挂号系统并发需求</vt:lpstr>
      <vt:lpstr>进程和线程</vt:lpstr>
      <vt:lpstr>确定进程和线程</vt:lpstr>
      <vt:lpstr>进程建模</vt:lpstr>
      <vt:lpstr>实例：医院预约挂号系统进程建模(类图)</vt:lpstr>
      <vt:lpstr>将进程映射到实现</vt:lpstr>
      <vt:lpstr>将设计元素分配到进程中</vt:lpstr>
      <vt:lpstr>设计元素分配到进程的策略</vt:lpstr>
      <vt:lpstr>映射元素到进程的建模(类图)</vt:lpstr>
      <vt:lpstr>进程关系</vt:lpstr>
      <vt:lpstr>实例：预约挂号进程视图(局部)</vt:lpstr>
      <vt:lpstr>内容安排</vt:lpstr>
      <vt:lpstr>分布</vt:lpstr>
      <vt:lpstr>部署视图</vt:lpstr>
      <vt:lpstr>为什么要分布？</vt:lpstr>
      <vt:lpstr>分布模式</vt:lpstr>
      <vt:lpstr>部署图建模元素</vt:lpstr>
      <vt:lpstr>实例：预约挂号系统部署模型</vt:lpstr>
      <vt:lpstr>在节点间分配进程</vt:lpstr>
      <vt:lpstr>实例：预约挂号系统进程分配</vt:lpstr>
      <vt:lpstr>定义分布机制</vt:lpstr>
      <vt:lpstr>RMI</vt:lpstr>
      <vt:lpstr>RMI设计机制类图</vt:lpstr>
      <vt:lpstr>谢谢</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thbin</cp:lastModifiedBy>
  <cp:revision>545</cp:revision>
  <cp:lastPrinted>1601-01-01T00:00:00Z</cp:lastPrinted>
  <dcterms:created xsi:type="dcterms:W3CDTF">2005-09-05T02:45:08Z</dcterms:created>
  <dcterms:modified xsi:type="dcterms:W3CDTF">2013-11-05T00:46:44Z</dcterms:modified>
  <cp:category>UML</cp:category>
</cp:coreProperties>
</file>