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7" r:id="rId3"/>
    <p:sldId id="372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64" r:id="rId54"/>
    <p:sldId id="374" r:id="rId55"/>
    <p:sldId id="377" r:id="rId56"/>
    <p:sldId id="378" r:id="rId57"/>
    <p:sldId id="322" r:id="rId58"/>
    <p:sldId id="323" r:id="rId59"/>
    <p:sldId id="324" r:id="rId60"/>
    <p:sldId id="325" r:id="rId61"/>
    <p:sldId id="326" r:id="rId62"/>
    <p:sldId id="373" r:id="rId63"/>
    <p:sldId id="328" r:id="rId64"/>
    <p:sldId id="329" r:id="rId65"/>
    <p:sldId id="330" r:id="rId66"/>
    <p:sldId id="331" r:id="rId67"/>
    <p:sldId id="376" r:id="rId68"/>
    <p:sldId id="379" r:id="rId69"/>
    <p:sldId id="380" r:id="rId70"/>
    <p:sldId id="333" r:id="rId71"/>
    <p:sldId id="334" r:id="rId72"/>
    <p:sldId id="335" r:id="rId73"/>
    <p:sldId id="366" r:id="rId74"/>
    <p:sldId id="367" r:id="rId75"/>
    <p:sldId id="368" r:id="rId76"/>
    <p:sldId id="369" r:id="rId77"/>
    <p:sldId id="340" r:id="rId78"/>
    <p:sldId id="341" r:id="rId79"/>
    <p:sldId id="381" r:id="rId80"/>
    <p:sldId id="342" r:id="rId81"/>
    <p:sldId id="371" r:id="rId82"/>
    <p:sldId id="370" r:id="rId83"/>
    <p:sldId id="343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8" r:id="rId95"/>
    <p:sldId id="382" r:id="rId96"/>
    <p:sldId id="359" r:id="rId97"/>
    <p:sldId id="361" r:id="rId98"/>
    <p:sldId id="362" r:id="rId99"/>
    <p:sldId id="363" r:id="rId10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333300"/>
    <a:srgbClr val="003300"/>
    <a:srgbClr val="336699"/>
    <a:srgbClr val="0099CC"/>
    <a:srgbClr val="4D4D4D"/>
    <a:srgbClr val="29292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454" autoAdjust="0"/>
  </p:normalViewPr>
  <p:slideViewPr>
    <p:cSldViewPr>
      <p:cViewPr varScale="1">
        <p:scale>
          <a:sx n="63" d="100"/>
          <a:sy n="63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291E96E8-8854-42EE-B2FF-FA7DA760B6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199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3E665F35-0056-4568-8494-574B79B6BD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BDD9999-A677-4FD1-9BB8-C51FEB3D772D}" type="slidenum">
              <a:rPr lang="zh-CN" altLang="en-US" sz="1300" b="0" smtClean="0">
                <a:latin typeface="Arial" charset="0"/>
              </a:rPr>
              <a:pPr eaLnBrk="1" hangingPunct="1"/>
              <a:t>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9786630-2415-45B9-A3A9-5EB89A72FA84}" type="slidenum">
              <a:rPr lang="zh-CN" altLang="en-US" sz="1300" b="0" smtClean="0">
                <a:latin typeface="Arial" charset="0"/>
              </a:rPr>
              <a:pPr eaLnBrk="1" hangingPunct="1"/>
              <a:t>6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522F144-9C32-4C8F-958D-198A747496C3}" type="slidenum">
              <a:rPr lang="zh-CN" altLang="en-US" sz="1300" b="0" smtClean="0">
                <a:latin typeface="Arial" charset="0"/>
              </a:rPr>
              <a:pPr eaLnBrk="1" hangingPunct="1"/>
              <a:t>7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665F35-0056-4568-8494-574B79B6BD1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60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4609BDD-2548-4008-8543-EEEAEDC8301B}" type="slidenum">
              <a:rPr lang="zh-CN" altLang="en-US" sz="1300" b="0" smtClean="0">
                <a:latin typeface="Arial" charset="0"/>
              </a:rPr>
              <a:pPr eaLnBrk="1" hangingPunct="1"/>
              <a:t>29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DC07C0-1F42-4352-B5A4-D9E1E0B7AA18}" type="slidenum">
              <a:rPr lang="zh-CN" altLang="en-US" sz="1300" b="0" smtClean="0">
                <a:latin typeface="Arial" charset="0"/>
              </a:rPr>
              <a:pPr eaLnBrk="1" hangingPunct="1"/>
              <a:t>43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2859ABD-69A6-4CF8-8924-7940805519D2}" type="slidenum">
              <a:rPr lang="zh-CN" altLang="en-US" sz="1300" b="0" smtClean="0">
                <a:latin typeface="Arial" charset="0"/>
              </a:rPr>
              <a:pPr eaLnBrk="1" hangingPunct="1"/>
              <a:t>86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 b="0"/>
          </a:p>
        </p:txBody>
      </p:sp>
      <p:pic>
        <p:nvPicPr>
          <p:cNvPr id="7" name="Picture 9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5948363"/>
            <a:ext cx="1828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 algn="ctr" fontAlgn="ctr">
              <a:defRPr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72BAC1-5B8A-497E-90F4-42AC0A8105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13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3F519B5-3CAE-48ED-97B5-99A8DFA123F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68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36763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3875" y="260350"/>
            <a:ext cx="59626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B010BE38-AF7B-4B6F-9BE4-E607D4D1686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3075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79200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3757613"/>
            <a:ext cx="79200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C8B97C-BD8F-427A-8100-DB500B5AFF5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8796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C4D235-B6A1-4189-901C-910D98ABD89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5819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4FB7AAB-DB1A-44E9-B0CB-7225017C642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35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E8407FA-6ED3-46E8-899A-A7387B0D57B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5609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B7B81CAE-88E4-494A-90A7-C70B34261E3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157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CFDAD210-B713-48E9-977E-79910F3463A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832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2A137CE-1592-49FA-BCAB-E1995E3C80C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831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A1717A2A-F5FC-4935-B9DC-DF7672B82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503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65DBA7F-F428-496F-8AE4-CE0A018FA6F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5774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60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7150"/>
            <a:ext cx="914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60350"/>
            <a:ext cx="793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200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B31568B2-B2C2-42BD-BC0D-B4B0B7817C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pic>
        <p:nvPicPr>
          <p:cNvPr id="2059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734050"/>
            <a:ext cx="8270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5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2479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013"/>
            <a:ext cx="9144000" cy="1790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u="sng" smtClean="0">
                <a:solidFill>
                  <a:srgbClr val="A50021"/>
                </a:solidFill>
              </a:rPr>
              <a:t>面向对象分析设计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4000" i="1" smtClean="0"/>
              <a:t>Object-Oriented Analysis &amp;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0225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谭火彬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01B050D-C8FB-4CBD-A78F-7D99018F69B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用例分析与用例设计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用例分析与用例设计的差别表现在类的职责和操作的差别</a:t>
            </a:r>
          </a:p>
          <a:p>
            <a:pPr lvl="1" eaLnBrk="1" hangingPunct="1"/>
            <a:r>
              <a:rPr lang="zh-CN" altLang="en-US" sz="2800" smtClean="0"/>
              <a:t>用例分析阶段定义类的初步职责</a:t>
            </a:r>
          </a:p>
          <a:p>
            <a:pPr lvl="1" eaLnBrk="1" hangingPunct="1"/>
            <a:r>
              <a:rPr lang="zh-CN" altLang="en-US" sz="2800" smtClean="0"/>
              <a:t>用例设计阶段则需要定义具体的操作来实现这些职责</a:t>
            </a:r>
          </a:p>
          <a:p>
            <a:pPr lvl="2" eaLnBrk="1" hangingPunct="1"/>
            <a:r>
              <a:rPr kumimoji="0" lang="zh-CN" altLang="en-US" sz="2400" smtClean="0"/>
              <a:t>发送到设计类的消息，对应该类的操作</a:t>
            </a:r>
          </a:p>
          <a:p>
            <a:pPr lvl="2" eaLnBrk="1" hangingPunct="1"/>
            <a:r>
              <a:rPr kumimoji="0" lang="zh-CN" altLang="en-US" sz="2400" smtClean="0"/>
              <a:t>发送到子系统的消息，对应其接口的操作</a:t>
            </a:r>
            <a:endParaRPr kumimoji="0" lang="en-US" altLang="zh-CN" sz="2400" smtClean="0"/>
          </a:p>
          <a:p>
            <a:pPr eaLnBrk="1" hangingPunct="1"/>
            <a:r>
              <a:rPr lang="zh-CN" altLang="en-US" sz="3200" smtClean="0"/>
              <a:t>分析中主要的业务职责集中在控制类中，因此设计的重点就是控制类职责的实现</a:t>
            </a:r>
          </a:p>
          <a:p>
            <a:pPr lvl="1" eaLnBrk="1" hangingPunct="1"/>
            <a:r>
              <a:rPr lang="zh-CN" altLang="en-US" sz="2800" smtClean="0"/>
              <a:t>臃肿的控制器（</a:t>
            </a:r>
            <a:r>
              <a:rPr lang="en-US" altLang="zh-CN" sz="2800" smtClean="0"/>
              <a:t>Bloated Controllers</a:t>
            </a:r>
            <a:r>
              <a:rPr lang="zh-CN" altLang="en-US" sz="280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A6CC4C0-6AF3-4295-AB76-31D3B5A08F8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臃肿的控制器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臃肿的控制器：低内聚、缺乏重点并且处理过多的职责区；即违背面向对象设计的相关原则：</a:t>
            </a:r>
          </a:p>
          <a:p>
            <a:pPr lvl="1" eaLnBrk="1" hangingPunct="1"/>
            <a:r>
              <a:rPr lang="zh-CN" altLang="en-US" smtClean="0"/>
              <a:t>高内聚、低耦合</a:t>
            </a:r>
          </a:p>
          <a:p>
            <a:pPr lvl="1" eaLnBrk="1" hangingPunct="1"/>
            <a:r>
              <a:rPr lang="en-US" altLang="zh-CN" smtClean="0"/>
              <a:t>SRP</a:t>
            </a:r>
          </a:p>
          <a:p>
            <a:pPr eaLnBrk="1" hangingPunct="1"/>
            <a:r>
              <a:rPr lang="zh-CN" altLang="en-US" smtClean="0"/>
              <a:t>解决方案</a:t>
            </a:r>
          </a:p>
          <a:p>
            <a:pPr lvl="1" eaLnBrk="1" hangingPunct="1"/>
            <a:r>
              <a:rPr lang="zh-CN" altLang="en-US" smtClean="0"/>
              <a:t>加入更多的控制器（更多的分层）</a:t>
            </a:r>
          </a:p>
          <a:p>
            <a:pPr lvl="1" eaLnBrk="1" hangingPunct="1"/>
            <a:r>
              <a:rPr lang="zh-CN" altLang="en-US" smtClean="0"/>
              <a:t>将部分职责委托给其它对象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3FA2511-FF7D-4822-A208-8D2AB86D967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用例设计</a:t>
            </a:r>
            <a:r>
              <a:rPr lang="en-US" altLang="zh-CN" sz="4400" smtClean="0"/>
              <a:t>-</a:t>
            </a:r>
            <a:r>
              <a:rPr lang="zh-CN" altLang="en-US" sz="4400" smtClean="0"/>
              <a:t>改进用例实现步骤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确定参与用例流的每个对象</a:t>
            </a:r>
          </a:p>
          <a:p>
            <a:pPr lvl="1" eaLnBrk="1" hangingPunct="1"/>
            <a:r>
              <a:rPr lang="zh-CN" altLang="en-US" smtClean="0"/>
              <a:t>用设计元素取代分析类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在交互图中描绘每一个参与对象</a:t>
            </a:r>
          </a:p>
          <a:p>
            <a:pPr lvl="1" eaLnBrk="1" hangingPunct="1"/>
            <a:r>
              <a:rPr lang="zh-CN" altLang="en-US" smtClean="0"/>
              <a:t>遵循相应的设计原则和模式，利用交互图完成职责分配过程</a:t>
            </a:r>
          </a:p>
          <a:p>
            <a:pPr eaLnBrk="1" hangingPunct="1"/>
            <a:r>
              <a:rPr lang="zh-CN" altLang="en-US" smtClean="0"/>
              <a:t>递增地并入可适用的构架机制</a:t>
            </a:r>
          </a:p>
          <a:p>
            <a:pPr lvl="1" eaLnBrk="1" hangingPunct="1"/>
            <a:r>
              <a:rPr lang="zh-CN" altLang="en-US" smtClean="0"/>
              <a:t>引入所需的设计机制</a:t>
            </a:r>
            <a:r>
              <a:rPr lang="en-US" altLang="zh-CN" smtClean="0"/>
              <a:t>(</a:t>
            </a:r>
            <a:r>
              <a:rPr lang="zh-CN" altLang="en-US" smtClean="0"/>
              <a:t>设计模式</a:t>
            </a:r>
            <a:r>
              <a:rPr lang="en-US" altLang="zh-CN" smtClean="0"/>
              <a:t>)</a:t>
            </a:r>
            <a:r>
              <a:rPr lang="zh-CN" altLang="en-US" smtClean="0"/>
              <a:t>，调整和完善交互图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F3F9718-0592-4ADE-8F32-5050175D3FD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在交互图中表示子系统</a:t>
            </a:r>
            <a:endParaRPr lang="en-US" altLang="zh-CN" sz="44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接口</a:t>
            </a:r>
          </a:p>
          <a:p>
            <a:pPr lvl="1" eaLnBrk="1" hangingPunct="1"/>
            <a:r>
              <a:rPr lang="zh-CN" altLang="en-US" sz="2800" smtClean="0"/>
              <a:t>代表任何实现该接口的模型元素</a:t>
            </a:r>
          </a:p>
          <a:p>
            <a:pPr lvl="1" eaLnBrk="1" hangingPunct="1"/>
            <a:r>
              <a:rPr lang="zh-CN" altLang="en-US" sz="2800" smtClean="0"/>
              <a:t>不能发出任何消息</a:t>
            </a:r>
            <a:endParaRPr lang="en-US" altLang="zh-CN" sz="2800" smtClean="0"/>
          </a:p>
          <a:p>
            <a:pPr eaLnBrk="1" hangingPunct="1"/>
            <a:r>
              <a:rPr lang="zh-CN" altLang="en-US" sz="3200" smtClean="0"/>
              <a:t>代理类</a:t>
            </a:r>
            <a:endParaRPr lang="en-US" altLang="zh-CN" sz="3200" smtClean="0"/>
          </a:p>
          <a:p>
            <a:pPr lvl="1" eaLnBrk="1" hangingPunct="1"/>
            <a:r>
              <a:rPr kumimoji="0" lang="zh-CN" altLang="en-US" sz="2800" smtClean="0"/>
              <a:t>为每个子系统定义一个代理类，代表特定的子系统</a:t>
            </a:r>
          </a:p>
          <a:p>
            <a:pPr lvl="1" eaLnBrk="1" hangingPunct="1"/>
            <a:r>
              <a:rPr kumimoji="0" lang="zh-CN" altLang="en-US" sz="2800" smtClean="0"/>
              <a:t>可以发送和接收消息</a:t>
            </a:r>
            <a:endParaRPr kumimoji="0" lang="en-US" altLang="zh-CN" sz="2800" smtClean="0"/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65150" y="4637088"/>
            <a:ext cx="3838575" cy="1600200"/>
            <a:chOff x="356" y="2704"/>
            <a:chExt cx="2418" cy="1008"/>
          </a:xfrm>
        </p:grpSpPr>
        <p:pic>
          <p:nvPicPr>
            <p:cNvPr id="163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" y="2704"/>
              <a:ext cx="241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1590" name="Text Box 6"/>
            <p:cNvSpPr txBox="1">
              <a:spLocks noChangeArrowheads="1"/>
            </p:cNvSpPr>
            <p:nvPr/>
          </p:nvSpPr>
          <p:spPr bwMode="auto">
            <a:xfrm>
              <a:off x="1746" y="2931"/>
              <a:ext cx="54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6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endParaRPr lang="zh-CN" alt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4597400" y="4716463"/>
            <a:ext cx="3790950" cy="1504950"/>
            <a:chOff x="2896" y="2754"/>
            <a:chExt cx="2388" cy="948"/>
          </a:xfrm>
        </p:grpSpPr>
        <p:pic>
          <p:nvPicPr>
            <p:cNvPr id="1639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2754"/>
              <a:ext cx="2388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1593" name="Text Box 9"/>
            <p:cNvSpPr txBox="1">
              <a:spLocks noChangeArrowheads="1"/>
            </p:cNvSpPr>
            <p:nvPr/>
          </p:nvSpPr>
          <p:spPr bwMode="auto">
            <a:xfrm>
              <a:off x="4286" y="2931"/>
              <a:ext cx="54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en-US" sz="6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√</a:t>
              </a:r>
              <a:endParaRPr lang="zh-CN" alt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52B2382-2515-4C5F-A6BF-9336FFB654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实例：引入子系统接口</a:t>
            </a:r>
          </a:p>
        </p:txBody>
      </p:sp>
      <p:pic>
        <p:nvPicPr>
          <p:cNvPr id="174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3" y="2276872"/>
            <a:ext cx="872325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A70FD5A-C81B-44C3-87AB-62757F341B6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369300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实例：引入子系统接口之前</a:t>
            </a:r>
            <a:r>
              <a:rPr lang="en-US" altLang="zh-CN" sz="4400" smtClean="0"/>
              <a:t>(</a:t>
            </a:r>
            <a:r>
              <a:rPr lang="zh-CN" altLang="en-US" sz="4400" smtClean="0"/>
              <a:t>分析</a:t>
            </a:r>
            <a:r>
              <a:rPr lang="en-US" altLang="zh-CN" sz="4400" smtClean="0"/>
              <a:t>)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73250"/>
            <a:ext cx="817245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0411DCA-C0B4-4A37-9E0E-38BF9BCF79A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440738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实例：引入子系统接口之后</a:t>
            </a:r>
            <a:r>
              <a:rPr lang="en-US" altLang="zh-CN" sz="4400" smtClean="0"/>
              <a:t>(</a:t>
            </a:r>
            <a:r>
              <a:rPr lang="zh-CN" altLang="en-US" sz="4400" smtClean="0"/>
              <a:t>设计</a:t>
            </a:r>
            <a:r>
              <a:rPr lang="en-US" altLang="zh-CN" sz="4400" smtClean="0"/>
              <a:t>)</a:t>
            </a:r>
          </a:p>
        </p:txBody>
      </p:sp>
      <p:pic>
        <p:nvPicPr>
          <p:cNvPr id="1946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0" y="1844824"/>
            <a:ext cx="859497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FCEC6A-2164-41E6-A111-4723F976CED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实例：引入子系统接口</a:t>
            </a:r>
            <a:r>
              <a:rPr lang="en-US" altLang="zh-CN" sz="4400" smtClean="0"/>
              <a:t>(VOPC)</a:t>
            </a:r>
          </a:p>
        </p:txBody>
      </p:sp>
      <p:pic>
        <p:nvPicPr>
          <p:cNvPr id="2048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628800"/>
            <a:ext cx="871989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9FE7718-32DD-4504-B231-B5625DE5688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使用构架机制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在用例分析过程中确定了预约挂号控制类</a:t>
            </a:r>
            <a:r>
              <a:rPr lang="en-US" altLang="zh-CN" smtClean="0"/>
              <a:t>AppointRegisterServlet</a:t>
            </a:r>
            <a:r>
              <a:rPr lang="zh-CN" altLang="en-US" smtClean="0"/>
              <a:t>运行分布机制</a:t>
            </a:r>
          </a:p>
          <a:p>
            <a:pPr eaLnBrk="1" hangingPunct="1"/>
            <a:r>
              <a:rPr lang="zh-CN" altLang="en-US" smtClean="0"/>
              <a:t>在构架设计过程中决定采用</a:t>
            </a:r>
            <a:r>
              <a:rPr lang="en-US" altLang="zh-CN" smtClean="0"/>
              <a:t>Servlet</a:t>
            </a:r>
            <a:r>
              <a:rPr lang="zh-CN" altLang="en-US" smtClean="0"/>
              <a:t>技术来实现</a:t>
            </a:r>
            <a:r>
              <a:rPr lang="en-US" altLang="zh-CN" smtClean="0"/>
              <a:t>Web</a:t>
            </a:r>
            <a:r>
              <a:rPr lang="zh-CN" altLang="en-US" smtClean="0"/>
              <a:t>访问</a:t>
            </a:r>
          </a:p>
          <a:p>
            <a:pPr eaLnBrk="1" hangingPunct="1"/>
            <a:r>
              <a:rPr lang="zh-CN" altLang="en-US" smtClean="0"/>
              <a:t>在用例设计过程中运用该机制来实现分布访问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479F213-FA83-499E-9522-EE952C790F1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369300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实例：引入</a:t>
            </a:r>
            <a:r>
              <a:rPr lang="en-US" altLang="zh-CN" sz="4400" smtClean="0"/>
              <a:t>Servlet</a:t>
            </a:r>
            <a:r>
              <a:rPr lang="zh-CN" altLang="en-US" sz="4400" smtClean="0"/>
              <a:t>机制后</a:t>
            </a:r>
            <a:r>
              <a:rPr lang="en-US" altLang="zh-CN" sz="4400" smtClean="0"/>
              <a:t>VOPC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7921625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17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09</a:t>
            </a:r>
            <a:r>
              <a:rPr lang="zh-CN" altLang="en-US" smtClean="0"/>
              <a:t>章 面向对象的设计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（构件设计）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19735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Object-Oriented Design—</a:t>
            </a:r>
          </a:p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Design Components</a:t>
            </a:r>
            <a:endParaRPr lang="zh-CN" altLang="en-US" sz="3200" i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29B5FBA-0F59-4BB3-8C3D-5879CF4D510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引入</a:t>
            </a:r>
            <a:r>
              <a:rPr lang="en-US" altLang="zh-CN" sz="4400" smtClean="0"/>
              <a:t>Servlet</a:t>
            </a:r>
            <a:r>
              <a:rPr lang="zh-CN" altLang="en-US" sz="4400" smtClean="0"/>
              <a:t>机制后交互图</a:t>
            </a:r>
            <a:r>
              <a:rPr lang="en-US" altLang="zh-CN" sz="4400" smtClean="0"/>
              <a:t>(</a:t>
            </a:r>
            <a:r>
              <a:rPr lang="zh-CN" altLang="en-US" sz="4400" smtClean="0"/>
              <a:t>片断</a:t>
            </a:r>
            <a:r>
              <a:rPr lang="en-US" altLang="zh-CN" sz="4400" smtClean="0"/>
              <a:t>)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268413"/>
            <a:ext cx="727392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9C9B36C-6680-4743-BDA8-8157265662E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利用子系统封装交互</a:t>
            </a:r>
            <a:endParaRPr lang="en-US" altLang="zh-CN" sz="44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交互可以在几个级别进行描述</a:t>
            </a:r>
          </a:p>
          <a:p>
            <a:pPr eaLnBrk="1" hangingPunct="1"/>
            <a:r>
              <a:rPr lang="zh-CN" altLang="en-US" smtClean="0"/>
              <a:t>子系统交互可以在其自己的交互图内部描述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87675"/>
            <a:ext cx="72771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2268538" y="5286375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利用子系统提高抽象的级别</a:t>
            </a:r>
            <a:endParaRPr lang="en-US" altLang="zh-CN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A76564F-0422-4875-906D-AA31DB44F3D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何时将子流封装为子系统</a:t>
            </a:r>
            <a:endParaRPr lang="en-US" altLang="zh-CN" sz="4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封装一个子流为子系统，当该子流：</a:t>
            </a:r>
          </a:p>
          <a:p>
            <a:pPr lvl="1" eaLnBrk="1" hangingPunct="1"/>
            <a:r>
              <a:rPr lang="zh-CN" altLang="en-US" smtClean="0"/>
              <a:t>出现在多个用例实现中</a:t>
            </a:r>
          </a:p>
          <a:p>
            <a:pPr lvl="1" eaLnBrk="1" hangingPunct="1"/>
            <a:r>
              <a:rPr lang="zh-CN" altLang="en-US" smtClean="0"/>
              <a:t>有潜在的重用性</a:t>
            </a:r>
          </a:p>
          <a:p>
            <a:pPr lvl="1" eaLnBrk="1" hangingPunct="1"/>
            <a:r>
              <a:rPr lang="zh-CN" altLang="en-US" smtClean="0"/>
              <a:t>复杂却容易封装</a:t>
            </a:r>
          </a:p>
          <a:p>
            <a:pPr lvl="1" eaLnBrk="1" hangingPunct="1"/>
            <a:r>
              <a:rPr lang="zh-CN" altLang="en-US" smtClean="0"/>
              <a:t>是一个人或团队的职责</a:t>
            </a:r>
          </a:p>
          <a:p>
            <a:pPr lvl="1" eaLnBrk="1" hangingPunct="1"/>
            <a:r>
              <a:rPr lang="zh-CN" altLang="en-US" smtClean="0"/>
              <a:t>产生一个明确的结果</a:t>
            </a:r>
          </a:p>
          <a:p>
            <a:pPr lvl="1" eaLnBrk="1" hangingPunct="1"/>
            <a:r>
              <a:rPr lang="zh-CN" altLang="en-US" smtClean="0"/>
              <a:t>被封装在一个单独的实施模型构件中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3E2707-02B3-49E7-AC7D-6A0FF0539A3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指南：利用子系统封装交互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子系统应当由交互图上的接口来描述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到子系统的消息模型化为到子系统接口的消息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到子系统的消息符合子系统接口的操作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子系统发出的消息模型化为代理类发出的消息</a:t>
            </a:r>
            <a:endParaRPr lang="en-US" altLang="zh-CN" sz="32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子系统内部的交互</a:t>
            </a:r>
            <a:r>
              <a:rPr kumimoji="0" lang="zh-CN" altLang="en-US" sz="3200" smtClean="0"/>
              <a:t>在</a:t>
            </a:r>
            <a:r>
              <a:rPr lang="zh-CN" altLang="en-US" sz="3200" smtClean="0"/>
              <a:t>子系统设计中完成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08500"/>
            <a:ext cx="32575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508500"/>
            <a:ext cx="4032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7E9B1C-5B9D-454B-9C3A-A96961B1C08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利用子系统封装交互的优点</a:t>
            </a:r>
            <a:endParaRPr lang="en-US" altLang="zh-CN" sz="44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利用子系统封装交互提高了用例实现事件流的抽象级别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用例实现较少混乱，尤其是在某些子系统内部很复杂时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在创建子系统内部设计之前可以创建用例实现，以利于并行开发</a:t>
            </a:r>
          </a:p>
          <a:p>
            <a:pPr lvl="1" eaLnBrk="1" hangingPunct="1"/>
            <a:r>
              <a:rPr lang="zh-CN" altLang="en-US" smtClean="0"/>
              <a:t>用例实现变得更加通用，也更容易变化（子系统是可替代的）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E8E1EBB-1D2E-4D3C-A6C6-97EEE0AC1B4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</a:t>
            </a:r>
            <a:r>
              <a:rPr lang="zh-CN" altLang="en-US" sz="4400" smtClean="0"/>
              <a:t>说明持久性相关行为</a:t>
            </a:r>
            <a:endParaRPr lang="en-US" altLang="zh-CN" sz="44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在用例设计阶段，说明持久性相关行为需要考虑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事务建模</a:t>
            </a:r>
          </a:p>
          <a:p>
            <a:pPr lvl="1" eaLnBrk="1" hangingPunct="1"/>
            <a:r>
              <a:rPr lang="zh-CN" altLang="en-US" smtClean="0"/>
              <a:t>写持久对象</a:t>
            </a:r>
          </a:p>
          <a:p>
            <a:pPr lvl="1" eaLnBrk="1" hangingPunct="1"/>
            <a:r>
              <a:rPr lang="zh-CN" altLang="en-US" smtClean="0"/>
              <a:t>删除持久对象</a:t>
            </a:r>
          </a:p>
          <a:p>
            <a:pPr lvl="1" eaLnBrk="1" hangingPunct="1"/>
            <a:r>
              <a:rPr lang="zh-CN" altLang="en-US" smtClean="0"/>
              <a:t>修改持久对象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读持久对象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8ED94A2-C489-4AFF-8BA9-6A141394863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事务建模</a:t>
            </a:r>
            <a:endParaRPr lang="en-US" altLang="zh-CN" sz="44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事务</a:t>
            </a:r>
          </a:p>
          <a:p>
            <a:pPr lvl="1" eaLnBrk="1" hangingPunct="1"/>
            <a:r>
              <a:rPr lang="zh-CN" altLang="en-US" sz="2800" smtClean="0"/>
              <a:t>原子操作调用</a:t>
            </a:r>
          </a:p>
          <a:p>
            <a:pPr lvl="1" eaLnBrk="1" hangingPunct="1"/>
            <a:r>
              <a:rPr lang="en-US" altLang="zh-CN" sz="2800" smtClean="0"/>
              <a:t>“</a:t>
            </a:r>
            <a:r>
              <a:rPr lang="zh-CN" altLang="en-US" sz="2800" smtClean="0"/>
              <a:t>全部或全都不”</a:t>
            </a:r>
          </a:p>
          <a:p>
            <a:pPr lvl="1" eaLnBrk="1" hangingPunct="1"/>
            <a:r>
              <a:rPr lang="zh-CN" altLang="en-US" sz="2800" smtClean="0"/>
              <a:t>提供一致性</a:t>
            </a:r>
          </a:p>
          <a:p>
            <a:pPr eaLnBrk="1" hangingPunct="1"/>
            <a:r>
              <a:rPr lang="zh-CN" altLang="en-US" sz="3200" smtClean="0"/>
              <a:t>建模方法：</a:t>
            </a:r>
          </a:p>
          <a:p>
            <a:pPr lvl="1" eaLnBrk="1" hangingPunct="1"/>
            <a:r>
              <a:rPr lang="zh-CN" altLang="en-US" sz="2800" smtClean="0"/>
              <a:t>文本方式（脚本）</a:t>
            </a:r>
          </a:p>
          <a:p>
            <a:pPr lvl="1" eaLnBrk="1" hangingPunct="1"/>
            <a:r>
              <a:rPr lang="zh-CN" altLang="en-US" sz="2800" smtClean="0"/>
              <a:t>明确消息</a:t>
            </a:r>
          </a:p>
          <a:p>
            <a:pPr eaLnBrk="1" hangingPunct="1"/>
            <a:r>
              <a:rPr lang="zh-CN" altLang="en-US" sz="3200" smtClean="0"/>
              <a:t>错误条件</a:t>
            </a:r>
          </a:p>
          <a:p>
            <a:pPr lvl="1" eaLnBrk="1" hangingPunct="1"/>
            <a:r>
              <a:rPr lang="zh-CN" altLang="en-US" sz="2800" smtClean="0"/>
              <a:t>回滚、失败模式</a:t>
            </a:r>
          </a:p>
          <a:p>
            <a:pPr lvl="1" eaLnBrk="1" hangingPunct="1"/>
            <a:r>
              <a:rPr lang="zh-CN" altLang="en-US" sz="2800" smtClean="0"/>
              <a:t>可能需要单独的交互图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9688DF-B5AC-410D-BAA1-31FD2837A95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4.</a:t>
            </a:r>
            <a:r>
              <a:rPr lang="zh-CN" altLang="en-US" sz="4400" smtClean="0"/>
              <a:t>改进用例实现的事件流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对交互图中的消息添加必要的细节</a:t>
            </a:r>
            <a:endParaRPr lang="en-US" altLang="zh-CN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2009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B7D1552-6875-4A6F-BDA7-230773D651A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5.</a:t>
            </a:r>
            <a:r>
              <a:rPr lang="zh-CN" altLang="en-US" sz="4400" smtClean="0"/>
              <a:t>评价类和子系统</a:t>
            </a:r>
            <a:endParaRPr lang="en-US" altLang="zh-CN" sz="44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在全局对每个用例实现进行综合评价</a:t>
            </a:r>
            <a:endParaRPr kumimoji="0" lang="en-US" altLang="zh-CN" smtClean="0"/>
          </a:p>
          <a:p>
            <a:pPr lvl="1" eaLnBrk="1" hangingPunct="1"/>
            <a:r>
              <a:rPr lang="zh-CN" altLang="en-US" smtClean="0"/>
              <a:t>元素的名称应当说明模型元素的功能</a:t>
            </a:r>
          </a:p>
          <a:p>
            <a:pPr lvl="1" eaLnBrk="1" hangingPunct="1"/>
            <a:r>
              <a:rPr lang="zh-CN" altLang="en-US" smtClean="0"/>
              <a:t>合并相似的模型元素</a:t>
            </a:r>
          </a:p>
          <a:p>
            <a:pPr lvl="1" eaLnBrk="1" hangingPunct="1"/>
            <a:r>
              <a:rPr lang="zh-CN" altLang="en-US" smtClean="0"/>
              <a:t>使用继承来抽象模型元素</a:t>
            </a:r>
          </a:p>
          <a:p>
            <a:pPr lvl="1" eaLnBrk="1" hangingPunct="1"/>
            <a:r>
              <a:rPr lang="zh-CN" altLang="en-US" smtClean="0"/>
              <a:t>保持模型元素和事件流一致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924300"/>
            <a:ext cx="54673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1282C00-C0F5-49C6-B88A-A39160B74E1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用例设计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子系统设计</a:t>
            </a:r>
          </a:p>
          <a:p>
            <a:pPr eaLnBrk="1" hangingPunct="1">
              <a:defRPr/>
            </a:pPr>
            <a:r>
              <a:rPr lang="zh-CN" altLang="en-US" smtClean="0"/>
              <a:t>类设计</a:t>
            </a:r>
          </a:p>
          <a:p>
            <a:pPr eaLnBrk="1" hangingPunct="1">
              <a:defRPr/>
            </a:pPr>
            <a:r>
              <a:rPr lang="zh-CN" altLang="en-US" smtClean="0"/>
              <a:t>数据库设计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8502661-65D0-4727-AD1A-68C37DB530C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学习路线图</a:t>
            </a:r>
            <a:endParaRPr lang="en-US" altLang="zh-CN" sz="4400" smtClean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79388" y="1557338"/>
            <a:ext cx="8785225" cy="3960812"/>
            <a:chOff x="113" y="980"/>
            <a:chExt cx="5534" cy="2495"/>
          </a:xfrm>
        </p:grpSpPr>
        <p:sp>
          <p:nvSpPr>
            <p:cNvPr id="5126" name="Rectangle 4"/>
            <p:cNvSpPr>
              <a:spLocks noChangeArrowheads="1"/>
            </p:cNvSpPr>
            <p:nvPr/>
          </p:nvSpPr>
          <p:spPr bwMode="auto">
            <a:xfrm>
              <a:off x="113" y="980"/>
              <a:ext cx="5534" cy="24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Rectangle 5"/>
            <p:cNvSpPr>
              <a:spLocks noChangeArrowheads="1"/>
            </p:cNvSpPr>
            <p:nvPr/>
          </p:nvSpPr>
          <p:spPr bwMode="auto">
            <a:xfrm>
              <a:off x="158" y="1298"/>
              <a:ext cx="453" cy="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u="sng">
                  <a:solidFill>
                    <a:srgbClr val="660066"/>
                  </a:solidFill>
                  <a:latin typeface="Monotype Corsiva" pitchFamily="66" charset="0"/>
                </a:rPr>
                <a:t>OO</a:t>
              </a:r>
            </a:p>
          </p:txBody>
        </p:sp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158" y="1978"/>
              <a:ext cx="453" cy="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660066"/>
                  </a:solidFill>
                  <a:latin typeface="Monotype Corsiva" pitchFamily="66" charset="0"/>
                </a:rPr>
                <a:t>UML</a:t>
              </a:r>
            </a:p>
          </p:txBody>
        </p: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1473" y="1615"/>
              <a:ext cx="1089" cy="540"/>
              <a:chOff x="1413" y="3657"/>
              <a:chExt cx="1089" cy="540"/>
            </a:xfrm>
          </p:grpSpPr>
          <p:sp>
            <p:nvSpPr>
              <p:cNvPr id="5168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169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5130" name="AutoShape 10"/>
            <p:cNvCxnSpPr>
              <a:cxnSpLocks noChangeShapeType="1"/>
              <a:stCxn id="5127" idx="3"/>
              <a:endCxn id="5157" idx="1"/>
            </p:cNvCxnSpPr>
            <p:nvPr/>
          </p:nvCxnSpPr>
          <p:spPr bwMode="auto">
            <a:xfrm>
              <a:off x="611" y="1457"/>
              <a:ext cx="207" cy="38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1" name="AutoShape 11"/>
            <p:cNvCxnSpPr>
              <a:cxnSpLocks noChangeShapeType="1"/>
              <a:stCxn id="5128" idx="3"/>
              <a:endCxn id="5157" idx="1"/>
            </p:cNvCxnSpPr>
            <p:nvPr/>
          </p:nvCxnSpPr>
          <p:spPr bwMode="auto">
            <a:xfrm flipV="1">
              <a:off x="611" y="1842"/>
              <a:ext cx="207" cy="29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2" name="AutoShape 12"/>
            <p:cNvCxnSpPr>
              <a:cxnSpLocks noChangeShapeType="1"/>
              <a:stCxn id="5157" idx="3"/>
              <a:endCxn id="5168" idx="1"/>
            </p:cNvCxnSpPr>
            <p:nvPr/>
          </p:nvCxnSpPr>
          <p:spPr bwMode="auto">
            <a:xfrm>
              <a:off x="1453" y="1842"/>
              <a:ext cx="172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3" name="AutoShape 13"/>
            <p:cNvCxnSpPr>
              <a:cxnSpLocks noChangeShapeType="1"/>
              <a:stCxn id="5165" idx="3"/>
              <a:endCxn id="5159" idx="1"/>
            </p:cNvCxnSpPr>
            <p:nvPr/>
          </p:nvCxnSpPr>
          <p:spPr bwMode="auto">
            <a:xfrm flipV="1">
              <a:off x="3244" y="1841"/>
              <a:ext cx="433" cy="1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2190" name="Text Box 14"/>
            <p:cNvSpPr txBox="1">
              <a:spLocks noChangeArrowheads="1"/>
            </p:cNvSpPr>
            <p:nvPr/>
          </p:nvSpPr>
          <p:spPr bwMode="auto">
            <a:xfrm>
              <a:off x="3153" y="159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OOP</a:t>
              </a:r>
            </a:p>
          </p:txBody>
        </p:sp>
        <p:sp>
          <p:nvSpPr>
            <p:cNvPr id="1202191" name="Text Box 15"/>
            <p:cNvSpPr txBox="1">
              <a:spLocks noChangeArrowheads="1"/>
            </p:cNvSpPr>
            <p:nvPr/>
          </p:nvSpPr>
          <p:spPr bwMode="auto">
            <a:xfrm>
              <a:off x="3153" y="178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DP</a:t>
              </a:r>
            </a:p>
          </p:txBody>
        </p:sp>
        <p:sp>
          <p:nvSpPr>
            <p:cNvPr id="1202192" name="Text Box 16"/>
            <p:cNvSpPr txBox="1">
              <a:spLocks noChangeArrowheads="1"/>
            </p:cNvSpPr>
            <p:nvPr/>
          </p:nvSpPr>
          <p:spPr bwMode="auto">
            <a:xfrm>
              <a:off x="2064" y="2477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Case-Study 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sz="1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250" y="2447"/>
              <a:ext cx="4808" cy="212"/>
            </a:xfrm>
            <a:custGeom>
              <a:avLst/>
              <a:gdLst>
                <a:gd name="T0" fmla="*/ 0 w 4650"/>
                <a:gd name="T1" fmla="*/ 166 h 212"/>
                <a:gd name="T2" fmla="*/ 703 w 4650"/>
                <a:gd name="T3" fmla="*/ 30 h 212"/>
                <a:gd name="T4" fmla="*/ 4128 w 4650"/>
                <a:gd name="T5" fmla="*/ 30 h 212"/>
                <a:gd name="T6" fmla="*/ 4784 w 4650"/>
                <a:gd name="T7" fmla="*/ 212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0"/>
                <a:gd name="T13" fmla="*/ 0 h 212"/>
                <a:gd name="T14" fmla="*/ 4650 w 4650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0" h="212">
                  <a:moveTo>
                    <a:pt x="0" y="166"/>
                  </a:moveTo>
                  <a:cubicBezTo>
                    <a:pt x="7" y="109"/>
                    <a:pt x="15" y="53"/>
                    <a:pt x="680" y="30"/>
                  </a:cubicBezTo>
                  <a:cubicBezTo>
                    <a:pt x="1345" y="7"/>
                    <a:pt x="3334" y="0"/>
                    <a:pt x="3992" y="30"/>
                  </a:cubicBezTo>
                  <a:cubicBezTo>
                    <a:pt x="4650" y="60"/>
                    <a:pt x="4521" y="182"/>
                    <a:pt x="4627" y="212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138" name="AutoShape 18"/>
            <p:cNvCxnSpPr>
              <a:cxnSpLocks noChangeShapeType="1"/>
              <a:endCxn id="5144" idx="0"/>
            </p:cNvCxnSpPr>
            <p:nvPr/>
          </p:nvCxnSpPr>
          <p:spPr bwMode="auto">
            <a:xfrm>
              <a:off x="5219" y="2108"/>
              <a:ext cx="88" cy="505"/>
            </a:xfrm>
            <a:prstGeom prst="curvedConnector2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2195" name="Text Box 19"/>
            <p:cNvSpPr txBox="1">
              <a:spLocks noChangeArrowheads="1"/>
            </p:cNvSpPr>
            <p:nvPr/>
          </p:nvSpPr>
          <p:spPr bwMode="auto">
            <a:xfrm>
              <a:off x="1384" y="2795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路 线 图</a:t>
              </a:r>
            </a:p>
          </p:txBody>
        </p:sp>
        <p:grpSp>
          <p:nvGrpSpPr>
            <p:cNvPr id="5140" name="Group 20"/>
            <p:cNvGrpSpPr>
              <a:grpSpLocks/>
            </p:cNvGrpSpPr>
            <p:nvPr/>
          </p:nvGrpSpPr>
          <p:grpSpPr bwMode="auto">
            <a:xfrm>
              <a:off x="2381" y="1343"/>
              <a:ext cx="908" cy="998"/>
              <a:chOff x="2154" y="1253"/>
              <a:chExt cx="908" cy="998"/>
            </a:xfrm>
          </p:grpSpPr>
          <p:sp>
            <p:nvSpPr>
              <p:cNvPr id="5165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166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7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41" name="Group 24"/>
            <p:cNvGrpSpPr>
              <a:grpSpLocks/>
            </p:cNvGrpSpPr>
            <p:nvPr/>
          </p:nvGrpSpPr>
          <p:grpSpPr bwMode="auto">
            <a:xfrm>
              <a:off x="3676" y="1242"/>
              <a:ext cx="1543" cy="1198"/>
              <a:chOff x="3560" y="1152"/>
              <a:chExt cx="1543" cy="1198"/>
            </a:xfrm>
          </p:grpSpPr>
          <p:sp>
            <p:nvSpPr>
              <p:cNvPr id="5159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160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1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2" name="Picture 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3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4" name="Picture 3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5142" name="AutoShape 31"/>
            <p:cNvCxnSpPr>
              <a:cxnSpLocks noChangeShapeType="1"/>
              <a:stCxn id="5168" idx="3"/>
              <a:endCxn id="5165" idx="1"/>
            </p:cNvCxnSpPr>
            <p:nvPr/>
          </p:nvCxnSpPr>
          <p:spPr bwMode="auto">
            <a:xfrm>
              <a:off x="2260" y="1842"/>
              <a:ext cx="167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32"/>
            <p:cNvSpPr>
              <a:spLocks noChangeShapeType="1"/>
            </p:cNvSpPr>
            <p:nvPr/>
          </p:nvSpPr>
          <p:spPr bwMode="auto">
            <a:xfrm>
              <a:off x="3788" y="1842"/>
              <a:ext cx="1406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4" name="Rectangle 33"/>
            <p:cNvSpPr>
              <a:spLocks noChangeArrowheads="1"/>
            </p:cNvSpPr>
            <p:nvPr/>
          </p:nvSpPr>
          <p:spPr bwMode="auto">
            <a:xfrm>
              <a:off x="5012" y="2613"/>
              <a:ext cx="590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grpSp>
          <p:nvGrpSpPr>
            <p:cNvPr id="5145" name="Group 34"/>
            <p:cNvGrpSpPr>
              <a:grpSpLocks/>
            </p:cNvGrpSpPr>
            <p:nvPr/>
          </p:nvGrpSpPr>
          <p:grpSpPr bwMode="auto">
            <a:xfrm>
              <a:off x="784" y="1615"/>
              <a:ext cx="952" cy="454"/>
              <a:chOff x="784" y="1615"/>
              <a:chExt cx="952" cy="454"/>
            </a:xfrm>
          </p:grpSpPr>
          <p:sp>
            <p:nvSpPr>
              <p:cNvPr id="5157" name="Rectangle 35"/>
              <p:cNvSpPr>
                <a:spLocks noChangeArrowheads="1"/>
              </p:cNvSpPr>
              <p:nvPr/>
            </p:nvSpPr>
            <p:spPr bwMode="auto">
              <a:xfrm>
                <a:off x="818" y="1615"/>
                <a:ext cx="635" cy="454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158" name="Picture 3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657"/>
                <a:ext cx="95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46" name="Group 37"/>
            <p:cNvGrpSpPr>
              <a:grpSpLocks/>
            </p:cNvGrpSpPr>
            <p:nvPr/>
          </p:nvGrpSpPr>
          <p:grpSpPr bwMode="auto">
            <a:xfrm>
              <a:off x="113" y="1117"/>
              <a:ext cx="5262" cy="1649"/>
              <a:chOff x="113" y="1117"/>
              <a:chExt cx="5262" cy="1649"/>
            </a:xfrm>
          </p:grpSpPr>
          <p:sp>
            <p:nvSpPr>
              <p:cNvPr id="1202214" name="Text Box 38"/>
              <p:cNvSpPr txBox="1">
                <a:spLocks noChangeArrowheads="1"/>
              </p:cNvSpPr>
              <p:nvPr/>
            </p:nvSpPr>
            <p:spPr bwMode="auto">
              <a:xfrm>
                <a:off x="113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2215" name="Text Box 39"/>
              <p:cNvSpPr txBox="1">
                <a:spLocks noChangeArrowheads="1"/>
              </p:cNvSpPr>
              <p:nvPr/>
            </p:nvSpPr>
            <p:spPr bwMode="auto">
              <a:xfrm>
                <a:off x="113" y="182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202216" name="Text Box 40"/>
              <p:cNvSpPr txBox="1">
                <a:spLocks noChangeArrowheads="1"/>
              </p:cNvSpPr>
              <p:nvPr/>
            </p:nvSpPr>
            <p:spPr bwMode="auto">
              <a:xfrm>
                <a:off x="884" y="1480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202217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46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202218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1202219" name="Text Box 43"/>
              <p:cNvSpPr txBox="1">
                <a:spLocks noChangeArrowheads="1"/>
              </p:cNvSpPr>
              <p:nvPr/>
            </p:nvSpPr>
            <p:spPr bwMode="auto">
              <a:xfrm>
                <a:off x="3334" y="137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1202220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6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1202221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11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1202222" name="Text Box 46"/>
              <p:cNvSpPr txBox="1">
                <a:spLocks noChangeArrowheads="1"/>
              </p:cNvSpPr>
              <p:nvPr/>
            </p:nvSpPr>
            <p:spPr bwMode="auto">
              <a:xfrm>
                <a:off x="3833" y="2251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202223" name="Text Box 47"/>
              <p:cNvSpPr txBox="1">
                <a:spLocks noChangeArrowheads="1"/>
              </p:cNvSpPr>
              <p:nvPr/>
            </p:nvSpPr>
            <p:spPr bwMode="auto">
              <a:xfrm>
                <a:off x="5012" y="247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</a:t>
                </a:r>
              </a:p>
            </p:txBody>
          </p:sp>
        </p:grpSp>
      </p:grpSp>
      <p:sp>
        <p:nvSpPr>
          <p:cNvPr id="1202224" name="Rectangle 48"/>
          <p:cNvSpPr>
            <a:spLocks noChangeArrowheads="1"/>
          </p:cNvSpPr>
          <p:nvPr/>
        </p:nvSpPr>
        <p:spPr bwMode="auto">
          <a:xfrm>
            <a:off x="5821363" y="2925763"/>
            <a:ext cx="2449512" cy="935037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2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025F35-CC1C-4275-8D4F-9BB6955198A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子系统设计</a:t>
            </a:r>
            <a:endParaRPr lang="en-US" altLang="zh-CN" sz="44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子系统设计</a:t>
            </a:r>
            <a:r>
              <a:rPr lang="en-US" altLang="zh-CN" sz="3200" smtClean="0"/>
              <a:t>(Subsystem Design)</a:t>
            </a:r>
            <a:r>
              <a:rPr lang="zh-CN" altLang="en-US" sz="3200" smtClean="0"/>
              <a:t>的目标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用所包含设计元素和外部子系统</a:t>
            </a:r>
            <a:r>
              <a:rPr lang="en-US" altLang="zh-CN" sz="2800" smtClean="0"/>
              <a:t>/</a:t>
            </a:r>
            <a:r>
              <a:rPr lang="zh-CN" altLang="en-US" sz="2800" smtClean="0"/>
              <a:t>接口的协作来定义在子系统接口中指定的操作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记录子系统的内部结构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定义子系统接口和包含类之间的关系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确定对其他子系统的依赖关系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输入：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具有接口定义的设计子系统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更新后的接口定义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子系统内部设计模型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7006607-7EC0-4249-9C36-CEBBAB7A883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指南：子系统设计</a:t>
            </a:r>
            <a:endParaRPr lang="en-US" altLang="zh-CN" sz="44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目标</a:t>
            </a:r>
          </a:p>
          <a:p>
            <a:pPr lvl="1" eaLnBrk="1" hangingPunct="1"/>
            <a:r>
              <a:rPr lang="zh-CN" altLang="en-US" sz="2800" smtClean="0"/>
              <a:t>松耦合</a:t>
            </a:r>
          </a:p>
          <a:p>
            <a:pPr lvl="1" eaLnBrk="1" hangingPunct="1"/>
            <a:r>
              <a:rPr lang="zh-CN" altLang="en-US" sz="2800" smtClean="0"/>
              <a:t>可移植性，即插即用性能</a:t>
            </a:r>
          </a:p>
          <a:p>
            <a:pPr lvl="1" eaLnBrk="1" hangingPunct="1"/>
            <a:r>
              <a:rPr lang="zh-CN" altLang="en-US" sz="2800" smtClean="0"/>
              <a:t>隔离变化</a:t>
            </a:r>
          </a:p>
          <a:p>
            <a:pPr lvl="1" eaLnBrk="1" hangingPunct="1"/>
            <a:r>
              <a:rPr lang="zh-CN" altLang="en-US" sz="2800" smtClean="0"/>
              <a:t>独立进展</a:t>
            </a:r>
          </a:p>
          <a:p>
            <a:pPr eaLnBrk="1" hangingPunct="1"/>
            <a:r>
              <a:rPr lang="zh-CN" altLang="en-US" sz="3200" smtClean="0"/>
              <a:t>建议</a:t>
            </a:r>
          </a:p>
          <a:p>
            <a:pPr lvl="1" eaLnBrk="1" hangingPunct="1"/>
            <a:r>
              <a:rPr lang="zh-CN" altLang="en-US" sz="2800" smtClean="0"/>
              <a:t>不要陈述细节，而只陈述接口</a:t>
            </a:r>
          </a:p>
          <a:p>
            <a:pPr lvl="1" eaLnBrk="1" hangingPunct="1"/>
            <a:r>
              <a:rPr lang="zh-CN" altLang="en-US" sz="2800" smtClean="0"/>
              <a:t>只依赖其它接口 </a:t>
            </a:r>
          </a:p>
        </p:txBody>
      </p:sp>
      <p:sp>
        <p:nvSpPr>
          <p:cNvPr id="1112068" name="Rectangle 4"/>
          <p:cNvSpPr>
            <a:spLocks noChangeArrowheads="1"/>
          </p:cNvSpPr>
          <p:nvPr/>
        </p:nvSpPr>
        <p:spPr bwMode="auto">
          <a:xfrm>
            <a:off x="2347913" y="5441950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关键是抽象和封装</a:t>
            </a:r>
            <a:endParaRPr lang="en-US" altLang="zh-CN" sz="32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052513"/>
            <a:ext cx="11525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7E8CA2A-13C3-49A0-BA25-B0AFE8E9FF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584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871788"/>
            <a:ext cx="54006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子系统建模约定</a:t>
            </a:r>
            <a:endParaRPr lang="en-US" altLang="zh-CN" sz="4400" smtClean="0"/>
          </a:p>
        </p:txBody>
      </p:sp>
      <p:sp>
        <p:nvSpPr>
          <p:cNvPr id="1113095" name="Rectangle 7"/>
          <p:cNvSpPr>
            <a:spLocks noChangeArrowheads="1"/>
          </p:cNvSpPr>
          <p:nvPr/>
        </p:nvSpPr>
        <p:spPr bwMode="auto">
          <a:xfrm>
            <a:off x="2674938" y="5157788"/>
            <a:ext cx="3841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接口在子系统外部</a:t>
            </a: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代理类在子系统内部</a:t>
            </a:r>
            <a:endParaRPr lang="en-US" altLang="zh-CN" sz="32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42988" y="3284538"/>
            <a:ext cx="1584325" cy="720725"/>
            <a:chOff x="884" y="2205"/>
            <a:chExt cx="998" cy="454"/>
          </a:xfrm>
        </p:grpSpPr>
        <p:sp>
          <p:nvSpPr>
            <p:cNvPr id="1113097" name="Rectangle 9"/>
            <p:cNvSpPr>
              <a:spLocks noChangeArrowheads="1"/>
            </p:cNvSpPr>
            <p:nvPr/>
          </p:nvSpPr>
          <p:spPr bwMode="auto">
            <a:xfrm>
              <a:off x="884" y="2205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接口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>
              <a:off x="1383" y="2478"/>
              <a:ext cx="499" cy="181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84488" y="2997200"/>
            <a:ext cx="1471612" cy="647700"/>
            <a:chOff x="1908" y="1979"/>
            <a:chExt cx="927" cy="408"/>
          </a:xfrm>
        </p:grpSpPr>
        <p:sp>
          <p:nvSpPr>
            <p:cNvPr id="1113100" name="Rectangle 12"/>
            <p:cNvSpPr>
              <a:spLocks noChangeArrowheads="1"/>
            </p:cNvSpPr>
            <p:nvPr/>
          </p:nvSpPr>
          <p:spPr bwMode="auto">
            <a:xfrm>
              <a:off x="1908" y="1979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子系统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2381" y="2251"/>
              <a:ext cx="454" cy="136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72225" y="2636838"/>
            <a:ext cx="2185988" cy="1511300"/>
            <a:chOff x="4105" y="1752"/>
            <a:chExt cx="1377" cy="952"/>
          </a:xfrm>
        </p:grpSpPr>
        <p:sp>
          <p:nvSpPr>
            <p:cNvPr id="1113103" name="Rectangle 15"/>
            <p:cNvSpPr>
              <a:spLocks noChangeArrowheads="1"/>
            </p:cNvSpPr>
            <p:nvPr/>
          </p:nvSpPr>
          <p:spPr bwMode="auto">
            <a:xfrm>
              <a:off x="4694" y="1752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代理类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1" name="Line 16"/>
            <p:cNvSpPr>
              <a:spLocks noChangeShapeType="1"/>
            </p:cNvSpPr>
            <p:nvPr/>
          </p:nvSpPr>
          <p:spPr bwMode="auto">
            <a:xfrm flipH="1">
              <a:off x="4105" y="2069"/>
              <a:ext cx="998" cy="635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584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63373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E68C7D4-75D4-48A2-BDD3-FB0A8F1B394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子系统设计步骤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将子系统行为分配给子系统元素</a:t>
            </a:r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描述子系统内部元素</a:t>
            </a:r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定义子系统间的依赖关系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AFC0C1E-18C4-473C-BEAA-7A8E3FEE13D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子系统职责</a:t>
            </a:r>
            <a:endParaRPr lang="en-US" altLang="zh-CN" sz="44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接口操作定义子系统的职责</a:t>
            </a:r>
          </a:p>
          <a:p>
            <a:pPr lvl="1" eaLnBrk="1" hangingPunct="1"/>
            <a:r>
              <a:rPr lang="zh-CN" altLang="en-US" smtClean="0"/>
              <a:t>对接口的操作实现进行建模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接口操作可以由以下实现</a:t>
            </a:r>
          </a:p>
          <a:p>
            <a:pPr lvl="1" eaLnBrk="1" hangingPunct="1"/>
            <a:r>
              <a:rPr lang="zh-CN" altLang="en-US" smtClean="0"/>
              <a:t>内部类的操作</a:t>
            </a:r>
          </a:p>
          <a:p>
            <a:pPr lvl="1" eaLnBrk="1" hangingPunct="1"/>
            <a:r>
              <a:rPr lang="zh-CN" altLang="en-US" smtClean="0"/>
              <a:t>内部子系统的操作 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138613"/>
            <a:ext cx="7488237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013ED56-58E5-409E-96F1-01C6724B53F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分配子系统职责步骤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确定新的或者重用已有的设计元素</a:t>
            </a:r>
          </a:p>
          <a:p>
            <a:pPr eaLnBrk="1" hangingPunct="1"/>
            <a:r>
              <a:rPr lang="zh-CN" altLang="en-US" smtClean="0"/>
              <a:t>将子系统职责分配给设计元素</a:t>
            </a:r>
          </a:p>
          <a:p>
            <a:pPr eaLnBrk="1" hangingPunct="1"/>
            <a:r>
              <a:rPr lang="zh-CN" altLang="en-US" smtClean="0"/>
              <a:t>合并可适用机制（如持久性，分布）</a:t>
            </a:r>
          </a:p>
          <a:p>
            <a:pPr lvl="1" eaLnBrk="1" hangingPunct="1"/>
            <a:r>
              <a:rPr lang="zh-CN" altLang="en-US" smtClean="0"/>
              <a:t>记录接口实现中的设计元素协作</a:t>
            </a:r>
          </a:p>
          <a:p>
            <a:pPr lvl="1" eaLnBrk="1" hangingPunct="1"/>
            <a:r>
              <a:rPr lang="zh-CN" altLang="en-US" smtClean="0"/>
              <a:t>每个接口操作一个或多个交互图</a:t>
            </a:r>
          </a:p>
          <a:p>
            <a:pPr lvl="1" eaLnBrk="1" hangingPunct="1"/>
            <a:r>
              <a:rPr lang="zh-CN" altLang="en-US" smtClean="0"/>
              <a:t>包含必需的设计元素关系的类图</a:t>
            </a:r>
          </a:p>
          <a:p>
            <a:pPr eaLnBrk="1" hangingPunct="1"/>
            <a:r>
              <a:rPr lang="zh-CN" altLang="en-US" smtClean="0"/>
              <a:t>重新进行“确定设计元素”</a:t>
            </a:r>
          </a:p>
          <a:p>
            <a:pPr lvl="1" eaLnBrk="1" hangingPunct="1"/>
            <a:r>
              <a:rPr lang="zh-CN" altLang="en-US" smtClean="0"/>
              <a:t>如果需要，调整子系统边界和依赖关系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09A67E0-08E6-41D6-98A0-4B959C6E7DC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建模方法：子系统交互图</a:t>
            </a:r>
            <a:endParaRPr lang="en-US" altLang="zh-CN" sz="4400" smtClean="0"/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14475"/>
            <a:ext cx="734377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7188" name="Oval 4"/>
          <p:cNvSpPr>
            <a:spLocks noChangeArrowheads="1"/>
          </p:cNvSpPr>
          <p:nvPr/>
        </p:nvSpPr>
        <p:spPr bwMode="auto">
          <a:xfrm>
            <a:off x="2339975" y="1123950"/>
            <a:ext cx="6553200" cy="4321175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2F4BAAE-D87D-4A48-B4CC-5D74C83D835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09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41680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实例：</a:t>
            </a:r>
            <a:r>
              <a:rPr lang="en-US" altLang="zh-CN" sz="2800" smtClean="0"/>
              <a:t>PaymentSystem</a:t>
            </a:r>
            <a:r>
              <a:rPr lang="zh-CN" altLang="en-US" sz="4000" smtClean="0"/>
              <a:t>子系统建模</a:t>
            </a:r>
            <a:endParaRPr lang="en-US" altLang="zh-CN" sz="4000" smtClean="0"/>
          </a:p>
        </p:txBody>
      </p:sp>
      <p:sp>
        <p:nvSpPr>
          <p:cNvPr id="40965" name="Freeform 7"/>
          <p:cNvSpPr>
            <a:spLocks/>
          </p:cNvSpPr>
          <p:nvPr/>
        </p:nvSpPr>
        <p:spPr bwMode="auto">
          <a:xfrm>
            <a:off x="4787900" y="1773238"/>
            <a:ext cx="3313113" cy="2016125"/>
          </a:xfrm>
          <a:custGeom>
            <a:avLst/>
            <a:gdLst>
              <a:gd name="T0" fmla="*/ 2957757 w 3114"/>
              <a:gd name="T1" fmla="*/ 0 h 2211"/>
              <a:gd name="T2" fmla="*/ 2602400 w 3114"/>
              <a:gd name="T3" fmla="*/ 22797 h 2211"/>
              <a:gd name="T4" fmla="*/ 2557715 w 3114"/>
              <a:gd name="T5" fmla="*/ 52888 h 2211"/>
              <a:gd name="T6" fmla="*/ 2504518 w 3114"/>
              <a:gd name="T7" fmla="*/ 83891 h 2211"/>
              <a:gd name="T8" fmla="*/ 2469408 w 3114"/>
              <a:gd name="T9" fmla="*/ 152281 h 2211"/>
              <a:gd name="T10" fmla="*/ 2433234 w 3114"/>
              <a:gd name="T11" fmla="*/ 197874 h 2211"/>
              <a:gd name="T12" fmla="*/ 2459832 w 3114"/>
              <a:gd name="T13" fmla="*/ 707604 h 2211"/>
              <a:gd name="T14" fmla="*/ 2469408 w 3114"/>
              <a:gd name="T15" fmla="*/ 928274 h 2211"/>
              <a:gd name="T16" fmla="*/ 2477919 w 3114"/>
              <a:gd name="T17" fmla="*/ 1157152 h 2211"/>
              <a:gd name="T18" fmla="*/ 2469408 w 3114"/>
              <a:gd name="T19" fmla="*/ 1537398 h 2211"/>
              <a:gd name="T20" fmla="*/ 2451321 w 3114"/>
              <a:gd name="T21" fmla="*/ 1682384 h 2211"/>
              <a:gd name="T22" fmla="*/ 2344927 w 3114"/>
              <a:gd name="T23" fmla="*/ 1705180 h 2211"/>
              <a:gd name="T24" fmla="*/ 2131074 w 3114"/>
              <a:gd name="T25" fmla="*/ 1719770 h 2211"/>
              <a:gd name="T26" fmla="*/ 1225660 w 3114"/>
              <a:gd name="T27" fmla="*/ 1712475 h 2211"/>
              <a:gd name="T28" fmla="*/ 1003297 w 3114"/>
              <a:gd name="T29" fmla="*/ 1727977 h 2211"/>
              <a:gd name="T30" fmla="*/ 71284 w 3114"/>
              <a:gd name="T31" fmla="*/ 1758068 h 2211"/>
              <a:gd name="T32" fmla="*/ 18087 w 3114"/>
              <a:gd name="T33" fmla="*/ 1819163 h 2211"/>
              <a:gd name="T34" fmla="*/ 88307 w 3114"/>
              <a:gd name="T35" fmla="*/ 1971444 h 2211"/>
              <a:gd name="T36" fmla="*/ 479837 w 3114"/>
              <a:gd name="T37" fmla="*/ 1978739 h 2211"/>
              <a:gd name="T38" fmla="*/ 941588 w 3114"/>
              <a:gd name="T39" fmla="*/ 1955942 h 2211"/>
              <a:gd name="T40" fmla="*/ 1962971 w 3114"/>
              <a:gd name="T41" fmla="*/ 1964149 h 2211"/>
              <a:gd name="T42" fmla="*/ 2087453 w 3114"/>
              <a:gd name="T43" fmla="*/ 1986945 h 2211"/>
              <a:gd name="T44" fmla="*/ 2122563 w 3114"/>
              <a:gd name="T45" fmla="*/ 1994240 h 2211"/>
              <a:gd name="T46" fmla="*/ 2824764 w 3114"/>
              <a:gd name="T47" fmla="*/ 2009742 h 2211"/>
              <a:gd name="T48" fmla="*/ 3064151 w 3114"/>
              <a:gd name="T49" fmla="*/ 2001535 h 2211"/>
              <a:gd name="T50" fmla="*/ 3117348 w 3114"/>
              <a:gd name="T51" fmla="*/ 1955942 h 2211"/>
              <a:gd name="T52" fmla="*/ 3223742 w 3114"/>
              <a:gd name="T53" fmla="*/ 1537398 h 2211"/>
              <a:gd name="T54" fmla="*/ 3268427 w 3114"/>
              <a:gd name="T55" fmla="*/ 1407913 h 2211"/>
              <a:gd name="T56" fmla="*/ 3313113 w 3114"/>
              <a:gd name="T57" fmla="*/ 1263839 h 2211"/>
              <a:gd name="T58" fmla="*/ 3295026 w 3114"/>
              <a:gd name="T59" fmla="*/ 357450 h 2211"/>
              <a:gd name="T60" fmla="*/ 3197143 w 3114"/>
              <a:gd name="T61" fmla="*/ 182372 h 2211"/>
              <a:gd name="T62" fmla="*/ 3143946 w 3114"/>
              <a:gd name="T63" fmla="*/ 106688 h 2211"/>
              <a:gd name="T64" fmla="*/ 2957757 w 3114"/>
              <a:gd name="T65" fmla="*/ 0 h 22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114"/>
              <a:gd name="T100" fmla="*/ 0 h 2211"/>
              <a:gd name="T101" fmla="*/ 3114 w 3114"/>
              <a:gd name="T102" fmla="*/ 2211 h 221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114" h="2211">
                <a:moveTo>
                  <a:pt x="2780" y="0"/>
                </a:moveTo>
                <a:cubicBezTo>
                  <a:pt x="2669" y="15"/>
                  <a:pt x="2557" y="13"/>
                  <a:pt x="2446" y="25"/>
                </a:cubicBezTo>
                <a:cubicBezTo>
                  <a:pt x="2391" y="42"/>
                  <a:pt x="2449" y="18"/>
                  <a:pt x="2404" y="58"/>
                </a:cubicBezTo>
                <a:cubicBezTo>
                  <a:pt x="2389" y="71"/>
                  <a:pt x="2354" y="92"/>
                  <a:pt x="2354" y="92"/>
                </a:cubicBezTo>
                <a:cubicBezTo>
                  <a:pt x="2346" y="117"/>
                  <a:pt x="2334" y="144"/>
                  <a:pt x="2321" y="167"/>
                </a:cubicBezTo>
                <a:cubicBezTo>
                  <a:pt x="2311" y="185"/>
                  <a:pt x="2287" y="217"/>
                  <a:pt x="2287" y="217"/>
                </a:cubicBezTo>
                <a:cubicBezTo>
                  <a:pt x="2267" y="402"/>
                  <a:pt x="2245" y="600"/>
                  <a:pt x="2312" y="776"/>
                </a:cubicBezTo>
                <a:cubicBezTo>
                  <a:pt x="2325" y="870"/>
                  <a:pt x="2327" y="915"/>
                  <a:pt x="2321" y="1018"/>
                </a:cubicBezTo>
                <a:cubicBezTo>
                  <a:pt x="2351" y="1145"/>
                  <a:pt x="2338" y="1062"/>
                  <a:pt x="2329" y="1269"/>
                </a:cubicBezTo>
                <a:cubicBezTo>
                  <a:pt x="2326" y="1408"/>
                  <a:pt x="2327" y="1547"/>
                  <a:pt x="2321" y="1686"/>
                </a:cubicBezTo>
                <a:cubicBezTo>
                  <a:pt x="2319" y="1739"/>
                  <a:pt x="2317" y="1793"/>
                  <a:pt x="2304" y="1845"/>
                </a:cubicBezTo>
                <a:cubicBezTo>
                  <a:pt x="2301" y="1855"/>
                  <a:pt x="2216" y="1868"/>
                  <a:pt x="2204" y="1870"/>
                </a:cubicBezTo>
                <a:cubicBezTo>
                  <a:pt x="2139" y="1882"/>
                  <a:pt x="2068" y="1882"/>
                  <a:pt x="2003" y="1886"/>
                </a:cubicBezTo>
                <a:cubicBezTo>
                  <a:pt x="1625" y="1876"/>
                  <a:pt x="1605" y="1871"/>
                  <a:pt x="1152" y="1878"/>
                </a:cubicBezTo>
                <a:cubicBezTo>
                  <a:pt x="1039" y="1906"/>
                  <a:pt x="1127" y="1905"/>
                  <a:pt x="943" y="1895"/>
                </a:cubicBezTo>
                <a:cubicBezTo>
                  <a:pt x="328" y="1901"/>
                  <a:pt x="397" y="1875"/>
                  <a:pt x="67" y="1928"/>
                </a:cubicBezTo>
                <a:cubicBezTo>
                  <a:pt x="38" y="1948"/>
                  <a:pt x="28" y="1962"/>
                  <a:pt x="17" y="1995"/>
                </a:cubicBezTo>
                <a:cubicBezTo>
                  <a:pt x="21" y="2056"/>
                  <a:pt x="0" y="2159"/>
                  <a:pt x="83" y="2162"/>
                </a:cubicBezTo>
                <a:cubicBezTo>
                  <a:pt x="206" y="2167"/>
                  <a:pt x="328" y="2167"/>
                  <a:pt x="451" y="2170"/>
                </a:cubicBezTo>
                <a:cubicBezTo>
                  <a:pt x="711" y="2165"/>
                  <a:pt x="734" y="2199"/>
                  <a:pt x="885" y="2145"/>
                </a:cubicBezTo>
                <a:cubicBezTo>
                  <a:pt x="1205" y="2148"/>
                  <a:pt x="1525" y="2144"/>
                  <a:pt x="1845" y="2154"/>
                </a:cubicBezTo>
                <a:cubicBezTo>
                  <a:pt x="1885" y="2155"/>
                  <a:pt x="1923" y="2170"/>
                  <a:pt x="1962" y="2179"/>
                </a:cubicBezTo>
                <a:cubicBezTo>
                  <a:pt x="1973" y="2181"/>
                  <a:pt x="1984" y="2186"/>
                  <a:pt x="1995" y="2187"/>
                </a:cubicBezTo>
                <a:cubicBezTo>
                  <a:pt x="2133" y="2196"/>
                  <a:pt x="2602" y="2203"/>
                  <a:pt x="2655" y="2204"/>
                </a:cubicBezTo>
                <a:cubicBezTo>
                  <a:pt x="2730" y="2201"/>
                  <a:pt x="2807" y="2211"/>
                  <a:pt x="2880" y="2195"/>
                </a:cubicBezTo>
                <a:cubicBezTo>
                  <a:pt x="2903" y="2190"/>
                  <a:pt x="2930" y="2145"/>
                  <a:pt x="2930" y="2145"/>
                </a:cubicBezTo>
                <a:cubicBezTo>
                  <a:pt x="2975" y="2004"/>
                  <a:pt x="2953" y="1816"/>
                  <a:pt x="3030" y="1686"/>
                </a:cubicBezTo>
                <a:cubicBezTo>
                  <a:pt x="3039" y="1636"/>
                  <a:pt x="3049" y="1590"/>
                  <a:pt x="3072" y="1544"/>
                </a:cubicBezTo>
                <a:cubicBezTo>
                  <a:pt x="3085" y="1489"/>
                  <a:pt x="3088" y="1437"/>
                  <a:pt x="3114" y="1386"/>
                </a:cubicBezTo>
                <a:cubicBezTo>
                  <a:pt x="3108" y="1055"/>
                  <a:pt x="3105" y="723"/>
                  <a:pt x="3097" y="392"/>
                </a:cubicBezTo>
                <a:cubicBezTo>
                  <a:pt x="3096" y="337"/>
                  <a:pt x="3033" y="248"/>
                  <a:pt x="3005" y="200"/>
                </a:cubicBezTo>
                <a:cubicBezTo>
                  <a:pt x="2989" y="172"/>
                  <a:pt x="2955" y="117"/>
                  <a:pt x="2955" y="117"/>
                </a:cubicBezTo>
                <a:cubicBezTo>
                  <a:pt x="2924" y="21"/>
                  <a:pt x="2868" y="24"/>
                  <a:pt x="2780" y="0"/>
                </a:cubicBezTo>
                <a:close/>
              </a:path>
            </a:pathLst>
          </a:cu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BE6D880-1708-4017-A2E6-AA90B0EBBE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运用构架机制：持久性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</a:t>
            </a:r>
            <a:r>
              <a:rPr lang="en-US" altLang="zh-CN" smtClean="0"/>
              <a:t>IPayment</a:t>
            </a:r>
            <a:r>
              <a:rPr lang="zh-CN" altLang="en-US" smtClean="0"/>
              <a:t>提供了操作</a:t>
            </a:r>
            <a:r>
              <a:rPr lang="en-US" altLang="zh-CN" smtClean="0"/>
              <a:t>makePaymet(</a:t>
            </a:r>
            <a:r>
              <a:rPr lang="zh-CN" altLang="en-US" smtClean="0"/>
              <a:t>进行费用支付</a:t>
            </a:r>
            <a:r>
              <a:rPr lang="en-US" altLang="zh-CN" smtClean="0"/>
              <a:t>)</a:t>
            </a:r>
            <a:r>
              <a:rPr lang="zh-CN" altLang="en-US" smtClean="0"/>
              <a:t>，即子系统</a:t>
            </a:r>
            <a:r>
              <a:rPr lang="en-US" altLang="zh-CN" smtClean="0"/>
              <a:t>PaymentSystem</a:t>
            </a:r>
            <a:r>
              <a:rPr lang="zh-CN" altLang="en-US" smtClean="0"/>
              <a:t>需要实现该操作</a:t>
            </a:r>
          </a:p>
          <a:p>
            <a:pPr lvl="1" eaLnBrk="1" hangingPunct="1"/>
            <a:r>
              <a:rPr lang="zh-CN" altLang="en-US" smtClean="0"/>
              <a:t>为简化处理，并说明持久性构架机制的应用，现假设支付是直接在某个费用数据库中进行插入操作</a:t>
            </a:r>
          </a:p>
          <a:p>
            <a:pPr lvl="1" eaLnBrk="1" hangingPunct="1"/>
            <a:r>
              <a:rPr kumimoji="0" lang="zh-CN" altLang="en-US" smtClean="0"/>
              <a:t>需要引入构架机制：持久性</a:t>
            </a:r>
            <a:r>
              <a:rPr kumimoji="0" lang="en-US" altLang="zh-CN" smtClean="0"/>
              <a:t>:JDBC</a:t>
            </a:r>
          </a:p>
          <a:p>
            <a:pPr lvl="1" eaLnBrk="1" hangingPunct="1"/>
            <a:r>
              <a:rPr kumimoji="0" lang="zh-CN" altLang="en-US" smtClean="0"/>
              <a:t>对该机制的写操作机制进行建模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57C0D67-5545-4327-89E3-5BD4C35C809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接口操作实现的交互图</a:t>
            </a:r>
            <a:endParaRPr lang="en-US" altLang="zh-CN" sz="4400" smtClean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0509"/>
            <a:ext cx="8672778" cy="350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62314C7-8CAF-4AC5-86B0-473525C246D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关于构件设计</a:t>
            </a:r>
            <a:endParaRPr lang="en-US" altLang="zh-CN" sz="44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任务</a:t>
            </a:r>
          </a:p>
          <a:p>
            <a:pPr lvl="1" eaLnBrk="1" hangingPunct="1"/>
            <a:r>
              <a:rPr lang="zh-CN" altLang="en-US" smtClean="0"/>
              <a:t>基于“构架分析</a:t>
            </a:r>
            <a:r>
              <a:rPr lang="en-US" altLang="zh-CN" smtClean="0"/>
              <a:t>”</a:t>
            </a:r>
            <a:r>
              <a:rPr lang="zh-CN" altLang="en-US" smtClean="0"/>
              <a:t>和“用例分析</a:t>
            </a:r>
            <a:r>
              <a:rPr lang="en-US" altLang="zh-CN" smtClean="0"/>
              <a:t>”</a:t>
            </a:r>
            <a:r>
              <a:rPr lang="zh-CN" altLang="en-US" smtClean="0"/>
              <a:t>的框架，利用“构架设计</a:t>
            </a:r>
            <a:r>
              <a:rPr lang="en-US" altLang="zh-CN" smtClean="0"/>
              <a:t>”</a:t>
            </a:r>
            <a:r>
              <a:rPr lang="zh-CN" altLang="en-US" smtClean="0"/>
              <a:t>提供的素材，在不同的局部，将分析的结果用“设计元素</a:t>
            </a:r>
            <a:r>
              <a:rPr lang="en-US" altLang="zh-CN" smtClean="0"/>
              <a:t>”</a:t>
            </a:r>
            <a:r>
              <a:rPr lang="zh-CN" altLang="en-US" smtClean="0"/>
              <a:t>加以“替换”和“实现”</a:t>
            </a:r>
          </a:p>
          <a:p>
            <a:pPr eaLnBrk="1" hangingPunct="1"/>
            <a:r>
              <a:rPr lang="zh-CN" altLang="en-US" smtClean="0"/>
              <a:t>主要活动</a:t>
            </a:r>
          </a:p>
          <a:p>
            <a:pPr lvl="1" eaLnBrk="1" hangingPunct="1"/>
            <a:r>
              <a:rPr lang="zh-CN" altLang="en-US" smtClean="0"/>
              <a:t>实现需求场景</a:t>
            </a:r>
            <a:r>
              <a:rPr lang="en-US" altLang="zh-CN" smtClean="0"/>
              <a:t>(</a:t>
            </a:r>
            <a:r>
              <a:rPr lang="zh-CN" altLang="en-US" smtClean="0"/>
              <a:t>用例设计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实现子系统接口</a:t>
            </a:r>
            <a:r>
              <a:rPr lang="en-US" altLang="zh-CN" smtClean="0"/>
              <a:t>(</a:t>
            </a:r>
            <a:r>
              <a:rPr lang="zh-CN" altLang="en-US" smtClean="0"/>
              <a:t>子系统设计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明确类的实现细节</a:t>
            </a:r>
            <a:r>
              <a:rPr lang="en-US" altLang="zh-CN" smtClean="0"/>
              <a:t>(</a:t>
            </a:r>
            <a:r>
              <a:rPr lang="zh-CN" altLang="en-US" smtClean="0"/>
              <a:t>类设计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593E68C-0CBA-4282-95F3-3E1CF142FB8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描述子系统内部元素</a:t>
            </a:r>
            <a:endParaRPr lang="en-US" altLang="zh-CN" sz="4400" smtClean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45126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3D4E901-E951-429E-B5BF-C4FAF57F5A0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</a:t>
            </a:r>
            <a:r>
              <a:rPr lang="zh-CN" altLang="en-US" sz="4400" smtClean="0"/>
              <a:t>定义子系统间的依赖关系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子系统与子系统之间依赖关系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子系统与包之间依赖关系</a:t>
            </a:r>
            <a:r>
              <a:rPr lang="en-US" altLang="zh-CN" smtClean="0"/>
              <a:t>(</a:t>
            </a:r>
            <a:r>
              <a:rPr lang="zh-CN" altLang="en-US" smtClean="0"/>
              <a:t>小心使用</a:t>
            </a:r>
            <a:r>
              <a:rPr lang="en-US" altLang="zh-CN" smtClean="0"/>
              <a:t>)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590391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292600"/>
            <a:ext cx="54006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E9DC2C2-6C09-4845-BB8B-A6EBD85A0EC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512175" cy="6477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实例：</a:t>
            </a:r>
            <a:r>
              <a:rPr lang="en-US" altLang="zh-CN" sz="2400" dirty="0" smtClean="0"/>
              <a:t>Payment Subsystem</a:t>
            </a:r>
            <a:r>
              <a:rPr lang="zh-CN" altLang="en-US" sz="3600" dirty="0" smtClean="0"/>
              <a:t>子系统依赖关系</a:t>
            </a:r>
            <a:endParaRPr lang="en-US" altLang="zh-CN" sz="3600" dirty="0" smtClean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81100"/>
            <a:ext cx="6892224" cy="469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BF5AE3C-5B76-41B9-8E85-2806A139DCA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用例设计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子系统设计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类设计</a:t>
            </a:r>
          </a:p>
          <a:p>
            <a:pPr eaLnBrk="1" hangingPunct="1">
              <a:defRPr/>
            </a:pPr>
            <a:r>
              <a:rPr lang="zh-CN" altLang="en-US" smtClean="0"/>
              <a:t>数据库设计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4F17F8A-27E8-4E7C-A948-1A20251D8B9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类设计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类设计</a:t>
            </a:r>
            <a:r>
              <a:rPr lang="en-US" altLang="zh-CN" smtClean="0"/>
              <a:t>(Class Design)</a:t>
            </a:r>
            <a:r>
              <a:rPr lang="zh-CN" altLang="en-US" smtClean="0"/>
              <a:t>目标</a:t>
            </a:r>
          </a:p>
          <a:p>
            <a:pPr lvl="1" eaLnBrk="1" hangingPunct="1"/>
            <a:r>
              <a:rPr lang="zh-CN" altLang="en-US" smtClean="0"/>
              <a:t>确保类可为用例实现提供必需的操作</a:t>
            </a:r>
          </a:p>
          <a:p>
            <a:pPr lvl="1" eaLnBrk="1" hangingPunct="1"/>
            <a:r>
              <a:rPr kumimoji="0" lang="zh-CN" altLang="en-US" smtClean="0"/>
              <a:t>确保提供足够的信息可明确无误地实现</a:t>
            </a:r>
          </a:p>
          <a:p>
            <a:pPr lvl="1" eaLnBrk="1" hangingPunct="1"/>
            <a:r>
              <a:rPr kumimoji="0" lang="zh-CN" altLang="en-US" smtClean="0"/>
              <a:t>处理和类相关的非功能需求</a:t>
            </a:r>
          </a:p>
          <a:p>
            <a:pPr eaLnBrk="1" hangingPunct="1"/>
            <a:r>
              <a:rPr kumimoji="0" lang="zh-CN" altLang="en-US" smtClean="0"/>
              <a:t>输入</a:t>
            </a:r>
          </a:p>
          <a:p>
            <a:pPr lvl="1" eaLnBrk="1" hangingPunct="1"/>
            <a:r>
              <a:rPr kumimoji="0" lang="zh-CN" altLang="en-US" smtClean="0"/>
              <a:t>用例实现</a:t>
            </a:r>
            <a:r>
              <a:rPr kumimoji="0" lang="en-US" altLang="zh-CN" smtClean="0"/>
              <a:t>(</a:t>
            </a:r>
            <a:r>
              <a:rPr kumimoji="0" lang="zh-CN" altLang="en-US" smtClean="0"/>
              <a:t>设计</a:t>
            </a:r>
            <a:r>
              <a:rPr kumimoji="0" lang="en-US" altLang="zh-CN" smtClean="0"/>
              <a:t>)</a:t>
            </a:r>
          </a:p>
          <a:p>
            <a:pPr eaLnBrk="1" hangingPunct="1"/>
            <a:r>
              <a:rPr kumimoji="0" lang="zh-CN" altLang="en-US" smtClean="0"/>
              <a:t>输出</a:t>
            </a:r>
          </a:p>
          <a:p>
            <a:pPr lvl="1" eaLnBrk="1" hangingPunct="1"/>
            <a:r>
              <a:rPr kumimoji="0" lang="zh-CN" altLang="en-US" smtClean="0"/>
              <a:t>设计类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E30D2DF-1AA1-49B4-ACEC-50EE1F23C5B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设计类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设计类</a:t>
            </a:r>
          </a:p>
          <a:p>
            <a:pPr lvl="1" eaLnBrk="1" hangingPunct="1">
              <a:defRPr/>
            </a:pPr>
            <a:r>
              <a:rPr lang="zh-CN" altLang="en-US" smtClean="0"/>
              <a:t>设计模型的构造块</a:t>
            </a:r>
          </a:p>
          <a:p>
            <a:pPr lvl="1" eaLnBrk="1" hangingPunct="1">
              <a:defRPr/>
            </a:pPr>
            <a:r>
              <a:rPr lang="zh-CN" altLang="en-US" smtClean="0"/>
              <a:t>设计类是已经完成了规格说明并且达到能够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被实现程度的类</a:t>
            </a:r>
          </a:p>
          <a:p>
            <a:pPr lvl="1" eaLnBrk="1" hangingPunct="1">
              <a:defRPr/>
            </a:pPr>
            <a:r>
              <a:rPr lang="zh-CN" altLang="en-US" smtClean="0"/>
              <a:t>来源于问题域和解域</a:t>
            </a:r>
          </a:p>
          <a:p>
            <a:pPr lvl="2" eaLnBrk="1" hangingPunct="1">
              <a:defRPr/>
            </a:pPr>
            <a:r>
              <a:rPr lang="zh-CN" altLang="en-US" smtClean="0"/>
              <a:t>通过分析类的精化得到的问题域</a:t>
            </a:r>
            <a:r>
              <a:rPr lang="en-US" altLang="zh-CN" smtClean="0"/>
              <a:t>—</a:t>
            </a:r>
            <a:r>
              <a:rPr lang="zh-CN" altLang="en-US" smtClean="0"/>
              <a:t>添加实现细节</a:t>
            </a:r>
          </a:p>
          <a:p>
            <a:pPr lvl="2" eaLnBrk="1" hangingPunct="1">
              <a:defRPr/>
            </a:pPr>
            <a:r>
              <a:rPr lang="zh-CN" altLang="en-US" smtClean="0"/>
              <a:t>解域，提供了能够实现系统的技术工具</a:t>
            </a:r>
          </a:p>
          <a:p>
            <a:pPr lvl="1"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1A0292C-CC86-4921-9C3D-409E1DA017C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设计类剖析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在分析中，只要尽量捕获系统需要的行为，而完全不必考虑如何去实现这些行为</a:t>
            </a:r>
          </a:p>
          <a:p>
            <a:pPr eaLnBrk="1" hangingPunct="1"/>
            <a:r>
              <a:rPr lang="zh-CN" altLang="en-US" smtClean="0"/>
              <a:t>在设计中，则必须准确地说明类是如何履行它们的职责</a:t>
            </a:r>
          </a:p>
          <a:p>
            <a:pPr lvl="1" eaLnBrk="1" hangingPunct="1"/>
            <a:r>
              <a:rPr lang="zh-CN" altLang="en-US" smtClean="0"/>
              <a:t>完整的属性集合，包括详细说明的名称、类型、可视性和一些默认值</a:t>
            </a:r>
          </a:p>
          <a:p>
            <a:pPr lvl="1" eaLnBrk="1" hangingPunct="1"/>
            <a:r>
              <a:rPr lang="zh-CN" altLang="en-US" smtClean="0"/>
              <a:t>将分析类指定的职责转化成一个或多个操作的完整集合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893DF87-92B5-4963-93E9-150AD023494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良好的设计类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类的公共方法定义它和类用户之间的契约</a:t>
            </a:r>
          </a:p>
          <a:p>
            <a:pPr eaLnBrk="1" hangingPunct="1"/>
            <a:r>
              <a:rPr lang="zh-CN" altLang="en-US" smtClean="0"/>
              <a:t>要从类用户的角度去评估类的目的</a:t>
            </a:r>
          </a:p>
          <a:p>
            <a:pPr eaLnBrk="1" hangingPunct="1"/>
            <a:r>
              <a:rPr lang="zh-CN" altLang="en-US" smtClean="0"/>
              <a:t>基本特征</a:t>
            </a:r>
          </a:p>
          <a:p>
            <a:pPr lvl="1" eaLnBrk="1" hangingPunct="1"/>
            <a:r>
              <a:rPr lang="zh-CN" altLang="en-US" smtClean="0"/>
              <a:t>完整性和充分性</a:t>
            </a:r>
          </a:p>
          <a:p>
            <a:pPr lvl="1" eaLnBrk="1" hangingPunct="1"/>
            <a:r>
              <a:rPr lang="zh-CN" altLang="en-US" smtClean="0"/>
              <a:t>原始性</a:t>
            </a:r>
          </a:p>
          <a:p>
            <a:pPr lvl="1" eaLnBrk="1" hangingPunct="1"/>
            <a:r>
              <a:rPr lang="zh-CN" altLang="en-US" smtClean="0"/>
              <a:t>高内聚</a:t>
            </a:r>
          </a:p>
          <a:p>
            <a:pPr lvl="1" eaLnBrk="1" hangingPunct="1"/>
            <a:r>
              <a:rPr lang="zh-CN" altLang="en-US" smtClean="0"/>
              <a:t>低耦合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BF7FAEC-84BE-4E2C-8C63-D2D2813AD03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类设计的主要内容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创建初始设计类</a:t>
            </a:r>
          </a:p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定义操作</a:t>
            </a:r>
          </a:p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定义方法和状态</a:t>
            </a:r>
          </a:p>
          <a:p>
            <a:pPr ea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定义属性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定义关系</a:t>
            </a:r>
          </a:p>
          <a:p>
            <a:pPr eaLnBrk="1" hangingPunct="1"/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处理其它问题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4AE37F-17AA-4D30-802A-139B9322BD8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1.</a:t>
            </a:r>
            <a:r>
              <a:rPr lang="zh-CN" altLang="en-US" sz="4400" smtClean="0"/>
              <a:t>创建初始设计类</a:t>
            </a:r>
            <a:endParaRPr lang="en-US" altLang="zh-CN" sz="44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创建初始设计类，需要考虑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类构造型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边界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控制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实体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可适用的设计模式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构架机制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持久性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分布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用例设计</a:t>
            </a:r>
          </a:p>
          <a:p>
            <a:pPr eaLnBrk="1" hangingPunct="1"/>
            <a:r>
              <a:rPr lang="zh-CN" altLang="en-US" smtClean="0"/>
              <a:t>子系统设计</a:t>
            </a:r>
          </a:p>
          <a:p>
            <a:pPr eaLnBrk="1" hangingPunct="1"/>
            <a:r>
              <a:rPr lang="zh-CN" altLang="en-US" smtClean="0"/>
              <a:t>类设计</a:t>
            </a:r>
          </a:p>
          <a:p>
            <a:pPr eaLnBrk="1" hangingPunct="1"/>
            <a:r>
              <a:rPr lang="zh-CN" altLang="en-US" smtClean="0"/>
              <a:t>数据库设计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C19214F-32FC-4859-B544-CDAECA30611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边界类的设计策略</a:t>
            </a:r>
            <a:endParaRPr lang="en-US" altLang="zh-CN" sz="44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用户界面（</a:t>
            </a:r>
            <a:r>
              <a:rPr lang="en-US" altLang="zh-CN" smtClean="0"/>
              <a:t>UI</a:t>
            </a:r>
            <a:r>
              <a:rPr lang="zh-CN" altLang="en-US" smtClean="0"/>
              <a:t>）边界类</a:t>
            </a:r>
          </a:p>
          <a:p>
            <a:pPr lvl="1" eaLnBrk="1" hangingPunct="1"/>
            <a:r>
              <a:rPr lang="zh-CN" altLang="en-US" smtClean="0"/>
              <a:t>使用什么用户界面开发工具</a:t>
            </a:r>
          </a:p>
          <a:p>
            <a:pPr lvl="1" eaLnBrk="1" hangingPunct="1"/>
            <a:r>
              <a:rPr lang="zh-CN" altLang="en-US" smtClean="0"/>
              <a:t>哪些界面可以用开发工具直接创建</a:t>
            </a:r>
          </a:p>
          <a:p>
            <a:pPr eaLnBrk="1" hangingPunct="1"/>
            <a:r>
              <a:rPr lang="zh-CN" altLang="en-US" smtClean="0"/>
              <a:t>外部系统接口边界类</a:t>
            </a:r>
          </a:p>
          <a:p>
            <a:pPr lvl="1" eaLnBrk="1" hangingPunct="1"/>
            <a:r>
              <a:rPr lang="zh-CN" altLang="en-US" smtClean="0"/>
              <a:t>通常建模为子系统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76700"/>
            <a:ext cx="7129462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B694FAD-FB08-4A90-8C21-CC34BF31C62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实体类的设计策略</a:t>
            </a:r>
            <a:endParaRPr lang="en-US" altLang="zh-CN" sz="44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实体对象通常是被动的和持久性的</a:t>
            </a:r>
          </a:p>
          <a:p>
            <a:pPr eaLnBrk="1" hangingPunct="1"/>
            <a:r>
              <a:rPr kumimoji="0" lang="zh-CN" altLang="en-US" smtClean="0"/>
              <a:t>性能需求可能要对实体类进行重构</a:t>
            </a:r>
          </a:p>
          <a:p>
            <a:pPr eaLnBrk="1" hangingPunct="1"/>
            <a:r>
              <a:rPr kumimoji="0" lang="zh-CN" altLang="en-US" smtClean="0"/>
              <a:t>持久性构架机制影响实体类</a:t>
            </a:r>
            <a:endParaRPr kumimoji="0" lang="en-US" altLang="zh-CN" smtClean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815633" cy="24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3275856" y="2997200"/>
            <a:ext cx="0" cy="3455988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CB1F16E-EB09-465A-A411-9F7ABC6AFA0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控制类的设计策略</a:t>
            </a:r>
            <a:endParaRPr lang="en-US" altLang="zh-CN" sz="44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如何处理控制类</a:t>
            </a:r>
          </a:p>
          <a:p>
            <a:pPr lvl="1" eaLnBrk="1" hangingPunct="1"/>
            <a:r>
              <a:rPr lang="zh-CN" altLang="en-US" smtClean="0"/>
              <a:t>是否真正地需要它们？</a:t>
            </a:r>
          </a:p>
          <a:p>
            <a:pPr lvl="1" eaLnBrk="1" hangingPunct="1"/>
            <a:r>
              <a:rPr lang="zh-CN" altLang="en-US" smtClean="0"/>
              <a:t>它们应当被分开吗？</a:t>
            </a:r>
          </a:p>
          <a:p>
            <a:pPr eaLnBrk="1" hangingPunct="1"/>
            <a:r>
              <a:rPr lang="zh-CN" altLang="en-US" smtClean="0"/>
              <a:t>下列情况下，控制类可能变为真正的设计类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封装非常重要的控制流行为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封装的行为很可能变化</a:t>
            </a:r>
          </a:p>
          <a:p>
            <a:pPr lvl="1" eaLnBrk="1" hangingPunct="1"/>
            <a:r>
              <a:rPr lang="zh-CN" altLang="en-US" smtClean="0"/>
              <a:t>必须跨越多个进程或处理器进行分布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封装的行为要求一些事务管理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474F71A-5B2D-4EA7-9939-B3ECA2291A9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调整控制类</a:t>
            </a:r>
            <a:endParaRPr lang="en-US" altLang="zh-CN" sz="44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调整控制类的基本策略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多个用例若有同样活动的控制类，将其整合起来，把相同部分作为一个新的控制类</a:t>
            </a:r>
          </a:p>
          <a:p>
            <a:pPr lvl="1" eaLnBrk="1" hangingPunct="1"/>
            <a:r>
              <a:rPr lang="zh-CN" altLang="en-US" smtClean="0"/>
              <a:t>把一些简单的由边界类委托的职责交给实体类之后，删除没有进行场景控制的实体类</a:t>
            </a:r>
          </a:p>
          <a:p>
            <a:pPr lvl="1" eaLnBrk="1" hangingPunct="1"/>
            <a:r>
              <a:rPr kumimoji="0" lang="zh-CN" altLang="en-US" smtClean="0"/>
              <a:t>用例的控制流程过于复杂，则可以考虑根据不同的控制业务分解成多个控制类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定义操作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操作是类的行为特征，描述了该类对于特定请求做出应答的规范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同一个类的每个操作都具有唯一签名，通过描述操作的签名完成类操作的定义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UML</a:t>
            </a:r>
            <a:r>
              <a:rPr lang="zh-CN" altLang="en-US" dirty="0" smtClean="0"/>
              <a:t>中的四种可见性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公有（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）、私有（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）、保护（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）和包（</a:t>
            </a:r>
            <a:r>
              <a:rPr lang="en-US" altLang="zh-CN" dirty="0" smtClean="0"/>
              <a:t>~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389584" y="341877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可见性 操作名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(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参数方向 参数名称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: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参数类型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[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多重性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]=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缺省值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, …):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返回类型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[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多重性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]</a:t>
            </a:r>
            <a:endParaRPr lang="zh-CN" altLang="zh-CN" kern="10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4924045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A74993D-112A-44F8-8191-E7218308F6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发现操作</a:t>
            </a:r>
            <a:endParaRPr lang="en-US" altLang="zh-CN" sz="440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显示在交互图中的消息</a:t>
            </a:r>
          </a:p>
          <a:p>
            <a:pPr eaLnBrk="1" hangingPunct="1"/>
            <a:endParaRPr lang="zh-CN" altLang="en-US" sz="3200" smtClean="0"/>
          </a:p>
          <a:p>
            <a:pPr eaLnBrk="1" hangingPunct="1"/>
            <a:endParaRPr lang="zh-CN" altLang="en-US" sz="3200" smtClean="0"/>
          </a:p>
          <a:p>
            <a:pPr eaLnBrk="1" hangingPunct="1"/>
            <a:endParaRPr lang="zh-CN" altLang="en-US" sz="3200" smtClean="0"/>
          </a:p>
          <a:p>
            <a:pPr eaLnBrk="1" hangingPunct="1"/>
            <a:r>
              <a:rPr lang="zh-CN" altLang="en-US" sz="3200" smtClean="0"/>
              <a:t>其它独立功能的实施</a:t>
            </a:r>
          </a:p>
          <a:p>
            <a:pPr lvl="1" eaLnBrk="1" hangingPunct="1"/>
            <a:r>
              <a:rPr lang="zh-CN" altLang="en-US" sz="2800" smtClean="0"/>
              <a:t>自身的管理功能</a:t>
            </a:r>
            <a:r>
              <a:rPr lang="en-US" altLang="zh-CN" sz="2800" smtClean="0"/>
              <a:t>(</a:t>
            </a:r>
            <a:r>
              <a:rPr lang="zh-CN" altLang="en-US" sz="2800" smtClean="0"/>
              <a:t>构造、析构等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类复制的需要</a:t>
            </a:r>
            <a:r>
              <a:rPr lang="en-US" altLang="zh-CN" sz="2800" smtClean="0"/>
              <a:t>(</a:t>
            </a:r>
            <a:r>
              <a:rPr lang="zh-CN" altLang="en-US" sz="2800" smtClean="0"/>
              <a:t>测试类是否相等，创建类副本等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其它操作机制的需要</a:t>
            </a:r>
            <a:r>
              <a:rPr lang="en-US" altLang="zh-CN" sz="2800" smtClean="0"/>
              <a:t>(</a:t>
            </a:r>
            <a:r>
              <a:rPr lang="zh-CN" altLang="en-US" sz="2800" smtClean="0"/>
              <a:t>垃圾收集、测试等</a:t>
            </a:r>
            <a:r>
              <a:rPr lang="en-US" altLang="zh-CN" sz="2800" smtClean="0"/>
              <a:t>)</a:t>
            </a: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557338"/>
            <a:ext cx="43211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9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示例：定义类的操作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86339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52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888FF1-4632-45BB-BF69-E785A4BE064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</a:t>
            </a:r>
            <a:r>
              <a:rPr lang="zh-CN" altLang="en-US" sz="4400" smtClean="0"/>
              <a:t>定义方法和状态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方法</a:t>
            </a:r>
            <a:r>
              <a:rPr lang="en-US" altLang="zh-CN" sz="3200" dirty="0" smtClean="0"/>
              <a:t>(Method)</a:t>
            </a:r>
            <a:r>
              <a:rPr lang="zh-CN" altLang="en-US" sz="3200" dirty="0" smtClean="0"/>
              <a:t>是指操作的具体实现算法</a:t>
            </a:r>
          </a:p>
          <a:p>
            <a:pPr lvl="1" eaLnBrk="1" hangingPunct="1"/>
            <a:r>
              <a:rPr kumimoji="0" lang="zh-CN" altLang="en-US" sz="2800" dirty="0" smtClean="0"/>
              <a:t>详细说明操作实现的细节</a:t>
            </a:r>
            <a:endParaRPr kumimoji="0" lang="en-US" altLang="zh-CN" sz="2800" dirty="0" smtClean="0"/>
          </a:p>
          <a:p>
            <a:pPr lvl="1" eaLnBrk="1" hangingPunct="1"/>
            <a:r>
              <a:rPr kumimoji="0" lang="zh-CN" altLang="en-US" sz="2800" dirty="0"/>
              <a:t>可</a:t>
            </a:r>
            <a:r>
              <a:rPr kumimoji="0" lang="zh-CN" altLang="en-US" sz="2800" dirty="0" smtClean="0"/>
              <a:t>采用</a:t>
            </a:r>
            <a:r>
              <a:rPr kumimoji="0" lang="en-US" altLang="zh-CN" sz="2800" dirty="0" smtClean="0"/>
              <a:t>UML</a:t>
            </a:r>
            <a:r>
              <a:rPr kumimoji="0" lang="zh-CN" altLang="en-US" sz="2800" dirty="0" smtClean="0"/>
              <a:t>活动图对方法进行建模</a:t>
            </a:r>
          </a:p>
          <a:p>
            <a:pPr eaLnBrk="1" hangingPunct="1"/>
            <a:r>
              <a:rPr kumimoji="0" lang="zh-CN" altLang="en-US" sz="3200" dirty="0" smtClean="0"/>
              <a:t>考虑的内容</a:t>
            </a:r>
          </a:p>
          <a:p>
            <a:pPr lvl="1" eaLnBrk="1" hangingPunct="1"/>
            <a:r>
              <a:rPr kumimoji="0" lang="zh-CN" altLang="en-US" sz="2800" dirty="0" smtClean="0"/>
              <a:t>特殊算法</a:t>
            </a:r>
          </a:p>
          <a:p>
            <a:pPr lvl="1" eaLnBrk="1" hangingPunct="1"/>
            <a:r>
              <a:rPr kumimoji="0" lang="zh-CN" altLang="en-US" sz="2800" dirty="0" smtClean="0"/>
              <a:t>要使用到其它对象和操作</a:t>
            </a:r>
          </a:p>
          <a:p>
            <a:pPr lvl="1" eaLnBrk="1" hangingPunct="1"/>
            <a:r>
              <a:rPr kumimoji="0" lang="zh-CN" altLang="en-US" sz="2800" dirty="0" smtClean="0"/>
              <a:t>属性和参数如何实现和使用</a:t>
            </a:r>
          </a:p>
          <a:p>
            <a:pPr lvl="1" eaLnBrk="1" hangingPunct="1"/>
            <a:r>
              <a:rPr kumimoji="0" lang="zh-CN" altLang="en-US" sz="2800" dirty="0" smtClean="0"/>
              <a:t>关系如何实现和使用</a:t>
            </a:r>
            <a:endParaRPr kumimoji="0" lang="en-US" altLang="zh-CN" sz="2800" dirty="0" smtClean="0"/>
          </a:p>
          <a:p>
            <a:pPr eaLnBrk="1" hangingPunct="1"/>
            <a:r>
              <a:rPr kumimoji="0" lang="zh-CN" altLang="en-US" sz="3200" dirty="0" smtClean="0"/>
              <a:t>方法的实现往往受对象的状态影响</a:t>
            </a:r>
            <a:endParaRPr kumimoji="0"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1803D9F-A584-4AFE-BA39-8FF5E17DB0A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状态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对象的状态</a:t>
            </a:r>
            <a:r>
              <a:rPr lang="en-US" altLang="zh-CN" sz="3200" smtClean="0"/>
              <a:t>(State)</a:t>
            </a:r>
            <a:r>
              <a:rPr lang="zh-CN" altLang="en-US" sz="3200" smtClean="0"/>
              <a:t>反映于现实世界的一系列特征，这些特征影响该对象的实现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目标</a:t>
            </a:r>
          </a:p>
          <a:p>
            <a:pPr lvl="1" eaLnBrk="1" hangingPunct="1"/>
            <a:r>
              <a:rPr lang="zh-CN" altLang="en-US" sz="2800" smtClean="0"/>
              <a:t>明确一个对象的状态如何影响其行为</a:t>
            </a:r>
          </a:p>
          <a:p>
            <a:pPr lvl="1" eaLnBrk="1" hangingPunct="1"/>
            <a:r>
              <a:rPr lang="zh-CN" altLang="en-US" sz="2800" smtClean="0"/>
              <a:t>利用状态机图进行建模</a:t>
            </a:r>
          </a:p>
          <a:p>
            <a:pPr eaLnBrk="1" hangingPunct="1"/>
            <a:r>
              <a:rPr lang="zh-CN" altLang="en-US" sz="3200" smtClean="0"/>
              <a:t>要考虑的问题</a:t>
            </a:r>
            <a:endParaRPr lang="en-US" altLang="zh-CN" sz="3200" smtClean="0"/>
          </a:p>
          <a:p>
            <a:pPr lvl="1" eaLnBrk="1" hangingPunct="1"/>
            <a:r>
              <a:rPr lang="zh-CN" altLang="en-US" sz="2800" smtClean="0"/>
              <a:t>哪些对象有重要的状态</a:t>
            </a:r>
          </a:p>
          <a:p>
            <a:pPr lvl="1" eaLnBrk="1" hangingPunct="1"/>
            <a:r>
              <a:rPr lang="zh-CN" altLang="en-US" sz="2800" smtClean="0"/>
              <a:t>如何确定一个对象可能的状态</a:t>
            </a:r>
          </a:p>
          <a:p>
            <a:pPr lvl="1" eaLnBrk="1" hangingPunct="1"/>
            <a:r>
              <a:rPr lang="zh-CN" altLang="en-US" sz="2800" smtClean="0"/>
              <a:t>如何将状态机图映射到模型的其它部分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5B2DBC-85D0-486B-904E-340F5A25C96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状态机图</a:t>
            </a:r>
            <a:endParaRPr lang="en-US" altLang="zh-CN" sz="4400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状态机图</a:t>
            </a:r>
            <a:r>
              <a:rPr lang="en-US" altLang="zh-CN" smtClean="0"/>
              <a:t>(State Machine diagram)</a:t>
            </a:r>
            <a:r>
              <a:rPr lang="zh-CN" altLang="en-US" smtClean="0"/>
              <a:t>是一由状态和转移组成的有向图</a:t>
            </a:r>
          </a:p>
          <a:p>
            <a:pPr eaLnBrk="1" hangingPunct="1"/>
            <a:r>
              <a:rPr lang="zh-CN" altLang="en-US" smtClean="0"/>
              <a:t>描述了一个对象的发展历史</a:t>
            </a:r>
            <a:endParaRPr lang="en-US" altLang="zh-CN" smtClean="0"/>
          </a:p>
        </p:txBody>
      </p: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8208962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446F04B-95D0-4F50-9A9B-7A3D3AA7E25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用例设计</a:t>
            </a:r>
          </a:p>
          <a:p>
            <a:pPr eaLnBrk="1" hangingPunct="1">
              <a:defRPr/>
            </a:pPr>
            <a:r>
              <a:rPr lang="zh-CN" altLang="en-US" smtClean="0"/>
              <a:t>子系统设计</a:t>
            </a:r>
          </a:p>
          <a:p>
            <a:pPr eaLnBrk="1" hangingPunct="1">
              <a:defRPr/>
            </a:pPr>
            <a:r>
              <a:rPr lang="zh-CN" altLang="en-US" smtClean="0"/>
              <a:t>类设计</a:t>
            </a:r>
          </a:p>
          <a:p>
            <a:pPr eaLnBrk="1" hangingPunct="1">
              <a:defRPr/>
            </a:pPr>
            <a:r>
              <a:rPr lang="zh-CN" altLang="en-US" smtClean="0"/>
              <a:t>数据库设计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45B1A7E-95DF-4BAE-854A-5B66106EC11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两个特殊状态</a:t>
            </a:r>
            <a:endParaRPr lang="en-US" altLang="zh-CN" sz="440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初始状态</a:t>
            </a:r>
          </a:p>
          <a:p>
            <a:pPr lvl="1" eaLnBrk="1" hangingPunct="1"/>
            <a:r>
              <a:rPr lang="zh-CN" altLang="en-US" smtClean="0"/>
              <a:t>当一个对象创建时所进入的状态</a:t>
            </a:r>
          </a:p>
          <a:p>
            <a:pPr lvl="1" eaLnBrk="1" hangingPunct="1"/>
            <a:r>
              <a:rPr lang="zh-CN" altLang="en-US" smtClean="0"/>
              <a:t>必须的</a:t>
            </a:r>
          </a:p>
          <a:p>
            <a:pPr lvl="1" eaLnBrk="1" hangingPunct="1"/>
            <a:r>
              <a:rPr lang="zh-CN" altLang="en-US" smtClean="0"/>
              <a:t>只能有一个初始状态</a:t>
            </a:r>
          </a:p>
          <a:p>
            <a:pPr eaLnBrk="1" hangingPunct="1"/>
            <a:r>
              <a:rPr lang="zh-CN" altLang="en-US" smtClean="0"/>
              <a:t>最终状态</a:t>
            </a:r>
          </a:p>
          <a:p>
            <a:pPr lvl="1" eaLnBrk="1" hangingPunct="1"/>
            <a:r>
              <a:rPr lang="zh-CN" altLang="en-US" smtClean="0"/>
              <a:t>显示一个对象生命的结束</a:t>
            </a:r>
          </a:p>
          <a:p>
            <a:pPr lvl="1" eaLnBrk="1" hangingPunct="1"/>
            <a:r>
              <a:rPr lang="zh-CN" altLang="en-US" smtClean="0"/>
              <a:t>可选的</a:t>
            </a:r>
          </a:p>
          <a:p>
            <a:pPr lvl="1" eaLnBrk="1" hangingPunct="1"/>
            <a:r>
              <a:rPr lang="zh-CN" altLang="en-US" smtClean="0"/>
              <a:t>可能有多个</a:t>
            </a:r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797425"/>
            <a:ext cx="4067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187575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C2D0EFF-407D-4D3A-B72E-583B236C96B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确定状态</a:t>
            </a:r>
            <a:endParaRPr lang="en-US" altLang="zh-CN" sz="440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重要的、动态的属性</a:t>
            </a:r>
          </a:p>
          <a:p>
            <a:pPr lvl="1" eaLnBrk="1" hangingPunct="1"/>
            <a:r>
              <a:rPr kumimoji="0" lang="zh-CN" altLang="en-US" smtClean="0"/>
              <a:t>申请的大人人数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确定关联的存在和不存在</a:t>
            </a:r>
            <a:endParaRPr lang="en-US" altLang="zh-CN" smtClean="0"/>
          </a:p>
        </p:txBody>
      </p:sp>
      <p:sp>
        <p:nvSpPr>
          <p:cNvPr id="69637" name="AutoShape 6"/>
          <p:cNvSpPr>
            <a:spLocks noChangeArrowheads="1"/>
          </p:cNvSpPr>
          <p:nvPr/>
        </p:nvSpPr>
        <p:spPr bwMode="auto">
          <a:xfrm>
            <a:off x="3348038" y="5013325"/>
            <a:ext cx="1008062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rgbClr val="FF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3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652963"/>
            <a:ext cx="42116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24368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76475"/>
            <a:ext cx="49688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转移（</a:t>
            </a:r>
            <a:r>
              <a:rPr lang="en-US" altLang="zh-CN" sz="2800" smtClean="0"/>
              <a:t>transition</a:t>
            </a:r>
            <a:r>
              <a:rPr lang="zh-CN" altLang="en-US" sz="2800" smtClean="0"/>
              <a:t>）是从一个源状态到一个目标状态之间的一个有向关系，包括三个要素</a:t>
            </a:r>
            <a:endParaRPr lang="en-US" altLang="zh-CN" sz="2800" smtClean="0"/>
          </a:p>
          <a:p>
            <a:pPr lvl="1" eaLnBrk="1" hangingPunct="1"/>
            <a:r>
              <a:rPr lang="zh-CN" altLang="en-US" sz="2400" smtClean="0"/>
              <a:t>事件</a:t>
            </a:r>
            <a:r>
              <a:rPr lang="en-US" altLang="zh-CN" sz="2400" smtClean="0"/>
              <a:t>(event)</a:t>
            </a:r>
            <a:r>
              <a:rPr lang="zh-CN" altLang="en-US" sz="2400" smtClean="0"/>
              <a:t>：事件发生时转移才有可能发生</a:t>
            </a:r>
            <a:endParaRPr lang="en-US" altLang="zh-CN" sz="2400" smtClean="0"/>
          </a:p>
          <a:p>
            <a:pPr lvl="1" eaLnBrk="1" hangingPunct="1"/>
            <a:r>
              <a:rPr lang="zh-CN" altLang="en-US" sz="2400" smtClean="0"/>
              <a:t>守卫条件</a:t>
            </a:r>
            <a:r>
              <a:rPr lang="en-US" altLang="zh-CN" sz="2400" smtClean="0"/>
              <a:t>(guard condition)</a:t>
            </a:r>
            <a:r>
              <a:rPr lang="zh-CN" altLang="en-US" sz="2400" smtClean="0"/>
              <a:t>：当事件发生时，守卫条件为真，则发生转移；否则忽略该事件</a:t>
            </a:r>
            <a:endParaRPr lang="en-US" altLang="zh-CN" sz="2400" smtClean="0"/>
          </a:p>
          <a:p>
            <a:pPr lvl="1" eaLnBrk="1" hangingPunct="1"/>
            <a:r>
              <a:rPr lang="zh-CN" altLang="en-US" sz="2400" smtClean="0"/>
              <a:t>动作</a:t>
            </a:r>
            <a:r>
              <a:rPr lang="en-US" altLang="zh-CN" sz="2400" smtClean="0"/>
              <a:t>(action)</a:t>
            </a:r>
            <a:r>
              <a:rPr lang="zh-CN" altLang="en-US" sz="2400" smtClean="0"/>
              <a:t>：当转移发生时所执行的动作，该动作应当是原子操作。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E87981E-D50D-4297-ADCE-267618B566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429125"/>
            <a:ext cx="804068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E0980EC-5EB9-4663-A751-5A4B427D9DB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增加活动和动作</a:t>
            </a:r>
            <a:endParaRPr lang="en-US" altLang="zh-CN" sz="44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活动</a:t>
            </a:r>
            <a:r>
              <a:rPr lang="en-US" altLang="zh-CN" smtClean="0"/>
              <a:t>(Activities)</a:t>
            </a:r>
          </a:p>
          <a:p>
            <a:pPr lvl="1" eaLnBrk="1" hangingPunct="1"/>
            <a:r>
              <a:rPr lang="zh-CN" altLang="en-US" smtClean="0"/>
              <a:t>关联于一个状态</a:t>
            </a:r>
          </a:p>
          <a:p>
            <a:pPr lvl="1" eaLnBrk="1" hangingPunct="1"/>
            <a:r>
              <a:rPr lang="zh-CN" altLang="en-US" smtClean="0"/>
              <a:t>在进入状态时开始</a:t>
            </a:r>
          </a:p>
          <a:p>
            <a:pPr lvl="1" eaLnBrk="1" hangingPunct="1"/>
            <a:r>
              <a:rPr lang="zh-CN" altLang="en-US" smtClean="0"/>
              <a:t>要花费时间完成</a:t>
            </a:r>
          </a:p>
          <a:p>
            <a:pPr lvl="1" eaLnBrk="1" hangingPunct="1"/>
            <a:r>
              <a:rPr lang="zh-CN" altLang="en-US" smtClean="0"/>
              <a:t>可中断的</a:t>
            </a:r>
          </a:p>
          <a:p>
            <a:pPr eaLnBrk="1" hangingPunct="1"/>
            <a:r>
              <a:rPr lang="zh-CN" altLang="en-US" smtClean="0"/>
              <a:t>动作</a:t>
            </a:r>
            <a:r>
              <a:rPr lang="en-US" altLang="zh-CN" smtClean="0"/>
              <a:t>(Actions)</a:t>
            </a:r>
          </a:p>
          <a:p>
            <a:pPr lvl="1" eaLnBrk="1" hangingPunct="1"/>
            <a:r>
              <a:rPr lang="zh-CN" altLang="en-US" smtClean="0"/>
              <a:t>关联于一个转移</a:t>
            </a:r>
          </a:p>
          <a:p>
            <a:pPr lvl="1" eaLnBrk="1" hangingPunct="1"/>
            <a:r>
              <a:rPr lang="zh-CN" altLang="en-US" smtClean="0"/>
              <a:t>花费很少量的时间完成</a:t>
            </a:r>
          </a:p>
          <a:p>
            <a:pPr lvl="1" eaLnBrk="1" hangingPunct="1"/>
            <a:r>
              <a:rPr lang="zh-CN" altLang="en-US" smtClean="0"/>
              <a:t>是不可中断的</a:t>
            </a:r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268413"/>
            <a:ext cx="40576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4CFDBFD-59D1-4E64-B85E-96FBE115446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实例：申请对象的状态机图</a:t>
            </a:r>
            <a:endParaRPr lang="en-US" altLang="zh-CN" sz="4400" smtClean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1273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93344D4-AD72-442F-A472-CB8DD552EA3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哪些对象需要进行状态建模</a:t>
            </a:r>
            <a:endParaRPr lang="en-US" altLang="zh-CN" sz="44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需要进行状态建模的对象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其职责由状态转移所阐明的对象</a:t>
            </a:r>
          </a:p>
          <a:p>
            <a:pPr lvl="1" eaLnBrk="1" hangingPunct="1"/>
            <a:r>
              <a:rPr lang="zh-CN" altLang="en-US" smtClean="0"/>
              <a:t>复杂的状态受控的用例</a:t>
            </a:r>
          </a:p>
          <a:p>
            <a:pPr eaLnBrk="1" hangingPunct="1"/>
            <a:r>
              <a:rPr lang="zh-CN" altLang="en-US" smtClean="0"/>
              <a:t>以下对象不需要进行状态建模</a:t>
            </a:r>
          </a:p>
          <a:p>
            <a:pPr lvl="1" eaLnBrk="1" hangingPunct="1"/>
            <a:r>
              <a:rPr lang="zh-CN" altLang="en-US" smtClean="0"/>
              <a:t>直接映射到实现的对象</a:t>
            </a:r>
          </a:p>
          <a:p>
            <a:pPr lvl="1" eaLnBrk="1" hangingPunct="1"/>
            <a:r>
              <a:rPr lang="zh-CN" altLang="en-US" smtClean="0"/>
              <a:t>非状态受控的对象</a:t>
            </a:r>
          </a:p>
          <a:p>
            <a:pPr lvl="1" eaLnBrk="1" hangingPunct="1"/>
            <a:r>
              <a:rPr lang="zh-CN" altLang="en-US" smtClean="0"/>
              <a:t>只有一个状态的对象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6D54927-2E79-49AA-B096-12FBB17CB61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状态机图影射到模型的其它部分</a:t>
            </a:r>
            <a:endParaRPr lang="en-US" altLang="zh-CN" sz="44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事件可以映射到操作</a:t>
            </a:r>
          </a:p>
          <a:p>
            <a:pPr lvl="1" eaLnBrk="1" hangingPunct="1"/>
            <a:r>
              <a:rPr lang="zh-CN" altLang="en-US" smtClean="0"/>
              <a:t>方法应当使用状态特定信息来更新</a:t>
            </a:r>
          </a:p>
          <a:p>
            <a:pPr eaLnBrk="1" hangingPunct="1"/>
            <a:r>
              <a:rPr lang="zh-CN" altLang="en-US" smtClean="0"/>
              <a:t>状态常常使用属性来表示</a:t>
            </a: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24175"/>
            <a:ext cx="5040312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997200"/>
            <a:ext cx="2387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Line 8"/>
          <p:cNvSpPr>
            <a:spLocks noChangeShapeType="1"/>
          </p:cNvSpPr>
          <p:nvPr/>
        </p:nvSpPr>
        <p:spPr bwMode="auto">
          <a:xfrm flipV="1">
            <a:off x="4284663" y="3860800"/>
            <a:ext cx="2303462" cy="792163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0" name="Line 9"/>
          <p:cNvSpPr>
            <a:spLocks noChangeShapeType="1"/>
          </p:cNvSpPr>
          <p:nvPr/>
        </p:nvSpPr>
        <p:spPr bwMode="auto">
          <a:xfrm>
            <a:off x="2843213" y="4076700"/>
            <a:ext cx="3673475" cy="1944688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1" name="Line 10"/>
          <p:cNvSpPr>
            <a:spLocks noChangeShapeType="1"/>
          </p:cNvSpPr>
          <p:nvPr/>
        </p:nvSpPr>
        <p:spPr bwMode="auto">
          <a:xfrm>
            <a:off x="1547813" y="3141663"/>
            <a:ext cx="4968875" cy="2159000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定义属性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指定名字、类型、可见性和可选的缺省值</a:t>
            </a:r>
          </a:p>
          <a:p>
            <a:pPr lvl="1" eaLnBrk="1" hangingPunct="1"/>
            <a:r>
              <a:rPr lang="en-US" altLang="zh-CN" dirty="0" smtClean="0"/>
              <a:t>visibility </a:t>
            </a:r>
            <a:r>
              <a:rPr lang="en-US" altLang="zh-CN" dirty="0" err="1" smtClean="0"/>
              <a:t>attributeName</a:t>
            </a:r>
            <a:r>
              <a:rPr lang="en-US" altLang="zh-CN" dirty="0" smtClean="0"/>
              <a:t> : Type = Default</a:t>
            </a:r>
          </a:p>
          <a:p>
            <a:pPr eaLnBrk="1" hangingPunct="1"/>
            <a:r>
              <a:rPr lang="zh-CN" altLang="en-US" dirty="0" smtClean="0"/>
              <a:t>遵循编程语言和项目的命名约定</a:t>
            </a:r>
          </a:p>
          <a:p>
            <a:pPr eaLnBrk="1" hangingPunct="1"/>
            <a:r>
              <a:rPr lang="zh-CN" altLang="en-US" dirty="0" smtClean="0"/>
              <a:t>类型应当是编程语言中基本数据类型</a:t>
            </a:r>
          </a:p>
          <a:p>
            <a:pPr lvl="1" eaLnBrk="1" hangingPunct="1"/>
            <a:r>
              <a:rPr lang="zh-CN" altLang="en-US" dirty="0" smtClean="0"/>
              <a:t>内置数据类型</a:t>
            </a:r>
          </a:p>
          <a:p>
            <a:pPr lvl="1" eaLnBrk="1" hangingPunct="1"/>
            <a:r>
              <a:rPr lang="zh-CN" altLang="en-US" dirty="0" smtClean="0"/>
              <a:t>自定义数据类型</a:t>
            </a:r>
          </a:p>
          <a:p>
            <a:pPr lvl="1" eaLnBrk="1" hangingPunct="1"/>
            <a:r>
              <a:rPr lang="zh-CN" altLang="en-US" dirty="0" smtClean="0"/>
              <a:t>自定义类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发现属性</a:t>
            </a:r>
            <a:r>
              <a:rPr lang="en-US" altLang="zh-CN" dirty="0" smtClean="0"/>
              <a:t>(attributes)</a:t>
            </a:r>
          </a:p>
          <a:p>
            <a:pPr lvl="1" eaLnBrk="1" hangingPunct="1"/>
            <a:r>
              <a:rPr lang="zh-CN" altLang="en-US" dirty="0" smtClean="0"/>
              <a:t>检查类自身需要维护的所有信息</a:t>
            </a:r>
          </a:p>
          <a:p>
            <a:pPr lvl="1" eaLnBrk="1" hangingPunct="1"/>
            <a:r>
              <a:rPr lang="zh-CN" altLang="en-US" dirty="0" smtClean="0"/>
              <a:t>检查方法描述</a:t>
            </a:r>
          </a:p>
          <a:p>
            <a:pPr lvl="1" eaLnBrk="1" hangingPunct="1"/>
            <a:r>
              <a:rPr lang="zh-CN" altLang="en-US" dirty="0" smtClean="0"/>
              <a:t>检查状态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定义属性的语法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4440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2F82C92-8786-46CB-A770-DAD922DEBBF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属性和操作的范围</a:t>
            </a:r>
            <a:endParaRPr lang="en-US" altLang="zh-CN" sz="440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范围</a:t>
            </a:r>
            <a:r>
              <a:rPr lang="en-US" altLang="zh-CN" smtClean="0"/>
              <a:t>(Scope)</a:t>
            </a:r>
            <a:r>
              <a:rPr lang="zh-CN" altLang="en-US" smtClean="0"/>
              <a:t>定义了属性</a:t>
            </a:r>
            <a:r>
              <a:rPr lang="en-US" altLang="zh-CN" smtClean="0"/>
              <a:t>/</a:t>
            </a:r>
            <a:r>
              <a:rPr lang="zh-CN" altLang="en-US" smtClean="0"/>
              <a:t>操作的实例数量</a:t>
            </a:r>
          </a:p>
          <a:p>
            <a:pPr lvl="1" eaLnBrk="1" hangingPunct="1"/>
            <a:r>
              <a:rPr lang="zh-CN" altLang="en-US" smtClean="0"/>
              <a:t>实例</a:t>
            </a:r>
            <a:r>
              <a:rPr lang="en-US" altLang="zh-CN" smtClean="0"/>
              <a:t>(instance)</a:t>
            </a:r>
            <a:r>
              <a:rPr lang="zh-CN" altLang="en-US" smtClean="0"/>
              <a:t>范围：每个类实例</a:t>
            </a:r>
            <a:r>
              <a:rPr lang="en-US" altLang="zh-CN" smtClean="0"/>
              <a:t>(</a:t>
            </a:r>
            <a:r>
              <a:rPr lang="zh-CN" altLang="en-US" smtClean="0"/>
              <a:t>对象</a:t>
            </a:r>
            <a:r>
              <a:rPr lang="en-US" altLang="zh-CN" smtClean="0"/>
              <a:t>)</a:t>
            </a:r>
            <a:r>
              <a:rPr lang="zh-CN" altLang="en-US" smtClean="0"/>
              <a:t>创建一个实例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类</a:t>
            </a:r>
            <a:r>
              <a:rPr lang="en-US" altLang="zh-CN" smtClean="0"/>
              <a:t>(classifier)</a:t>
            </a:r>
            <a:r>
              <a:rPr lang="zh-CN" altLang="en-US" smtClean="0"/>
              <a:t>范围：所有类共享一个实例</a:t>
            </a:r>
          </a:p>
          <a:p>
            <a:pPr eaLnBrk="1" hangingPunct="1"/>
            <a:r>
              <a:rPr kumimoji="0" lang="zh-CN" altLang="en-US" smtClean="0"/>
              <a:t>类范围的表示</a:t>
            </a:r>
          </a:p>
          <a:p>
            <a:pPr lvl="1" eaLnBrk="1" hangingPunct="1"/>
            <a:r>
              <a:rPr kumimoji="0" lang="zh-CN" altLang="en-US" smtClean="0"/>
              <a:t>属性</a:t>
            </a:r>
            <a:r>
              <a:rPr kumimoji="0" lang="en-US" altLang="zh-CN" smtClean="0"/>
              <a:t>/</a:t>
            </a:r>
            <a:r>
              <a:rPr kumimoji="0" lang="zh-CN" altLang="en-US" smtClean="0"/>
              <a:t>操作名加下划线</a:t>
            </a:r>
            <a:endParaRPr kumimoji="0" lang="en-US" altLang="zh-CN" smtClean="0"/>
          </a:p>
          <a:p>
            <a:pPr lvl="1" eaLnBrk="1" hangingPunct="1"/>
            <a:r>
              <a:rPr kumimoji="0" lang="zh-CN" altLang="en-US" smtClean="0"/>
              <a:t>使用构造型</a:t>
            </a:r>
            <a:r>
              <a:rPr kumimoji="0" lang="en-US" altLang="zh-CN" smtClean="0"/>
              <a:t>&lt;&lt;class&gt;&gt;</a:t>
            </a:r>
          </a:p>
        </p:txBody>
      </p:sp>
    </p:spTree>
    <p:extLst>
      <p:ext uri="{BB962C8B-B14F-4D97-AF65-F5344CB8AC3E}">
        <p14:creationId xmlns:p14="http://schemas.microsoft.com/office/powerpoint/2010/main" val="38045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示例：定义属性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69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11" y="1340768"/>
            <a:ext cx="4523701" cy="503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76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F37BE8-984B-42EB-BF19-1BC2829EEFD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用例设计</a:t>
            </a:r>
            <a:endParaRPr lang="en-US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用例设计</a:t>
            </a:r>
            <a:r>
              <a:rPr lang="en-US" altLang="zh-CN" smtClean="0"/>
              <a:t>(Use-Case Design)</a:t>
            </a:r>
            <a:r>
              <a:rPr lang="zh-CN" altLang="en-US" smtClean="0"/>
              <a:t>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利用交互图改进用例实现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改进对设计类的操作需求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改进对子系统和它们的接口的操作需求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用例实现</a:t>
            </a:r>
            <a:r>
              <a:rPr lang="en-US" altLang="zh-CN" smtClean="0"/>
              <a:t>(</a:t>
            </a:r>
            <a:r>
              <a:rPr lang="zh-CN" altLang="en-US" smtClean="0"/>
              <a:t>分析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设计元素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用例实现</a:t>
            </a:r>
            <a:r>
              <a:rPr lang="en-US" altLang="zh-CN" smtClean="0"/>
              <a:t>(</a:t>
            </a:r>
            <a:r>
              <a:rPr lang="zh-CN" altLang="en-US" smtClean="0"/>
              <a:t>设计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821318A-A242-4B46-A64B-652C4323C6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5</a:t>
            </a:r>
            <a:r>
              <a:rPr lang="en-US" altLang="zh-CN" sz="4400" dirty="0" smtClean="0"/>
              <a:t>.</a:t>
            </a:r>
            <a:r>
              <a:rPr lang="zh-CN" altLang="en-US" sz="4400" dirty="0" smtClean="0"/>
              <a:t>定义关系</a:t>
            </a:r>
            <a:endParaRPr lang="en-US" altLang="zh-CN" sz="4400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依赖关系</a:t>
            </a:r>
          </a:p>
          <a:p>
            <a:pPr eaLnBrk="1" hangingPunct="1"/>
            <a:r>
              <a:rPr kumimoji="0" lang="zh-CN" altLang="en-US" smtClean="0"/>
              <a:t>关联关系</a:t>
            </a:r>
          </a:p>
          <a:p>
            <a:pPr eaLnBrk="1" hangingPunct="1"/>
            <a:r>
              <a:rPr lang="zh-CN" altLang="en-US" smtClean="0"/>
              <a:t>聚合关系</a:t>
            </a:r>
          </a:p>
          <a:p>
            <a:pPr eaLnBrk="1" hangingPunct="1"/>
            <a:r>
              <a:rPr lang="zh-CN" altLang="en-US" smtClean="0"/>
              <a:t>组合关系</a:t>
            </a:r>
          </a:p>
          <a:p>
            <a:pPr eaLnBrk="1" hangingPunct="1"/>
            <a:r>
              <a:rPr lang="zh-CN" altLang="en-US" smtClean="0"/>
              <a:t>泛化关系</a:t>
            </a:r>
          </a:p>
          <a:p>
            <a:pPr eaLnBrk="1" hangingPunct="1"/>
            <a:r>
              <a:rPr kumimoji="0" lang="zh-CN" altLang="en-US" smtClean="0"/>
              <a:t>实现关系</a:t>
            </a:r>
            <a:r>
              <a:rPr kumimoji="0" lang="en-US" altLang="zh-CN" smtClean="0"/>
              <a:t>(</a:t>
            </a:r>
            <a:r>
              <a:rPr kumimoji="0" lang="zh-CN" altLang="en-US" smtClean="0"/>
              <a:t>类与接口的关系</a:t>
            </a:r>
            <a:r>
              <a:rPr kumimoji="0" lang="en-US" altLang="zh-CN" smtClean="0"/>
              <a:t>)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66788"/>
            <a:ext cx="31416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628775"/>
            <a:ext cx="315436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290763"/>
            <a:ext cx="31416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995613"/>
            <a:ext cx="314166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673475"/>
            <a:ext cx="31686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941888"/>
            <a:ext cx="2933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013325"/>
            <a:ext cx="24495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1270000"/>
            <a:ext cx="284638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0204" name="AutoShape 12"/>
          <p:cNvSpPr>
            <a:spLocks noChangeArrowheads="1"/>
          </p:cNvSpPr>
          <p:nvPr/>
        </p:nvSpPr>
        <p:spPr bwMode="auto">
          <a:xfrm>
            <a:off x="6589713" y="1412875"/>
            <a:ext cx="503237" cy="3527425"/>
          </a:xfrm>
          <a:prstGeom prst="downArrow">
            <a:avLst>
              <a:gd name="adj1" fmla="val 54574"/>
              <a:gd name="adj2" fmla="val 105369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低</a:t>
            </a:r>
          </a:p>
          <a:p>
            <a:pPr algn="ctr">
              <a:defRPr/>
            </a:pPr>
            <a:endParaRPr kumimoji="0"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endParaRPr kumimoji="0"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耦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合</a:t>
            </a:r>
          </a:p>
          <a:p>
            <a:pPr algn="ctr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度</a:t>
            </a:r>
            <a:b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3CB27D-C8B5-402D-8E06-7D27117D29E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关联关系的表示方法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4032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在分析阶段许多关系被建模为关联，但在设计时需要对这些关系的细节进行描述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这些细节在分析时并没有被完整地描述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关联具有：名称、多重性表达式、导航符号、角色名称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名称：动词短语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多重性表达式：</a:t>
            </a:r>
            <a:r>
              <a:rPr lang="zh-CN" altLang="en-US" sz="2400" smtClean="0"/>
              <a:t>*，</a:t>
            </a:r>
            <a:r>
              <a:rPr lang="en-US" altLang="zh-CN" sz="2400" smtClean="0"/>
              <a:t>1..*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1-40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5</a:t>
            </a:r>
            <a:r>
              <a:rPr lang="zh-CN" altLang="en-US" sz="2400" smtClean="0"/>
              <a:t>，</a:t>
            </a:r>
            <a:r>
              <a:rPr lang="en-US" altLang="zh-CN" sz="2400" smtClean="0"/>
              <a:t>3,5,8</a:t>
            </a:r>
            <a:r>
              <a:rPr lang="zh-CN" altLang="en-US" sz="2400" smtClean="0"/>
              <a:t>，</a:t>
            </a:r>
            <a:r>
              <a:rPr lang="en-US" altLang="zh-CN" sz="240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导航性、角色名称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6985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10948AE-1BF3-459F-8BEE-8E2E071077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关联的导航性</a:t>
            </a:r>
            <a:endParaRPr lang="en-US" altLang="zh-CN" sz="44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关联的方向性</a:t>
            </a:r>
            <a:r>
              <a:rPr lang="en-US" altLang="zh-CN" sz="3200" smtClean="0"/>
              <a:t>(</a:t>
            </a:r>
            <a:r>
              <a:rPr lang="zh-CN" altLang="en-US" sz="3200" smtClean="0"/>
              <a:t>导航</a:t>
            </a:r>
            <a:r>
              <a:rPr lang="en-US" altLang="zh-CN" sz="3200" smtClean="0"/>
              <a:t>)</a:t>
            </a:r>
            <a:r>
              <a:rPr lang="zh-CN" altLang="en-US" sz="3200" smtClean="0"/>
              <a:t>是指对象间链接的方向</a:t>
            </a:r>
            <a:r>
              <a:rPr lang="en-US" altLang="zh-CN" sz="3200" smtClean="0"/>
              <a:t>(</a:t>
            </a:r>
            <a:r>
              <a:rPr lang="zh-CN" altLang="en-US" sz="3200" smtClean="0"/>
              <a:t>也可理解为消息发送的方向</a:t>
            </a:r>
            <a:r>
              <a:rPr lang="en-US" altLang="zh-CN" sz="3200" smtClean="0"/>
              <a:t>)</a:t>
            </a:r>
          </a:p>
          <a:p>
            <a:pPr lvl="1" eaLnBrk="1" hangingPunct="1"/>
            <a:r>
              <a:rPr lang="zh-CN" altLang="en-US" sz="2800" smtClean="0"/>
              <a:t>分析阶段，没有考虑方向性；则此时默认为双方向的关联</a:t>
            </a:r>
            <a:r>
              <a:rPr lang="en-US" altLang="zh-CN" sz="2800" smtClean="0"/>
              <a:t>(</a:t>
            </a:r>
            <a:r>
              <a:rPr lang="zh-CN" altLang="en-US" sz="2800" smtClean="0"/>
              <a:t>互相知道对方对象，可以互相发送消息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设计阶段，在有可能的情况下将关联关系改为单方向的关联</a:t>
            </a:r>
          </a:p>
          <a:p>
            <a:pPr lvl="2" eaLnBrk="1" hangingPunct="1"/>
            <a:r>
              <a:rPr lang="zh-CN" altLang="en-US" sz="2400" smtClean="0"/>
              <a:t>好的设计目标是最小化类间耦合，在没有导航性的方向上就没有类间的耦合</a:t>
            </a:r>
            <a:endParaRPr lang="en-US" altLang="zh-CN" sz="2400" smtClean="0"/>
          </a:p>
          <a:p>
            <a:pPr lvl="2" eaLnBrk="1" hangingPunct="1"/>
            <a:r>
              <a:rPr lang="zh-CN" altLang="en-US" sz="2400" smtClean="0"/>
              <a:t>双方向关联难以实现，需要消耗成本、内存等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2891207-CF00-48CF-9268-DB2EBB45340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单方向关联的设计</a:t>
            </a:r>
            <a:endParaRPr lang="en-US" altLang="zh-CN" sz="440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设计考虑：类</a:t>
            </a:r>
            <a:r>
              <a:rPr lang="en-US" altLang="zh-CN" sz="3200" smtClean="0"/>
              <a:t>A</a:t>
            </a:r>
            <a:r>
              <a:rPr lang="zh-CN" altLang="en-US" sz="3200" smtClean="0"/>
              <a:t>与类</a:t>
            </a:r>
            <a:r>
              <a:rPr lang="en-US" altLang="zh-CN" sz="3200" smtClean="0"/>
              <a:t>B</a:t>
            </a:r>
            <a:r>
              <a:rPr lang="zh-CN" altLang="en-US" sz="3200" smtClean="0"/>
              <a:t>关联时</a:t>
            </a:r>
          </a:p>
          <a:p>
            <a:pPr lvl="1" eaLnBrk="1" hangingPunct="1"/>
            <a:r>
              <a:rPr lang="zh-CN" altLang="en-US" sz="2800" smtClean="0"/>
              <a:t>类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的对象是否需要知道类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的对象</a:t>
            </a:r>
            <a:r>
              <a:rPr lang="en-US" altLang="zh-CN" sz="2800" smtClean="0"/>
              <a:t>(</a:t>
            </a:r>
            <a:r>
              <a:rPr lang="zh-CN" altLang="en-US" sz="2800" smtClean="0"/>
              <a:t>即</a:t>
            </a:r>
            <a:r>
              <a:rPr lang="zh-CN" altLang="en-US" sz="2800" smtClean="0">
                <a:solidFill>
                  <a:schemeClr val="tx2"/>
                </a:solidFill>
              </a:rPr>
              <a:t>类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的对象是否向类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的对象发送消息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类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的对象是否需要知道类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的对象</a:t>
            </a:r>
            <a:r>
              <a:rPr lang="en-US" altLang="zh-CN" sz="2800" smtClean="0"/>
              <a:t>(</a:t>
            </a:r>
            <a:r>
              <a:rPr lang="zh-CN" altLang="en-US" sz="2800" smtClean="0"/>
              <a:t>即</a:t>
            </a:r>
            <a:r>
              <a:rPr lang="zh-CN" altLang="en-US" sz="2800" smtClean="0">
                <a:solidFill>
                  <a:schemeClr val="tx2"/>
                </a:solidFill>
              </a:rPr>
              <a:t>类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的对象是否向类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的对象发送消息</a:t>
            </a:r>
            <a:r>
              <a:rPr lang="en-US" altLang="zh-CN" sz="2800" smtClean="0"/>
              <a:t>)</a:t>
            </a:r>
          </a:p>
          <a:p>
            <a:pPr eaLnBrk="1" hangingPunct="1"/>
            <a:r>
              <a:rPr lang="zh-CN" altLang="en-US" sz="3200" smtClean="0"/>
              <a:t>设计规则：</a:t>
            </a:r>
          </a:p>
          <a:p>
            <a:pPr lvl="1" eaLnBrk="1" hangingPunct="1"/>
            <a:r>
              <a:rPr lang="zh-CN" altLang="en-US" sz="2800" smtClean="0"/>
              <a:t>通过分析通信图</a:t>
            </a:r>
            <a:r>
              <a:rPr lang="en-US" altLang="zh-CN" sz="2800" smtClean="0"/>
              <a:t>(</a:t>
            </a:r>
            <a:r>
              <a:rPr lang="zh-CN" altLang="en-US" sz="2800" smtClean="0"/>
              <a:t>或顺序图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，如果只向一个方向发送消息，则定义为单方向的关联</a:t>
            </a:r>
            <a:r>
              <a:rPr lang="en-US" altLang="zh-CN" sz="2800" smtClean="0"/>
              <a:t>(</a:t>
            </a:r>
            <a:r>
              <a:rPr lang="zh-CN" altLang="en-US" sz="2800" smtClean="0"/>
              <a:t>方向与消息的发送方向一致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如果双向发送消息时，则需要进一步的考虑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DA2C893-C1E8-4692-8E5C-F8C95578D63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双方向关联的设计</a:t>
            </a:r>
            <a:endParaRPr lang="en-US" altLang="zh-CN" sz="440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如果双向发送消息时，可能的方案：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：采用双方向的关联</a:t>
            </a:r>
          </a:p>
          <a:p>
            <a:pPr lvl="1" eaLnBrk="1" hangingPunct="1"/>
            <a:r>
              <a:rPr kumimoji="0" lang="zh-CN" altLang="en-US" smtClean="0"/>
              <a:t>方案</a:t>
            </a:r>
            <a:r>
              <a:rPr kumimoji="0" lang="en-US" altLang="zh-CN" smtClean="0"/>
              <a:t>2</a:t>
            </a:r>
            <a:r>
              <a:rPr kumimoji="0" lang="zh-CN" altLang="en-US" smtClean="0"/>
              <a:t>：改变原有的消息发送顺序，从而将消息改成单方向的发送，从而采用单方向关联</a:t>
            </a:r>
          </a:p>
          <a:p>
            <a:pPr eaLnBrk="1" hangingPunct="1"/>
            <a:r>
              <a:rPr kumimoji="0" lang="zh-CN" altLang="en-US" smtClean="0"/>
              <a:t>选择依据</a:t>
            </a:r>
          </a:p>
          <a:p>
            <a:pPr lvl="1" eaLnBrk="1" hangingPunct="1"/>
            <a:r>
              <a:rPr kumimoji="0" lang="zh-CN" altLang="en-US" smtClean="0"/>
              <a:t>双方向：考虑维护双方向关联的成本</a:t>
            </a:r>
          </a:p>
          <a:p>
            <a:pPr lvl="1" eaLnBrk="1" hangingPunct="1"/>
            <a:r>
              <a:rPr kumimoji="0" lang="zh-CN" altLang="en-US" smtClean="0"/>
              <a:t>单方向：所发生的顺序变更及速度降低的影响</a:t>
            </a:r>
            <a:endParaRPr kumimoji="0" lang="en-US" altLang="zh-CN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2FFF0CB-101A-4DA0-9EB3-8545A66D28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实例：申请旅游团中的导航性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8" y="2276872"/>
            <a:ext cx="817321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C56C2A1-EAE0-452E-9C79-481A4938F9D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1989138"/>
            <a:ext cx="3886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关联类的设计</a:t>
            </a:r>
            <a:endParaRPr lang="en-US" altLang="zh-CN" sz="4400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分析阶段使用关联类来描述关系本身的属性</a:t>
            </a:r>
          </a:p>
          <a:p>
            <a:pPr lvl="1" eaLnBrk="1" hangingPunct="1"/>
            <a:r>
              <a:rPr lang="zh-CN" altLang="en-US" smtClean="0"/>
              <a:t>面向对象的编程语言</a:t>
            </a:r>
            <a:br>
              <a:rPr lang="zh-CN" altLang="en-US" smtClean="0"/>
            </a:br>
            <a:r>
              <a:rPr lang="zh-CN" altLang="en-US" smtClean="0"/>
              <a:t>不支持关联类的实现</a:t>
            </a:r>
          </a:p>
          <a:p>
            <a:pPr lvl="1" eaLnBrk="1" hangingPunct="1"/>
            <a:r>
              <a:rPr lang="zh-CN" altLang="en-US" smtClean="0"/>
              <a:t>设计时需要将关联类</a:t>
            </a:r>
            <a:br>
              <a:rPr lang="zh-CN" altLang="en-US" smtClean="0"/>
            </a:br>
            <a:r>
              <a:rPr lang="zh-CN" altLang="en-US" smtClean="0"/>
              <a:t>直接定义为普通的类，</a:t>
            </a:r>
            <a:br>
              <a:rPr lang="zh-CN" altLang="en-US" smtClean="0"/>
            </a:br>
            <a:r>
              <a:rPr lang="zh-CN" altLang="en-US" smtClean="0"/>
              <a:t>从而将一个多对多的</a:t>
            </a:r>
            <a:br>
              <a:rPr lang="zh-CN" altLang="en-US" smtClean="0"/>
            </a:br>
            <a:r>
              <a:rPr lang="zh-CN" altLang="en-US" smtClean="0"/>
              <a:t>关系转变为两个一对</a:t>
            </a:r>
            <a:br>
              <a:rPr lang="zh-CN" altLang="en-US" smtClean="0"/>
            </a:br>
            <a:r>
              <a:rPr lang="zh-CN" altLang="en-US" smtClean="0"/>
              <a:t>多的关系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0C53525-2529-4E63-B10B-FF13C8DA105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多重性设计</a:t>
            </a:r>
            <a:endParaRPr lang="en-US" altLang="zh-CN" sz="44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分析阶段，只设定了具体的重数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设计阶段，要考虑重数对实现的影响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多重性</a:t>
            </a:r>
            <a:r>
              <a:rPr lang="zh-CN" altLang="zh-CN" smtClean="0"/>
              <a:t>“1”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mtClean="0"/>
              <a:t>所链接的对象一定存在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多重性</a:t>
            </a:r>
            <a:r>
              <a:rPr lang="zh-CN" altLang="zh-CN" smtClean="0"/>
              <a:t>“0..1”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mtClean="0"/>
              <a:t>所链接的对象也有不存在的情况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mtClean="0"/>
              <a:t>需要添加判断链接的对象是否存在的操作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多重性</a:t>
            </a:r>
            <a:r>
              <a:rPr lang="zh-CN" altLang="zh-CN" smtClean="0"/>
              <a:t>“*”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mtClean="0"/>
              <a:t>实现时准备容器类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mtClean="0"/>
              <a:t>如，在java中使用Vector类和List类等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116D12-A9EC-4E37-9281-4C63ED404BE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多重性</a:t>
            </a:r>
            <a:r>
              <a:rPr lang="en-US" altLang="zh-CN" sz="4400" smtClean="0"/>
              <a:t>&gt;1</a:t>
            </a:r>
            <a:r>
              <a:rPr lang="zh-CN" altLang="en-US" sz="4400" smtClean="0"/>
              <a:t>的设计方案</a:t>
            </a:r>
            <a:endParaRPr lang="en-US" altLang="zh-CN" sz="4400" smtClean="0"/>
          </a:p>
        </p:txBody>
      </p:sp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36912"/>
            <a:ext cx="865871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C92B4D-43C9-499A-9848-621CA8ED217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369300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将关联关系精化为聚合</a:t>
            </a:r>
            <a:r>
              <a:rPr lang="en-US" altLang="zh-CN" sz="4400" smtClean="0"/>
              <a:t>/</a:t>
            </a:r>
            <a:r>
              <a:rPr lang="zh-CN" altLang="en-US" sz="4400" smtClean="0"/>
              <a:t>组合关系</a:t>
            </a:r>
            <a:endParaRPr lang="en-US" altLang="zh-CN" sz="4400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聚合</a:t>
            </a:r>
            <a:r>
              <a:rPr lang="en-US" altLang="zh-CN" smtClean="0"/>
              <a:t>(Aggregation)</a:t>
            </a:r>
            <a:r>
              <a:rPr lang="zh-CN" altLang="en-US" smtClean="0"/>
              <a:t>关系和组合</a:t>
            </a:r>
            <a:r>
              <a:rPr lang="en-US" altLang="zh-CN" smtClean="0"/>
              <a:t>(Composition)</a:t>
            </a:r>
            <a:r>
              <a:rPr lang="zh-CN" altLang="en-US" smtClean="0"/>
              <a:t>关系是一种特殊的关联关系</a:t>
            </a:r>
          </a:p>
          <a:p>
            <a:pPr lvl="1" eaLnBrk="1" hangingPunct="1"/>
            <a:r>
              <a:rPr lang="zh-CN" altLang="en-US" smtClean="0"/>
              <a:t>由关联关系精化而来</a:t>
            </a:r>
          </a:p>
          <a:p>
            <a:pPr lvl="1" eaLnBrk="1" hangingPunct="1"/>
            <a:r>
              <a:rPr lang="zh-CN" altLang="en-US" smtClean="0"/>
              <a:t>表示整体和部分的含义，整体拥有部分</a:t>
            </a:r>
          </a:p>
          <a:p>
            <a:pPr eaLnBrk="1" hangingPunct="1"/>
            <a:r>
              <a:rPr lang="zh-CN" altLang="en-US" smtClean="0"/>
              <a:t>组合是聚合的一种形式，具有很强的归属关系和一致的生 存期</a:t>
            </a:r>
          </a:p>
          <a:p>
            <a:pPr lvl="1" eaLnBrk="1" hangingPunct="1"/>
            <a:r>
              <a:rPr lang="zh-CN" altLang="en-US" smtClean="0"/>
              <a:t>部分不能脱离整体而存在</a:t>
            </a:r>
          </a:p>
        </p:txBody>
      </p:sp>
    </p:spTree>
    <p:extLst>
      <p:ext uri="{BB962C8B-B14F-4D97-AF65-F5344CB8AC3E}">
        <p14:creationId xmlns:p14="http://schemas.microsoft.com/office/powerpoint/2010/main" val="42004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1C15674-55FB-481D-9E14-736B16DF066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用例设计步骤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将设计应用于用例</a:t>
            </a:r>
          </a:p>
          <a:p>
            <a:pPr lvl="1" eaLnBrk="1" hangingPunct="1">
              <a:defRPr/>
            </a:pPr>
            <a:r>
              <a:rPr lang="en-US" altLang="zh-CN" smtClean="0"/>
              <a:t>1. </a:t>
            </a:r>
            <a:r>
              <a:rPr lang="zh-CN" altLang="en-US" smtClean="0"/>
              <a:t>结合设计元素，定义设计对象间的交互</a:t>
            </a:r>
          </a:p>
          <a:p>
            <a:pPr lvl="1" eaLnBrk="1" hangingPunct="1">
              <a:defRPr/>
            </a:pPr>
            <a:r>
              <a:rPr lang="en-US" altLang="zh-CN" smtClean="0"/>
              <a:t>2. </a:t>
            </a:r>
            <a:r>
              <a:rPr lang="zh-CN" altLang="en-US" smtClean="0"/>
              <a:t>利用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</a:t>
            </a:r>
            <a:r>
              <a:rPr lang="zh-CN" altLang="en-US" smtClean="0"/>
              <a:t>简化交互图</a:t>
            </a:r>
          </a:p>
          <a:p>
            <a:pPr lvl="1" eaLnBrk="1" hangingPunct="1">
              <a:defRPr/>
            </a:pPr>
            <a:r>
              <a:rPr lang="en-US" altLang="zh-CN" smtClean="0"/>
              <a:t>3. </a:t>
            </a:r>
            <a:r>
              <a:rPr lang="zh-CN" altLang="en-US" smtClean="0"/>
              <a:t>描述与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持久化</a:t>
            </a:r>
            <a:r>
              <a:rPr lang="zh-CN" altLang="en-US" smtClean="0"/>
              <a:t>相关的行为</a:t>
            </a:r>
          </a:p>
          <a:p>
            <a:pPr lvl="1" eaLnBrk="1" hangingPunct="1">
              <a:defRPr/>
            </a:pPr>
            <a:r>
              <a:rPr lang="en-US" altLang="zh-CN" smtClean="0"/>
              <a:t>4. </a:t>
            </a:r>
            <a:r>
              <a:rPr lang="zh-CN" altLang="en-US" smtClean="0"/>
              <a:t>改进用例实现的事件流</a:t>
            </a:r>
          </a:p>
          <a:p>
            <a:pPr lvl="1" eaLnBrk="1" hangingPunct="1">
              <a:defRPr/>
            </a:pPr>
            <a:r>
              <a:rPr lang="en-US" altLang="zh-CN" smtClean="0"/>
              <a:t>5. </a:t>
            </a:r>
            <a:r>
              <a:rPr lang="zh-CN" altLang="en-US" smtClean="0"/>
              <a:t>评价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smtClean="0"/>
              <a:t>和子系统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7A1B126-C837-4C1C-BFF7-D2244319DA8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将关联关系退化为依赖关系</a:t>
            </a:r>
            <a:endParaRPr lang="en-US" altLang="zh-CN" sz="440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关联关系是“结构化”的关系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依赖关系是“非结构化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的、短暂的关系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利用对象间的引用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即对象相互了解的程度，与</a:t>
            </a:r>
            <a:r>
              <a:rPr lang="en-US" altLang="zh-CN" sz="3200" dirty="0" smtClean="0"/>
              <a:t>Demeter</a:t>
            </a:r>
            <a:r>
              <a:rPr lang="zh-CN" altLang="en-US" sz="3200" dirty="0" smtClean="0"/>
              <a:t>准则对应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来区分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属性引用：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对象的某个属性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关联关系</a:t>
            </a:r>
            <a:r>
              <a:rPr lang="en-US" altLang="zh-CN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参数引用：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对象某个操作的</a:t>
            </a:r>
            <a:r>
              <a:rPr lang="zh-CN" altLang="zh-CN" sz="2800" dirty="0" smtClean="0"/>
              <a:t>参数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局部声明引用：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对象某个操作内部临时构造的</a:t>
            </a:r>
            <a:r>
              <a:rPr lang="zh-CN" altLang="zh-CN" sz="2800" dirty="0" smtClean="0"/>
              <a:t>对象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全局引用：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对象是一个全局</a:t>
            </a:r>
            <a:r>
              <a:rPr lang="zh-CN" altLang="zh-CN" sz="2800" dirty="0" smtClean="0"/>
              <a:t>对象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8B605D1-CC05-4A20-9274-CA5CB3330F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151813" cy="6477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示例：参数可见性</a:t>
            </a:r>
            <a:endParaRPr lang="en-US" altLang="zh-CN" sz="3600" smtClean="0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73595" y="3805386"/>
            <a:ext cx="91789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dirty="0"/>
              <a:t>public class Order{</a:t>
            </a:r>
            <a:br>
              <a:rPr kumimoji="0" lang="en-US" altLang="zh-CN" dirty="0"/>
            </a:br>
            <a:r>
              <a:rPr kumimoji="0" lang="en-US" altLang="zh-CN" dirty="0"/>
              <a:t>  public void </a:t>
            </a:r>
            <a:r>
              <a:rPr kumimoji="0" lang="en-US" altLang="zh-CN" dirty="0" err="1"/>
              <a:t>addOrderDetail</a:t>
            </a:r>
            <a:r>
              <a:rPr kumimoji="0" lang="en-US" altLang="zh-CN" dirty="0"/>
              <a:t>(</a:t>
            </a:r>
            <a:r>
              <a:rPr kumimoji="0" lang="en-US" altLang="zh-CN" dirty="0">
                <a:solidFill>
                  <a:schemeClr val="tx2"/>
                </a:solidFill>
              </a:rPr>
              <a:t>Product </a:t>
            </a:r>
            <a:r>
              <a:rPr kumimoji="0" lang="en-US" altLang="zh-CN" dirty="0" err="1">
                <a:solidFill>
                  <a:schemeClr val="tx2"/>
                </a:solidFill>
              </a:rPr>
              <a:t>product</a:t>
            </a:r>
            <a:r>
              <a:rPr kumimoji="0" lang="en-US" altLang="zh-CN" dirty="0"/>
              <a:t>, </a:t>
            </a:r>
            <a:r>
              <a:rPr kumimoji="0" lang="en-US" altLang="zh-CN" dirty="0" err="1"/>
              <a:t>int</a:t>
            </a:r>
            <a:r>
              <a:rPr kumimoji="0" lang="en-US" altLang="zh-CN" dirty="0"/>
              <a:t> quantity)</a:t>
            </a:r>
            <a:br>
              <a:rPr kumimoji="0" lang="en-US" altLang="zh-CN" dirty="0"/>
            </a:br>
            <a:r>
              <a:rPr kumimoji="0" lang="en-US" altLang="zh-CN" dirty="0"/>
              <a:t>  {</a:t>
            </a:r>
            <a:br>
              <a:rPr kumimoji="0" lang="en-US" altLang="zh-CN" dirty="0"/>
            </a:br>
            <a:r>
              <a:rPr kumimoji="0" lang="en-US" altLang="zh-CN" dirty="0"/>
              <a:t>    </a:t>
            </a:r>
            <a:r>
              <a:rPr kumimoji="0" lang="en-US" altLang="zh-CN" dirty="0" err="1"/>
              <a:t>OrderDetail</a:t>
            </a:r>
            <a:r>
              <a:rPr kumimoji="0" lang="en-US" altLang="zh-CN" dirty="0"/>
              <a:t> od= new </a:t>
            </a:r>
            <a:r>
              <a:rPr kumimoji="0" lang="en-US" altLang="zh-CN" dirty="0" err="1"/>
              <a:t>OrderDetail</a:t>
            </a:r>
            <a:r>
              <a:rPr kumimoji="0" lang="en-US" altLang="zh-CN" dirty="0"/>
              <a:t>(product, quantity);</a:t>
            </a:r>
            <a:br>
              <a:rPr kumimoji="0" lang="en-US" altLang="zh-CN" dirty="0"/>
            </a:br>
            <a:r>
              <a:rPr kumimoji="0" lang="en-US" altLang="zh-CN" dirty="0"/>
              <a:t>    </a:t>
            </a:r>
            <a:r>
              <a:rPr kumimoji="0" lang="en-US" altLang="zh-CN" dirty="0">
                <a:latin typeface="Times New Roman" pitchFamily="18" charset="0"/>
              </a:rPr>
              <a:t>…</a:t>
            </a:r>
            <a:r>
              <a:rPr kumimoji="0" lang="zh-CN" altLang="en-US" dirty="0"/>
              <a:t/>
            </a:r>
            <a:br>
              <a:rPr kumimoji="0" lang="zh-CN" altLang="en-US" dirty="0"/>
            </a:br>
            <a:r>
              <a:rPr kumimoji="0" lang="zh-CN" altLang="en-US" dirty="0"/>
              <a:t>  </a:t>
            </a:r>
            <a:r>
              <a:rPr kumimoji="0" lang="en-US" altLang="zh-CN" dirty="0"/>
              <a:t>}</a:t>
            </a:r>
            <a:br>
              <a:rPr kumimoji="0" lang="en-US" altLang="zh-CN" dirty="0"/>
            </a:br>
            <a:r>
              <a:rPr kumimoji="0" lang="en-US" altLang="zh-CN" dirty="0"/>
              <a:t>}</a:t>
            </a:r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5" y="980728"/>
            <a:ext cx="8147423" cy="282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DD5CCA-4822-435C-8F32-F38352718BD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示例：局部声明可见性</a:t>
            </a:r>
            <a:endParaRPr lang="en-US" altLang="zh-CN" sz="4400" smtClean="0"/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661092" y="3847688"/>
            <a:ext cx="60612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dirty="0"/>
              <a:t>public class Order{</a:t>
            </a:r>
            <a:br>
              <a:rPr kumimoji="0" lang="en-US" altLang="zh-CN" dirty="0"/>
            </a:br>
            <a:r>
              <a:rPr kumimoji="0" lang="en-US" altLang="zh-CN" dirty="0"/>
              <a:t>  public </a:t>
            </a:r>
            <a:r>
              <a:rPr kumimoji="0" lang="en-US" altLang="zh-CN" dirty="0" err="1"/>
              <a:t>int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getTotalSales</a:t>
            </a:r>
            <a:r>
              <a:rPr kumimoji="0" lang="en-US" altLang="zh-CN" dirty="0" smtClean="0"/>
              <a:t>(){    </a:t>
            </a:r>
            <a:r>
              <a:rPr kumimoji="0" lang="en-US" altLang="zh-CN" dirty="0">
                <a:latin typeface="Times New Roman" pitchFamily="18" charset="0"/>
              </a:rPr>
              <a:t>…</a:t>
            </a:r>
            <a:r>
              <a:rPr kumimoji="0" lang="en-US" altLang="zh-CN" dirty="0"/>
              <a:t/>
            </a:r>
            <a:br>
              <a:rPr kumimoji="0" lang="en-US" altLang="zh-CN" dirty="0"/>
            </a:br>
            <a:r>
              <a:rPr kumimoji="0" lang="en-US" altLang="zh-CN" dirty="0"/>
              <a:t>    </a:t>
            </a:r>
            <a:r>
              <a:rPr kumimoji="0" lang="en-US" altLang="zh-CN" dirty="0" err="1">
                <a:solidFill>
                  <a:schemeClr val="tx2"/>
                </a:solidFill>
              </a:rPr>
              <a:t>TaxCalc</a:t>
            </a:r>
            <a:r>
              <a:rPr kumimoji="0" lang="en-US" altLang="zh-CN" dirty="0">
                <a:solidFill>
                  <a:schemeClr val="tx2"/>
                </a:solidFill>
              </a:rPr>
              <a:t> </a:t>
            </a:r>
            <a:r>
              <a:rPr kumimoji="0" lang="en-US" altLang="zh-CN" dirty="0" err="1">
                <a:solidFill>
                  <a:schemeClr val="tx2"/>
                </a:solidFill>
              </a:rPr>
              <a:t>tx</a:t>
            </a:r>
            <a:r>
              <a:rPr kumimoji="0" lang="en-US" altLang="zh-CN" dirty="0">
                <a:solidFill>
                  <a:schemeClr val="tx2"/>
                </a:solidFill>
              </a:rPr>
              <a:t> = new </a:t>
            </a:r>
            <a:r>
              <a:rPr kumimoji="0" lang="en-US" altLang="zh-CN" dirty="0" err="1">
                <a:solidFill>
                  <a:schemeClr val="tx2"/>
                </a:solidFill>
              </a:rPr>
              <a:t>TaxCalc</a:t>
            </a:r>
            <a:r>
              <a:rPr kumimoji="0" lang="en-US" altLang="zh-CN" dirty="0">
                <a:solidFill>
                  <a:schemeClr val="tx2"/>
                </a:solidFill>
              </a:rPr>
              <a:t>();</a:t>
            </a:r>
            <a:br>
              <a:rPr kumimoji="0" lang="en-US" altLang="zh-CN" dirty="0">
                <a:solidFill>
                  <a:schemeClr val="tx2"/>
                </a:solidFill>
              </a:rPr>
            </a:br>
            <a:r>
              <a:rPr kumimoji="0" lang="en-US" altLang="zh-CN" dirty="0">
                <a:solidFill>
                  <a:schemeClr val="tx2"/>
                </a:solidFill>
              </a:rPr>
              <a:t>    long </a:t>
            </a:r>
            <a:r>
              <a:rPr kumimoji="0" lang="en-US" altLang="zh-CN" dirty="0" err="1">
                <a:solidFill>
                  <a:schemeClr val="tx2"/>
                </a:solidFill>
              </a:rPr>
              <a:t>includeTax</a:t>
            </a:r>
            <a:r>
              <a:rPr kumimoji="0" lang="en-US" altLang="zh-CN" dirty="0">
                <a:solidFill>
                  <a:schemeClr val="tx2"/>
                </a:solidFill>
              </a:rPr>
              <a:t> = </a:t>
            </a:r>
            <a:r>
              <a:rPr kumimoji="0" lang="en-US" altLang="zh-CN" dirty="0" err="1">
                <a:solidFill>
                  <a:schemeClr val="tx2"/>
                </a:solidFill>
              </a:rPr>
              <a:t>tx.getTax</a:t>
            </a:r>
            <a:r>
              <a:rPr kumimoji="0" lang="en-US" altLang="zh-CN" dirty="0">
                <a:solidFill>
                  <a:schemeClr val="tx2"/>
                </a:solidFill>
              </a:rPr>
              <a:t>(sales);</a:t>
            </a:r>
            <a:r>
              <a:rPr kumimoji="0" lang="en-US" altLang="zh-CN" dirty="0"/>
              <a:t/>
            </a:r>
            <a:br>
              <a:rPr kumimoji="0" lang="en-US" altLang="zh-CN" dirty="0"/>
            </a:br>
            <a:r>
              <a:rPr kumimoji="0" lang="en-US" altLang="zh-CN" dirty="0"/>
              <a:t>    </a:t>
            </a:r>
            <a:r>
              <a:rPr kumimoji="0" lang="en-US" altLang="zh-CN" dirty="0">
                <a:latin typeface="Times New Roman" pitchFamily="18" charset="0"/>
              </a:rPr>
              <a:t>…</a:t>
            </a:r>
            <a:r>
              <a:rPr kumimoji="0" lang="zh-CN" altLang="en-US" dirty="0"/>
              <a:t/>
            </a:r>
            <a:br>
              <a:rPr kumimoji="0" lang="zh-CN" altLang="en-US" dirty="0"/>
            </a:br>
            <a:r>
              <a:rPr kumimoji="0" lang="zh-CN" altLang="en-US" dirty="0"/>
              <a:t>  </a:t>
            </a:r>
            <a:r>
              <a:rPr kumimoji="0" lang="en-US" altLang="zh-CN" dirty="0"/>
              <a:t>}</a:t>
            </a:r>
            <a:br>
              <a:rPr kumimoji="0" lang="en-US" altLang="zh-CN" dirty="0"/>
            </a:br>
            <a:r>
              <a:rPr kumimoji="0" lang="en-US" altLang="zh-CN" dirty="0"/>
              <a:t>}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4" y="980728"/>
            <a:ext cx="8147423" cy="282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0A13F32-07A6-44E8-B234-73DBF399038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实例：</a:t>
            </a:r>
            <a:r>
              <a:rPr kumimoji="0" lang="zh-CN" altLang="en-US" sz="4400" smtClean="0"/>
              <a:t>定义</a:t>
            </a:r>
            <a:r>
              <a:rPr lang="zh-CN" altLang="en-US" sz="4400" smtClean="0"/>
              <a:t>依赖关系</a:t>
            </a:r>
            <a:endParaRPr lang="en-US" altLang="zh-CN" sz="4400" smtClean="0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8" y="2060848"/>
            <a:ext cx="8630867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6C39D4C-2AB8-46FC-81DA-EC79715E3D4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泛化关系的设计</a:t>
            </a:r>
            <a:endParaRPr lang="en-US" altLang="zh-CN" sz="4400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只有在两个设计类之间存在清晰明确的“</a:t>
            </a:r>
            <a:r>
              <a:rPr lang="en-US" altLang="zh-CN" sz="3200" smtClean="0"/>
              <a:t>is a”</a:t>
            </a:r>
            <a:r>
              <a:rPr lang="zh-CN" altLang="en-US" sz="3200" smtClean="0"/>
              <a:t>关系或为了复用代码才使用继承（但是注意不要因此引入耦合）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类间可能耦合的最强形式：派生类会继承基类的属性、方法、关系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类层次中的封装是脆弱的，它会导致“脆弱基类”问题</a:t>
            </a:r>
            <a:r>
              <a:rPr lang="en-US" altLang="zh-CN" sz="2800" smtClean="0"/>
              <a:t>—</a:t>
            </a:r>
            <a:r>
              <a:rPr lang="zh-CN" altLang="en-US" sz="2800" smtClean="0"/>
              <a:t>基类的改动会直接波及底下的层次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在大多数语言中，继承非常不易改变</a:t>
            </a:r>
            <a:r>
              <a:rPr lang="en-US" altLang="zh-CN" sz="2800" smtClean="0"/>
              <a:t>—</a:t>
            </a:r>
            <a:r>
              <a:rPr lang="zh-CN" altLang="en-US" sz="2800" smtClean="0"/>
              <a:t>关系是在编译时确定的，关系在运行时是固定的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注意</a:t>
            </a:r>
            <a:r>
              <a:rPr lang="en-US" altLang="zh-CN" sz="3200" smtClean="0"/>
              <a:t>LSP</a:t>
            </a:r>
            <a:r>
              <a:rPr lang="zh-CN" altLang="en-US" sz="3200" smtClean="0"/>
              <a:t>原则的应用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E167D44-37FD-4F1C-BC3A-91CFF6A356E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6.</a:t>
            </a:r>
            <a:r>
              <a:rPr lang="zh-CN" altLang="en-US" sz="4400" dirty="0" smtClean="0"/>
              <a:t>处理其它问题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解决用例冲突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多个用例可能同时访问设计对象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考虑的方案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使用同步消息 </a:t>
            </a:r>
            <a:r>
              <a:rPr lang="en-US" altLang="zh-CN" smtClean="0"/>
              <a:t>=&gt; </a:t>
            </a:r>
            <a:r>
              <a:rPr lang="zh-CN" altLang="en-US" smtClean="0"/>
              <a:t>先来先做的顺序处理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确定要保护的操作（或代码）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应用访问控制机制：消息排队、信号灯 、其它锁定机制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 解决方案是高度依赖于实现环境 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mtClean="0"/>
              <a:t>处理一般的非功能需求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mtClean="0"/>
              <a:t>结合构架机制完善设计类</a:t>
            </a:r>
            <a:endParaRPr kumimoji="0" lang="en-US" altLang="zh-CN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ABB6A7-A83A-4ADE-B64F-A8CF99DDC32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用例设计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子系统设计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类设计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数据库设计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28071AF-9D6C-4AFD-BB0D-24DE357A979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存储：对象的持久化问题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</a:t>
            </a:r>
          </a:p>
          <a:p>
            <a:pPr lvl="1" eaLnBrk="1" hangingPunct="1"/>
            <a:r>
              <a:rPr lang="zh-CN" altLang="en-US" smtClean="0"/>
              <a:t>各种格式的文件（</a:t>
            </a:r>
            <a:r>
              <a:rPr lang="en-US" altLang="zh-CN" smtClean="0"/>
              <a:t>.txt, .ini…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关系数据库（</a:t>
            </a:r>
            <a:r>
              <a:rPr lang="en-US" altLang="zh-CN" smtClean="0"/>
              <a:t>RDBMS</a:t>
            </a:r>
            <a:r>
              <a:rPr lang="zh-CN" altLang="en-US" smtClean="0"/>
              <a:t>）（最常用）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面向对象数据库（</a:t>
            </a:r>
            <a:r>
              <a:rPr lang="en-US" altLang="zh-CN" smtClean="0"/>
              <a:t>OODBMS</a:t>
            </a:r>
            <a:r>
              <a:rPr lang="zh-CN" altLang="en-US" smtClean="0"/>
              <a:t>）</a:t>
            </a:r>
          </a:p>
        </p:txBody>
      </p:sp>
      <p:sp>
        <p:nvSpPr>
          <p:cNvPr id="1178628" name="Text Box 4"/>
          <p:cNvSpPr txBox="1">
            <a:spLocks noChangeArrowheads="1"/>
          </p:cNvSpPr>
          <p:nvPr/>
        </p:nvSpPr>
        <p:spPr bwMode="auto">
          <a:xfrm>
            <a:off x="395288" y="4581525"/>
            <a:ext cx="7993062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32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关系数据库正在向对象</a:t>
            </a:r>
            <a:r>
              <a:rPr lang="en-US" altLang="zh-CN" sz="32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</a:t>
            </a:r>
            <a:r>
              <a:rPr lang="zh-CN" altLang="en-US" sz="32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关系数据库发展</a:t>
            </a:r>
          </a:p>
        </p:txBody>
      </p:sp>
      <p:pic>
        <p:nvPicPr>
          <p:cNvPr id="931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068638"/>
            <a:ext cx="1352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068638"/>
            <a:ext cx="27352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FF68950-87C2-49A0-A8D1-9476ABB7E2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数据库设计</a:t>
            </a:r>
            <a:endParaRPr lang="en-US" altLang="zh-CN" sz="440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数据库设计</a:t>
            </a:r>
            <a:r>
              <a:rPr lang="en-US" altLang="zh-CN" smtClean="0"/>
              <a:t>(Database Design)</a:t>
            </a:r>
            <a:r>
              <a:rPr lang="zh-CN" altLang="en-US" smtClean="0"/>
              <a:t>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确定设计中的持久性类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设计适当的数据库结构已存储持久化类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为存储和取得持久性数据定义机制和策略，以满足系统的性能标准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对象模型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数据模型</a:t>
            </a:r>
            <a:endParaRPr lang="en-US" altLang="zh-CN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E04F14-339D-4A7D-A568-EA2377B2D3C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用关系数据库来存储对象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132138" y="2133600"/>
          <a:ext cx="312737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位图图像" r:id="rId3" imgW="3180952" imgH="1952898" progId="Paint.Picture">
                  <p:embed/>
                </p:oleObj>
              </mc:Choice>
              <mc:Fallback>
                <p:oleObj name="位图图像" r:id="rId3" imgW="3180952" imgH="195289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33600"/>
                        <a:ext cx="312737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100000">
                                  <a:schemeClr val="bg2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76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8064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Arial" charset="0"/>
              </a:rPr>
              <a:t>你想把车停在一个</a:t>
            </a:r>
            <a:r>
              <a:rPr lang="zh-CN" altLang="en-US" u="sng">
                <a:solidFill>
                  <a:srgbClr val="000000"/>
                </a:solidFill>
                <a:latin typeface="Arial" charset="0"/>
              </a:rPr>
              <a:t>面向对象的车库</a:t>
            </a:r>
            <a:r>
              <a:rPr lang="zh-CN" altLang="en-US">
                <a:solidFill>
                  <a:srgbClr val="000000"/>
                </a:solidFill>
                <a:latin typeface="Arial" charset="0"/>
              </a:rPr>
              <a:t>里。把车开进车库，下车，关上车门，然后回到你的房间。当你想出去的时候，只要走进车库，钻进汽车，启动，然后开走</a:t>
            </a:r>
          </a:p>
        </p:txBody>
      </p:sp>
      <p:sp>
        <p:nvSpPr>
          <p:cNvPr id="1180677" name="Text Box 5"/>
          <p:cNvSpPr txBox="1">
            <a:spLocks noChangeArrowheads="1"/>
          </p:cNvSpPr>
          <p:nvPr/>
        </p:nvSpPr>
        <p:spPr bwMode="auto">
          <a:xfrm>
            <a:off x="395288" y="4535488"/>
            <a:ext cx="82073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Arial" charset="0"/>
              </a:rPr>
              <a:t>你想把车停在一个</a:t>
            </a:r>
            <a:r>
              <a:rPr lang="zh-CN" altLang="en-US" u="sng">
                <a:solidFill>
                  <a:srgbClr val="000000"/>
                </a:solidFill>
                <a:latin typeface="Arial" charset="0"/>
              </a:rPr>
              <a:t>关系数据库的车库</a:t>
            </a:r>
            <a:r>
              <a:rPr lang="zh-CN" altLang="en-US">
                <a:solidFill>
                  <a:srgbClr val="000000"/>
                </a:solidFill>
                <a:latin typeface="Arial" charset="0"/>
              </a:rPr>
              <a:t>里把车开进车库，下车，卸下车门，将它们放在地上；卸下所有的车轮，将它们放到地上；卸下保险杠及其它的东西。然后回到你的房间。当你想出去的时候，走进车库，先安上车门，再安上保险杠，然后是车轮等等，都安完了，钻进汽车，点火，然后开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6" grpId="0"/>
      <p:bldP spid="11806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171B78B-2E08-4C23-BF48-9CE8A742E42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应用交互图：职责分配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利用设计元素，进行类的职责分配，完成用例实现的交互图</a:t>
            </a:r>
          </a:p>
          <a:p>
            <a:pPr eaLnBrk="1" hangingPunct="1"/>
            <a:r>
              <a:rPr lang="zh-CN" altLang="en-US" smtClean="0"/>
              <a:t>需要遵循相关的设计原则和模式</a:t>
            </a:r>
          </a:p>
          <a:p>
            <a:pPr lvl="1" eaLnBrk="1" hangingPunct="1"/>
            <a:r>
              <a:rPr lang="zh-CN" altLang="en-US" smtClean="0"/>
              <a:t>职责分配模式：</a:t>
            </a:r>
            <a:r>
              <a:rPr lang="en-US" altLang="zh-CN" smtClean="0"/>
              <a:t>GRASP</a:t>
            </a:r>
            <a:r>
              <a:rPr lang="zh-CN" altLang="en-US" smtClean="0"/>
              <a:t>模式</a:t>
            </a:r>
          </a:p>
          <a:p>
            <a:pPr lvl="2" eaLnBrk="1" hangingPunct="1"/>
            <a:r>
              <a:rPr lang="zh-CN" altLang="en-US" smtClean="0"/>
              <a:t>信息专家、创建者、高内聚、低耦合、控制者、多态、纯虚构、中介、受保护变化</a:t>
            </a:r>
          </a:p>
          <a:p>
            <a:pPr lvl="1" eaLnBrk="1" hangingPunct="1"/>
            <a:r>
              <a:rPr lang="zh-CN" altLang="en-US" smtClean="0"/>
              <a:t>单一类职责原则</a:t>
            </a:r>
            <a:r>
              <a:rPr lang="en-US" altLang="zh-CN" smtClean="0"/>
              <a:t>(SRP)</a:t>
            </a:r>
          </a:p>
          <a:p>
            <a:pPr lvl="2" eaLnBrk="1" hangingPunct="1"/>
            <a:r>
              <a:rPr lang="zh-CN" altLang="en-US" smtClean="0"/>
              <a:t>保持类职责的单一性，设计高内聚的类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EA369DC-3305-4BA1-81C5-0A7E3C4F4D9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关系数据库和面向对象</a:t>
            </a:r>
            <a:endParaRPr lang="en-US" altLang="zh-CN" sz="440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RDBMS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关注数据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比较适合描述含有动态或临时关系的应用系统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暴露数据</a:t>
            </a:r>
            <a:r>
              <a:rPr lang="en-US" altLang="zh-CN" smtClean="0"/>
              <a:t>(</a:t>
            </a:r>
            <a:r>
              <a:rPr lang="zh-CN" altLang="en-US" smtClean="0"/>
              <a:t>列值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面向对象系统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关注行为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比较适合处理复杂的或特定于状态的行为，数据处于次要位置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隐藏数据</a:t>
            </a:r>
            <a:r>
              <a:rPr lang="en-US" altLang="zh-CN" smtClean="0"/>
              <a:t>(</a:t>
            </a:r>
            <a:r>
              <a:rPr lang="zh-CN" altLang="en-US" smtClean="0"/>
              <a:t>封装</a:t>
            </a:r>
            <a:r>
              <a:rPr lang="en-US" altLang="zh-CN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9CEE102-BD4A-4FBA-BD94-BF60BBFCE0D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数据模型和对象模型</a:t>
            </a:r>
            <a:endParaRPr lang="en-US" altLang="zh-CN" sz="440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数据模型</a:t>
            </a:r>
          </a:p>
          <a:p>
            <a:pPr lvl="1" eaLnBrk="1" hangingPunct="1"/>
            <a:r>
              <a:rPr lang="zh-CN" altLang="en-US" smtClean="0"/>
              <a:t>实体</a:t>
            </a:r>
          </a:p>
          <a:p>
            <a:pPr lvl="1" eaLnBrk="1" hangingPunct="1"/>
            <a:r>
              <a:rPr lang="zh-CN" altLang="en-US" smtClean="0"/>
              <a:t>关系</a:t>
            </a:r>
          </a:p>
          <a:p>
            <a:pPr eaLnBrk="1" hangingPunct="1"/>
            <a:r>
              <a:rPr lang="zh-CN" altLang="en-US" smtClean="0"/>
              <a:t>对象模型</a:t>
            </a:r>
          </a:p>
          <a:p>
            <a:pPr lvl="1" eaLnBrk="1" hangingPunct="1"/>
            <a:r>
              <a:rPr kumimoji="0" lang="zh-CN" altLang="en-US" smtClean="0"/>
              <a:t>类</a:t>
            </a:r>
            <a:r>
              <a:rPr kumimoji="0" lang="en-US" altLang="zh-CN" smtClean="0"/>
              <a:t>(</a:t>
            </a:r>
            <a:r>
              <a:rPr kumimoji="0" lang="zh-CN" altLang="en-US" smtClean="0"/>
              <a:t>属性</a:t>
            </a:r>
            <a:r>
              <a:rPr kumimoji="0" lang="en-US" altLang="zh-CN" smtClean="0"/>
              <a:t>)</a:t>
            </a:r>
          </a:p>
          <a:p>
            <a:pPr lvl="1" eaLnBrk="1" hangingPunct="1"/>
            <a:r>
              <a:rPr kumimoji="0" lang="zh-CN" altLang="en-US" smtClean="0"/>
              <a:t>关联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59" y="1772816"/>
            <a:ext cx="580224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CA2C02B-A58B-417C-8ACC-EDF5DE2463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将永久性类映射为表</a:t>
            </a:r>
            <a:endParaRPr lang="en-US" altLang="zh-CN" sz="4400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在一个关系数据库中</a:t>
            </a:r>
            <a:endParaRPr lang="en-US" altLang="zh-CN" smtClean="0"/>
          </a:p>
          <a:p>
            <a:pPr lvl="1" eaLnBrk="1" hangingPunct="1"/>
            <a:r>
              <a:rPr kumimoji="0" lang="zh-CN" altLang="en-US" smtClean="0"/>
              <a:t>表中的每一行都被认为是一个对象</a:t>
            </a:r>
          </a:p>
          <a:p>
            <a:pPr lvl="1" eaLnBrk="1" hangingPunct="1"/>
            <a:r>
              <a:rPr kumimoji="0" lang="zh-CN" altLang="en-US" smtClean="0"/>
              <a:t>表中的列则对应于类的持久性属性</a:t>
            </a:r>
          </a:p>
          <a:p>
            <a:pPr eaLnBrk="1" hangingPunct="1"/>
            <a:endParaRPr kumimoji="0" lang="en-US" altLang="zh-CN" smtClean="0"/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62737"/>
            <a:ext cx="606056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CAB20C-7672-4092-80EF-AC3B8CE9676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映射对象间的关联关系</a:t>
            </a:r>
            <a:endParaRPr lang="en-US" altLang="zh-CN" sz="4400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两个持久性对象间的关联关系表现为所关联对象的外键</a:t>
            </a:r>
          </a:p>
          <a:p>
            <a:pPr lvl="1" eaLnBrk="1" hangingPunct="1"/>
            <a:r>
              <a:rPr kumimoji="0" lang="zh-CN" altLang="en-US" smtClean="0"/>
              <a:t>外键是一个表中的一列，其中含有所关联对象的主键值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688780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669D24E-5C06-45FC-B4B2-7E45B69D00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映射对象间的泛化关系</a:t>
            </a:r>
            <a:endParaRPr lang="en-US" altLang="zh-CN" sz="4400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数据模型不支持直接方式的继承关系建模</a:t>
            </a:r>
          </a:p>
          <a:p>
            <a:pPr eaLnBrk="1" hangingPunct="1"/>
            <a:r>
              <a:rPr lang="zh-CN" altLang="en-US" smtClean="0"/>
              <a:t>两种解决方案：</a:t>
            </a:r>
          </a:p>
          <a:p>
            <a:pPr lvl="1" eaLnBrk="1" hangingPunct="1"/>
            <a:r>
              <a:rPr lang="zh-CN" altLang="en-US" smtClean="0"/>
              <a:t>使用不同的表</a:t>
            </a:r>
            <a:r>
              <a:rPr lang="en-US" altLang="zh-CN" smtClean="0"/>
              <a:t>(</a:t>
            </a:r>
            <a:r>
              <a:rPr lang="zh-CN" altLang="en-US" smtClean="0"/>
              <a:t>规范化数据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复制所有继承的关联和属性</a:t>
            </a:r>
            <a:r>
              <a:rPr lang="en-US" altLang="zh-CN" smtClean="0"/>
              <a:t>(</a:t>
            </a:r>
            <a:r>
              <a:rPr lang="zh-CN" altLang="en-US" smtClean="0"/>
              <a:t>反规范化数据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示例：映射泛化关系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95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68" y="1124744"/>
            <a:ext cx="5688632" cy="451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9" y="2204864"/>
            <a:ext cx="341362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0833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A6E991A-A028-4EF2-9201-A678B7996A1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将类行为映射到存储过程</a:t>
            </a:r>
            <a:endParaRPr lang="en-US" altLang="zh-CN" sz="4400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可以利用存储过程和触发器来实现类的行为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确定是否有操作可以作为存储过程</a:t>
            </a:r>
            <a:r>
              <a:rPr lang="en-US" altLang="zh-CN" smtClean="0"/>
              <a:t>/</a:t>
            </a:r>
            <a:r>
              <a:rPr lang="zh-CN" altLang="en-US" smtClean="0"/>
              <a:t>触发器来实施</a:t>
            </a:r>
          </a:p>
          <a:p>
            <a:pPr eaLnBrk="1" hangingPunct="1"/>
            <a:r>
              <a:rPr lang="zh-CN" altLang="en-US" smtClean="0"/>
              <a:t>候选操作：</a:t>
            </a:r>
          </a:p>
          <a:p>
            <a:pPr lvl="1" eaLnBrk="1" hangingPunct="1"/>
            <a:r>
              <a:rPr lang="zh-CN" altLang="en-US" smtClean="0"/>
              <a:t>处理持久性数据的操作</a:t>
            </a:r>
          </a:p>
          <a:p>
            <a:pPr lvl="1" eaLnBrk="1" hangingPunct="1"/>
            <a:r>
              <a:rPr lang="zh-CN" altLang="en-US" smtClean="0"/>
              <a:t>在计算中所涉及的查询操作</a:t>
            </a:r>
          </a:p>
          <a:p>
            <a:pPr lvl="1" eaLnBrk="1" hangingPunct="1"/>
            <a:r>
              <a:rPr lang="zh-CN" altLang="en-US" smtClean="0"/>
              <a:t>需要访问数据库以验证数据的操作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6E9DE1-AD69-4BBA-8BA7-8714F932A22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  <a:r>
              <a:rPr lang="en-US" altLang="zh-CN" smtClean="0"/>
              <a:t>3</a:t>
            </a:r>
            <a:r>
              <a:rPr lang="zh-CN" altLang="en-US" smtClean="0"/>
              <a:t>：设计模型</a:t>
            </a:r>
            <a:r>
              <a:rPr lang="en-US" altLang="zh-CN" smtClean="0"/>
              <a:t>-</a:t>
            </a:r>
            <a:r>
              <a:rPr lang="zh-CN" altLang="en-US" smtClean="0"/>
              <a:t>题目要求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总分：</a:t>
            </a:r>
            <a:r>
              <a:rPr lang="en-US" altLang="zh-CN" sz="2800" smtClean="0"/>
              <a:t>20</a:t>
            </a:r>
            <a:r>
              <a:rPr lang="zh-CN" altLang="en-US" sz="2800" smtClean="0"/>
              <a:t>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在作业</a:t>
            </a:r>
            <a:r>
              <a:rPr lang="en-US" altLang="zh-CN" sz="2800" smtClean="0"/>
              <a:t>2</a:t>
            </a:r>
            <a:r>
              <a:rPr lang="zh-CN" altLang="en-US" sz="2800" smtClean="0"/>
              <a:t>用例分析的基础上，完成设计过程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有关预约挂号业务的费用支付问题，目前需要支持挂号处的现金交费和通过支付宝网上支付，同时还应该考虑支持其它可能的支付接口；请结合面向对象设计原则和模式，设计该系统的费用支付接口，以使得系统能够适应多种方式（注意添加适当说明信息阐明使用相关设计原则或模式的依据和作用）（</a:t>
            </a:r>
            <a:r>
              <a:rPr lang="en-US" altLang="zh-CN" sz="2400" smtClean="0"/>
              <a:t>5</a:t>
            </a:r>
            <a:r>
              <a:rPr lang="zh-CN" altLang="en-US" sz="2400" smtClean="0"/>
              <a:t>分）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完成已分析的用例的设计过程，主要包括（</a:t>
            </a:r>
            <a:r>
              <a:rPr lang="en-US" altLang="zh-CN" sz="2400" smtClean="0"/>
              <a:t>10</a:t>
            </a:r>
            <a:r>
              <a:rPr lang="zh-CN" altLang="en-US" sz="2400" smtClean="0"/>
              <a:t>分）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系统构架</a:t>
            </a:r>
            <a:endParaRPr lang="en-US" altLang="zh-CN" sz="200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用例实现</a:t>
            </a:r>
            <a:r>
              <a:rPr lang="en-US" altLang="zh-CN" sz="2000" smtClean="0"/>
              <a:t>-</a:t>
            </a:r>
            <a:r>
              <a:rPr lang="zh-CN" altLang="en-US" sz="2000" smtClean="0"/>
              <a:t>基本路径的设计交互图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类设计（</a:t>
            </a:r>
            <a:r>
              <a:rPr lang="en-US" altLang="zh-CN" sz="2000" smtClean="0"/>
              <a:t>VOPC</a:t>
            </a:r>
            <a:r>
              <a:rPr lang="zh-CN" altLang="en-US" sz="2000" smtClean="0"/>
              <a:t>图和类的详细定义）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完成系统的数据库设计（</a:t>
            </a:r>
            <a:r>
              <a:rPr lang="en-US" altLang="zh-CN" sz="2400" smtClean="0"/>
              <a:t>5</a:t>
            </a:r>
            <a:r>
              <a:rPr lang="zh-CN" altLang="en-US" sz="2400" smtClean="0"/>
              <a:t>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F238F28-B2C6-4118-B143-40B72CEA2C4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  <a:r>
              <a:rPr lang="en-US" altLang="zh-CN" smtClean="0"/>
              <a:t>3</a:t>
            </a:r>
            <a:r>
              <a:rPr lang="zh-CN" altLang="en-US" smtClean="0"/>
              <a:t>：提交要求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完成面向对象的设计过程，提交包含所要求设计模型的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文档，应该包含：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400" dirty="0" smtClean="0"/>
              <a:t>系统的软件构架包图</a:t>
            </a:r>
            <a:endParaRPr kumimoji="0"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至少一个用例的设计模型，包括交互图和类图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支付接口的设计包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子系统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数据库设计包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以及必要的说明信息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文件以您的学号姓名的方式命名，如“</a:t>
            </a:r>
            <a:r>
              <a:rPr lang="en-US" altLang="zh-CN" sz="2800" dirty="0" smtClean="0"/>
              <a:t>GS1321100</a:t>
            </a:r>
            <a:r>
              <a:rPr lang="zh-CN" altLang="en-US" sz="2800" dirty="0" smtClean="0"/>
              <a:t>谭火彬</a:t>
            </a:r>
            <a:r>
              <a:rPr lang="en-US" altLang="zh-CN" sz="2800" dirty="0" smtClean="0"/>
              <a:t>3.doc”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最后</a:t>
            </a:r>
            <a:r>
              <a:rPr lang="zh-CN" altLang="en-US" sz="2800" smtClean="0"/>
              <a:t>一</a:t>
            </a:r>
            <a:r>
              <a:rPr lang="zh-CN" altLang="en-US" sz="2800" smtClean="0"/>
              <a:t>次上课</a:t>
            </a:r>
            <a:r>
              <a:rPr lang="zh-CN" altLang="en-US" sz="2800" dirty="0" smtClean="0"/>
              <a:t>之前提交，提交方式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Web</a:t>
            </a:r>
            <a:r>
              <a:rPr lang="zh-CN" altLang="en-US" sz="2800" dirty="0" smtClean="0"/>
              <a:t>方式：文档中心</a:t>
            </a:r>
            <a:r>
              <a:rPr lang="en-US" altLang="zh-CN" sz="2800" dirty="0" smtClean="0"/>
              <a:t>\</a:t>
            </a:r>
            <a:r>
              <a:rPr lang="zh-CN" altLang="en-US" sz="2800" dirty="0" smtClean="0"/>
              <a:t>面向对象分析设计</a:t>
            </a:r>
            <a:r>
              <a:rPr lang="en-US" altLang="zh-CN" sz="2800" dirty="0" smtClean="0"/>
              <a:t>\</a:t>
            </a:r>
            <a:r>
              <a:rPr lang="zh-CN" altLang="en-US" sz="2800" dirty="0" smtClean="0"/>
              <a:t>作业</a:t>
            </a:r>
            <a:r>
              <a:rPr lang="en-US" altLang="zh-CN" sz="2400" dirty="0" smtClean="0"/>
              <a:t>\</a:t>
            </a:r>
            <a:r>
              <a:rPr lang="en-US" altLang="zh-CN" sz="2800" dirty="0" smtClean="0"/>
              <a:t>03.</a:t>
            </a:r>
            <a:r>
              <a:rPr lang="zh-CN" altLang="en-US" sz="2800" dirty="0" smtClean="0"/>
              <a:t>设计模型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2620963"/>
            <a:ext cx="7772400" cy="1063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1800" smtClean="0"/>
              <a:t>谢谢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Words>4330</Words>
  <Application>Microsoft Office PowerPoint</Application>
  <PresentationFormat>全屏显示(4:3)</PresentationFormat>
  <Paragraphs>679</Paragraphs>
  <Slides>99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1" baseType="lpstr">
      <vt:lpstr>模板</vt:lpstr>
      <vt:lpstr>位图图像</vt:lpstr>
      <vt:lpstr>面向对象分析设计 Object-Oriented Analysis &amp; Design</vt:lpstr>
      <vt:lpstr>第09章 面向对象的设计 （构件设计）</vt:lpstr>
      <vt:lpstr>学习路线图</vt:lpstr>
      <vt:lpstr>关于构件设计</vt:lpstr>
      <vt:lpstr>内容安排</vt:lpstr>
      <vt:lpstr>内容安排</vt:lpstr>
      <vt:lpstr>用例设计</vt:lpstr>
      <vt:lpstr>用例设计步骤</vt:lpstr>
      <vt:lpstr>1.应用交互图：职责分配</vt:lpstr>
      <vt:lpstr>用例分析与用例设计 </vt:lpstr>
      <vt:lpstr>臃肿的控制器</vt:lpstr>
      <vt:lpstr>用例设计-改进用例实现步骤</vt:lpstr>
      <vt:lpstr>在交互图中表示子系统</vt:lpstr>
      <vt:lpstr>实例：引入子系统接口</vt:lpstr>
      <vt:lpstr>实例：引入子系统接口之前(分析)</vt:lpstr>
      <vt:lpstr>实例：引入子系统接口之后(设计)</vt:lpstr>
      <vt:lpstr>实例：引入子系统接口(VOPC)</vt:lpstr>
      <vt:lpstr>使用构架机制</vt:lpstr>
      <vt:lpstr>实例：引入Servlet机制后VOPC</vt:lpstr>
      <vt:lpstr>引入Servlet机制后交互图(片断)</vt:lpstr>
      <vt:lpstr>2.利用子系统封装交互</vt:lpstr>
      <vt:lpstr>何时将子流封装为子系统</vt:lpstr>
      <vt:lpstr>指南：利用子系统封装交互</vt:lpstr>
      <vt:lpstr>利用子系统封装交互的优点</vt:lpstr>
      <vt:lpstr>3.说明持久性相关行为</vt:lpstr>
      <vt:lpstr>事务建模</vt:lpstr>
      <vt:lpstr>4.改进用例实现的事件流</vt:lpstr>
      <vt:lpstr>5.评价类和子系统</vt:lpstr>
      <vt:lpstr>内容安排</vt:lpstr>
      <vt:lpstr>子系统设计</vt:lpstr>
      <vt:lpstr>指南：子系统设计</vt:lpstr>
      <vt:lpstr>子系统建模约定</vt:lpstr>
      <vt:lpstr>子系统设计步骤</vt:lpstr>
      <vt:lpstr>子系统职责</vt:lpstr>
      <vt:lpstr>分配子系统职责步骤</vt:lpstr>
      <vt:lpstr>建模方法：子系统交互图</vt:lpstr>
      <vt:lpstr>实例：PaymentSystem子系统建模</vt:lpstr>
      <vt:lpstr>运用构架机制：持久性</vt:lpstr>
      <vt:lpstr>接口操作实现的交互图</vt:lpstr>
      <vt:lpstr>2.描述子系统内部元素</vt:lpstr>
      <vt:lpstr>3.定义子系统间的依赖关系</vt:lpstr>
      <vt:lpstr>实例：Payment Subsystem子系统依赖关系</vt:lpstr>
      <vt:lpstr>内容安排</vt:lpstr>
      <vt:lpstr>类设计</vt:lpstr>
      <vt:lpstr>设计类</vt:lpstr>
      <vt:lpstr>设计类剖析</vt:lpstr>
      <vt:lpstr>良好的设计类</vt:lpstr>
      <vt:lpstr>类设计的主要内容</vt:lpstr>
      <vt:lpstr>1.创建初始设计类</vt:lpstr>
      <vt:lpstr>边界类的设计策略</vt:lpstr>
      <vt:lpstr>实体类的设计策略</vt:lpstr>
      <vt:lpstr>控制类的设计策略</vt:lpstr>
      <vt:lpstr>调整控制类</vt:lpstr>
      <vt:lpstr>2. 定义操作</vt:lpstr>
      <vt:lpstr>发现操作</vt:lpstr>
      <vt:lpstr>示例：定义类的操作</vt:lpstr>
      <vt:lpstr>3.定义方法和状态</vt:lpstr>
      <vt:lpstr>状态</vt:lpstr>
      <vt:lpstr>状态机图</vt:lpstr>
      <vt:lpstr>两个特殊状态</vt:lpstr>
      <vt:lpstr>确定状态</vt:lpstr>
      <vt:lpstr>转移</vt:lpstr>
      <vt:lpstr>增加活动和动作</vt:lpstr>
      <vt:lpstr>实例：申请对象的状态机图</vt:lpstr>
      <vt:lpstr>哪些对象需要进行状态建模</vt:lpstr>
      <vt:lpstr>状态机图影射到模型的其它部分</vt:lpstr>
      <vt:lpstr>4. 定义属性</vt:lpstr>
      <vt:lpstr>属性和操作的范围</vt:lpstr>
      <vt:lpstr>示例：定义属性</vt:lpstr>
      <vt:lpstr>5.定义关系</vt:lpstr>
      <vt:lpstr>关联关系的表示方法</vt:lpstr>
      <vt:lpstr>关联的导航性</vt:lpstr>
      <vt:lpstr>单方向关联的设计</vt:lpstr>
      <vt:lpstr>双方向关联的设计</vt:lpstr>
      <vt:lpstr>实例：申请旅游团中的导航性</vt:lpstr>
      <vt:lpstr>关联类的设计</vt:lpstr>
      <vt:lpstr>多重性设计</vt:lpstr>
      <vt:lpstr>多重性&gt;1的设计方案</vt:lpstr>
      <vt:lpstr>将关联关系精化为聚合/组合关系</vt:lpstr>
      <vt:lpstr>将关联关系退化为依赖关系</vt:lpstr>
      <vt:lpstr>示例：参数可见性</vt:lpstr>
      <vt:lpstr>示例：局部声明可见性</vt:lpstr>
      <vt:lpstr>实例：定义依赖关系</vt:lpstr>
      <vt:lpstr>泛化关系的设计</vt:lpstr>
      <vt:lpstr>6.处理其它问题</vt:lpstr>
      <vt:lpstr>内容安排</vt:lpstr>
      <vt:lpstr>存储：对象的持久化问题</vt:lpstr>
      <vt:lpstr>数据库设计</vt:lpstr>
      <vt:lpstr>用关系数据库来存储对象</vt:lpstr>
      <vt:lpstr>关系数据库和面向对象</vt:lpstr>
      <vt:lpstr>数据模型和对象模型</vt:lpstr>
      <vt:lpstr>将永久性类映射为表</vt:lpstr>
      <vt:lpstr>映射对象间的关联关系</vt:lpstr>
      <vt:lpstr>映射对象间的泛化关系</vt:lpstr>
      <vt:lpstr>示例：映射泛化关系</vt:lpstr>
      <vt:lpstr>将类行为映射到存储过程</vt:lpstr>
      <vt:lpstr>作业3：设计模型-题目要求</vt:lpstr>
      <vt:lpstr>作业3：提交要求</vt:lpstr>
      <vt:lpstr>谢谢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thbin</cp:lastModifiedBy>
  <cp:revision>573</cp:revision>
  <cp:lastPrinted>1601-01-01T00:00:00Z</cp:lastPrinted>
  <dcterms:created xsi:type="dcterms:W3CDTF">2005-09-05T02:45:08Z</dcterms:created>
  <dcterms:modified xsi:type="dcterms:W3CDTF">2013-11-05T05:41:03Z</dcterms:modified>
  <cp:category>UML</cp:category>
</cp:coreProperties>
</file>