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340" r:id="rId2"/>
    <p:sldId id="324" r:id="rId3"/>
    <p:sldId id="325" r:id="rId4"/>
    <p:sldId id="260" r:id="rId5"/>
    <p:sldId id="344" r:id="rId6"/>
    <p:sldId id="342" r:id="rId7"/>
    <p:sldId id="337" r:id="rId8"/>
    <p:sldId id="328" r:id="rId9"/>
    <p:sldId id="338" r:id="rId10"/>
    <p:sldId id="330" r:id="rId11"/>
    <p:sldId id="331" r:id="rId12"/>
    <p:sldId id="332" r:id="rId13"/>
    <p:sldId id="333" r:id="rId14"/>
    <p:sldId id="334" r:id="rId15"/>
    <p:sldId id="339" r:id="rId16"/>
    <p:sldId id="336" r:id="rId17"/>
    <p:sldId id="32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663300"/>
    <a:srgbClr val="660066"/>
    <a:srgbClr val="9900CC"/>
    <a:srgbClr val="6600CC"/>
    <a:srgbClr val="4D4D4D"/>
    <a:srgbClr val="29292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17" autoAdjust="0"/>
  </p:normalViewPr>
  <p:slideViewPr>
    <p:cSldViewPr>
      <p:cViewPr varScale="1">
        <p:scale>
          <a:sx n="63" d="100"/>
          <a:sy n="63" d="100"/>
        </p:scale>
        <p:origin x="-15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0589D2E-C1FF-4088-B1AA-CBA213B2FB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210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7A559C-8697-4B54-B3D5-6CF0AA4696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233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DEC3FD8-1253-4773-8299-0E4451D821E6}" type="slidenum">
              <a:rPr lang="zh-CN" altLang="en-US" sz="1200" smtClean="0">
                <a:latin typeface="Arial" charset="0"/>
              </a:rPr>
              <a:pPr eaLnBrk="1" hangingPunct="1"/>
              <a:t>4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2B4FBE9-E81D-44D6-BE28-C5E1B7014EB2}" type="slidenum">
              <a:rPr lang="zh-CN" altLang="en-US" sz="1200" smtClean="0">
                <a:latin typeface="Arial" charset="0"/>
              </a:rPr>
              <a:pPr eaLnBrk="1" hangingPunct="1"/>
              <a:t>6</a:t>
            </a:fld>
            <a:endParaRPr lang="en-US" altLang="zh-CN" sz="1200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logo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124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endParaRPr kumimoji="0" lang="en-US" altLang="zh-CN" sz="1400"/>
          </a:p>
        </p:txBody>
      </p:sp>
      <p:pic>
        <p:nvPicPr>
          <p:cNvPr id="7" name="Picture 23" descr="nbl12_1_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5948363"/>
            <a:ext cx="18288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1143000"/>
          </a:xfrm>
        </p:spPr>
        <p:txBody>
          <a:bodyPr/>
          <a:lstStyle>
            <a:lvl1pPr algn="ctr" fontAlgn="ctr">
              <a:defRPr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3307E6D-CC42-4AA3-AE52-5F876A634C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6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7CB6110-5634-4C2F-BC7B-35194AD9C1E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1442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36763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3875" y="260350"/>
            <a:ext cx="5962650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BF9D726-9A15-4D11-A1D7-550CF641C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8477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F584535-8E4F-4E23-B6E0-D36167E14C8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9192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C6D7BC9C-C28E-4796-B946-AF42857E09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656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981075"/>
            <a:ext cx="3883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2C3E53D7-1799-42AA-9ACC-05BC3452E98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90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5709C81-4A90-47AE-B0F8-8CDC0110A6F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780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2069E0EB-8A83-4FE7-BEF5-29E5885A87A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103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C7C7F08-68D5-49BE-9BF2-AC532256B1E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5420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1B8696F-5E2C-43CA-BDF6-421A6D3A542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4723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C3B78C37-6FFA-4D08-9971-D7FBC9638BB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4870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miran08_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260350"/>
            <a:ext cx="793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81075"/>
            <a:ext cx="79200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1" name="Picture 14" descr="logo_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1200"/>
            <a:ext cx="3124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832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D4D4D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E279E7A4-3614-4050-9212-65B0E112D23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þ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ü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2013"/>
            <a:ext cx="9144000" cy="1790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u="sng" smtClean="0">
                <a:solidFill>
                  <a:srgbClr val="A50021"/>
                </a:solidFill>
              </a:rPr>
              <a:t>面向对象分析设计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z="4000" i="1" smtClean="0"/>
              <a:t>Object-Oriented Analysis &amp;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0225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mtClean="0"/>
              <a:t>谭火彬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89214227-B213-49AA-B683-D9AA203AA8E1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4.</a:t>
            </a:r>
            <a:r>
              <a:rPr lang="zh-CN" altLang="en-US" sz="4400" smtClean="0"/>
              <a:t>用例建模</a:t>
            </a:r>
            <a:r>
              <a:rPr lang="en-US" altLang="zh-CN" sz="4400" smtClean="0"/>
              <a:t>(</a:t>
            </a:r>
            <a:r>
              <a:rPr lang="zh-CN" altLang="en-US" sz="4400" smtClean="0"/>
              <a:t>需求</a:t>
            </a:r>
            <a:r>
              <a:rPr lang="en-US" altLang="zh-CN" sz="4400" smtClean="0"/>
              <a:t>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/>
              <a:t>概念</a:t>
            </a:r>
          </a:p>
          <a:p>
            <a:pPr lvl="1" eaLnBrk="1" hangingPunct="1"/>
            <a:r>
              <a:rPr kumimoji="0" lang="zh-CN" altLang="en-US" dirty="0" smtClean="0"/>
              <a:t>业</a:t>
            </a:r>
            <a:r>
              <a:rPr lang="zh-CN" altLang="en-US" dirty="0" smtClean="0"/>
              <a:t>务用例与系统用例的区别和联系</a:t>
            </a:r>
          </a:p>
          <a:p>
            <a:pPr lvl="1" eaLnBrk="1" hangingPunct="1"/>
            <a:r>
              <a:rPr lang="zh-CN" altLang="en-US" dirty="0" smtClean="0"/>
              <a:t>用例模型的基本概念：参与者、用例、用例文档的基本内容和撰写规则、用例关系</a:t>
            </a:r>
            <a:r>
              <a:rPr lang="en-US" altLang="zh-CN" dirty="0" smtClean="0"/>
              <a:t>(</a:t>
            </a:r>
            <a:r>
              <a:rPr lang="zh-CN" altLang="en-US" dirty="0" smtClean="0"/>
              <a:t>扩展、包含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、用例优先级</a:t>
            </a:r>
          </a:p>
          <a:p>
            <a:pPr eaLnBrk="1" hangingPunct="1"/>
            <a:r>
              <a:rPr lang="zh-CN" altLang="en-US" sz="3200" dirty="0" smtClean="0"/>
              <a:t>应用</a:t>
            </a:r>
          </a:p>
          <a:p>
            <a:pPr lvl="1" eaLnBrk="1" hangingPunct="1"/>
            <a:r>
              <a:rPr lang="zh-CN" altLang="en-US" sz="2800" dirty="0" smtClean="0"/>
              <a:t>根据给定的需求场景建立用例模型</a:t>
            </a:r>
          </a:p>
          <a:p>
            <a:pPr lvl="1" eaLnBrk="1" hangingPunct="1"/>
            <a:r>
              <a:rPr lang="zh-CN" altLang="en-US" sz="2800" dirty="0" smtClean="0"/>
              <a:t>分析给定用例模型、用例文档中所存在的问题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C2856CD6-D042-4CE4-B0ED-EEA706FA24FA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5.</a:t>
            </a:r>
            <a:r>
              <a:rPr lang="zh-CN" altLang="en-US" sz="4400" smtClean="0"/>
              <a:t>用例分析</a:t>
            </a:r>
            <a:r>
              <a:rPr lang="en-US" altLang="zh-CN" sz="4400" smtClean="0"/>
              <a:t>(</a:t>
            </a:r>
            <a:r>
              <a:rPr lang="zh-CN" altLang="en-US" sz="4400" smtClean="0"/>
              <a:t>分析</a:t>
            </a:r>
            <a:r>
              <a:rPr lang="en-US" altLang="zh-CN" sz="4400" smtClean="0"/>
              <a:t>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用例实现、</a:t>
            </a:r>
            <a:r>
              <a:rPr lang="en-US" altLang="zh-CN" sz="2800" dirty="0" smtClean="0"/>
              <a:t>B-C-E</a:t>
            </a:r>
            <a:r>
              <a:rPr lang="zh-CN" altLang="en-US" sz="2800" dirty="0" smtClean="0"/>
              <a:t>备选构架、分析机制、关键抽象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分析类：边界、控制、实体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顺序图的基本要素和特点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类图的基本要素：关联关系的细节、聚合和泛化关系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如何提取边界类、实体类、控制类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绘制顺序图的基本规则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类图以及类关系的使用（关联、聚合和泛化）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EFA7164E-2266-4FCA-8D90-AA77778B44FF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296275" cy="647700"/>
          </a:xfrm>
        </p:spPr>
        <p:txBody>
          <a:bodyPr/>
          <a:lstStyle/>
          <a:p>
            <a:pPr eaLnBrk="1" hangingPunct="1"/>
            <a:r>
              <a:rPr lang="en-US" altLang="zh-CN" sz="4400" smtClean="0"/>
              <a:t>6.</a:t>
            </a:r>
            <a:r>
              <a:rPr lang="zh-CN" altLang="en-US" sz="4400" smtClean="0"/>
              <a:t>面向对象的设计原则</a:t>
            </a:r>
            <a:r>
              <a:rPr lang="en-US" altLang="zh-CN" sz="4400" smtClean="0"/>
              <a:t>(</a:t>
            </a:r>
            <a:r>
              <a:rPr lang="zh-CN" altLang="en-US" sz="4400" smtClean="0"/>
              <a:t>设计基础</a:t>
            </a:r>
            <a:r>
              <a:rPr lang="en-US" altLang="zh-CN" sz="4400" smtClean="0"/>
              <a:t>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概念</a:t>
            </a:r>
          </a:p>
          <a:p>
            <a:pPr lvl="1" eaLnBrk="1" hangingPunct="1"/>
            <a:r>
              <a:rPr lang="zh-CN" altLang="en-US" dirty="0" smtClean="0"/>
              <a:t>设计质量的评价手段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设计原则：</a:t>
            </a:r>
            <a:r>
              <a:rPr lang="en-US" altLang="zh-CN" dirty="0" smtClean="0"/>
              <a:t>LSP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DIP</a:t>
            </a:r>
          </a:p>
          <a:p>
            <a:pPr lvl="1" eaLnBrk="1" hangingPunct="1"/>
            <a:r>
              <a:rPr kumimoji="0" lang="zh-CN" altLang="en-US" dirty="0" smtClean="0"/>
              <a:t>通信图：基本要素、与顺序图的区别</a:t>
            </a:r>
          </a:p>
          <a:p>
            <a:pPr eaLnBrk="1" hangingPunct="1"/>
            <a:r>
              <a:rPr kumimoji="0" lang="zh-CN" altLang="en-US" dirty="0" smtClean="0"/>
              <a:t>应用</a:t>
            </a:r>
          </a:p>
          <a:p>
            <a:pPr lvl="1" eaLnBrk="1" hangingPunct="1"/>
            <a:r>
              <a:rPr kumimoji="0" lang="zh-CN" altLang="en-US" dirty="0" smtClean="0"/>
              <a:t>如何利用设计原则评价设计质量、设计高质量的软件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FABB0BD4-B4C3-404C-8068-A467B0727B2C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296275" cy="647700"/>
          </a:xfrm>
        </p:spPr>
        <p:txBody>
          <a:bodyPr/>
          <a:lstStyle/>
          <a:p>
            <a:pPr eaLnBrk="1" hangingPunct="1"/>
            <a:r>
              <a:rPr lang="en-US" altLang="zh-CN" sz="4400" smtClean="0"/>
              <a:t>7.</a:t>
            </a:r>
            <a:r>
              <a:rPr lang="zh-CN" altLang="en-US" sz="4400" smtClean="0"/>
              <a:t>面向对象的设计模式</a:t>
            </a:r>
            <a:r>
              <a:rPr lang="en-US" altLang="zh-CN" sz="4400" smtClean="0"/>
              <a:t>(</a:t>
            </a:r>
            <a:r>
              <a:rPr lang="zh-CN" altLang="en-US" sz="4400" smtClean="0"/>
              <a:t>设计基础</a:t>
            </a:r>
            <a:r>
              <a:rPr lang="en-US" altLang="zh-CN" sz="4400" smtClean="0"/>
              <a:t>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概念</a:t>
            </a:r>
          </a:p>
          <a:p>
            <a:pPr lvl="1" eaLnBrk="1" hangingPunct="1"/>
            <a:r>
              <a:rPr lang="zh-CN" altLang="en-US" dirty="0" smtClean="0"/>
              <a:t>设计原则与设计模式的区别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典型的模式思维：多态包容</a:t>
            </a:r>
          </a:p>
          <a:p>
            <a:pPr lvl="1" eaLnBrk="1" hangingPunct="1"/>
            <a:r>
              <a:rPr kumimoji="0" lang="en-US" altLang="zh-CN" dirty="0" smtClean="0"/>
              <a:t>Demeter</a:t>
            </a:r>
            <a:r>
              <a:rPr kumimoji="0" lang="zh-CN" altLang="en-US" dirty="0" smtClean="0"/>
              <a:t>准则</a:t>
            </a:r>
            <a:r>
              <a:rPr kumimoji="0" lang="zh-CN" altLang="en-US" dirty="0" smtClean="0"/>
              <a:t>的</a:t>
            </a:r>
            <a:r>
              <a:rPr kumimoji="0" lang="zh-CN" altLang="en-US" dirty="0" smtClean="0"/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5A39FB61-6BC3-4345-997C-1EC1E10FB06A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8.</a:t>
            </a:r>
            <a:r>
              <a:rPr lang="zh-CN" altLang="en-US" sz="4400" smtClean="0"/>
              <a:t>构架设计</a:t>
            </a:r>
            <a:r>
              <a:rPr lang="en-US" altLang="zh-CN" sz="4400" smtClean="0"/>
              <a:t>(</a:t>
            </a:r>
            <a:r>
              <a:rPr lang="zh-CN" altLang="en-US" sz="4400" smtClean="0"/>
              <a:t>设计</a:t>
            </a:r>
            <a:r>
              <a:rPr lang="en-US" altLang="zh-CN" sz="4400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基本概念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分析和设计的区别和联系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包图：包和依赖关系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800" smtClean="0"/>
              <a:t>设计元素：设</a:t>
            </a:r>
            <a:r>
              <a:rPr lang="zh-CN" altLang="en-US" sz="2800" smtClean="0"/>
              <a:t>计类、子系统、接口</a:t>
            </a:r>
            <a:endParaRPr kumimoji="0" lang="zh-CN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800" smtClean="0"/>
              <a:t>设计机制：概念、与分析机制的区别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800" smtClean="0"/>
              <a:t>进程视图：基本元素和建模方法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800" smtClean="0"/>
              <a:t>部署视图：基本元素和建模方法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3200" smtClean="0"/>
              <a:t>应用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800" smtClean="0"/>
              <a:t>分包的基本原则和技巧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z="2800" smtClean="0"/>
              <a:t>子系统接口的设计技巧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996E1D40-A546-449E-BAF9-A7311F44D9A0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9.</a:t>
            </a:r>
            <a:r>
              <a:rPr lang="zh-CN" altLang="en-US" sz="4400" smtClean="0"/>
              <a:t>构件设计</a:t>
            </a:r>
            <a:r>
              <a:rPr lang="en-US" altLang="zh-CN" sz="4400" smtClean="0"/>
              <a:t>(</a:t>
            </a:r>
            <a:r>
              <a:rPr lang="zh-CN" altLang="en-US" sz="4400" smtClean="0"/>
              <a:t>设计</a:t>
            </a:r>
            <a:r>
              <a:rPr lang="en-US" altLang="zh-CN" sz="4400" smtClean="0"/>
              <a:t>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用例设计：与用例分析的区别和联系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子系统设计：子系统职责、基本设计技巧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设计类：职责、操作、方法等概念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状态机图：基本元素和建模方法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类关系：类之间的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数据库设计：</a:t>
            </a:r>
            <a:r>
              <a:rPr kumimoji="0" lang="zh-CN" altLang="en-US" sz="2400" dirty="0" smtClean="0"/>
              <a:t>对象模型与数据模型的区别和联系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800" dirty="0" smtClean="0"/>
              <a:t>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利用子系统封装交互的基本技巧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如何从交互图中获得类的操作定义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如何从交互图、并结合对象间可见性获取类的关系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B8F4D17C-DB25-40E2-9052-92CAA7D2742B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10.</a:t>
            </a:r>
            <a:r>
              <a:rPr lang="zh-CN" altLang="en-US" sz="4400" smtClean="0"/>
              <a:t>从模型到代码</a:t>
            </a:r>
            <a:r>
              <a:rPr lang="en-US" altLang="zh-CN" sz="4400" smtClean="0"/>
              <a:t>(</a:t>
            </a:r>
            <a:r>
              <a:rPr lang="zh-CN" altLang="en-US" sz="4400" smtClean="0"/>
              <a:t>实现</a:t>
            </a:r>
            <a:r>
              <a:rPr lang="en-US" altLang="zh-CN" sz="4400" smtClean="0"/>
              <a:t>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概念</a:t>
            </a:r>
          </a:p>
          <a:p>
            <a:pPr lvl="1" eaLnBrk="1" hangingPunct="1"/>
            <a:r>
              <a:rPr lang="zh-CN" altLang="en-US" smtClean="0"/>
              <a:t>设计模型到代码的映射的基本规则：设计类图与框架代码，设计交互图与代码实现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OCL</a:t>
            </a:r>
            <a:r>
              <a:rPr lang="zh-CN" altLang="en-US" smtClean="0"/>
              <a:t>：不变式、前置、后置条件</a:t>
            </a:r>
          </a:p>
          <a:p>
            <a:pPr lvl="1" eaLnBrk="1" hangingPunct="1"/>
            <a:r>
              <a:rPr lang="en-US" altLang="zh-CN" smtClean="0"/>
              <a:t>MDA</a:t>
            </a:r>
            <a:r>
              <a:rPr lang="zh-CN" altLang="en-US" smtClean="0"/>
              <a:t>的基本思想和模型转换技术</a:t>
            </a:r>
          </a:p>
          <a:p>
            <a:pPr eaLnBrk="1" hangingPunct="1"/>
            <a:r>
              <a:rPr lang="zh-CN" altLang="en-US" smtClean="0"/>
              <a:t>应用</a:t>
            </a:r>
          </a:p>
          <a:p>
            <a:pPr lvl="1" eaLnBrk="1" hangingPunct="1"/>
            <a:r>
              <a:rPr lang="zh-CN" altLang="en-US" smtClean="0"/>
              <a:t>如何从设计类图中获取类框架代码，从设计交互图中获得代码实现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2620963"/>
            <a:ext cx="7772400" cy="1063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1800" smtClean="0"/>
              <a:t>谢谢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D578F083-B3B1-4935-B19C-6C3C6322ADB4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2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课程复习：关于考试</a:t>
            </a:r>
            <a:endParaRPr lang="en-US" altLang="zh-CN" sz="440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考试时间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2013-12-18(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周周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晚上</a:t>
            </a:r>
            <a:r>
              <a:rPr lang="en-US" altLang="zh-CN" dirty="0" smtClean="0"/>
              <a:t>6:30-8:30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考试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开卷，可带图书和纸件资料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不允许带笔记本电脑，不允许传阅资料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71E10261-7A6D-4A3B-93EB-21DB5FC33C43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关于试题</a:t>
            </a:r>
            <a:endParaRPr lang="en-US" altLang="zh-CN" sz="44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关于考试内容</a:t>
            </a:r>
          </a:p>
          <a:p>
            <a:pPr lvl="1" eaLnBrk="1" hangingPunct="1"/>
            <a:r>
              <a:rPr lang="zh-CN" altLang="en-US" dirty="0" smtClean="0"/>
              <a:t>以课件上的内容为主</a:t>
            </a:r>
          </a:p>
          <a:p>
            <a:pPr lvl="1" eaLnBrk="1" hangingPunct="1"/>
            <a:r>
              <a:rPr kumimoji="0" lang="zh-CN" altLang="en-US" dirty="0" smtClean="0"/>
              <a:t>以</a:t>
            </a:r>
            <a:r>
              <a:rPr kumimoji="0" lang="en-US" altLang="zh-CN" dirty="0" smtClean="0"/>
              <a:t>UML</a:t>
            </a:r>
            <a:r>
              <a:rPr kumimoji="0" lang="zh-CN" altLang="en-US" dirty="0" smtClean="0"/>
              <a:t>的应用为主，并适当考查一些核心概念</a:t>
            </a:r>
            <a:endParaRPr kumimoji="0" lang="en-US" altLang="zh-CN" dirty="0" smtClean="0"/>
          </a:p>
          <a:p>
            <a:pPr eaLnBrk="1" hangingPunct="1"/>
            <a:r>
              <a:rPr lang="zh-CN" altLang="en-US" dirty="0" smtClean="0"/>
              <a:t>题型</a:t>
            </a:r>
          </a:p>
          <a:p>
            <a:pPr lvl="1" eaLnBrk="1" hangingPunct="1"/>
            <a:r>
              <a:rPr lang="zh-CN" altLang="en-US" dirty="0" smtClean="0"/>
              <a:t>单项</a:t>
            </a:r>
            <a:r>
              <a:rPr lang="zh-CN" altLang="en-US" dirty="0" smtClean="0"/>
              <a:t>选择题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分题侧重面向对象分析设计和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概念</a:t>
            </a:r>
          </a:p>
          <a:p>
            <a:pPr lvl="2"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分题侧重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应用</a:t>
            </a:r>
          </a:p>
          <a:p>
            <a:pPr lvl="1" eaLnBrk="1" hangingPunct="1"/>
            <a:r>
              <a:rPr kumimoji="0" lang="zh-CN" altLang="en-US" dirty="0" smtClean="0"/>
              <a:t>分析设计</a:t>
            </a:r>
            <a:r>
              <a:rPr kumimoji="0" lang="zh-CN" altLang="en-US" dirty="0" smtClean="0"/>
              <a:t>题</a:t>
            </a:r>
            <a:endParaRPr kumimoji="0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4209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章 课程总结</a:t>
            </a:r>
            <a:endParaRPr lang="en-US" altLang="zh-CN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3716338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zh-CN" sz="3200" i="1" smtClean="0">
                <a:solidFill>
                  <a:srgbClr val="003399"/>
                </a:solidFill>
              </a:rPr>
              <a:t>Course Summarization</a:t>
            </a:r>
            <a:endParaRPr lang="zh-CN" altLang="en-US" sz="3200" i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5E02E468-2127-4783-8361-474F42D89128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学习路线图</a:t>
            </a:r>
            <a:endParaRPr lang="en-US" altLang="zh-CN" sz="4400" smtClean="0"/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179388" y="1555750"/>
            <a:ext cx="8785225" cy="3960813"/>
            <a:chOff x="113" y="980"/>
            <a:chExt cx="5534" cy="2495"/>
          </a:xfrm>
        </p:grpSpPr>
        <p:sp>
          <p:nvSpPr>
            <p:cNvPr id="7173" name="Rectangle 4"/>
            <p:cNvSpPr>
              <a:spLocks noChangeArrowheads="1"/>
            </p:cNvSpPr>
            <p:nvPr/>
          </p:nvSpPr>
          <p:spPr bwMode="auto">
            <a:xfrm>
              <a:off x="113" y="980"/>
              <a:ext cx="5534" cy="24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158" y="1298"/>
              <a:ext cx="453" cy="3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u="sng">
                  <a:solidFill>
                    <a:srgbClr val="660066"/>
                  </a:solidFill>
                  <a:latin typeface="Monotype Corsiva" pitchFamily="66" charset="0"/>
                </a:rPr>
                <a:t>OO</a:t>
              </a:r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158" y="1978"/>
              <a:ext cx="453" cy="31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660066"/>
                  </a:solidFill>
                  <a:latin typeface="Monotype Corsiva" pitchFamily="66" charset="0"/>
                </a:rPr>
                <a:t>UML</a:t>
              </a:r>
            </a:p>
          </p:txBody>
        </p:sp>
        <p:grpSp>
          <p:nvGrpSpPr>
            <p:cNvPr id="7176" name="Group 7"/>
            <p:cNvGrpSpPr>
              <a:grpSpLocks/>
            </p:cNvGrpSpPr>
            <p:nvPr/>
          </p:nvGrpSpPr>
          <p:grpSpPr bwMode="auto">
            <a:xfrm>
              <a:off x="1473" y="1615"/>
              <a:ext cx="1089" cy="540"/>
              <a:chOff x="1413" y="3657"/>
              <a:chExt cx="1089" cy="540"/>
            </a:xfrm>
          </p:grpSpPr>
          <p:sp>
            <p:nvSpPr>
              <p:cNvPr id="7215" name="Rectangle 8"/>
              <p:cNvSpPr>
                <a:spLocks noChangeArrowheads="1"/>
              </p:cNvSpPr>
              <p:nvPr/>
            </p:nvSpPr>
            <p:spPr bwMode="auto">
              <a:xfrm>
                <a:off x="1565" y="3657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216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3" y="3748"/>
                <a:ext cx="1089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177" name="AutoShape 10"/>
            <p:cNvCxnSpPr>
              <a:cxnSpLocks noChangeShapeType="1"/>
              <a:stCxn id="7174" idx="3"/>
              <a:endCxn id="7204" idx="1"/>
            </p:cNvCxnSpPr>
            <p:nvPr/>
          </p:nvCxnSpPr>
          <p:spPr bwMode="auto">
            <a:xfrm>
              <a:off x="611" y="1457"/>
              <a:ext cx="207" cy="38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8" name="AutoShape 11"/>
            <p:cNvCxnSpPr>
              <a:cxnSpLocks noChangeShapeType="1"/>
              <a:stCxn id="7175" idx="3"/>
              <a:endCxn id="7204" idx="1"/>
            </p:cNvCxnSpPr>
            <p:nvPr/>
          </p:nvCxnSpPr>
          <p:spPr bwMode="auto">
            <a:xfrm flipV="1">
              <a:off x="611" y="1842"/>
              <a:ext cx="207" cy="29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9" name="AutoShape 12"/>
            <p:cNvCxnSpPr>
              <a:cxnSpLocks noChangeShapeType="1"/>
              <a:stCxn id="7204" idx="3"/>
              <a:endCxn id="7215" idx="1"/>
            </p:cNvCxnSpPr>
            <p:nvPr/>
          </p:nvCxnSpPr>
          <p:spPr bwMode="auto">
            <a:xfrm>
              <a:off x="1453" y="1842"/>
              <a:ext cx="172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0" name="AutoShape 13"/>
            <p:cNvCxnSpPr>
              <a:cxnSpLocks noChangeShapeType="1"/>
              <a:stCxn id="7212" idx="3"/>
              <a:endCxn id="7206" idx="1"/>
            </p:cNvCxnSpPr>
            <p:nvPr/>
          </p:nvCxnSpPr>
          <p:spPr bwMode="auto">
            <a:xfrm flipV="1">
              <a:off x="3244" y="1841"/>
              <a:ext cx="433" cy="1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8846" name="Text Box 14"/>
            <p:cNvSpPr txBox="1">
              <a:spLocks noChangeArrowheads="1"/>
            </p:cNvSpPr>
            <p:nvPr/>
          </p:nvSpPr>
          <p:spPr bwMode="auto">
            <a:xfrm>
              <a:off x="3153" y="1595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OOP</a:t>
              </a:r>
            </a:p>
          </p:txBody>
        </p:sp>
        <p:sp>
          <p:nvSpPr>
            <p:cNvPr id="248847" name="Text Box 15"/>
            <p:cNvSpPr txBox="1">
              <a:spLocks noChangeArrowheads="1"/>
            </p:cNvSpPr>
            <p:nvPr/>
          </p:nvSpPr>
          <p:spPr bwMode="auto">
            <a:xfrm>
              <a:off x="3153" y="1781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DP</a:t>
              </a:r>
            </a:p>
          </p:txBody>
        </p:sp>
        <p:sp>
          <p:nvSpPr>
            <p:cNvPr id="248848" name="Text Box 16"/>
            <p:cNvSpPr txBox="1">
              <a:spLocks noChangeArrowheads="1"/>
            </p:cNvSpPr>
            <p:nvPr/>
          </p:nvSpPr>
          <p:spPr bwMode="auto">
            <a:xfrm>
              <a:off x="2064" y="2477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r>
                <a:rPr lang="en-US" altLang="zh-CN" sz="1800" b="1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Case-Study </a:t>
              </a:r>
              <a:r>
                <a:rPr lang="en-US" altLang="zh-CN" sz="1800" b="1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sz="18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4" name="Freeform 17"/>
            <p:cNvSpPr>
              <a:spLocks/>
            </p:cNvSpPr>
            <p:nvPr/>
          </p:nvSpPr>
          <p:spPr bwMode="auto">
            <a:xfrm>
              <a:off x="250" y="2447"/>
              <a:ext cx="4808" cy="212"/>
            </a:xfrm>
            <a:custGeom>
              <a:avLst/>
              <a:gdLst>
                <a:gd name="T0" fmla="*/ 0 w 4650"/>
                <a:gd name="T1" fmla="*/ 166 h 212"/>
                <a:gd name="T2" fmla="*/ 703 w 4650"/>
                <a:gd name="T3" fmla="*/ 30 h 212"/>
                <a:gd name="T4" fmla="*/ 4128 w 4650"/>
                <a:gd name="T5" fmla="*/ 30 h 212"/>
                <a:gd name="T6" fmla="*/ 4784 w 4650"/>
                <a:gd name="T7" fmla="*/ 212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0"/>
                <a:gd name="T13" fmla="*/ 0 h 212"/>
                <a:gd name="T14" fmla="*/ 4650 w 4650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0" h="212">
                  <a:moveTo>
                    <a:pt x="0" y="166"/>
                  </a:moveTo>
                  <a:cubicBezTo>
                    <a:pt x="7" y="109"/>
                    <a:pt x="15" y="53"/>
                    <a:pt x="680" y="30"/>
                  </a:cubicBezTo>
                  <a:cubicBezTo>
                    <a:pt x="1345" y="7"/>
                    <a:pt x="3334" y="0"/>
                    <a:pt x="3992" y="30"/>
                  </a:cubicBezTo>
                  <a:cubicBezTo>
                    <a:pt x="4650" y="60"/>
                    <a:pt x="4521" y="182"/>
                    <a:pt x="4627" y="212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7185" name="AutoShape 18"/>
            <p:cNvCxnSpPr>
              <a:cxnSpLocks noChangeShapeType="1"/>
              <a:endCxn id="7191" idx="0"/>
            </p:cNvCxnSpPr>
            <p:nvPr/>
          </p:nvCxnSpPr>
          <p:spPr bwMode="auto">
            <a:xfrm>
              <a:off x="5219" y="2108"/>
              <a:ext cx="88" cy="505"/>
            </a:xfrm>
            <a:prstGeom prst="curvedConnector2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1384" y="2795"/>
              <a:ext cx="26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学 习 路 线 图</a:t>
              </a:r>
            </a:p>
          </p:txBody>
        </p:sp>
        <p:grpSp>
          <p:nvGrpSpPr>
            <p:cNvPr id="7187" name="Group 20"/>
            <p:cNvGrpSpPr>
              <a:grpSpLocks/>
            </p:cNvGrpSpPr>
            <p:nvPr/>
          </p:nvGrpSpPr>
          <p:grpSpPr bwMode="auto">
            <a:xfrm>
              <a:off x="2381" y="1343"/>
              <a:ext cx="908" cy="998"/>
              <a:chOff x="2154" y="1253"/>
              <a:chExt cx="908" cy="998"/>
            </a:xfrm>
          </p:grpSpPr>
          <p:sp>
            <p:nvSpPr>
              <p:cNvPr id="7212" name="Rectangle 21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817" cy="9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213" name="Picture 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1705"/>
                <a:ext cx="862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14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253"/>
                <a:ext cx="81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88" name="Group 24"/>
            <p:cNvGrpSpPr>
              <a:grpSpLocks/>
            </p:cNvGrpSpPr>
            <p:nvPr/>
          </p:nvGrpSpPr>
          <p:grpSpPr bwMode="auto">
            <a:xfrm>
              <a:off x="3676" y="1242"/>
              <a:ext cx="1543" cy="1198"/>
              <a:chOff x="3560" y="1152"/>
              <a:chExt cx="1543" cy="1198"/>
            </a:xfrm>
          </p:grpSpPr>
          <p:sp>
            <p:nvSpPr>
              <p:cNvPr id="7206" name="Rectangle 25"/>
              <p:cNvSpPr>
                <a:spLocks noChangeArrowheads="1"/>
              </p:cNvSpPr>
              <p:nvPr/>
            </p:nvSpPr>
            <p:spPr bwMode="auto">
              <a:xfrm>
                <a:off x="3561" y="1152"/>
                <a:ext cx="1542" cy="11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207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" y="1207"/>
                <a:ext cx="544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08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" y="1797"/>
                <a:ext cx="77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09" name="Picture 2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1253"/>
                <a:ext cx="54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10" name="Picture 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" y="1194"/>
                <a:ext cx="544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11" name="Picture 3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1" y="1797"/>
                <a:ext cx="816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189" name="AutoShape 31"/>
            <p:cNvCxnSpPr>
              <a:cxnSpLocks noChangeShapeType="1"/>
              <a:stCxn id="7215" idx="3"/>
              <a:endCxn id="7212" idx="1"/>
            </p:cNvCxnSpPr>
            <p:nvPr/>
          </p:nvCxnSpPr>
          <p:spPr bwMode="auto">
            <a:xfrm>
              <a:off x="2260" y="1842"/>
              <a:ext cx="167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Line 32"/>
            <p:cNvSpPr>
              <a:spLocks noChangeShapeType="1"/>
            </p:cNvSpPr>
            <p:nvPr/>
          </p:nvSpPr>
          <p:spPr bwMode="auto">
            <a:xfrm>
              <a:off x="3788" y="1842"/>
              <a:ext cx="1406" cy="0"/>
            </a:xfrm>
            <a:prstGeom prst="line">
              <a:avLst/>
            </a:prstGeom>
            <a:noFill/>
            <a:ln w="25400" cap="rnd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1" name="Rectangle 33"/>
            <p:cNvSpPr>
              <a:spLocks noChangeArrowheads="1"/>
            </p:cNvSpPr>
            <p:nvPr/>
          </p:nvSpPr>
          <p:spPr bwMode="auto">
            <a:xfrm>
              <a:off x="5012" y="2613"/>
              <a:ext cx="590" cy="49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US" altLang="zh-CN">
                  <a:latin typeface="Times New Roman" pitchFamily="18" charset="0"/>
                </a:rPr>
                <a:t>……</a:t>
              </a:r>
              <a:r>
                <a:rPr lang="en-US" altLang="zh-CN"/>
                <a:t/>
              </a:r>
              <a:br>
                <a:rPr lang="en-US" altLang="zh-CN"/>
              </a:br>
              <a:r>
                <a:rPr lang="en-US" altLang="zh-CN">
                  <a:latin typeface="Times New Roman" pitchFamily="18" charset="0"/>
                </a:rPr>
                <a:t>……</a:t>
              </a:r>
              <a:r>
                <a:rPr lang="en-US" altLang="zh-CN"/>
                <a:t/>
              </a:r>
              <a:br>
                <a:rPr lang="en-US" altLang="zh-CN"/>
              </a:br>
              <a:r>
                <a:rPr lang="en-US" altLang="zh-CN">
                  <a:latin typeface="Times New Roman" pitchFamily="18" charset="0"/>
                </a:rPr>
                <a:t>……</a:t>
              </a:r>
              <a:r>
                <a:rPr lang="en-US" altLang="zh-CN"/>
                <a:t/>
              </a:r>
              <a:br>
                <a:rPr lang="en-US" altLang="zh-CN"/>
              </a:br>
              <a:r>
                <a:rPr lang="en-US" altLang="zh-CN">
                  <a:latin typeface="Times New Roman" pitchFamily="18" charset="0"/>
                </a:rPr>
                <a:t>……</a:t>
              </a:r>
              <a:endParaRPr lang="en-US" altLang="zh-CN"/>
            </a:p>
          </p:txBody>
        </p:sp>
        <p:grpSp>
          <p:nvGrpSpPr>
            <p:cNvPr id="7192" name="Group 34"/>
            <p:cNvGrpSpPr>
              <a:grpSpLocks/>
            </p:cNvGrpSpPr>
            <p:nvPr/>
          </p:nvGrpSpPr>
          <p:grpSpPr bwMode="auto">
            <a:xfrm>
              <a:off x="784" y="1615"/>
              <a:ext cx="952" cy="454"/>
              <a:chOff x="784" y="1615"/>
              <a:chExt cx="952" cy="454"/>
            </a:xfrm>
          </p:grpSpPr>
          <p:sp>
            <p:nvSpPr>
              <p:cNvPr id="7204" name="Rectangle 35"/>
              <p:cNvSpPr>
                <a:spLocks noChangeArrowheads="1"/>
              </p:cNvSpPr>
              <p:nvPr/>
            </p:nvSpPr>
            <p:spPr bwMode="auto">
              <a:xfrm>
                <a:off x="818" y="1615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205" name="Picture 3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" y="1657"/>
                <a:ext cx="95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93" name="Group 37"/>
            <p:cNvGrpSpPr>
              <a:grpSpLocks/>
            </p:cNvGrpSpPr>
            <p:nvPr/>
          </p:nvGrpSpPr>
          <p:grpSpPr bwMode="auto">
            <a:xfrm>
              <a:off x="113" y="1117"/>
              <a:ext cx="5262" cy="1649"/>
              <a:chOff x="113" y="1117"/>
              <a:chExt cx="5262" cy="1649"/>
            </a:xfrm>
          </p:grpSpPr>
          <p:sp>
            <p:nvSpPr>
              <p:cNvPr id="248870" name="Text Box 38"/>
              <p:cNvSpPr txBox="1">
                <a:spLocks noChangeArrowheads="1"/>
              </p:cNvSpPr>
              <p:nvPr/>
            </p:nvSpPr>
            <p:spPr bwMode="auto">
              <a:xfrm>
                <a:off x="113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48871" name="Text Box 39"/>
              <p:cNvSpPr txBox="1">
                <a:spLocks noChangeArrowheads="1"/>
              </p:cNvSpPr>
              <p:nvPr/>
            </p:nvSpPr>
            <p:spPr bwMode="auto">
              <a:xfrm>
                <a:off x="113" y="182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248872" name="Text Box 40"/>
              <p:cNvSpPr txBox="1">
                <a:spLocks noChangeArrowheads="1"/>
              </p:cNvSpPr>
              <p:nvPr/>
            </p:nvSpPr>
            <p:spPr bwMode="auto">
              <a:xfrm>
                <a:off x="884" y="1480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248873" name="Text Box 41"/>
              <p:cNvSpPr txBox="1">
                <a:spLocks noChangeArrowheads="1"/>
              </p:cNvSpPr>
              <p:nvPr/>
            </p:nvSpPr>
            <p:spPr bwMode="auto">
              <a:xfrm>
                <a:off x="1701" y="146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48874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248875" name="Text Box 43"/>
              <p:cNvSpPr txBox="1">
                <a:spLocks noChangeArrowheads="1"/>
              </p:cNvSpPr>
              <p:nvPr/>
            </p:nvSpPr>
            <p:spPr bwMode="auto">
              <a:xfrm>
                <a:off x="3334" y="137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248876" name="Text Box 44"/>
              <p:cNvSpPr txBox="1">
                <a:spLocks noChangeArrowheads="1"/>
              </p:cNvSpPr>
              <p:nvPr/>
            </p:nvSpPr>
            <p:spPr bwMode="auto">
              <a:xfrm>
                <a:off x="3334" y="196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248877" name="Text Box 45"/>
              <p:cNvSpPr txBox="1">
                <a:spLocks noChangeArrowheads="1"/>
              </p:cNvSpPr>
              <p:nvPr/>
            </p:nvSpPr>
            <p:spPr bwMode="auto">
              <a:xfrm>
                <a:off x="3833" y="111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248878" name="Text Box 46"/>
              <p:cNvSpPr txBox="1">
                <a:spLocks noChangeArrowheads="1"/>
              </p:cNvSpPr>
              <p:nvPr/>
            </p:nvSpPr>
            <p:spPr bwMode="auto">
              <a:xfrm>
                <a:off x="3833" y="2251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248879" name="Text Box 47"/>
              <p:cNvSpPr txBox="1">
                <a:spLocks noChangeArrowheads="1"/>
              </p:cNvSpPr>
              <p:nvPr/>
            </p:nvSpPr>
            <p:spPr bwMode="auto">
              <a:xfrm>
                <a:off x="5012" y="247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E77AC1F2-A1AE-4FA9-A432-FAEAE67BA003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课程安排</a:t>
            </a:r>
            <a:endParaRPr lang="en-US" altLang="zh-CN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 </a:t>
            </a:r>
            <a:r>
              <a:rPr lang="zh-CN" altLang="en-US" smtClean="0"/>
              <a:t>基础</a:t>
            </a:r>
            <a:r>
              <a:rPr lang="en-US" altLang="zh-CN" smtClean="0"/>
              <a:t>(3)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上升到面向对象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2 </a:t>
            </a:r>
            <a:r>
              <a:rPr lang="zh-CN" altLang="en-US" smtClean="0"/>
              <a:t>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可视化建模技术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3 </a:t>
            </a:r>
            <a:r>
              <a:rPr lang="zh-CN" altLang="en-US" smtClean="0"/>
              <a:t>起源</a:t>
            </a:r>
            <a:r>
              <a:rPr lang="en-US" altLang="zh-CN" smtClean="0"/>
              <a:t>(2)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业务建模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4 </a:t>
            </a:r>
            <a:r>
              <a:rPr lang="zh-CN" altLang="en-US" smtClean="0"/>
              <a:t>需求</a:t>
            </a:r>
            <a:r>
              <a:rPr lang="en-US" altLang="zh-CN" smtClean="0"/>
              <a:t>(4)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用例建模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5 </a:t>
            </a:r>
            <a:r>
              <a:rPr lang="zh-CN" altLang="en-US" smtClean="0"/>
              <a:t>分析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用例分析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981075"/>
            <a:ext cx="3884613" cy="51847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6 </a:t>
            </a:r>
            <a:r>
              <a:rPr lang="zh-CN" altLang="en-US" smtClean="0"/>
              <a:t>设计基础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面向对象设计原则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7 </a:t>
            </a:r>
            <a:r>
              <a:rPr lang="zh-CN" altLang="en-US" smtClean="0"/>
              <a:t>设计基础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面向对象设计模式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8 </a:t>
            </a:r>
            <a:r>
              <a:rPr lang="zh-CN" altLang="en-US" smtClean="0"/>
              <a:t>设计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构架设计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9 </a:t>
            </a:r>
            <a:r>
              <a:rPr lang="zh-CN" altLang="en-US" smtClean="0"/>
              <a:t>设计</a:t>
            </a:r>
            <a:r>
              <a:rPr lang="en-US" altLang="zh-CN" smtClean="0"/>
              <a:t>(3)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构件设计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10 </a:t>
            </a:r>
            <a:r>
              <a:rPr lang="zh-CN" altLang="en-US" smtClean="0"/>
              <a:t>实现</a:t>
            </a:r>
            <a:r>
              <a:rPr lang="en-US" altLang="zh-CN" smtClean="0"/>
              <a:t>&amp;</a:t>
            </a:r>
            <a:r>
              <a:rPr lang="zh-CN" altLang="en-US" smtClean="0"/>
              <a:t>展望</a:t>
            </a:r>
            <a:r>
              <a:rPr lang="en-US" altLang="zh-CN" smtClean="0"/>
              <a:t>(2)</a:t>
            </a:r>
            <a:r>
              <a:rPr lang="zh-CN" altLang="en-US" smtClean="0"/>
              <a:t> ：</a:t>
            </a:r>
            <a:br>
              <a:rPr lang="zh-CN" altLang="en-US" smtClean="0"/>
            </a:br>
            <a:r>
              <a:rPr lang="zh-CN" altLang="en-US" smtClean="0"/>
              <a:t>从模型到代码</a:t>
            </a:r>
            <a:br>
              <a:rPr lang="zh-CN" altLang="en-US" smtClean="0"/>
            </a:br>
            <a:r>
              <a:rPr lang="zh-CN" altLang="en-US" smtClean="0"/>
              <a:t>模型技术的新发展</a:t>
            </a:r>
            <a:endParaRPr kumimoji="0" lang="en-US" altLang="zh-CN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E64F929D-7F95-44B4-AD73-DEEC4091543C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1.</a:t>
            </a:r>
            <a:r>
              <a:rPr lang="zh-CN" altLang="en-US" sz="4400" smtClean="0"/>
              <a:t>上升到面向对象</a:t>
            </a:r>
            <a:r>
              <a:rPr lang="en-US" altLang="zh-CN" sz="4400" smtClean="0"/>
              <a:t>(</a:t>
            </a:r>
            <a:r>
              <a:rPr lang="zh-CN" altLang="en-US" sz="4400" smtClean="0"/>
              <a:t>基础</a:t>
            </a:r>
            <a:r>
              <a:rPr lang="en-US" altLang="zh-CN" sz="4400" smtClean="0"/>
              <a:t>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概念</a:t>
            </a:r>
          </a:p>
          <a:p>
            <a:pPr lvl="1" eaLnBrk="1" hangingPunct="1"/>
            <a:r>
              <a:rPr lang="zh-CN" altLang="en-US" dirty="0" smtClean="0"/>
              <a:t>对象</a:t>
            </a:r>
            <a:r>
              <a:rPr lang="zh-CN" altLang="en-US" dirty="0" smtClean="0"/>
              <a:t>技术的定义</a:t>
            </a:r>
          </a:p>
          <a:p>
            <a:pPr lvl="1" eaLnBrk="1" hangingPunct="1"/>
            <a:r>
              <a:rPr lang="zh-CN" altLang="en-US" dirty="0" smtClean="0"/>
              <a:t>对象和类：对象、类的定义和关系</a:t>
            </a:r>
          </a:p>
          <a:p>
            <a:pPr eaLnBrk="1" hangingPunct="1"/>
            <a:r>
              <a:rPr kumimoji="0" lang="zh-CN" altLang="en-US" dirty="0" smtClean="0"/>
              <a:t>应用</a:t>
            </a:r>
          </a:p>
          <a:p>
            <a:pPr lvl="1" eaLnBrk="1" hangingPunct="1"/>
            <a:r>
              <a:rPr kumimoji="0" lang="zh-CN" altLang="en-US" dirty="0" smtClean="0"/>
              <a:t>利用几个重要的对象技术相关原则分析设计质量：封装、抽象</a:t>
            </a:r>
            <a:r>
              <a:rPr kumimoji="0" lang="zh-CN" altLang="en-US" dirty="0" smtClean="0"/>
              <a:t>、利用</a:t>
            </a:r>
            <a:r>
              <a:rPr kumimoji="0" lang="zh-CN" altLang="en-US" dirty="0" smtClean="0"/>
              <a:t>泛化关系支持多态等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E99A3D76-B8D2-487D-9EE3-689B453751B6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2.</a:t>
            </a:r>
            <a:r>
              <a:rPr lang="zh-CN" altLang="en-US" sz="4400" smtClean="0"/>
              <a:t>可视化建模实践</a:t>
            </a:r>
            <a:r>
              <a:rPr lang="en-US" altLang="zh-CN" sz="4400" smtClean="0"/>
              <a:t>(</a:t>
            </a:r>
            <a:r>
              <a:rPr lang="zh-CN" altLang="en-US" sz="4400" smtClean="0"/>
              <a:t>基础</a:t>
            </a:r>
            <a:r>
              <a:rPr lang="en-US" altLang="zh-CN" sz="4400" smtClean="0"/>
              <a:t>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概念</a:t>
            </a:r>
          </a:p>
          <a:p>
            <a:pPr lvl="1" eaLnBrk="1" hangingPunct="1"/>
            <a:r>
              <a:rPr lang="zh-CN" altLang="en-US" dirty="0" smtClean="0"/>
              <a:t>可视化建模与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的概念和优点</a:t>
            </a:r>
          </a:p>
          <a:p>
            <a:pPr lvl="1" eaLnBrk="1" hangingPunct="1"/>
            <a:r>
              <a:rPr lang="en-US" altLang="zh-CN" dirty="0" smtClean="0"/>
              <a:t>UML</a:t>
            </a:r>
            <a:r>
              <a:rPr lang="zh-CN" altLang="en-US" dirty="0" smtClean="0"/>
              <a:t>基础结构和上层结构</a:t>
            </a:r>
          </a:p>
          <a:p>
            <a:pPr lvl="1" eaLnBrk="1" hangingPunct="1"/>
            <a:r>
              <a:rPr lang="en-US" altLang="zh-CN" dirty="0" smtClean="0"/>
              <a:t>UML2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类</a:t>
            </a:r>
            <a:r>
              <a:rPr lang="en-US" altLang="zh-CN" dirty="0" smtClean="0"/>
              <a:t>14</a:t>
            </a:r>
            <a:r>
              <a:rPr lang="zh-CN" altLang="en-US" dirty="0" smtClean="0"/>
              <a:t>种图</a:t>
            </a:r>
          </a:p>
          <a:p>
            <a:pPr lvl="2" eaLnBrk="1" hangingPunct="1"/>
            <a:r>
              <a:rPr lang="zh-CN" altLang="en-US" dirty="0" smtClean="0"/>
              <a:t>静态</a:t>
            </a:r>
            <a:r>
              <a:rPr lang="en-US" altLang="zh-CN" dirty="0" smtClean="0"/>
              <a:t>(7</a:t>
            </a:r>
            <a:r>
              <a:rPr lang="zh-CN" altLang="en-US" dirty="0" smtClean="0"/>
              <a:t>种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：类图、对象图、构件图、部署图、包图、</a:t>
            </a:r>
            <a:r>
              <a:rPr lang="zh-CN" altLang="en-US" dirty="0" smtClean="0">
                <a:solidFill>
                  <a:srgbClr val="4D4D4D"/>
                </a:solidFill>
              </a:rPr>
              <a:t>组合结构图、外廓图</a:t>
            </a:r>
            <a:endParaRPr lang="en-US" altLang="zh-CN" dirty="0" smtClean="0">
              <a:solidFill>
                <a:srgbClr val="4D4D4D"/>
              </a:solidFill>
            </a:endParaRPr>
          </a:p>
          <a:p>
            <a:pPr lvl="2" eaLnBrk="1" hangingPunct="1"/>
            <a:r>
              <a:rPr lang="zh-CN" altLang="en-US" dirty="0" smtClean="0"/>
              <a:t>动态</a:t>
            </a:r>
            <a:r>
              <a:rPr lang="en-US" altLang="zh-CN" dirty="0" smtClean="0"/>
              <a:t>(7</a:t>
            </a:r>
            <a:r>
              <a:rPr lang="zh-CN" altLang="en-US" dirty="0" smtClean="0"/>
              <a:t>种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：顺序图、通信图、</a:t>
            </a:r>
            <a:r>
              <a:rPr lang="zh-CN" altLang="en-US" dirty="0" smtClean="0">
                <a:solidFill>
                  <a:srgbClr val="4D4D4D"/>
                </a:solidFill>
              </a:rPr>
              <a:t>计时图、交互纵览图、</a:t>
            </a:r>
            <a:r>
              <a:rPr lang="zh-CN" altLang="en-US" dirty="0" smtClean="0"/>
              <a:t>活动图、状态机图、用例图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  <a:fld id="{2931E0EB-D04E-47C3-A85D-B9D1F3A7493F}" type="slidenum">
              <a:rPr lang="en-US" altLang="zh-CN" sz="1200" smtClean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3.</a:t>
            </a:r>
            <a:r>
              <a:rPr lang="zh-CN" altLang="en-US" sz="4400" smtClean="0"/>
              <a:t>业务建模</a:t>
            </a:r>
            <a:r>
              <a:rPr lang="en-US" altLang="zh-CN" sz="4400" smtClean="0"/>
              <a:t>(</a:t>
            </a:r>
            <a:r>
              <a:rPr lang="zh-CN" altLang="en-US" sz="4400" smtClean="0"/>
              <a:t>起源</a:t>
            </a:r>
            <a:r>
              <a:rPr lang="en-US" altLang="zh-CN" sz="4400" smtClean="0"/>
              <a:t>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概念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UML</a:t>
            </a:r>
            <a:r>
              <a:rPr lang="zh-CN" altLang="en-US" dirty="0" smtClean="0"/>
              <a:t>与软件工程过程的区别和联系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业务建模与软件开发的区别和联系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业务建模核心概念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业务参与者、业务用例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/>
              <a:t>业务工人、业务实体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活动图细节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应用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给定业务场景建立其业务用例模型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ahoma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801</Words>
  <Application>Microsoft Office PowerPoint</Application>
  <PresentationFormat>全屏显示(4:3)</PresentationFormat>
  <Paragraphs>148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模板</vt:lpstr>
      <vt:lpstr>面向对象分析设计 Object-Oriented Analysis &amp; Design</vt:lpstr>
      <vt:lpstr>课程复习：关于考试</vt:lpstr>
      <vt:lpstr>关于试题</vt:lpstr>
      <vt:lpstr>第11章 课程总结</vt:lpstr>
      <vt:lpstr>学习路线图</vt:lpstr>
      <vt:lpstr>课程安排</vt:lpstr>
      <vt:lpstr>1.上升到面向对象(基础)</vt:lpstr>
      <vt:lpstr>2.可视化建模实践(基础)</vt:lpstr>
      <vt:lpstr>3.业务建模(起源)</vt:lpstr>
      <vt:lpstr>4.用例建模(需求)</vt:lpstr>
      <vt:lpstr>5.用例分析(分析)</vt:lpstr>
      <vt:lpstr>6.面向对象的设计原则(设计基础)</vt:lpstr>
      <vt:lpstr>7.面向对象的设计模式(设计基础)</vt:lpstr>
      <vt:lpstr>8.构架设计(设计)</vt:lpstr>
      <vt:lpstr>9.构件设计(设计)</vt:lpstr>
      <vt:lpstr>10.从模型到代码(实现)</vt:lpstr>
      <vt:lpstr>谢谢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面向对象技术课程讲义</dc:title>
  <dc:creator>thbin</dc:creator>
  <cp:lastModifiedBy>thbin</cp:lastModifiedBy>
  <cp:revision>226</cp:revision>
  <cp:lastPrinted>1601-01-01T00:00:00Z</cp:lastPrinted>
  <dcterms:created xsi:type="dcterms:W3CDTF">2005-09-05T02:45:08Z</dcterms:created>
  <dcterms:modified xsi:type="dcterms:W3CDTF">2013-12-11T05:41:00Z</dcterms:modified>
  <cp:category>UML</cp:category>
</cp:coreProperties>
</file>