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5"/>
  </p:notesMasterIdLst>
  <p:handoutMasterIdLst>
    <p:handoutMasterId r:id="rId36"/>
  </p:handoutMasterIdLst>
  <p:sldIdLst>
    <p:sldId id="256" r:id="rId4"/>
    <p:sldId id="257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298" r:id="rId16"/>
    <p:sldId id="299" r:id="rId17"/>
    <p:sldId id="260" r:id="rId18"/>
    <p:sldId id="265" r:id="rId19"/>
    <p:sldId id="266" r:id="rId20"/>
    <p:sldId id="262" r:id="rId21"/>
    <p:sldId id="261" r:id="rId22"/>
    <p:sldId id="270" r:id="rId23"/>
    <p:sldId id="272" r:id="rId24"/>
    <p:sldId id="271" r:id="rId25"/>
    <p:sldId id="283" r:id="rId26"/>
    <p:sldId id="273" r:id="rId27"/>
    <p:sldId id="274" r:id="rId28"/>
    <p:sldId id="275" r:id="rId29"/>
    <p:sldId id="277" r:id="rId30"/>
    <p:sldId id="278" r:id="rId31"/>
    <p:sldId id="280" r:id="rId32"/>
    <p:sldId id="281" r:id="rId33"/>
    <p:sldId id="300" r:id="rId34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29.01.2018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l diversity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Sometimes this may too restrictive,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the entropy of the entire table may be low if a few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values are very common. This leads to the following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less conservative notion of -diversity.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6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2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  <a:latin typeface="Arial"/>
              </a:rPr>
              <a:t>Frei verwendbar</a:t>
            </a:r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  <a:p>
            <a:pPr lvl="1"/>
            <a:r>
              <a:rPr lang="en-US" dirty="0"/>
              <a:t>Solution: random sorting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 both tables on {Problem} possible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Definition:</a:t>
                </a:r>
              </a:p>
              <a:p>
                <a:pPr lvl="1"/>
                <a:r>
                  <a:rPr lang="en-US" dirty="0"/>
                  <a:t>A table is l-diverse if there are at least l “</a:t>
                </a:r>
                <a:r>
                  <a:rPr lang="en-US" b="1" dirty="0"/>
                  <a:t>well represented</a:t>
                </a:r>
                <a:r>
                  <a:rPr lang="en-US" dirty="0"/>
                  <a:t>” values for the sensitive attribute</a:t>
                </a:r>
              </a:p>
              <a:p>
                <a:r>
                  <a:rPr lang="en-US" dirty="0"/>
                  <a:t>Distinct l-diversity</a:t>
                </a:r>
              </a:p>
              <a:p>
                <a:pPr lvl="1"/>
                <a:r>
                  <a:rPr lang="en-US" dirty="0"/>
                  <a:t>The simplest definition ensures that at least </a:t>
                </a:r>
                <a:r>
                  <a:rPr lang="en-US" i="1" dirty="0"/>
                  <a:t>l</a:t>
                </a:r>
                <a:r>
                  <a:rPr lang="en-US" dirty="0"/>
                  <a:t> distinct values for the sensitive field in each equivalence class.</a:t>
                </a:r>
              </a:p>
              <a:p>
                <a:r>
                  <a:rPr lang="en-US" dirty="0"/>
                  <a:t>Entropy l-diversity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l-diversity if for every equivalence class E, Entropy(E) ≥ log l 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5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7FE7D-B712-4418-99A5-34C36589C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8983E-DF29-4EBC-AD6B-2651C7AFF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5DF7C-AA19-485B-AD25-307B8FD270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AC9209-5E89-4065-840E-6FECF1F8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33875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941A83-4BB8-4716-8A05-BDBD6A6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Recursive (</a:t>
            </a:r>
            <a:r>
              <a:rPr lang="en-US" i="1" dirty="0"/>
              <a:t>c, l</a:t>
            </a:r>
            <a:r>
              <a:rPr lang="en-US" dirty="0"/>
              <a:t>)-diversity.</a:t>
            </a:r>
          </a:p>
          <a:p>
            <a:pPr lvl="1"/>
            <a:r>
              <a:rPr lang="en-US" dirty="0"/>
              <a:t>Makes sure that most frequent values not too often and</a:t>
            </a:r>
          </a:p>
          <a:p>
            <a:pPr lvl="1"/>
            <a:r>
              <a:rPr lang="en-US" dirty="0"/>
              <a:t>Most less frequent not too rarely</a:t>
            </a:r>
          </a:p>
          <a:p>
            <a:pPr lvl="1"/>
            <a:r>
              <a:rPr lang="en-US" dirty="0"/>
              <a:t>Compromise between the prior ones </a:t>
            </a:r>
          </a:p>
          <a:p>
            <a:pPr lvl="2"/>
            <a:r>
              <a:rPr lang="en-US" dirty="0"/>
              <a:t>Let</a:t>
            </a:r>
            <a:r>
              <a:rPr lang="en-US" i="1" dirty="0"/>
              <a:t> n </a:t>
            </a:r>
            <a:r>
              <a:rPr lang="en-US" dirty="0"/>
              <a:t>be the number of values in a equivalent class</a:t>
            </a:r>
          </a:p>
          <a:p>
            <a:pPr lvl="2"/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 l &lt;= I &lt;= n FASDF</a:t>
            </a:r>
          </a:p>
          <a:p>
            <a:pPr lvl="2"/>
            <a:r>
              <a:rPr lang="en-US" dirty="0"/>
              <a:t>Then </a:t>
            </a:r>
            <a:r>
              <a:rPr lang="en-US" i="1" dirty="0"/>
              <a:t>E </a:t>
            </a:r>
            <a:r>
              <a:rPr lang="en-US" dirty="0"/>
              <a:t>is said to have recursive ((</a:t>
            </a:r>
            <a:r>
              <a:rPr lang="en-US" i="1" dirty="0"/>
              <a:t>c, l</a:t>
            </a:r>
            <a:r>
              <a:rPr lang="en-US" dirty="0"/>
              <a:t>)-diversity if </a:t>
            </a:r>
            <a:r>
              <a:rPr lang="en-US" i="1" dirty="0"/>
              <a:t>r</a:t>
            </a:r>
            <a:r>
              <a:rPr lang="en-US" sz="400" dirty="0"/>
              <a:t>1 </a:t>
            </a:r>
            <a:r>
              <a:rPr lang="en-US" i="1" dirty="0"/>
              <a:t>&lt; c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sz="400" i="1" dirty="0" err="1"/>
              <a:t>l</a:t>
            </a:r>
            <a:r>
              <a:rPr lang="en-US" sz="400" i="1" dirty="0"/>
              <a:t>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sz="400" i="1" dirty="0"/>
              <a:t>l</a:t>
            </a:r>
            <a:r>
              <a:rPr lang="en-US" sz="400" dirty="0"/>
              <a:t>+1 </a:t>
            </a:r>
            <a:r>
              <a:rPr lang="en-US" dirty="0"/>
              <a:t>+</a:t>
            </a:r>
            <a:r>
              <a:rPr lang="en-US" i="1" dirty="0"/>
              <a:t>...</a:t>
            </a:r>
            <a:r>
              <a:rPr lang="en-US" dirty="0"/>
              <a:t>+</a:t>
            </a:r>
            <a:r>
              <a:rPr lang="en-US" i="1" dirty="0" err="1"/>
              <a:t>r</a:t>
            </a:r>
            <a:r>
              <a:rPr lang="en-US" sz="400" i="1" dirty="0" err="1"/>
              <a:t>m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A2A1FE-83FE-487A-9105-1D95C0419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78E79-B487-426A-AF28-48D8BAFB8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AD66-757F-4810-AEDA-4E29FAA51C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702746B-B7F7-41CB-AF7C-EC3D1EE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236229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Wiegnand</a:t>
            </a:r>
            <a:r>
              <a:rPr lang="de-DE" dirty="0"/>
              <a:t>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5.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Different data recipients got different claims to the data</a:t>
            </a:r>
          </a:p>
          <a:p>
            <a:r>
              <a:rPr lang="de-DE"/>
              <a:t>T(Job, Sex, Age, Race, Disease, Salary)</a:t>
            </a:r>
          </a:p>
          <a:p>
            <a:r>
              <a:rPr lang="de-DE"/>
              <a:t>Pharma company intresed in diesease with attribute job,sex, age</a:t>
            </a:r>
          </a:p>
          <a:p>
            <a:r>
              <a:rPr lang="de-DE"/>
              <a:t>Another is intereset in JOB, AGE, RACE</a:t>
            </a:r>
          </a:p>
          <a:p>
            <a:r>
              <a:rPr lang="de-DE"/>
              <a:t>Relse one table with {JOB, Sex, Age, Race}</a:t>
            </a:r>
          </a:p>
          <a:p>
            <a:r>
              <a:rPr lang="de-DE"/>
              <a:t>- </a:t>
            </a:r>
            <a:r>
              <a:rPr lang="en-US"/>
              <a:t>A drawback is that information is released unnecessarily, in that neither of the two purposes needs all four attributes</a:t>
            </a:r>
          </a:p>
          <a:p>
            <a:r>
              <a:rPr lang="en-US"/>
              <a:t>You make one for both of them. Problem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EXTENDED SCENARIOS - Multiple Release Publishing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816CE3B-BCDB-4B82-9CAB-E0317913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6718"/>
              </p:ext>
            </p:extLst>
          </p:nvPr>
        </p:nvGraphicFramePr>
        <p:xfrm>
          <a:off x="539552" y="1567734"/>
          <a:ext cx="309634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160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6F5005-D8D8-46E8-91DB-9B15DEE5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417"/>
              </p:ext>
            </p:extLst>
          </p:nvPr>
        </p:nvGraphicFramePr>
        <p:xfrm>
          <a:off x="4979864" y="1561282"/>
          <a:ext cx="326402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9DA06F8-F5B8-4686-92F6-17A874E2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1104"/>
              </p:ext>
            </p:extLst>
          </p:nvPr>
        </p:nvGraphicFramePr>
        <p:xfrm>
          <a:off x="2123728" y="3693657"/>
          <a:ext cx="4762069" cy="24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038909483"/>
                    </a:ext>
                  </a:extLst>
                </a:gridCol>
                <a:gridCol w="1306008">
                  <a:extLst>
                    <a:ext uri="{9D8B030D-6E8A-4147-A177-3AD203B41FA5}">
                      <a16:colId xmlns:a16="http://schemas.microsoft.com/office/drawing/2014/main" val="1218478600"/>
                    </a:ext>
                  </a:extLst>
                </a:gridCol>
                <a:gridCol w="858333">
                  <a:extLst>
                    <a:ext uri="{9D8B030D-6E8A-4147-A177-3AD203B41FA5}">
                      <a16:colId xmlns:a16="http://schemas.microsoft.com/office/drawing/2014/main" val="2365763890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898951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734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1483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347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645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48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2312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19785816"/>
                  </a:ext>
                </a:extLst>
              </a:tr>
              <a:tr h="117135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17711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18.05.2017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29873"/>
              </p:ext>
            </p:extLst>
          </p:nvPr>
        </p:nvGraphicFramePr>
        <p:xfrm>
          <a:off x="982705" y="1283334"/>
          <a:ext cx="3312368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7B90BD-FE29-40A4-A397-DA638520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0242"/>
              </p:ext>
            </p:extLst>
          </p:nvPr>
        </p:nvGraphicFramePr>
        <p:xfrm>
          <a:off x="299864" y="3226025"/>
          <a:ext cx="4200129" cy="1529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Painting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9630437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C22BFF2-9ED9-413C-9F80-FDF8C7C4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9892"/>
              </p:ext>
            </p:extLst>
          </p:nvPr>
        </p:nvGraphicFramePr>
        <p:xfrm>
          <a:off x="4586002" y="4708559"/>
          <a:ext cx="4200129" cy="127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r>
              <a:rPr lang="en-US" i="1" dirty="0"/>
              <a:t>Example </a:t>
            </a:r>
            <a:r>
              <a:rPr lang="en-US" dirty="0"/>
              <a:t>6.3. Let Table VIII(a) be the first release </a:t>
            </a:r>
            <a:r>
              <a:rPr lang="en-US" i="1" dirty="0"/>
              <a:t>T</a:t>
            </a:r>
            <a:r>
              <a:rPr lang="en-US" dirty="0"/>
              <a:t>1. Let Table VIII(b) be </a:t>
            </a:r>
            <a:r>
              <a:rPr lang="en-US" dirty="0" err="1"/>
              <a:t>thesecond</a:t>
            </a:r>
            <a:r>
              <a:rPr lang="en-US" dirty="0"/>
              <a:t> release </a:t>
            </a:r>
            <a:r>
              <a:rPr lang="en-US" i="1" dirty="0"/>
              <a:t>T</a:t>
            </a:r>
            <a:r>
              <a:rPr lang="en-US" dirty="0"/>
              <a:t>2 after inserting a new record. Both </a:t>
            </a:r>
            <a:r>
              <a:rPr lang="en-US" i="1" dirty="0"/>
              <a:t>T</a:t>
            </a:r>
            <a:r>
              <a:rPr lang="en-US" dirty="0"/>
              <a:t>1 and </a:t>
            </a:r>
            <a:r>
              <a:rPr lang="en-US" i="1" dirty="0"/>
              <a:t>T</a:t>
            </a:r>
            <a:r>
              <a:rPr lang="en-US" dirty="0"/>
              <a:t>2 satisfy 2-diversity </a:t>
            </a:r>
            <a:r>
              <a:rPr lang="en-US" dirty="0" err="1"/>
              <a:t>independently.Suppose</a:t>
            </a:r>
            <a:r>
              <a:rPr lang="en-US" dirty="0"/>
              <a:t> the attacker knows that a female lawyer, Alice, has a record in </a:t>
            </a:r>
            <a:r>
              <a:rPr lang="en-US" i="1" dirty="0"/>
              <a:t>T</a:t>
            </a:r>
            <a:r>
              <a:rPr lang="en-US" dirty="0"/>
              <a:t>2but not in </a:t>
            </a:r>
            <a:r>
              <a:rPr lang="en-US" i="1" dirty="0"/>
              <a:t>T</a:t>
            </a:r>
            <a:r>
              <a:rPr lang="en-US" dirty="0"/>
              <a:t>1, based on the timestamp that Alice was admitted to a hospital. From </a:t>
            </a:r>
            <a:r>
              <a:rPr lang="en-US" i="1" dirty="0"/>
              <a:t>T</a:t>
            </a:r>
            <a:r>
              <a:rPr lang="en-US" dirty="0"/>
              <a:t>2,the attacker can infer that Alice must have contracted either </a:t>
            </a:r>
            <a:r>
              <a:rPr lang="en-US" i="1" dirty="0"/>
              <a:t>Flu</a:t>
            </a:r>
            <a:r>
              <a:rPr lang="en-US" dirty="0"/>
              <a:t>, </a:t>
            </a:r>
            <a:r>
              <a:rPr lang="en-US" i="1" dirty="0"/>
              <a:t>Fever</a:t>
            </a:r>
            <a:r>
              <a:rPr lang="en-US" dirty="0"/>
              <a:t>, or </a:t>
            </a:r>
            <a:r>
              <a:rPr lang="en-US" i="1" dirty="0"/>
              <a:t>HIV</a:t>
            </a:r>
            <a:r>
              <a:rPr lang="en-US" dirty="0"/>
              <a:t>. </a:t>
            </a:r>
            <a:r>
              <a:rPr lang="en-US" dirty="0" err="1"/>
              <a:t>Bycomparing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2 with </a:t>
            </a:r>
            <a:r>
              <a:rPr lang="en-US" i="1" dirty="0"/>
              <a:t>T</a:t>
            </a:r>
            <a:r>
              <a:rPr lang="en-US" dirty="0"/>
              <a:t>1, the attacker can identify that the first two records in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err="1"/>
              <a:t>mustbe</a:t>
            </a:r>
            <a:r>
              <a:rPr lang="en-US" dirty="0"/>
              <a:t> old records from </a:t>
            </a:r>
            <a:r>
              <a:rPr lang="en-US" i="1" dirty="0"/>
              <a:t>T</a:t>
            </a:r>
            <a:r>
              <a:rPr lang="en-US" dirty="0"/>
              <a:t>1 and, thus, infer that Alice must have contracted </a:t>
            </a:r>
            <a:r>
              <a:rPr lang="en-US" i="1" dirty="0"/>
              <a:t>HIV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considered only a single data publisher. In real-life data </a:t>
            </a:r>
            <a:r>
              <a:rPr lang="en-US" dirty="0" err="1"/>
              <a:t>publishing,a</a:t>
            </a:r>
            <a:r>
              <a:rPr lang="en-US" dirty="0"/>
              <a:t> single organization often does not hold the complete data. Organizations need </a:t>
            </a:r>
            <a:r>
              <a:rPr lang="en-US" dirty="0" err="1"/>
              <a:t>toshare</a:t>
            </a:r>
            <a:r>
              <a:rPr lang="en-US" dirty="0"/>
              <a:t> data for mutual benefits or for publishing to a third party. For example, </a:t>
            </a:r>
            <a:r>
              <a:rPr lang="en-US" dirty="0" err="1"/>
              <a:t>twocredit</a:t>
            </a:r>
            <a:r>
              <a:rPr lang="en-US" dirty="0"/>
              <a:t> card companies want to integrate their customer data for developing a </a:t>
            </a:r>
            <a:r>
              <a:rPr lang="en-US" dirty="0" err="1"/>
              <a:t>frauddetectionsystem</a:t>
            </a:r>
            <a:r>
              <a:rPr lang="en-US" dirty="0"/>
              <a:t> or for publishing to a bank. However, the credit card companies </a:t>
            </a:r>
            <a:r>
              <a:rPr lang="en-US" dirty="0" err="1"/>
              <a:t>donot</a:t>
            </a:r>
            <a:r>
              <a:rPr lang="en-US" dirty="0"/>
              <a:t> want to indiscriminately disclose their data to each other or to the bank for </a:t>
            </a:r>
            <a:r>
              <a:rPr lang="en-US" dirty="0" err="1"/>
              <a:t>reasonssuch</a:t>
            </a:r>
            <a:r>
              <a:rPr lang="en-US" dirty="0"/>
              <a:t> as privacy protection and business competitiveness. Figure 4 depicts </a:t>
            </a:r>
            <a:r>
              <a:rPr lang="en-US" dirty="0" err="1"/>
              <a:t>thisscenario</a:t>
            </a:r>
            <a:r>
              <a:rPr lang="en-US" dirty="0"/>
              <a:t>, called </a:t>
            </a:r>
            <a:r>
              <a:rPr lang="en-US" i="1" dirty="0"/>
              <a:t>collaborative data publishing</a:t>
            </a:r>
            <a:r>
              <a:rPr lang="en-US" dirty="0"/>
              <a:t>, where several data publishers own </a:t>
            </a:r>
            <a:r>
              <a:rPr lang="en-US" dirty="0" err="1"/>
              <a:t>differentsets</a:t>
            </a:r>
            <a:r>
              <a:rPr lang="en-US" dirty="0"/>
              <a:t> of attributes on the same set of records and want to publish the </a:t>
            </a:r>
            <a:r>
              <a:rPr lang="en-US" dirty="0" err="1"/>
              <a:t>integrateddata</a:t>
            </a:r>
            <a:r>
              <a:rPr lang="en-US" dirty="0"/>
              <a:t> on all attributes. Say, publisher 1 owns {</a:t>
            </a:r>
            <a:r>
              <a:rPr lang="en-US" i="1" dirty="0" err="1"/>
              <a:t>RecID</a:t>
            </a:r>
            <a:r>
              <a:rPr lang="en-US" i="1" dirty="0"/>
              <a:t>, Job, Sex, Age</a:t>
            </a:r>
            <a:r>
              <a:rPr lang="en-US" dirty="0"/>
              <a:t>}, and publisher 2owns {</a:t>
            </a:r>
            <a:r>
              <a:rPr lang="en-US" i="1" dirty="0" err="1"/>
              <a:t>RecID</a:t>
            </a:r>
            <a:r>
              <a:rPr lang="en-US" i="1" dirty="0"/>
              <a:t>, Salary, Disease</a:t>
            </a:r>
            <a:r>
              <a:rPr lang="en-US" dirty="0"/>
              <a:t>}, where </a:t>
            </a:r>
            <a:r>
              <a:rPr lang="en-US" i="1" dirty="0" err="1"/>
              <a:t>RecID</a:t>
            </a:r>
            <a:r>
              <a:rPr lang="en-US" dirty="0"/>
              <a:t>, such as the </a:t>
            </a:r>
            <a:r>
              <a:rPr lang="en-US" i="1" dirty="0"/>
              <a:t>SSN</a:t>
            </a:r>
            <a:r>
              <a:rPr lang="en-US" dirty="0"/>
              <a:t>, is the record </a:t>
            </a:r>
            <a:r>
              <a:rPr lang="en-US" dirty="0" err="1"/>
              <a:t>identifiershared</a:t>
            </a:r>
            <a:r>
              <a:rPr lang="en-US" dirty="0"/>
              <a:t> by all data publishers. They want to publish an integrated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err="1"/>
              <a:t>tableon</a:t>
            </a:r>
            <a:r>
              <a:rPr lang="en-US" dirty="0"/>
              <a:t> all attributes. Also, no data publisher should learn more specific information, owned</a:t>
            </a:r>
          </a:p>
          <a:p>
            <a:r>
              <a:rPr lang="en-US" dirty="0"/>
              <a:t>by the other data publishers, than the information that appears in the final integrated</a:t>
            </a:r>
          </a:p>
          <a:p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pPr>
              <a:buFontTx/>
              <a:buChar char="-"/>
            </a:pP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high-</a:t>
            </a:r>
            <a:r>
              <a:rPr lang="de-DE" dirty="0" err="1"/>
              <a:t>dimensionality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Bound </a:t>
            </a:r>
            <a:r>
              <a:rPr lang="de-DE" dirty="0" err="1"/>
              <a:t>backgroundknowledge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346826"/>
            <a:ext cx="3960440" cy="36890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A77AD6-47AF-49F6-9118-CB30DAE3C920}"/>
              </a:ext>
            </a:extLst>
          </p:cNvPr>
          <p:cNvSpPr txBox="1"/>
          <p:nvPr/>
        </p:nvSpPr>
        <p:spPr>
          <a:xfrm>
            <a:off x="5076056" y="1268760"/>
            <a:ext cx="324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There are a few recent works on anonymizing moving objects. Abul et al. [2008] extended</a:t>
            </a:r>
          </a:p>
          <a:p>
            <a:r>
              <a:rPr lang="en-US" b="0"/>
              <a:t>the traditional </a:t>
            </a:r>
            <a:r>
              <a:rPr lang="en-US" b="0" i="1"/>
              <a:t>k</a:t>
            </a:r>
            <a:r>
              <a:rPr lang="en-US" b="0"/>
              <a:t>-anonymity model to anonymize a set of moving objects. The</a:t>
            </a:r>
          </a:p>
          <a:p>
            <a:r>
              <a:rPr lang="en-US" b="0"/>
              <a:t>intuition is to have at least </a:t>
            </a:r>
            <a:r>
              <a:rPr lang="en-US" b="0" i="1"/>
              <a:t>k </a:t>
            </a:r>
            <a:r>
              <a:rPr lang="en-US" b="0"/>
              <a:t>moving objects appearing within the radius </a:t>
            </a:r>
            <a:r>
              <a:rPr lang="en-US" b="0" i="1"/>
              <a:t>δ </a:t>
            </a:r>
            <a:r>
              <a:rPr lang="en-US" b="0"/>
              <a:t>of the path</a:t>
            </a:r>
          </a:p>
          <a:p>
            <a:r>
              <a:rPr lang="en-US" b="0"/>
              <a:t>of every moving object in the same period of time, as depicted in Figure 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previous work focused on anonymizing the structural or </a:t>
            </a:r>
            <a:r>
              <a:rPr lang="en-US" dirty="0" err="1"/>
              <a:t>semistructural</a:t>
            </a:r>
            <a:r>
              <a:rPr lang="en-US" dirty="0"/>
              <a:t> </a:t>
            </a:r>
            <a:r>
              <a:rPr lang="en-US" dirty="0" err="1"/>
              <a:t>data.What</a:t>
            </a:r>
            <a:r>
              <a:rPr lang="en-US" dirty="0"/>
              <a:t> about the </a:t>
            </a:r>
            <a:r>
              <a:rPr lang="en-US" dirty="0" err="1"/>
              <a:t>unstructural</a:t>
            </a:r>
            <a:r>
              <a:rPr lang="en-US" dirty="0"/>
              <a:t> data, such as text documents? </a:t>
            </a:r>
            <a:r>
              <a:rPr lang="en-US" dirty="0" err="1"/>
              <a:t>Saygin</a:t>
            </a:r>
            <a:r>
              <a:rPr lang="en-US" dirty="0"/>
              <a:t> et al. [2006] </a:t>
            </a:r>
            <a:r>
              <a:rPr lang="en-US" dirty="0" err="1"/>
              <a:t>describesimplicit</a:t>
            </a:r>
            <a:r>
              <a:rPr lang="en-US" dirty="0"/>
              <a:t> and explicit privacy threats in text document repositories. </a:t>
            </a:r>
            <a:r>
              <a:rPr lang="en-US" dirty="0" err="1"/>
              <a:t>Sanitizationof</a:t>
            </a:r>
            <a:r>
              <a:rPr lang="en-US" dirty="0"/>
              <a:t> text documents involves removing sensitive information or removing potential </a:t>
            </a:r>
            <a:r>
              <a:rPr lang="en-US" dirty="0" err="1"/>
              <a:t>linkinginformation</a:t>
            </a:r>
            <a:r>
              <a:rPr lang="en-US" dirty="0"/>
              <a:t> that can associate an individual person to the sensitive information </a:t>
            </a:r>
            <a:r>
              <a:rPr lang="en-US" dirty="0" err="1"/>
              <a:t>ina</a:t>
            </a:r>
            <a:r>
              <a:rPr lang="en-US" dirty="0"/>
              <a:t> document. This research direction is in its </a:t>
            </a:r>
            <a:r>
              <a:rPr lang="en-US" dirty="0" err="1"/>
              <a:t>infancy.Kokkinakis</a:t>
            </a:r>
            <a:r>
              <a:rPr lang="en-US" dirty="0"/>
              <a:t> and </a:t>
            </a:r>
            <a:r>
              <a:rPr lang="en-US" dirty="0" err="1"/>
              <a:t>Thurin</a:t>
            </a:r>
            <a:r>
              <a:rPr lang="en-US" dirty="0"/>
              <a:t> [2007] implemented a system for automatically </a:t>
            </a:r>
            <a:r>
              <a:rPr lang="en-US" dirty="0" err="1"/>
              <a:t>anonymizinghospital</a:t>
            </a:r>
            <a:r>
              <a:rPr lang="en-US" dirty="0"/>
              <a:t> discharge letters by identifying and deliberately removing all phrases </a:t>
            </a:r>
            <a:r>
              <a:rPr lang="en-US" dirty="0" err="1"/>
              <a:t>fromclinical</a:t>
            </a:r>
            <a:r>
              <a:rPr lang="en-US" dirty="0"/>
              <a:t> text that satisfy some predefined types of sensitive entities. The </a:t>
            </a:r>
            <a:r>
              <a:rPr lang="en-US" dirty="0" err="1"/>
              <a:t>identificationphase</a:t>
            </a:r>
            <a:r>
              <a:rPr lang="en-US" dirty="0"/>
              <a:t> is achieved by collaborating with an underlying generic named entity recognition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5ED9B24-9D99-4505-BE80-1DA6FF098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C512B-9DD9-413C-930A-32C3289821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724541-FB68-4A6F-BB19-CEB7872244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112A-A3FB-4D9A-8B2E-A29AD7CC0E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EEA0E4C-9494-48DF-ABFE-74974ED8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564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buy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b="1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b="1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</a:t>
            </a:r>
            <a:r>
              <a:rPr lang="en-US" dirty="0" err="1"/>
              <a:t>additionaly</a:t>
            </a:r>
            <a:r>
              <a:rPr lang="en-US" dirty="0"/>
              <a:t> that </a:t>
            </a:r>
            <a:r>
              <a:rPr lang="en-US" dirty="0" err="1"/>
              <a:t>e.g</a:t>
            </a:r>
            <a:r>
              <a:rPr lang="en-US" dirty="0"/>
              <a:t> Carl(37, 4768) is </a:t>
            </a:r>
            <a:r>
              <a:rPr lang="en-US" dirty="0" err="1"/>
              <a:t>asian</a:t>
            </a:r>
            <a:r>
              <a:rPr lang="en-US" dirty="0"/>
              <a:t> (low risk of heart disease)</a:t>
            </a:r>
          </a:p>
          <a:p>
            <a:pPr lvl="2"/>
            <a:r>
              <a:rPr lang="en-US" dirty="0"/>
              <a:t>Conclude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2111</Words>
  <Application>Microsoft Office PowerPoint</Application>
  <PresentationFormat>Bildschirmpräsentation (4:3)</PresentationFormat>
  <Paragraphs>380</Paragraphs>
  <Slides>31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L-Diversity</vt:lpstr>
      <vt:lpstr>L-Diversity</vt:lpstr>
      <vt:lpstr>l-diversity</vt:lpstr>
      <vt:lpstr>Different l-diversity</vt:lpstr>
      <vt:lpstr>Pr0blems with l-diversity</vt:lpstr>
      <vt:lpstr>t-close´ness</vt:lpstr>
      <vt:lpstr>t-close´ness</vt:lpstr>
      <vt:lpstr>EXTENDED SCENARIOS - Multiple Release Publishing</vt:lpstr>
      <vt:lpstr>EXTENDED SCENARIOS –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High-Dimensional Transaction Data</vt:lpstr>
      <vt:lpstr>High-Dimensional Transaction Data</vt:lpstr>
      <vt:lpstr>Moving Object Data</vt:lpstr>
      <vt:lpstr>Textual Data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keywords>C_Unrestricted</cp:keywords>
  <cp:lastModifiedBy>Andi h</cp:lastModifiedBy>
  <cp:revision>233</cp:revision>
  <cp:lastPrinted>1601-01-01T00:00:00Z</cp:lastPrinted>
  <dcterms:created xsi:type="dcterms:W3CDTF">2016-01-24T22:07:33Z</dcterms:created>
  <dcterms:modified xsi:type="dcterms:W3CDTF">2018-01-29T15:30:02Z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  <property fmtid="{D5CDD505-2E9C-101B-9397-08002B2CF9AE}" pid="4" name="Document Confidentiality">
    <vt:lpwstr>Unrestricted</vt:lpwstr>
  </property>
</Properties>
</file>