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3"/>
  </p:sldMasterIdLst>
  <p:notesMasterIdLst>
    <p:notesMasterId r:id="rId34"/>
  </p:notesMasterIdLst>
  <p:handoutMasterIdLst>
    <p:handoutMasterId r:id="rId35"/>
  </p:handoutMasterIdLst>
  <p:sldIdLst>
    <p:sldId id="256" r:id="rId4"/>
    <p:sldId id="301" r:id="rId5"/>
    <p:sldId id="297" r:id="rId6"/>
    <p:sldId id="337" r:id="rId7"/>
    <p:sldId id="287" r:id="rId8"/>
    <p:sldId id="295" r:id="rId9"/>
    <p:sldId id="336" r:id="rId10"/>
    <p:sldId id="294" r:id="rId11"/>
    <p:sldId id="288" r:id="rId12"/>
    <p:sldId id="289" r:id="rId13"/>
    <p:sldId id="332" r:id="rId14"/>
    <p:sldId id="333" r:id="rId15"/>
    <p:sldId id="334" r:id="rId16"/>
    <p:sldId id="342" r:id="rId17"/>
    <p:sldId id="338" r:id="rId18"/>
    <p:sldId id="320" r:id="rId19"/>
    <p:sldId id="321" r:id="rId20"/>
    <p:sldId id="322" r:id="rId21"/>
    <p:sldId id="319" r:id="rId22"/>
    <p:sldId id="323" r:id="rId23"/>
    <p:sldId id="339" r:id="rId24"/>
    <p:sldId id="329" r:id="rId25"/>
    <p:sldId id="340" r:id="rId26"/>
    <p:sldId id="312" r:id="rId27"/>
    <p:sldId id="328" r:id="rId28"/>
    <p:sldId id="335" r:id="rId29"/>
    <p:sldId id="341" r:id="rId30"/>
    <p:sldId id="311" r:id="rId31"/>
    <p:sldId id="325" r:id="rId32"/>
    <p:sldId id="330" r:id="rId33"/>
  </p:sldIdLst>
  <p:sldSz cx="9144000" cy="6858000" type="screen4x3"/>
  <p:notesSz cx="9942513" cy="6761163"/>
  <p:defaultTextStyle>
    <a:defPPr>
      <a:defRPr lang="de-DE"/>
    </a:defPPr>
    <a:lvl1pPr algn="ctr" rtl="0" fontAlgn="base">
      <a:spcBef>
        <a:spcPct val="0"/>
      </a:spcBef>
      <a:spcAft>
        <a:spcPct val="0"/>
      </a:spcAft>
      <a:defRPr b="1" kern="1200">
        <a:solidFill>
          <a:schemeClr val="tx1"/>
        </a:solidFill>
        <a:latin typeface="Arial" charset="0"/>
        <a:ea typeface="+mn-ea"/>
        <a:cs typeface="+mn-cs"/>
      </a:defRPr>
    </a:lvl1pPr>
    <a:lvl2pPr marL="457200" algn="ctr" rtl="0" fontAlgn="base">
      <a:spcBef>
        <a:spcPct val="0"/>
      </a:spcBef>
      <a:spcAft>
        <a:spcPct val="0"/>
      </a:spcAft>
      <a:defRPr b="1" kern="1200">
        <a:solidFill>
          <a:schemeClr val="tx1"/>
        </a:solidFill>
        <a:latin typeface="Arial" charset="0"/>
        <a:ea typeface="+mn-ea"/>
        <a:cs typeface="+mn-cs"/>
      </a:defRPr>
    </a:lvl2pPr>
    <a:lvl3pPr marL="914400" algn="ctr" rtl="0" fontAlgn="base">
      <a:spcBef>
        <a:spcPct val="0"/>
      </a:spcBef>
      <a:spcAft>
        <a:spcPct val="0"/>
      </a:spcAft>
      <a:defRPr b="1" kern="1200">
        <a:solidFill>
          <a:schemeClr val="tx1"/>
        </a:solidFill>
        <a:latin typeface="Arial" charset="0"/>
        <a:ea typeface="+mn-ea"/>
        <a:cs typeface="+mn-cs"/>
      </a:defRPr>
    </a:lvl3pPr>
    <a:lvl4pPr marL="1371600" algn="ctr" rtl="0" fontAlgn="base">
      <a:spcBef>
        <a:spcPct val="0"/>
      </a:spcBef>
      <a:spcAft>
        <a:spcPct val="0"/>
      </a:spcAft>
      <a:defRPr b="1" kern="1200">
        <a:solidFill>
          <a:schemeClr val="tx1"/>
        </a:solidFill>
        <a:latin typeface="Arial" charset="0"/>
        <a:ea typeface="+mn-ea"/>
        <a:cs typeface="+mn-cs"/>
      </a:defRPr>
    </a:lvl4pPr>
    <a:lvl5pPr marL="1828800" algn="ct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7A"/>
    <a:srgbClr val="004078"/>
    <a:srgbClr val="003366"/>
    <a:srgbClr val="336699"/>
    <a:srgbClr val="003300"/>
    <a:srgbClr val="FFFFCC"/>
    <a:srgbClr val="660066"/>
    <a:srgbClr val="E6B0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67333" autoAdjust="0"/>
  </p:normalViewPr>
  <p:slideViewPr>
    <p:cSldViewPr snapToObjects="1">
      <p:cViewPr varScale="1">
        <p:scale>
          <a:sx n="77" d="100"/>
          <a:sy n="77" d="100"/>
        </p:scale>
        <p:origin x="2604" y="84"/>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notesViewPr>
    <p:cSldViewPr snapToObjects="1">
      <p:cViewPr varScale="1">
        <p:scale>
          <a:sx n="51" d="100"/>
          <a:sy n="51" d="100"/>
        </p:scale>
        <p:origin x="291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3" Type="http://schemas.openxmlformats.org/officeDocument/2006/relationships/slideMaster" Target="slideMasters/slideMaster1.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1" y="0"/>
            <a:ext cx="4308719" cy="337691"/>
          </a:xfrm>
          <a:prstGeom prst="rect">
            <a:avLst/>
          </a:prstGeom>
          <a:noFill/>
          <a:ln w="9525">
            <a:noFill/>
            <a:miter lim="800000"/>
            <a:headEnd/>
            <a:tailEnd/>
          </a:ln>
          <a:effectLst/>
        </p:spPr>
        <p:txBody>
          <a:bodyPr vert="horz" wrap="square" lIns="88112" tIns="44056" rIns="88112" bIns="44056" numCol="1" anchor="t" anchorCtr="0" compatLnSpc="1">
            <a:prstTxWarp prst="textNoShape">
              <a:avLst/>
            </a:prstTxWarp>
          </a:bodyPr>
          <a:lstStyle>
            <a:lvl1pPr algn="l" eaLnBrk="0" hangingPunct="0">
              <a:defRPr sz="1200" b="0"/>
            </a:lvl1pPr>
          </a:lstStyle>
          <a:p>
            <a:endParaRPr lang="de-DE"/>
          </a:p>
        </p:txBody>
      </p:sp>
      <p:sp>
        <p:nvSpPr>
          <p:cNvPr id="30723" name="Rectangle 3"/>
          <p:cNvSpPr>
            <a:spLocks noGrp="1" noChangeArrowheads="1"/>
          </p:cNvSpPr>
          <p:nvPr>
            <p:ph type="dt" sz="quarter" idx="1"/>
          </p:nvPr>
        </p:nvSpPr>
        <p:spPr bwMode="auto">
          <a:xfrm>
            <a:off x="5631572" y="0"/>
            <a:ext cx="4308719" cy="337691"/>
          </a:xfrm>
          <a:prstGeom prst="rect">
            <a:avLst/>
          </a:prstGeom>
          <a:noFill/>
          <a:ln w="9525">
            <a:noFill/>
            <a:miter lim="800000"/>
            <a:headEnd/>
            <a:tailEnd/>
          </a:ln>
          <a:effectLst/>
        </p:spPr>
        <p:txBody>
          <a:bodyPr vert="horz" wrap="square" lIns="88112" tIns="44056" rIns="88112" bIns="44056" numCol="1" anchor="t" anchorCtr="0" compatLnSpc="1">
            <a:prstTxWarp prst="textNoShape">
              <a:avLst/>
            </a:prstTxWarp>
          </a:bodyPr>
          <a:lstStyle>
            <a:lvl1pPr algn="r" eaLnBrk="0" hangingPunct="0">
              <a:defRPr sz="1200" b="0"/>
            </a:lvl1pPr>
          </a:lstStyle>
          <a:p>
            <a:fld id="{5BB45A7C-CD8D-4615-9E21-7904701129AE}" type="datetimeFigureOut">
              <a:rPr lang="de-DE"/>
              <a:pPr/>
              <a:t>06.02.2018</a:t>
            </a:fld>
            <a:endParaRPr lang="de-DE"/>
          </a:p>
        </p:txBody>
      </p:sp>
      <p:sp>
        <p:nvSpPr>
          <p:cNvPr id="30724" name="Rectangle 4"/>
          <p:cNvSpPr>
            <a:spLocks noGrp="1" noChangeArrowheads="1"/>
          </p:cNvSpPr>
          <p:nvPr>
            <p:ph type="ftr" sz="quarter" idx="2"/>
          </p:nvPr>
        </p:nvSpPr>
        <p:spPr bwMode="auto">
          <a:xfrm>
            <a:off x="1" y="6422423"/>
            <a:ext cx="4308719" cy="337691"/>
          </a:xfrm>
          <a:prstGeom prst="rect">
            <a:avLst/>
          </a:prstGeom>
          <a:noFill/>
          <a:ln w="9525">
            <a:noFill/>
            <a:miter lim="800000"/>
            <a:headEnd/>
            <a:tailEnd/>
          </a:ln>
          <a:effectLst/>
        </p:spPr>
        <p:txBody>
          <a:bodyPr vert="horz" wrap="square" lIns="88112" tIns="44056" rIns="88112" bIns="44056" numCol="1" anchor="b" anchorCtr="0" compatLnSpc="1">
            <a:prstTxWarp prst="textNoShape">
              <a:avLst/>
            </a:prstTxWarp>
          </a:bodyPr>
          <a:lstStyle>
            <a:lvl1pPr algn="l" eaLnBrk="0" hangingPunct="0">
              <a:defRPr sz="1200" b="0"/>
            </a:lvl1pPr>
          </a:lstStyle>
          <a:p>
            <a:endParaRPr lang="de-DE"/>
          </a:p>
        </p:txBody>
      </p:sp>
      <p:sp>
        <p:nvSpPr>
          <p:cNvPr id="30725" name="Rectangle 5"/>
          <p:cNvSpPr>
            <a:spLocks noGrp="1" noChangeArrowheads="1"/>
          </p:cNvSpPr>
          <p:nvPr>
            <p:ph type="sldNum" sz="quarter" idx="3"/>
          </p:nvPr>
        </p:nvSpPr>
        <p:spPr bwMode="auto">
          <a:xfrm>
            <a:off x="5631572" y="6422423"/>
            <a:ext cx="4308719" cy="337691"/>
          </a:xfrm>
          <a:prstGeom prst="rect">
            <a:avLst/>
          </a:prstGeom>
          <a:noFill/>
          <a:ln w="9525">
            <a:noFill/>
            <a:miter lim="800000"/>
            <a:headEnd/>
            <a:tailEnd/>
          </a:ln>
          <a:effectLst/>
        </p:spPr>
        <p:txBody>
          <a:bodyPr vert="horz" wrap="square" lIns="88112" tIns="44056" rIns="88112" bIns="44056" numCol="1" anchor="b" anchorCtr="0" compatLnSpc="1">
            <a:prstTxWarp prst="textNoShape">
              <a:avLst/>
            </a:prstTxWarp>
          </a:bodyPr>
          <a:lstStyle>
            <a:lvl1pPr algn="r" eaLnBrk="0" hangingPunct="0">
              <a:defRPr sz="1200" b="0"/>
            </a:lvl1pPr>
          </a:lstStyle>
          <a:p>
            <a:fld id="{E242EFC1-08D3-4DD8-B15E-4C1B55AD07DE}" type="slidenum">
              <a:rPr lang="de-DE"/>
              <a:pPr/>
              <a:t>‹Nr.›</a:t>
            </a:fld>
            <a:endParaRPr lang="de-DE"/>
          </a:p>
        </p:txBody>
      </p:sp>
    </p:spTree>
    <p:extLst>
      <p:ext uri="{BB962C8B-B14F-4D97-AF65-F5344CB8AC3E}">
        <p14:creationId xmlns:p14="http://schemas.microsoft.com/office/powerpoint/2010/main" val="2328947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1" y="0"/>
            <a:ext cx="4308719" cy="337691"/>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lvl1pPr algn="l" defTabSz="930051">
              <a:defRPr sz="1300" b="0"/>
            </a:lvl1pPr>
          </a:lstStyle>
          <a:p>
            <a:pPr>
              <a:defRPr/>
            </a:pPr>
            <a:endParaRPr lang="de-DE"/>
          </a:p>
        </p:txBody>
      </p:sp>
      <p:sp>
        <p:nvSpPr>
          <p:cNvPr id="23555" name="Rectangle 3"/>
          <p:cNvSpPr>
            <a:spLocks noGrp="1" noChangeArrowheads="1"/>
          </p:cNvSpPr>
          <p:nvPr>
            <p:ph type="dt" idx="1"/>
          </p:nvPr>
        </p:nvSpPr>
        <p:spPr bwMode="auto">
          <a:xfrm>
            <a:off x="5631572" y="0"/>
            <a:ext cx="4308719" cy="337691"/>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lvl1pPr algn="r" defTabSz="930051">
              <a:defRPr sz="1300" b="0"/>
            </a:lvl1pPr>
          </a:lstStyle>
          <a:p>
            <a:pPr>
              <a:defRPr/>
            </a:pPr>
            <a:endParaRPr lang="de-DE"/>
          </a:p>
        </p:txBody>
      </p:sp>
      <p:sp>
        <p:nvSpPr>
          <p:cNvPr id="22532" name="Rectangle 4"/>
          <p:cNvSpPr>
            <a:spLocks noGrp="1" noRot="1" noChangeAspect="1" noChangeArrowheads="1" noTextEdit="1"/>
          </p:cNvSpPr>
          <p:nvPr>
            <p:ph type="sldImg" idx="2"/>
          </p:nvPr>
        </p:nvSpPr>
        <p:spPr bwMode="auto">
          <a:xfrm>
            <a:off x="3282950" y="508000"/>
            <a:ext cx="3378200" cy="253365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996030" y="3210164"/>
            <a:ext cx="7950453" cy="3043415"/>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23558" name="Rectangle 6"/>
          <p:cNvSpPr>
            <a:spLocks noGrp="1" noChangeArrowheads="1"/>
          </p:cNvSpPr>
          <p:nvPr>
            <p:ph type="ftr" sz="quarter" idx="4"/>
          </p:nvPr>
        </p:nvSpPr>
        <p:spPr bwMode="auto">
          <a:xfrm>
            <a:off x="1" y="6422423"/>
            <a:ext cx="4308719" cy="337691"/>
          </a:xfrm>
          <a:prstGeom prst="rect">
            <a:avLst/>
          </a:prstGeom>
          <a:noFill/>
          <a:ln w="9525">
            <a:noFill/>
            <a:miter lim="800000"/>
            <a:headEnd/>
            <a:tailEnd/>
          </a:ln>
          <a:effectLst/>
        </p:spPr>
        <p:txBody>
          <a:bodyPr vert="horz" wrap="square" lIns="92973" tIns="46486" rIns="92973" bIns="46486" numCol="1" anchor="b" anchorCtr="0" compatLnSpc="1">
            <a:prstTxWarp prst="textNoShape">
              <a:avLst/>
            </a:prstTxWarp>
          </a:bodyPr>
          <a:lstStyle>
            <a:lvl1pPr algn="l" defTabSz="930051">
              <a:defRPr sz="1300" b="0"/>
            </a:lvl1pPr>
          </a:lstStyle>
          <a:p>
            <a:pPr>
              <a:defRPr/>
            </a:pPr>
            <a:endParaRPr lang="de-DE"/>
          </a:p>
        </p:txBody>
      </p:sp>
      <p:sp>
        <p:nvSpPr>
          <p:cNvPr id="23559" name="Rectangle 7"/>
          <p:cNvSpPr>
            <a:spLocks noGrp="1" noChangeArrowheads="1"/>
          </p:cNvSpPr>
          <p:nvPr>
            <p:ph type="sldNum" sz="quarter" idx="5"/>
          </p:nvPr>
        </p:nvSpPr>
        <p:spPr bwMode="auto">
          <a:xfrm>
            <a:off x="5631572" y="6422423"/>
            <a:ext cx="4308719" cy="337691"/>
          </a:xfrm>
          <a:prstGeom prst="rect">
            <a:avLst/>
          </a:prstGeom>
          <a:noFill/>
          <a:ln w="9525">
            <a:noFill/>
            <a:miter lim="800000"/>
            <a:headEnd/>
            <a:tailEnd/>
          </a:ln>
          <a:effectLst/>
        </p:spPr>
        <p:txBody>
          <a:bodyPr vert="horz" wrap="square" lIns="92973" tIns="46486" rIns="92973" bIns="46486" numCol="1" anchor="b" anchorCtr="0" compatLnSpc="1">
            <a:prstTxWarp prst="textNoShape">
              <a:avLst/>
            </a:prstTxWarp>
          </a:bodyPr>
          <a:lstStyle>
            <a:lvl1pPr algn="r" defTabSz="930051">
              <a:defRPr sz="1300" b="0"/>
            </a:lvl1pPr>
          </a:lstStyle>
          <a:p>
            <a:pPr>
              <a:defRPr/>
            </a:pPr>
            <a:fld id="{4351B0B5-D942-48DD-B88D-7AC11D76AF21}" type="slidenum">
              <a:rPr lang="de-DE"/>
              <a:pPr>
                <a:defRPr/>
              </a:pPr>
              <a:t>‹Nr.›</a:t>
            </a:fld>
            <a:endParaRPr lang="de-DE"/>
          </a:p>
        </p:txBody>
      </p:sp>
    </p:spTree>
    <p:extLst>
      <p:ext uri="{BB962C8B-B14F-4D97-AF65-F5344CB8AC3E}">
        <p14:creationId xmlns:p14="http://schemas.microsoft.com/office/powerpoint/2010/main" val="1455619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goal of an optimal K-anonymity </a:t>
            </a:r>
            <a:r>
              <a:rPr lang="en-US" dirty="0" err="1"/>
              <a:t>Alogrithm</a:t>
            </a:r>
            <a:r>
              <a:rPr lang="en-US" dirty="0"/>
              <a:t> is to balance the we known k-anonymity definition with the amount of information loss we get by </a:t>
            </a:r>
            <a:r>
              <a:rPr lang="en-US" dirty="0" err="1"/>
              <a:t>anonmitaz</a:t>
            </a:r>
            <a:r>
              <a:rPr lang="en-US" dirty="0"/>
              <a:t> the dataset.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Information loss is important because the data is used for </a:t>
            </a:r>
            <a:r>
              <a:rPr lang="en-US" dirty="0" err="1"/>
              <a:t>applikations</a:t>
            </a:r>
            <a:r>
              <a:rPr lang="en-US" dirty="0"/>
              <a:t> like datamining or </a:t>
            </a:r>
            <a:r>
              <a:rPr lang="en-US" dirty="0" err="1"/>
              <a:t>machinelearning</a:t>
            </a:r>
            <a:r>
              <a:rPr lang="en-US" dirty="0"/>
              <a:t> </a:t>
            </a:r>
            <a:r>
              <a:rPr lang="en-US" dirty="0" err="1"/>
              <a:t>apllications</a:t>
            </a:r>
            <a:r>
              <a:rPr lang="en-US" dirty="0"/>
              <a:t> . An </a:t>
            </a:r>
            <a:r>
              <a:rPr lang="en-US" dirty="0" err="1"/>
              <a:t>tehrefor</a:t>
            </a:r>
            <a:r>
              <a:rPr lang="en-US" dirty="0"/>
              <a:t> we don’t want to get rid of to much information because it’s the essence of </a:t>
            </a:r>
            <a:r>
              <a:rPr lang="en-US" dirty="0" err="1"/>
              <a:t>usefull</a:t>
            </a:r>
            <a:r>
              <a:rPr lang="en-US" dirty="0"/>
              <a:t> </a:t>
            </a:r>
            <a:r>
              <a:rPr lang="en-US" dirty="0" err="1"/>
              <a:t>dataming</a:t>
            </a:r>
            <a:r>
              <a:rPr lang="en-US" dirty="0"/>
              <a:t> . Data Crime</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To </a:t>
            </a:r>
            <a:r>
              <a:rPr lang="en-US" dirty="0" err="1"/>
              <a:t>measue</a:t>
            </a:r>
            <a:r>
              <a:rPr lang="en-US" dirty="0"/>
              <a:t> the amount of information loss the </a:t>
            </a:r>
            <a:r>
              <a:rPr lang="en-US" dirty="0" err="1"/>
              <a:t>algorthims</a:t>
            </a:r>
            <a:r>
              <a:rPr lang="en-US" dirty="0"/>
              <a:t> use Loss Metrics. In practice there are a lot proposed and used in practice but non of them are the real deal. So no one of them are </a:t>
            </a:r>
            <a:r>
              <a:rPr lang="en-US" dirty="0" err="1"/>
              <a:t>scintifical</a:t>
            </a:r>
            <a:r>
              <a:rPr lang="en-US" dirty="0"/>
              <a:t> </a:t>
            </a:r>
            <a:r>
              <a:rPr lang="en-US" dirty="0" err="1"/>
              <a:t>acceptebal</a:t>
            </a:r>
            <a:r>
              <a:rPr lang="en-US" dirty="0"/>
              <a:t> because they are all just heuristics approximations. We will later see example to understand the problem clearer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To </a:t>
            </a:r>
            <a:r>
              <a:rPr lang="de-DE" dirty="0" err="1"/>
              <a:t>Solving</a:t>
            </a:r>
            <a:r>
              <a:rPr lang="de-DE" dirty="0"/>
              <a:t> </a:t>
            </a:r>
            <a:r>
              <a:rPr lang="en-US" dirty="0"/>
              <a:t>this optimal k-anonymity problem has been proven to be NP-hard. So these means we </a:t>
            </a:r>
            <a:r>
              <a:rPr lang="en-US" dirty="0" err="1"/>
              <a:t>ar</a:t>
            </a:r>
            <a:r>
              <a:rPr lang="en-US" dirty="0"/>
              <a:t> at least in NP-</a:t>
            </a:r>
            <a:r>
              <a:rPr lang="en-US" dirty="0" err="1"/>
              <a:t>Complett</a:t>
            </a:r>
            <a:r>
              <a:rPr lang="en-US" dirty="0"/>
              <a:t> problems but possible harder. Maybe we wont find an answer if this solution an  has an optimal solution.</a:t>
            </a:r>
            <a:endParaRPr lang="de-DE" dirty="0"/>
          </a:p>
          <a:p>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16</a:t>
            </a:fld>
            <a:endParaRPr lang="de-DE"/>
          </a:p>
        </p:txBody>
      </p:sp>
    </p:spTree>
    <p:extLst>
      <p:ext uri="{BB962C8B-B14F-4D97-AF65-F5344CB8AC3E}">
        <p14:creationId xmlns:p14="http://schemas.microsoft.com/office/powerpoint/2010/main" val="2971074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Transaction data is usually high-dimensional. For example, Amazon.com has several million catalog items. Each dimension could be a potential </a:t>
            </a:r>
            <a:r>
              <a:rPr lang="en-US" sz="1200" b="0" i="1" u="none" strike="noStrike" kern="1200" baseline="0" dirty="0">
                <a:solidFill>
                  <a:schemeClr val="tx1"/>
                </a:solidFill>
                <a:latin typeface="Arial" charset="0"/>
                <a:ea typeface="+mn-ea"/>
                <a:cs typeface="+mn-cs"/>
              </a:rPr>
              <a:t>QID </a:t>
            </a:r>
            <a:r>
              <a:rPr lang="en-US" sz="1200" b="0" i="0" u="none" strike="noStrike" kern="1200" baseline="0" dirty="0">
                <a:solidFill>
                  <a:schemeClr val="tx1"/>
                </a:solidFill>
                <a:latin typeface="Arial" charset="0"/>
                <a:ea typeface="+mn-ea"/>
                <a:cs typeface="+mn-cs"/>
              </a:rPr>
              <a:t>attribute used</a:t>
            </a:r>
          </a:p>
          <a:p>
            <a:r>
              <a:rPr lang="en-US" sz="1200" b="0" i="0" u="none" strike="noStrike" kern="1200" baseline="0" dirty="0">
                <a:solidFill>
                  <a:schemeClr val="tx1"/>
                </a:solidFill>
                <a:latin typeface="Arial" charset="0"/>
                <a:ea typeface="+mn-ea"/>
                <a:cs typeface="+mn-cs"/>
              </a:rPr>
              <a:t>for record or attribute linkages; therefore, employing traditional privacy models, such as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 would require including all dimensions into a single </a:t>
            </a:r>
            <a:r>
              <a:rPr lang="en-US" sz="1200" b="0" i="1" u="none" strike="noStrike" kern="1200" baseline="0" dirty="0">
                <a:solidFill>
                  <a:schemeClr val="tx1"/>
                </a:solidFill>
                <a:latin typeface="Arial" charset="0"/>
                <a:ea typeface="+mn-ea"/>
                <a:cs typeface="+mn-cs"/>
              </a:rPr>
              <a:t>QID</a:t>
            </a:r>
            <a:r>
              <a:rPr lang="en-US" sz="1200" b="0" i="0" u="none" strike="noStrike" kern="1200" baseline="0" dirty="0">
                <a:solidFill>
                  <a:schemeClr val="tx1"/>
                </a:solidFill>
                <a:latin typeface="Arial" charset="0"/>
                <a:ea typeface="+mn-ea"/>
                <a:cs typeface="+mn-cs"/>
              </a:rPr>
              <a:t>.</a:t>
            </a:r>
          </a:p>
          <a:p>
            <a:endParaRPr lang="en-US" sz="1200" b="0" i="0" u="none" strike="noStrike" kern="1200" baseline="0" dirty="0">
              <a:solidFill>
                <a:schemeClr val="tx1"/>
              </a:solidFill>
              <a:latin typeface="Arial" charset="0"/>
              <a:ea typeface="+mn-ea"/>
              <a:cs typeface="+mn-cs"/>
            </a:endParaRPr>
          </a:p>
          <a:p>
            <a:r>
              <a:rPr lang="de-DE" sz="1200" b="0" i="0" u="none" strike="noStrike" kern="1200" baseline="0" dirty="0">
                <a:solidFill>
                  <a:schemeClr val="tx1"/>
                </a:solidFill>
                <a:latin typeface="Arial" charset="0"/>
                <a:ea typeface="+mn-ea"/>
                <a:cs typeface="+mn-cs"/>
              </a:rPr>
              <a:t>Due to the </a:t>
            </a:r>
            <a:r>
              <a:rPr lang="en-US" sz="1200" b="0" i="0" u="none" strike="noStrike" kern="1200" baseline="0" dirty="0">
                <a:solidFill>
                  <a:schemeClr val="tx1"/>
                </a:solidFill>
                <a:latin typeface="Arial" charset="0"/>
                <a:ea typeface="+mn-ea"/>
                <a:cs typeface="+mn-cs"/>
              </a:rPr>
              <a:t>curse of high-dimensionality it is very likely that lots of data has to be suppressed or generalized to the top-most values in order to satisfy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a:t>
            </a:r>
          </a:p>
          <a:p>
            <a:r>
              <a:rPr lang="en-US" sz="1200" b="0" i="0" u="none" strike="noStrike" kern="1200" baseline="0" dirty="0">
                <a:solidFill>
                  <a:schemeClr val="tx1"/>
                </a:solidFill>
                <a:latin typeface="Arial" charset="0"/>
                <a:ea typeface="+mn-ea"/>
                <a:cs typeface="+mn-cs"/>
              </a:rPr>
              <a:t>even if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is small. Obviously, such anonymous data is useless for data analysis.</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In such cases, many attributes (</a:t>
            </a:r>
            <a:r>
              <a:rPr lang="en-US" sz="1200" b="0" i="0" u="none" strike="noStrike" kern="1200" baseline="0" dirty="0" err="1">
                <a:solidFill>
                  <a:schemeClr val="tx1"/>
                </a:solidFill>
                <a:latin typeface="Arial" charset="0"/>
                <a:ea typeface="+mn-ea"/>
                <a:cs typeface="+mn-cs"/>
              </a:rPr>
              <a:t>eg.</a:t>
            </a:r>
            <a:r>
              <a:rPr lang="en-US" sz="1200" b="0" i="0" u="none" strike="noStrike" kern="1200" baseline="0" dirty="0">
                <a:solidFill>
                  <a:schemeClr val="tx1"/>
                </a:solidFill>
                <a:latin typeface="Arial" charset="0"/>
                <a:ea typeface="+mn-ea"/>
                <a:cs typeface="+mn-cs"/>
              </a:rPr>
              <a:t> salary) continue to be sensitive, but also cannot be ruled out as</a:t>
            </a:r>
          </a:p>
          <a:p>
            <a:r>
              <a:rPr lang="en-US" sz="1200" b="0" i="0" u="none" strike="noStrike" kern="1200" baseline="0" dirty="0">
                <a:solidFill>
                  <a:schemeClr val="tx1"/>
                </a:solidFill>
                <a:latin typeface="Arial" charset="0"/>
                <a:ea typeface="+mn-ea"/>
                <a:cs typeface="+mn-cs"/>
              </a:rPr>
              <a:t>quasi-</a:t>
            </a:r>
            <a:r>
              <a:rPr lang="en-US" sz="1200" b="0" i="0" u="none" strike="noStrike" kern="1200" baseline="0" dirty="0" err="1">
                <a:solidFill>
                  <a:schemeClr val="tx1"/>
                </a:solidFill>
                <a:latin typeface="Arial" charset="0"/>
                <a:ea typeface="+mn-ea"/>
                <a:cs typeface="+mn-cs"/>
              </a:rPr>
              <a:t>identiers</a:t>
            </a:r>
            <a:r>
              <a:rPr lang="en-US" sz="1200" b="0" i="0" u="none" strike="noStrike" kern="1200" baseline="0" dirty="0">
                <a:solidFill>
                  <a:schemeClr val="tx1"/>
                </a:solidFill>
                <a:latin typeface="Arial" charset="0"/>
                <a:ea typeface="+mn-ea"/>
                <a:cs typeface="+mn-cs"/>
              </a:rPr>
              <a:t>. Such situations are quite likely in </a:t>
            </a:r>
            <a:r>
              <a:rPr lang="en-US" sz="1200" b="0" i="0" u="none" strike="noStrike" kern="1200" baseline="0" dirty="0" err="1">
                <a:solidFill>
                  <a:schemeClr val="tx1"/>
                </a:solidFill>
                <a:latin typeface="Arial" charset="0"/>
                <a:ea typeface="+mn-ea"/>
                <a:cs typeface="+mn-cs"/>
              </a:rPr>
              <a:t>reallife</a:t>
            </a:r>
            <a:r>
              <a:rPr lang="en-US" sz="1200" b="0" i="0" u="none" strike="noStrike" kern="1200" baseline="0" dirty="0">
                <a:solidFill>
                  <a:schemeClr val="tx1"/>
                </a:solidFill>
                <a:latin typeface="Arial" charset="0"/>
                <a:ea typeface="+mn-ea"/>
                <a:cs typeface="+mn-cs"/>
              </a:rPr>
              <a:t>, since an adversary may also have personal </a:t>
            </a:r>
            <a:r>
              <a:rPr lang="en-US" sz="1200" b="0" i="0" u="none" strike="noStrike" kern="1200" baseline="0" dirty="0" err="1">
                <a:solidFill>
                  <a:schemeClr val="tx1"/>
                </a:solidFill>
                <a:latin typeface="Arial" charset="0"/>
                <a:ea typeface="+mn-ea"/>
                <a:cs typeface="+mn-cs"/>
              </a:rPr>
              <a:t>knowl-dge</a:t>
            </a:r>
            <a:r>
              <a:rPr lang="en-US" sz="1200" b="0" i="0" u="none" strike="noStrike" kern="1200" baseline="0" dirty="0">
                <a:solidFill>
                  <a:schemeClr val="tx1"/>
                </a:solidFill>
                <a:latin typeface="Arial" charset="0"/>
                <a:ea typeface="+mn-ea"/>
                <a:cs typeface="+mn-cs"/>
              </a:rPr>
              <a:t> of the target of interest. It is in fact quite likely</a:t>
            </a:r>
          </a:p>
          <a:p>
            <a:r>
              <a:rPr lang="en-US" sz="1200" b="0" i="0" u="none" strike="noStrike" kern="1200" baseline="0" dirty="0">
                <a:solidFill>
                  <a:schemeClr val="tx1"/>
                </a:solidFill>
                <a:latin typeface="Arial" charset="0"/>
                <a:ea typeface="+mn-ea"/>
                <a:cs typeface="+mn-cs"/>
              </a:rPr>
              <a:t>that an adversary who is acquainted with a target of interest knows much more than is available from public</a:t>
            </a:r>
            <a:r>
              <a:rPr lang="de-DE" sz="1200" b="0" i="0" u="none" strike="noStrike" kern="1200" baseline="0" dirty="0" err="1">
                <a:solidFill>
                  <a:schemeClr val="tx1"/>
                </a:solidFill>
                <a:latin typeface="Arial" charset="0"/>
                <a:ea typeface="+mn-ea"/>
                <a:cs typeface="+mn-cs"/>
              </a:rPr>
              <a:t>information</a:t>
            </a:r>
            <a:r>
              <a:rPr lang="de-DE" sz="1200" b="0" i="0" u="none" strike="noStrike" kern="1200" baseline="0" dirty="0">
                <a:solidFill>
                  <a:schemeClr val="tx1"/>
                </a:solidFill>
                <a:latin typeface="Arial" charset="0"/>
                <a:ea typeface="+mn-ea"/>
                <a:cs typeface="+mn-cs"/>
              </a:rPr>
              <a:t>.</a:t>
            </a:r>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In any real-life privacy attack, it is unlikely that the attacker would know </a:t>
            </a:r>
            <a:r>
              <a:rPr lang="en-US" sz="1200" b="0" i="1" u="none" strike="noStrike" kern="1200" baseline="0" dirty="0" err="1">
                <a:solidFill>
                  <a:schemeClr val="tx1"/>
                </a:solidFill>
                <a:latin typeface="Arial" charset="0"/>
                <a:ea typeface="+mn-ea"/>
                <a:cs typeface="+mn-cs"/>
              </a:rPr>
              <a:t>all</a:t>
            </a:r>
            <a:r>
              <a:rPr lang="en-US" sz="1200" b="0" i="0" u="none" strike="noStrike" kern="1200" baseline="0" dirty="0" err="1">
                <a:solidFill>
                  <a:schemeClr val="tx1"/>
                </a:solidFill>
                <a:latin typeface="Arial" charset="0"/>
                <a:ea typeface="+mn-ea"/>
                <a:cs typeface="+mn-cs"/>
              </a:rPr>
              <a:t>quasi</a:t>
            </a:r>
            <a:r>
              <a:rPr lang="en-US" sz="1200" b="0" i="0" u="none" strike="noStrike" kern="1200" baseline="0" dirty="0">
                <a:solidFill>
                  <a:schemeClr val="tx1"/>
                </a:solidFill>
                <a:latin typeface="Arial" charset="0"/>
                <a:ea typeface="+mn-ea"/>
                <a:cs typeface="+mn-cs"/>
              </a:rPr>
              <a:t>-identifying attributes of a target victim due to the effort it would take to gather</a:t>
            </a:r>
          </a:p>
          <a:p>
            <a:r>
              <a:rPr lang="en-US" sz="1200" b="0" i="0" u="none" strike="noStrike" kern="1200" baseline="0" dirty="0">
                <a:solidFill>
                  <a:schemeClr val="tx1"/>
                </a:solidFill>
                <a:latin typeface="Arial" charset="0"/>
                <a:ea typeface="+mn-ea"/>
                <a:cs typeface="+mn-cs"/>
              </a:rPr>
              <a:t>every piece of background knowledge. Thus, it is reasonable to bound the </a:t>
            </a:r>
            <a:r>
              <a:rPr lang="en-US" sz="1200" b="0" i="0" u="none" strike="noStrike" kern="1200" baseline="0" dirty="0" err="1">
                <a:solidFill>
                  <a:schemeClr val="tx1"/>
                </a:solidFill>
                <a:latin typeface="Arial" charset="0"/>
                <a:ea typeface="+mn-ea"/>
                <a:cs typeface="+mn-cs"/>
              </a:rPr>
              <a:t>attacker’sbackground</a:t>
            </a:r>
            <a:r>
              <a:rPr lang="en-US" sz="1200" b="0" i="0" u="none" strike="noStrike" kern="1200" baseline="0" dirty="0">
                <a:solidFill>
                  <a:schemeClr val="tx1"/>
                </a:solidFill>
                <a:latin typeface="Arial" charset="0"/>
                <a:ea typeface="+mn-ea"/>
                <a:cs typeface="+mn-cs"/>
              </a:rPr>
              <a:t> knowledge in the privacy model.</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28</a:t>
            </a:fld>
            <a:endParaRPr lang="de-DE" dirty="0"/>
          </a:p>
        </p:txBody>
      </p:sp>
    </p:spTree>
    <p:extLst>
      <p:ext uri="{BB962C8B-B14F-4D97-AF65-F5344CB8AC3E}">
        <p14:creationId xmlns:p14="http://schemas.microsoft.com/office/powerpoint/2010/main" val="1656114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idea of generalizing an attribute is a simple concept. A value is replaced by a less specific, more general value that is faithful to the original. Like in the example below the </a:t>
            </a:r>
            <a:r>
              <a:rPr lang="en-US" sz="1200" b="0" i="0" u="none" strike="noStrike" kern="1200" baseline="0" dirty="0" err="1">
                <a:solidFill>
                  <a:schemeClr val="tx1"/>
                </a:solidFill>
                <a:latin typeface="Arial" charset="0"/>
                <a:ea typeface="+mn-ea"/>
                <a:cs typeface="+mn-cs"/>
              </a:rPr>
              <a:t>zipcode</a:t>
            </a:r>
            <a:r>
              <a:rPr lang="en-US" sz="1200" b="0" i="0" u="none" strike="noStrike" kern="1200" baseline="0" dirty="0">
                <a:solidFill>
                  <a:schemeClr val="tx1"/>
                </a:solidFill>
                <a:latin typeface="Arial" charset="0"/>
                <a:ea typeface="+mn-ea"/>
                <a:cs typeface="+mn-cs"/>
              </a:rPr>
              <a:t> 02138 can be transform to 0213* by deleting the rightmost Char.</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err="1">
                <a:solidFill>
                  <a:schemeClr val="tx1"/>
                </a:solidFill>
                <a:latin typeface="Arial" charset="0"/>
                <a:ea typeface="+mn-ea"/>
                <a:cs typeface="+mn-cs"/>
              </a:rPr>
              <a:t>Supression</a:t>
            </a:r>
            <a:r>
              <a:rPr lang="en-US" sz="1200" b="0" i="0" u="none" strike="noStrike" kern="1200" baseline="0" dirty="0">
                <a:solidFill>
                  <a:schemeClr val="tx1"/>
                </a:solidFill>
                <a:latin typeface="Arial" charset="0"/>
                <a:ea typeface="+mn-ea"/>
                <a:cs typeface="+mn-cs"/>
              </a:rPr>
              <a:t> means get rid of a value at all</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MaxSup means that in the hole k-anonymized dataset only some </a:t>
            </a:r>
            <a:r>
              <a:rPr lang="en-US" sz="1200" b="0" i="0" u="none" strike="noStrike" kern="1200" baseline="0" dirty="0" err="1">
                <a:solidFill>
                  <a:schemeClr val="tx1"/>
                </a:solidFill>
                <a:latin typeface="Arial" charset="0"/>
                <a:ea typeface="+mn-ea"/>
                <a:cs typeface="+mn-cs"/>
              </a:rPr>
              <a:t>procentig</a:t>
            </a:r>
            <a:r>
              <a:rPr lang="en-US" sz="1200" b="0" i="0" u="none" strike="noStrike" kern="1200" baseline="0" dirty="0">
                <a:solidFill>
                  <a:schemeClr val="tx1"/>
                </a:solidFill>
                <a:latin typeface="Arial" charset="0"/>
                <a:ea typeface="+mn-ea"/>
                <a:cs typeface="+mn-cs"/>
              </a:rPr>
              <a:t> of attributes are allowed to </a:t>
            </a:r>
            <a:r>
              <a:rPr lang="en-US" sz="1200" b="0" i="0" u="none" strike="noStrike" kern="1200" baseline="0" dirty="0" err="1">
                <a:solidFill>
                  <a:schemeClr val="tx1"/>
                </a:solidFill>
                <a:latin typeface="Arial" charset="0"/>
                <a:ea typeface="+mn-ea"/>
                <a:cs typeface="+mn-cs"/>
              </a:rPr>
              <a:t>supressed</a:t>
            </a:r>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err="1">
                <a:solidFill>
                  <a:schemeClr val="tx1"/>
                </a:solidFill>
                <a:latin typeface="Arial" charset="0"/>
                <a:ea typeface="+mn-ea"/>
                <a:cs typeface="+mn-cs"/>
              </a:rPr>
              <a:t>Supression</a:t>
            </a:r>
            <a:r>
              <a:rPr lang="en-US" sz="1200" b="0" i="0" u="none" strike="noStrike" kern="1200" baseline="0" dirty="0">
                <a:solidFill>
                  <a:schemeClr val="tx1"/>
                </a:solidFill>
                <a:latin typeface="Arial" charset="0"/>
                <a:ea typeface="+mn-ea"/>
                <a:cs typeface="+mn-cs"/>
              </a:rPr>
              <a:t> problem: Suppression can drastically reduce the quality of the data  </a:t>
            </a:r>
            <a:r>
              <a:rPr lang="de-DE" sz="1200" b="0" i="0" u="none" strike="noStrike" kern="1200" baseline="0" dirty="0" err="1">
                <a:solidFill>
                  <a:schemeClr val="tx1"/>
                </a:solidFill>
                <a:latin typeface="Arial" charset="0"/>
                <a:ea typeface="+mn-ea"/>
                <a:cs typeface="+mn-cs"/>
              </a:rPr>
              <a:t>if</a:t>
            </a:r>
            <a:r>
              <a:rPr lang="de-DE" sz="1200" b="0" i="0" u="none" strike="noStrike" kern="1200" baseline="0" dirty="0">
                <a:solidFill>
                  <a:schemeClr val="tx1"/>
                </a:solidFill>
                <a:latin typeface="Arial" charset="0"/>
                <a:ea typeface="+mn-ea"/>
                <a:cs typeface="+mn-cs"/>
              </a:rPr>
              <a:t> not </a:t>
            </a:r>
            <a:r>
              <a:rPr lang="de-DE" sz="1200" b="0" i="0" u="none" strike="noStrike" kern="1200" baseline="0" dirty="0" err="1">
                <a:solidFill>
                  <a:schemeClr val="tx1"/>
                </a:solidFill>
                <a:latin typeface="Arial" charset="0"/>
                <a:ea typeface="+mn-ea"/>
                <a:cs typeface="+mn-cs"/>
              </a:rPr>
              <a:t>properly</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used</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example</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17</a:t>
            </a:fld>
            <a:endParaRPr lang="de-DE"/>
          </a:p>
        </p:txBody>
      </p:sp>
    </p:spTree>
    <p:extLst>
      <p:ext uri="{BB962C8B-B14F-4D97-AF65-F5344CB8AC3E}">
        <p14:creationId xmlns:p14="http://schemas.microsoft.com/office/powerpoint/2010/main" val="2266743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Here a </a:t>
            </a:r>
            <a:r>
              <a:rPr lang="de-DE" dirty="0" err="1"/>
              <a:t>some</a:t>
            </a:r>
            <a:r>
              <a:rPr lang="de-DE" dirty="0"/>
              <a:t>  </a:t>
            </a:r>
            <a:r>
              <a:rPr lang="de-DE" dirty="0" err="1"/>
              <a:t>generalization</a:t>
            </a:r>
            <a:r>
              <a:rPr lang="de-DE" dirty="0"/>
              <a:t> </a:t>
            </a:r>
            <a:r>
              <a:rPr lang="de-DE" dirty="0" err="1"/>
              <a:t>examples</a:t>
            </a:r>
            <a:r>
              <a:rPr lang="de-DE" dirty="0"/>
              <a:t> </a:t>
            </a:r>
            <a:r>
              <a:rPr lang="de-DE" dirty="0" err="1"/>
              <a:t>we</a:t>
            </a:r>
            <a:r>
              <a:rPr lang="de-DE" dirty="0"/>
              <a:t> will </a:t>
            </a:r>
            <a:r>
              <a:rPr lang="de-DE" dirty="0" err="1"/>
              <a:t>need</a:t>
            </a:r>
            <a:r>
              <a:rPr lang="de-DE" dirty="0"/>
              <a:t> to unterstand the </a:t>
            </a:r>
            <a:r>
              <a:rPr lang="de-DE" dirty="0" err="1"/>
              <a:t>following</a:t>
            </a:r>
            <a:r>
              <a:rPr lang="de-DE" dirty="0"/>
              <a:t> </a:t>
            </a:r>
            <a:r>
              <a:rPr lang="de-DE" dirty="0" err="1"/>
              <a:t>algrothm</a:t>
            </a:r>
            <a:r>
              <a:rPr lang="de-DE" dirty="0"/>
              <a:t>.</a:t>
            </a:r>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18</a:t>
            </a:fld>
            <a:endParaRPr lang="de-DE"/>
          </a:p>
        </p:txBody>
      </p:sp>
    </p:spTree>
    <p:extLst>
      <p:ext uri="{BB962C8B-B14F-4D97-AF65-F5344CB8AC3E}">
        <p14:creationId xmlns:p14="http://schemas.microsoft.com/office/powerpoint/2010/main" val="839755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One possibility to measure the amount of information that we lost by </a:t>
            </a:r>
            <a:r>
              <a:rPr lang="en-US" sz="1200" b="0" i="0" u="none" strike="noStrike" kern="1200" baseline="0" dirty="0" err="1">
                <a:solidFill>
                  <a:schemeClr val="tx1"/>
                </a:solidFill>
                <a:latin typeface="Arial" charset="0"/>
                <a:ea typeface="+mn-ea"/>
                <a:cs typeface="+mn-cs"/>
              </a:rPr>
              <a:t>generealization</a:t>
            </a:r>
            <a:r>
              <a:rPr lang="en-US" sz="1200" b="0" i="0" u="none" strike="noStrike" kern="1200" baseline="0" dirty="0">
                <a:solidFill>
                  <a:schemeClr val="tx1"/>
                </a:solidFill>
                <a:latin typeface="Arial" charset="0"/>
                <a:ea typeface="+mn-ea"/>
                <a:cs typeface="+mn-cs"/>
              </a:rPr>
              <a:t> is to look at the level of generalization we </a:t>
            </a:r>
            <a:r>
              <a:rPr lang="en-US" sz="1200" b="0" i="0" u="none" strike="noStrike" kern="1200" baseline="0" dirty="0" err="1">
                <a:solidFill>
                  <a:schemeClr val="tx1"/>
                </a:solidFill>
                <a:latin typeface="Arial" charset="0"/>
                <a:ea typeface="+mn-ea"/>
                <a:cs typeface="+mn-cs"/>
              </a:rPr>
              <a:t>emplayed</a:t>
            </a:r>
            <a:r>
              <a:rPr lang="en-US" sz="1200" b="0" i="0" u="none" strike="noStrike" kern="1200" baseline="0" dirty="0">
                <a:solidFill>
                  <a:schemeClr val="tx1"/>
                </a:solidFill>
                <a:latin typeface="Arial" charset="0"/>
                <a:ea typeface="+mn-ea"/>
                <a:cs typeface="+mn-cs"/>
              </a:rPr>
              <a:t> on the attributes.</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Like in the example we got an information loss of 5 because d1 and a4.</a:t>
            </a:r>
          </a:p>
          <a:p>
            <a:endParaRPr lang="en-US" sz="1200" b="0" i="0" u="none" strike="noStrike" kern="1200" baseline="0" dirty="0">
              <a:solidFill>
                <a:schemeClr val="tx1"/>
              </a:solidFill>
              <a:latin typeface="Arial"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charset="0"/>
                <a:ea typeface="+mn-ea"/>
                <a:cs typeface="+mn-cs"/>
              </a:rPr>
              <a:t>An information loss metric that takes into account the height of the generalization hierarchy is Precision or </a:t>
            </a:r>
            <a:r>
              <a:rPr lang="en-US" sz="1200" b="0" i="1" u="none" strike="noStrike" kern="1200" baseline="0" dirty="0">
                <a:solidFill>
                  <a:schemeClr val="tx1"/>
                </a:solidFill>
                <a:latin typeface="Arial" charset="0"/>
                <a:ea typeface="+mn-ea"/>
                <a:cs typeface="+mn-cs"/>
              </a:rPr>
              <a:t>Prec</a:t>
            </a:r>
            <a:r>
              <a:rPr lang="en-US" sz="1200" b="0" i="0" u="none" strike="noStrike" kern="1200" baseline="0" dirty="0">
                <a:solidFill>
                  <a:schemeClr val="tx1"/>
                </a:solidFill>
                <a:latin typeface="Arial" charset="0"/>
                <a:ea typeface="+mn-ea"/>
                <a:cs typeface="+mn-cs"/>
              </a:rPr>
              <a:t>. </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lattice height is not considered a good information loss metric because it does not account for the generalization hierarchy depths of the quasi-identifiers. For example, if we generalize “Male” to “Person” then this is given equal weight to generalizing age in years to age in five year intervals. In the former case there is no information left in the gender variable, whereas the five year age interval still conveys a considerable amount of information and there are three more possible generalizations left in the age hierarchy</a:t>
            </a:r>
            <a:endParaRPr lang="de-DE" sz="1200" b="0" i="0" u="none" strike="noStrike" kern="1200" baseline="0" dirty="0">
              <a:solidFill>
                <a:schemeClr val="tx1"/>
              </a:solidFill>
              <a:latin typeface="Arial" charset="0"/>
              <a:ea typeface="+mn-ea"/>
              <a:cs typeface="+mn-cs"/>
            </a:endParaRPr>
          </a:p>
          <a:p>
            <a:endParaRPr lang="de-DE" sz="1200" b="0" i="0" u="none" strike="noStrike" kern="1200" baseline="0" dirty="0">
              <a:solidFill>
                <a:schemeClr val="tx1"/>
              </a:solidFill>
              <a:latin typeface="Arial" charset="0"/>
              <a:ea typeface="+mn-ea"/>
              <a:cs typeface="+mn-cs"/>
            </a:endParaRPr>
          </a:p>
          <a:p>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Another commonly used information loss metric is the </a:t>
            </a:r>
            <a:r>
              <a:rPr lang="en-US" sz="1200" b="0" i="0" u="none" strike="noStrike" kern="1200" baseline="0" dirty="0" err="1">
                <a:solidFill>
                  <a:schemeClr val="tx1"/>
                </a:solidFill>
                <a:latin typeface="Arial" charset="0"/>
                <a:ea typeface="+mn-ea"/>
                <a:cs typeface="+mn-cs"/>
              </a:rPr>
              <a:t>Discernability</a:t>
            </a:r>
            <a:r>
              <a:rPr lang="en-US" sz="1200" b="0" i="0" u="none" strike="noStrike" kern="1200" baseline="0" dirty="0">
                <a:solidFill>
                  <a:schemeClr val="tx1"/>
                </a:solidFill>
                <a:latin typeface="Arial" charset="0"/>
                <a:ea typeface="+mn-ea"/>
                <a:cs typeface="+mn-cs"/>
              </a:rPr>
              <a:t> Metric or DM. The Metric</a:t>
            </a:r>
          </a:p>
          <a:p>
            <a:r>
              <a:rPr lang="en-US" sz="1200" b="0" i="0" u="none" strike="noStrike" kern="1200" baseline="0" dirty="0">
                <a:solidFill>
                  <a:schemeClr val="tx1"/>
                </a:solidFill>
                <a:latin typeface="Arial" charset="0"/>
                <a:ea typeface="+mn-ea"/>
                <a:cs typeface="+mn-cs"/>
              </a:rPr>
              <a:t>metric assigns a penalty to every record that is proportional to the number of records that are indistinguishable from it.</a:t>
            </a:r>
          </a:p>
          <a:p>
            <a:r>
              <a:rPr lang="en-US" sz="1200" b="0" i="0" u="none" strike="noStrike" kern="1200" baseline="0" dirty="0">
                <a:solidFill>
                  <a:schemeClr val="tx1"/>
                </a:solidFill>
                <a:latin typeface="Arial" charset="0"/>
                <a:ea typeface="+mn-ea"/>
                <a:cs typeface="+mn-cs"/>
              </a:rPr>
              <a:t>Following the same reasoning, DM assigns a penalty equal to the whole dataset for every suppressed record (since suppressed records are indistinguishable from all other </a:t>
            </a:r>
            <a:r>
              <a:rPr lang="de-DE" sz="1200" b="0" i="0" u="none" strike="noStrike" kern="1200" baseline="0" dirty="0">
                <a:solidFill>
                  <a:schemeClr val="tx1"/>
                </a:solidFill>
                <a:latin typeface="Arial" charset="0"/>
                <a:ea typeface="+mn-ea"/>
                <a:cs typeface="+mn-cs"/>
              </a:rPr>
              <a:t>records).</a:t>
            </a:r>
          </a:p>
          <a:p>
            <a:endParaRPr lang="de-DE" sz="1200" b="0" i="0" u="none" strike="noStrike" kern="1200" baseline="0" dirty="0">
              <a:solidFill>
                <a:schemeClr val="tx1"/>
              </a:solidFill>
              <a:latin typeface="Arial" charset="0"/>
              <a:ea typeface="+mn-ea"/>
              <a:cs typeface="+mn-cs"/>
            </a:endParaRPr>
          </a:p>
          <a:p>
            <a:r>
              <a:rPr lang="de-DE" sz="1200" b="0" i="0" u="none" strike="noStrike" kern="1200" baseline="0" dirty="0">
                <a:solidFill>
                  <a:schemeClr val="tx1"/>
                </a:solidFill>
                <a:latin typeface="Arial" charset="0"/>
                <a:ea typeface="+mn-ea"/>
                <a:cs typeface="+mn-cs"/>
              </a:rPr>
              <a:t>The </a:t>
            </a:r>
            <a:r>
              <a:rPr lang="de-DE" sz="1200" b="0" i="0" u="none" strike="noStrike" kern="1200" baseline="0" dirty="0" err="1">
                <a:solidFill>
                  <a:schemeClr val="tx1"/>
                </a:solidFill>
                <a:latin typeface="Arial" charset="0"/>
                <a:ea typeface="+mn-ea"/>
                <a:cs typeface="+mn-cs"/>
              </a:rPr>
              <a:t>discernability</a:t>
            </a:r>
            <a:r>
              <a:rPr lang="de-DE" sz="1200" b="0"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metric assigns a penalty to every record that is proportional</a:t>
            </a:r>
          </a:p>
          <a:p>
            <a:r>
              <a:rPr lang="en-US" sz="1200" b="0" i="0" u="none" strike="noStrike" kern="1200" baseline="0" dirty="0">
                <a:solidFill>
                  <a:schemeClr val="tx1"/>
                </a:solidFill>
                <a:latin typeface="Arial" charset="0"/>
                <a:ea typeface="+mn-ea"/>
                <a:cs typeface="+mn-cs"/>
              </a:rPr>
              <a:t>to the number of records that are indistinguishable from it. </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19</a:t>
            </a:fld>
            <a:endParaRPr lang="de-DE"/>
          </a:p>
        </p:txBody>
      </p:sp>
    </p:spTree>
    <p:extLst>
      <p:ext uri="{BB962C8B-B14F-4D97-AF65-F5344CB8AC3E}">
        <p14:creationId xmlns:p14="http://schemas.microsoft.com/office/powerpoint/2010/main" val="3708521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generalization hierarchies for the three quasi-identifiers can be represented as a lattice. The height of each row of nodes is shown on the left hand</a:t>
            </a:r>
          </a:p>
          <a:p>
            <a:r>
              <a:rPr lang="en-US" sz="1200" b="0" i="0" u="none" strike="noStrike" kern="1200" baseline="0" dirty="0">
                <a:solidFill>
                  <a:schemeClr val="tx1"/>
                </a:solidFill>
                <a:latin typeface="Arial" charset="0"/>
                <a:ea typeface="+mn-ea"/>
                <a:cs typeface="+mn-cs"/>
              </a:rPr>
              <a:t>side, ranging from zero to 7 in this case. The arrows illustrate the possible generalization paths that can be taken through the</a:t>
            </a:r>
          </a:p>
          <a:p>
            <a:r>
              <a:rPr lang="en-US" sz="1200" b="0" i="0" u="none" strike="noStrike" kern="1200" baseline="0" dirty="0">
                <a:solidFill>
                  <a:schemeClr val="tx1"/>
                </a:solidFill>
                <a:latin typeface="Arial" charset="0"/>
                <a:ea typeface="+mn-ea"/>
                <a:cs typeface="+mn-cs"/>
              </a:rPr>
              <a:t>lattice. A series of connected paths from the bottom node to the top node is a </a:t>
            </a:r>
            <a:r>
              <a:rPr lang="en-US" sz="1200" b="0" i="1" u="none" strike="noStrike" kern="1200" baseline="0" dirty="0">
                <a:solidFill>
                  <a:schemeClr val="tx1"/>
                </a:solidFill>
                <a:latin typeface="Arial" charset="0"/>
                <a:ea typeface="+mn-ea"/>
                <a:cs typeface="+mn-cs"/>
              </a:rPr>
              <a:t>generalization strategy</a:t>
            </a:r>
            <a:r>
              <a:rPr lang="en-US" sz="1200" b="0" i="0" u="none" strike="noStrike" kern="1200" baseline="0" dirty="0">
                <a:solidFill>
                  <a:schemeClr val="tx1"/>
                </a:solidFill>
                <a:latin typeface="Arial" charset="0"/>
                <a:ea typeface="+mn-ea"/>
                <a:cs typeface="+mn-cs"/>
              </a:rPr>
              <a:t>. </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grey </a:t>
            </a:r>
            <a:r>
              <a:rPr lang="en-US" sz="1200" b="0" i="0" u="none" strike="noStrike" kern="1200" baseline="0" dirty="0" err="1">
                <a:solidFill>
                  <a:schemeClr val="tx1"/>
                </a:solidFill>
                <a:latin typeface="Arial" charset="0"/>
                <a:ea typeface="+mn-ea"/>
                <a:cs typeface="+mn-cs"/>
              </a:rPr>
              <a:t>shaderd</a:t>
            </a:r>
            <a:r>
              <a:rPr lang="en-US" sz="1200" b="0" i="0" u="none" strike="noStrike" kern="1200" baseline="0" dirty="0">
                <a:solidFill>
                  <a:schemeClr val="tx1"/>
                </a:solidFill>
                <a:latin typeface="Arial" charset="0"/>
                <a:ea typeface="+mn-ea"/>
                <a:cs typeface="+mn-cs"/>
              </a:rPr>
              <a:t> nodes are k-anonym.</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One of these nodes is the globally optimal solution and the objective of a k-anonymity algorithm is to find it efficiently.</a:t>
            </a:r>
          </a:p>
          <a:p>
            <a:endParaRPr lang="en-US" sz="1200" b="0" i="0" u="none" strike="noStrike" kern="1200" baseline="0" dirty="0">
              <a:solidFill>
                <a:schemeClr val="tx1"/>
              </a:solidFill>
              <a:latin typeface="Arial" charset="0"/>
              <a:ea typeface="+mn-ea"/>
              <a:cs typeface="+mn-cs"/>
            </a:endParaRPr>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20</a:t>
            </a:fld>
            <a:endParaRPr lang="de-DE"/>
          </a:p>
        </p:txBody>
      </p:sp>
    </p:spTree>
    <p:extLst>
      <p:ext uri="{BB962C8B-B14F-4D97-AF65-F5344CB8AC3E}">
        <p14:creationId xmlns:p14="http://schemas.microsoft.com/office/powerpoint/2010/main" val="3798197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For example, in Figure 2 both nodes d0, g1, a1 and d0, g1, a2 are k-anonymous, but they are both part of the same generalization strategy and d0, g1, a1 is below d0, g1, a2 in the lattice. This means that d0, g1, a1 will have less information loss on all the three metrics we considered. The node d0, g1, a1 is called a k-minimal node.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   Finding Optimal k-anonymity is </a:t>
            </a:r>
            <a:r>
              <a:rPr lang="en-US" dirty="0"/>
              <a:t>  NP – Hard Problem</a:t>
            </a:r>
            <a:endParaRPr lang="en-US" sz="1200" dirty="0"/>
          </a:p>
          <a:p>
            <a:pPr marL="171450" indent="-171450">
              <a:buFontTx/>
              <a:buChar char="-"/>
            </a:pPr>
            <a:r>
              <a:rPr lang="en-US" dirty="0"/>
              <a:t>Suppression can drastically  reduce data quality</a:t>
            </a:r>
          </a:p>
          <a:p>
            <a:pPr marL="171450" indent="-171450">
              <a:buFontTx/>
              <a:buChar char="-"/>
            </a:pPr>
            <a:r>
              <a:rPr lang="en-US" dirty="0"/>
              <a:t>Different metrics give you different information loss</a:t>
            </a:r>
          </a:p>
          <a:p>
            <a:endParaRPr lang="de-DE"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dirty="0"/>
          </a:p>
          <a:p>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22</a:t>
            </a:fld>
            <a:endParaRPr lang="de-DE"/>
          </a:p>
        </p:txBody>
      </p:sp>
    </p:spTree>
    <p:extLst>
      <p:ext uri="{BB962C8B-B14F-4D97-AF65-F5344CB8AC3E}">
        <p14:creationId xmlns:p14="http://schemas.microsoft.com/office/powerpoint/2010/main" val="2676402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1" u="none" strike="noStrike" kern="1200" baseline="0" dirty="0">
                <a:solidFill>
                  <a:schemeClr val="tx1"/>
                </a:solidFill>
                <a:latin typeface="Arial" charset="0"/>
                <a:ea typeface="+mn-ea"/>
                <a:cs typeface="+mn-cs"/>
              </a:rPr>
              <a:t>SO no we are looking to another </a:t>
            </a:r>
            <a:r>
              <a:rPr lang="en-US" sz="1200" b="0" i="1" u="none" strike="noStrike" kern="1200" baseline="0" dirty="0" err="1">
                <a:solidFill>
                  <a:schemeClr val="tx1"/>
                </a:solidFill>
                <a:latin typeface="Arial" charset="0"/>
                <a:ea typeface="+mn-ea"/>
                <a:cs typeface="+mn-cs"/>
              </a:rPr>
              <a:t>realworld</a:t>
            </a:r>
            <a:r>
              <a:rPr lang="en-US" sz="1200" b="0" i="1" u="none" strike="noStrike" kern="1200" baseline="0" dirty="0">
                <a:solidFill>
                  <a:schemeClr val="tx1"/>
                </a:solidFill>
                <a:latin typeface="Arial" charset="0"/>
                <a:ea typeface="+mn-ea"/>
                <a:cs typeface="+mn-cs"/>
              </a:rPr>
              <a:t> example of k-</a:t>
            </a:r>
            <a:r>
              <a:rPr lang="en-US" sz="1200" b="0" i="1" u="none" strike="noStrike" kern="1200" baseline="0" dirty="0" err="1">
                <a:solidFill>
                  <a:schemeClr val="tx1"/>
                </a:solidFill>
                <a:latin typeface="Arial" charset="0"/>
                <a:ea typeface="+mn-ea"/>
                <a:cs typeface="+mn-cs"/>
              </a:rPr>
              <a:t>anonmization</a:t>
            </a:r>
            <a:r>
              <a:rPr lang="en-US" sz="1200" b="0" i="1" u="none" strike="noStrike" kern="1200" baseline="0" dirty="0">
                <a:solidFill>
                  <a:schemeClr val="tx1"/>
                </a:solidFill>
                <a:latin typeface="Arial" charset="0"/>
                <a:ea typeface="+mn-ea"/>
                <a:cs typeface="+mn-cs"/>
              </a:rPr>
              <a:t> and its problems: The cloaking algorithm </a:t>
            </a:r>
          </a:p>
          <a:p>
            <a:endParaRPr lang="en-US" sz="1200" b="0" i="1" u="none" strike="noStrike" kern="1200" baseline="0" dirty="0">
              <a:solidFill>
                <a:schemeClr val="tx1"/>
              </a:solidFill>
              <a:latin typeface="Arial" charset="0"/>
              <a:ea typeface="+mn-ea"/>
              <a:cs typeface="+mn-cs"/>
            </a:endParaRPr>
          </a:p>
          <a:p>
            <a:r>
              <a:rPr lang="en-US" sz="1200" b="0" i="1" u="none" strike="noStrike" kern="1200" baseline="0" dirty="0">
                <a:solidFill>
                  <a:schemeClr val="tx1"/>
                </a:solidFill>
                <a:latin typeface="Arial" charset="0"/>
                <a:ea typeface="+mn-ea"/>
                <a:cs typeface="+mn-cs"/>
              </a:rPr>
              <a:t>The cloaking algorithm is run by the location protection broker on a trusted server, which anonymizes messages from the mobile nodes by </a:t>
            </a:r>
            <a:r>
              <a:rPr lang="en-US" sz="1200" b="0" i="0" u="none" strike="noStrike" kern="1200" baseline="0" dirty="0">
                <a:solidFill>
                  <a:schemeClr val="tx1"/>
                </a:solidFill>
                <a:latin typeface="Arial" charset="0"/>
                <a:ea typeface="+mn-ea"/>
                <a:cs typeface="+mn-cs"/>
              </a:rPr>
              <a:t>cloaking </a:t>
            </a:r>
            <a:r>
              <a:rPr lang="en-US" sz="1200" b="0" i="1" u="none" strike="noStrike" kern="1200" baseline="0" dirty="0">
                <a:solidFill>
                  <a:schemeClr val="tx1"/>
                </a:solidFill>
                <a:latin typeface="Arial" charset="0"/>
                <a:ea typeface="+mn-ea"/>
                <a:cs typeface="+mn-cs"/>
              </a:rPr>
              <a:t>the location information contained in</a:t>
            </a:r>
          </a:p>
          <a:p>
            <a:r>
              <a:rPr lang="en-US" sz="1200" b="0" i="1" u="none" strike="noStrike" kern="1200" baseline="0" dirty="0">
                <a:solidFill>
                  <a:schemeClr val="tx1"/>
                </a:solidFill>
                <a:latin typeface="Arial" charset="0"/>
                <a:ea typeface="+mn-ea"/>
                <a:cs typeface="+mn-cs"/>
              </a:rPr>
              <a:t>the messages to reduce or avoid privacy threats before forwarding them to the LBS provider(s).</a:t>
            </a:r>
          </a:p>
          <a:p>
            <a:endParaRPr lang="en-US" sz="1200" b="0" i="1" u="none" strike="noStrike" kern="1200" baseline="0" dirty="0">
              <a:solidFill>
                <a:schemeClr val="tx1"/>
              </a:solidFill>
              <a:latin typeface="Arial" charset="0"/>
              <a:ea typeface="+mn-ea"/>
              <a:cs typeface="+mn-cs"/>
            </a:endParaRPr>
          </a:p>
          <a:p>
            <a:r>
              <a:rPr lang="en-US" dirty="0"/>
              <a:t>Restricted Space Identiﬁcation. If A knows that space L exclusively belongs to subject S then A learns that S is in L and S has sent M. For example, when the owner of a suburban house sends a message from his garage or driveway, the coordinates can be correlated with a </a:t>
            </a:r>
            <a:r>
              <a:rPr lang="en-US" dirty="0" err="1"/>
              <a:t>databaseof</a:t>
            </a:r>
            <a:r>
              <a:rPr lang="en-US" dirty="0"/>
              <a:t> </a:t>
            </a:r>
            <a:r>
              <a:rPr lang="en-US" dirty="0" err="1"/>
              <a:t>geocodedpostal</a:t>
            </a:r>
            <a:r>
              <a:rPr lang="en-US" dirty="0"/>
              <a:t> addresses (e.g., [30]) to identify the residence. An address lookup in phone or property listings then reveals the owner and likely originator of the </a:t>
            </a:r>
            <a:r>
              <a:rPr lang="en-US" dirty="0" err="1"/>
              <a:t>messag</a:t>
            </a:r>
            <a:endParaRPr lang="en-US" dirty="0"/>
          </a:p>
          <a:p>
            <a:endParaRPr lang="en-US" dirty="0"/>
          </a:p>
          <a:p>
            <a:r>
              <a:rPr lang="en-US" dirty="0"/>
              <a:t>Observation Identiﬁcation. If A has observed the current location L of subject S and ﬁnds a message M from L then A learns that S has sent M. For example, the subject has revealed its identity and location in a previous message and then wants to send an anonymous message. The later message can be linked to the previous one through the location information.</a:t>
            </a:r>
          </a:p>
          <a:p>
            <a:endParaRPr lang="en-US" dirty="0"/>
          </a:p>
          <a:p>
            <a:r>
              <a:rPr lang="en-US" sz="1200" b="0" i="0" u="none" strike="noStrike" kern="1200" baseline="0" dirty="0">
                <a:solidFill>
                  <a:schemeClr val="tx1"/>
                </a:solidFill>
                <a:latin typeface="Arial" charset="0"/>
                <a:ea typeface="+mn-ea"/>
                <a:cs typeface="+mn-cs"/>
              </a:rPr>
              <a:t>First, a given degree of location anonymity can be maintained, regardless of population density, by decreasing</a:t>
            </a:r>
          </a:p>
          <a:p>
            <a:r>
              <a:rPr lang="en-US" sz="1200" b="0" i="0" u="none" strike="noStrike" kern="1200" baseline="0" dirty="0">
                <a:solidFill>
                  <a:schemeClr val="tx1"/>
                </a:solidFill>
                <a:latin typeface="Arial" charset="0"/>
                <a:ea typeface="+mn-ea"/>
                <a:cs typeface="+mn-cs"/>
              </a:rPr>
              <a:t>the location accuracy through enlarging the revealed spatial area, such that there are other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1 mobile nodes present</a:t>
            </a:r>
          </a:p>
          <a:p>
            <a:r>
              <a:rPr lang="en-US" sz="1200" b="0" i="0" u="none" strike="noStrike" kern="1200" baseline="0" dirty="0">
                <a:solidFill>
                  <a:schemeClr val="tx1"/>
                </a:solidFill>
                <a:latin typeface="Arial" charset="0"/>
                <a:ea typeface="+mn-ea"/>
                <a:cs typeface="+mn-cs"/>
              </a:rPr>
              <a:t>in the same spatial area. This approach is called spatial cloaking. </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Second, one can achieve the location anonymity by delaying</a:t>
            </a:r>
          </a:p>
          <a:p>
            <a:r>
              <a:rPr lang="en-US" sz="1200" b="0" i="0" u="none" strike="noStrike" kern="1200" baseline="0" dirty="0">
                <a:solidFill>
                  <a:schemeClr val="tx1"/>
                </a:solidFill>
                <a:latin typeface="Arial" charset="0"/>
                <a:ea typeface="+mn-ea"/>
                <a:cs typeface="+mn-cs"/>
              </a:rPr>
              <a:t>the message until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mobile nodes have visited the same area located by the message sender. This approach is called </a:t>
            </a:r>
            <a:r>
              <a:rPr lang="de-DE" sz="1200" b="0" i="0" u="none" strike="noStrike" kern="1200" baseline="0" dirty="0">
                <a:solidFill>
                  <a:schemeClr val="tx1"/>
                </a:solidFill>
                <a:latin typeface="Arial" charset="0"/>
                <a:ea typeface="+mn-ea"/>
                <a:cs typeface="+mn-cs"/>
              </a:rPr>
              <a:t>temporal cloaking.</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24</a:t>
            </a:fld>
            <a:endParaRPr lang="de-DE"/>
          </a:p>
        </p:txBody>
      </p:sp>
    </p:spTree>
    <p:extLst>
      <p:ext uri="{BB962C8B-B14F-4D97-AF65-F5344CB8AC3E}">
        <p14:creationId xmlns:p14="http://schemas.microsoft.com/office/powerpoint/2010/main" val="1491132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A main technical challenge for developing an efficient cloaking algorithm is to find a set of messages and to assign the</a:t>
            </a:r>
          </a:p>
          <a:p>
            <a:r>
              <a:rPr lang="en-US" sz="1200" b="0" i="0" u="none" strike="noStrike" kern="1200" baseline="0" dirty="0">
                <a:solidFill>
                  <a:schemeClr val="tx1"/>
                </a:solidFill>
                <a:latin typeface="Arial" charset="0"/>
                <a:ea typeface="+mn-ea"/>
                <a:cs typeface="+mn-cs"/>
              </a:rPr>
              <a:t>smallest possible </a:t>
            </a:r>
            <a:r>
              <a:rPr lang="en-US" sz="1200" b="0" i="0" u="none" strike="noStrike" kern="1200" baseline="0" dirty="0" err="1">
                <a:solidFill>
                  <a:schemeClr val="tx1"/>
                </a:solidFill>
                <a:latin typeface="Arial" charset="0"/>
                <a:ea typeface="+mn-ea"/>
                <a:cs typeface="+mn-cs"/>
              </a:rPr>
              <a:t>spatio</a:t>
            </a:r>
            <a:r>
              <a:rPr lang="en-US" sz="1200" b="0" i="0" u="none" strike="noStrike" kern="1200" baseline="0" dirty="0">
                <a:solidFill>
                  <a:schemeClr val="tx1"/>
                </a:solidFill>
                <a:latin typeface="Arial" charset="0"/>
                <a:ea typeface="+mn-ea"/>
                <a:cs typeface="+mn-cs"/>
              </a:rPr>
              <a:t>-temporal cloaking box to these messages, such that the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 requirements are satisfied for</a:t>
            </a:r>
          </a:p>
          <a:p>
            <a:r>
              <a:rPr lang="en-US" sz="1200" b="0" i="0" u="none" strike="noStrike" kern="1200" baseline="0" dirty="0">
                <a:solidFill>
                  <a:schemeClr val="tx1"/>
                </a:solidFill>
                <a:latin typeface="Arial" charset="0"/>
                <a:ea typeface="+mn-ea"/>
                <a:cs typeface="+mn-cs"/>
              </a:rPr>
              <a:t>all messages in the set.</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Messages that can not be anonymized until their </a:t>
            </a:r>
            <a:r>
              <a:rPr lang="en-US" sz="1200" b="0" i="1" u="none" strike="noStrike" kern="1200" baseline="0" dirty="0">
                <a:solidFill>
                  <a:schemeClr val="tx1"/>
                </a:solidFill>
                <a:latin typeface="Arial" charset="0"/>
                <a:ea typeface="+mn-ea"/>
                <a:cs typeface="+mn-cs"/>
              </a:rPr>
              <a:t>deadline </a:t>
            </a:r>
            <a:r>
              <a:rPr lang="en-US" sz="1200" b="0" i="0" u="none" strike="noStrike" kern="1200" baseline="0" dirty="0">
                <a:solidFill>
                  <a:schemeClr val="tx1"/>
                </a:solidFill>
                <a:latin typeface="Arial" charset="0"/>
                <a:ea typeface="+mn-ea"/>
                <a:cs typeface="+mn-cs"/>
              </a:rPr>
              <a:t>are dropped. The deadline of a message is the high point along</a:t>
            </a:r>
          </a:p>
          <a:p>
            <a:r>
              <a:rPr lang="en-US" sz="1200" b="0" i="0" u="none" strike="noStrike" kern="1200" baseline="0" dirty="0">
                <a:solidFill>
                  <a:schemeClr val="tx1"/>
                </a:solidFill>
                <a:latin typeface="Arial" charset="0"/>
                <a:ea typeface="+mn-ea"/>
                <a:cs typeface="+mn-cs"/>
              </a:rPr>
              <a:t>the temporal dimension in its </a:t>
            </a:r>
            <a:r>
              <a:rPr lang="en-US" sz="1200" b="0" i="0" u="none" strike="noStrike" kern="1200" baseline="0" dirty="0" err="1">
                <a:solidFill>
                  <a:schemeClr val="tx1"/>
                </a:solidFill>
                <a:latin typeface="Arial" charset="0"/>
                <a:ea typeface="+mn-ea"/>
                <a:cs typeface="+mn-cs"/>
              </a:rPr>
              <a:t>spatio</a:t>
            </a:r>
            <a:r>
              <a:rPr lang="en-US" sz="1200" b="0" i="0" u="none" strike="noStrike" kern="1200" baseline="0" dirty="0">
                <a:solidFill>
                  <a:schemeClr val="tx1"/>
                </a:solidFill>
                <a:latin typeface="Arial" charset="0"/>
                <a:ea typeface="+mn-ea"/>
                <a:cs typeface="+mn-cs"/>
              </a:rPr>
              <a:t>-temporal constraint box.</a:t>
            </a: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25</a:t>
            </a:fld>
            <a:endParaRPr lang="de-DE"/>
          </a:p>
        </p:txBody>
      </p:sp>
    </p:spTree>
    <p:extLst>
      <p:ext uri="{BB962C8B-B14F-4D97-AF65-F5344CB8AC3E}">
        <p14:creationId xmlns:p14="http://schemas.microsoft.com/office/powerpoint/2010/main" val="539691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a-DK" sz="1200" b="0" i="1" u="none" strike="noStrike" kern="1200" baseline="0" dirty="0">
                <a:solidFill>
                  <a:schemeClr val="tx1"/>
                </a:solidFill>
                <a:latin typeface="Arial" charset="0"/>
                <a:ea typeface="+mn-ea"/>
                <a:cs typeface="+mn-cs"/>
              </a:rPr>
              <a:t>They simulated simple traffic scneario on an computer. They loaded a map of a region Georgia of 160 km2. And they got around 100000 cars the produced messages during the simulation. Each </a:t>
            </a:r>
            <a:r>
              <a:rPr lang="en-US" sz="1200" b="0" i="0" u="none" strike="noStrike" kern="1200" baseline="0" dirty="0">
                <a:solidFill>
                  <a:schemeClr val="tx1"/>
                </a:solidFill>
                <a:latin typeface="Arial" charset="0"/>
                <a:ea typeface="+mn-ea"/>
                <a:cs typeface="+mn-cs"/>
              </a:rPr>
              <a:t>Each message specifies an anonymity level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value) from the </a:t>
            </a:r>
            <a:r>
              <a:rPr lang="da-DK" sz="1200" b="0" i="0" u="none" strike="noStrike" kern="1200" baseline="0" dirty="0">
                <a:solidFill>
                  <a:schemeClr val="tx1"/>
                </a:solidFill>
                <a:latin typeface="Arial" charset="0"/>
                <a:ea typeface="+mn-ea"/>
                <a:cs typeface="+mn-cs"/>
              </a:rPr>
              <a:t>list </a:t>
            </a:r>
            <a:r>
              <a:rPr lang="da-DK" sz="1200" b="0" i="1" u="none" strike="noStrike" kern="1200" baseline="0" dirty="0">
                <a:solidFill>
                  <a:schemeClr val="tx1"/>
                </a:solidFill>
                <a:latin typeface="Arial" charset="0"/>
                <a:ea typeface="+mn-ea"/>
                <a:cs typeface="+mn-cs"/>
              </a:rPr>
              <a:t>{</a:t>
            </a:r>
            <a:r>
              <a:rPr lang="da-DK" sz="1200" b="0" i="0" u="none" strike="noStrike" kern="1200" baseline="0" dirty="0">
                <a:solidFill>
                  <a:schemeClr val="tx1"/>
                </a:solidFill>
                <a:latin typeface="Arial" charset="0"/>
                <a:ea typeface="+mn-ea"/>
                <a:cs typeface="+mn-cs"/>
              </a:rPr>
              <a:t>5</a:t>
            </a:r>
            <a:r>
              <a:rPr lang="da-DK" sz="1200" b="0" i="1" u="none" strike="noStrike" kern="1200" baseline="0" dirty="0">
                <a:solidFill>
                  <a:schemeClr val="tx1"/>
                </a:solidFill>
                <a:latin typeface="Arial" charset="0"/>
                <a:ea typeface="+mn-ea"/>
                <a:cs typeface="+mn-cs"/>
              </a:rPr>
              <a:t>, </a:t>
            </a:r>
            <a:r>
              <a:rPr lang="da-DK" sz="1200" b="0" i="0" u="none" strike="noStrike" kern="1200" baseline="0" dirty="0">
                <a:solidFill>
                  <a:schemeClr val="tx1"/>
                </a:solidFill>
                <a:latin typeface="Arial" charset="0"/>
                <a:ea typeface="+mn-ea"/>
                <a:cs typeface="+mn-cs"/>
              </a:rPr>
              <a:t>4</a:t>
            </a:r>
            <a:r>
              <a:rPr lang="da-DK" sz="1200" b="0" i="1" u="none" strike="noStrike" kern="1200" baseline="0" dirty="0">
                <a:solidFill>
                  <a:schemeClr val="tx1"/>
                </a:solidFill>
                <a:latin typeface="Arial" charset="0"/>
                <a:ea typeface="+mn-ea"/>
                <a:cs typeface="+mn-cs"/>
              </a:rPr>
              <a:t>, </a:t>
            </a:r>
            <a:r>
              <a:rPr lang="da-DK" sz="1200" b="0" i="0" u="none" strike="noStrike" kern="1200" baseline="0" dirty="0">
                <a:solidFill>
                  <a:schemeClr val="tx1"/>
                </a:solidFill>
                <a:latin typeface="Arial" charset="0"/>
                <a:ea typeface="+mn-ea"/>
                <a:cs typeface="+mn-cs"/>
              </a:rPr>
              <a:t>3</a:t>
            </a:r>
            <a:r>
              <a:rPr lang="da-DK" sz="1200" b="0" i="1" u="none" strike="noStrike" kern="1200" baseline="0" dirty="0">
                <a:solidFill>
                  <a:schemeClr val="tx1"/>
                </a:solidFill>
                <a:latin typeface="Arial" charset="0"/>
                <a:ea typeface="+mn-ea"/>
                <a:cs typeface="+mn-cs"/>
              </a:rPr>
              <a:t>, </a:t>
            </a:r>
            <a:r>
              <a:rPr lang="da-DK" sz="1200" b="0" i="0" u="none" strike="noStrike" kern="1200" baseline="0" dirty="0">
                <a:solidFill>
                  <a:schemeClr val="tx1"/>
                </a:solidFill>
                <a:latin typeface="Arial" charset="0"/>
                <a:ea typeface="+mn-ea"/>
                <a:cs typeface="+mn-cs"/>
              </a:rPr>
              <a:t>2</a:t>
            </a:r>
            <a:r>
              <a:rPr lang="da-DK" sz="1200" b="0" i="1" u="none" strike="noStrike" kern="1200" baseline="0" dirty="0">
                <a:solidFill>
                  <a:schemeClr val="tx1"/>
                </a:solidFill>
                <a:latin typeface="Arial" charset="0"/>
                <a:ea typeface="+mn-ea"/>
                <a:cs typeface="+mn-cs"/>
              </a:rPr>
              <a:t>}.</a:t>
            </a:r>
          </a:p>
          <a:p>
            <a:endParaRPr lang="da-DK" sz="1200" b="0" i="1" u="none" strike="noStrike" kern="1200" baseline="0" dirty="0">
              <a:solidFill>
                <a:schemeClr val="tx1"/>
              </a:solidFill>
              <a:latin typeface="Arial" charset="0"/>
              <a:ea typeface="+mn-ea"/>
              <a:cs typeface="+mn-cs"/>
            </a:endParaRPr>
          </a:p>
          <a:p>
            <a:r>
              <a:rPr lang="da-DK" sz="1200" b="0" i="1" u="none" strike="noStrike" kern="1200" baseline="0" dirty="0">
                <a:solidFill>
                  <a:schemeClr val="tx1"/>
                </a:solidFill>
                <a:latin typeface="Arial" charset="0"/>
                <a:ea typeface="+mn-ea"/>
                <a:cs typeface="+mn-cs"/>
              </a:rPr>
              <a:t>The wider bars show the actueal success rate provited by the clickcloack algortihm.</a:t>
            </a:r>
          </a:p>
          <a:p>
            <a:endParaRPr lang="da-DK" sz="1200" b="0" i="1" u="none" strike="noStrike" kern="1200" baseline="0" dirty="0">
              <a:solidFill>
                <a:schemeClr val="tx1"/>
              </a:solidFill>
              <a:latin typeface="Arial" charset="0"/>
              <a:ea typeface="+mn-ea"/>
              <a:cs typeface="+mn-cs"/>
            </a:endParaRPr>
          </a:p>
          <a:p>
            <a:r>
              <a:rPr lang="da-DK" sz="1200" b="0" i="1" u="none" strike="noStrike" kern="1200" baseline="0" dirty="0">
                <a:solidFill>
                  <a:schemeClr val="tx1"/>
                </a:solidFill>
                <a:latin typeface="Arial" charset="0"/>
                <a:ea typeface="+mn-ea"/>
                <a:cs typeface="+mn-cs"/>
              </a:rPr>
              <a:t> </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26</a:t>
            </a:fld>
            <a:endParaRPr lang="de-DE"/>
          </a:p>
        </p:txBody>
      </p:sp>
    </p:spTree>
    <p:extLst>
      <p:ext uri="{BB962C8B-B14F-4D97-AF65-F5344CB8AC3E}">
        <p14:creationId xmlns:p14="http://schemas.microsoft.com/office/powerpoint/2010/main" val="41416373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customXml" Target="../../customXml/item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elfolie">
    <p:spTree>
      <p:nvGrpSpPr>
        <p:cNvPr id="1" name=""/>
        <p:cNvGrpSpPr/>
        <p:nvPr/>
      </p:nvGrpSpPr>
      <p:grpSpPr>
        <a:xfrm>
          <a:off x="0" y="0"/>
          <a:ext cx="0" cy="0"/>
          <a:chOff x="0" y="0"/>
          <a:chExt cx="0" cy="0"/>
        </a:xfrm>
      </p:grpSpPr>
      <p:pic>
        <p:nvPicPr>
          <p:cNvPr id="32770" name="Picture 17" descr="pppstyles-07-001"/>
          <p:cNvPicPr>
            <a:picLocks noChangeAspect="1" noChangeArrowheads="1"/>
          </p:cNvPicPr>
          <p:nvPr/>
        </p:nvPicPr>
        <p:blipFill>
          <a:blip r:embed="rId2"/>
          <a:srcRect/>
          <a:stretch>
            <a:fillRect/>
          </a:stretch>
        </p:blipFill>
        <p:spPr bwMode="auto">
          <a:xfrm>
            <a:off x="0" y="6259513"/>
            <a:ext cx="9144000" cy="598487"/>
          </a:xfrm>
          <a:prstGeom prst="rect">
            <a:avLst/>
          </a:prstGeom>
          <a:noFill/>
          <a:ln w="9525">
            <a:noFill/>
            <a:miter lim="800000"/>
            <a:headEnd/>
            <a:tailEnd/>
          </a:ln>
        </p:spPr>
      </p:pic>
      <p:grpSp>
        <p:nvGrpSpPr>
          <p:cNvPr id="32771" name="Group 6"/>
          <p:cNvGrpSpPr>
            <a:grpSpLocks/>
          </p:cNvGrpSpPr>
          <p:nvPr/>
        </p:nvGrpSpPr>
        <p:grpSpPr bwMode="auto">
          <a:xfrm>
            <a:off x="152400" y="549275"/>
            <a:ext cx="8451850" cy="879475"/>
            <a:chOff x="138" y="108"/>
            <a:chExt cx="5182" cy="554"/>
          </a:xfrm>
        </p:grpSpPr>
        <p:sp>
          <p:nvSpPr>
            <p:cNvPr id="16" name="Rectangle 7"/>
            <p:cNvSpPr>
              <a:spLocks noChangeArrowheads="1"/>
            </p:cNvSpPr>
            <p:nvPr userDrawn="1"/>
          </p:nvSpPr>
          <p:spPr bwMode="gray">
            <a:xfrm>
              <a:off x="340" y="108"/>
              <a:ext cx="27" cy="554"/>
            </a:xfrm>
            <a:prstGeom prst="rect">
              <a:avLst/>
            </a:prstGeom>
            <a:solidFill>
              <a:srgbClr val="00407A"/>
            </a:solidFill>
            <a:ln w="9525">
              <a:noFill/>
              <a:miter lim="800000"/>
              <a:headEnd/>
              <a:tailEnd/>
            </a:ln>
            <a:effectLst/>
          </p:spPr>
          <p:txBody>
            <a:bodyPr wrap="none" anchor="ctr"/>
            <a:lstStyle/>
            <a:p>
              <a:pPr>
                <a:defRPr/>
              </a:pPr>
              <a:endParaRPr kumimoji="1" lang="en-US" sz="2400" b="0"/>
            </a:p>
          </p:txBody>
        </p:sp>
        <p:sp>
          <p:nvSpPr>
            <p:cNvPr id="17" name="Rectangle 8"/>
            <p:cNvSpPr>
              <a:spLocks noChangeArrowheads="1"/>
            </p:cNvSpPr>
            <p:nvPr userDrawn="1"/>
          </p:nvSpPr>
          <p:spPr bwMode="gray">
            <a:xfrm>
              <a:off x="138" y="497"/>
              <a:ext cx="5182" cy="2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grpSp>
      <p:sp>
        <p:nvSpPr>
          <p:cNvPr id="20" name="Rectangle 16"/>
          <p:cNvSpPr>
            <a:spLocks noChangeArrowheads="1"/>
          </p:cNvSpPr>
          <p:nvPr/>
        </p:nvSpPr>
        <p:spPr bwMode="gray">
          <a:xfrm>
            <a:off x="196850" y="6248400"/>
            <a:ext cx="8947150" cy="3175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pic>
        <p:nvPicPr>
          <p:cNvPr id="32777" name="Picture 18" descr="Logo-sw-transparent_2"/>
          <p:cNvPicPr>
            <a:picLocks noChangeAspect="1" noChangeArrowheads="1"/>
          </p:cNvPicPr>
          <p:nvPr/>
        </p:nvPicPr>
        <p:blipFill>
          <a:blip r:embed="rId3"/>
          <a:srcRect/>
          <a:stretch>
            <a:fillRect/>
          </a:stretch>
        </p:blipFill>
        <p:spPr bwMode="auto">
          <a:xfrm>
            <a:off x="685800" y="5715000"/>
            <a:ext cx="914400" cy="912813"/>
          </a:xfrm>
          <a:prstGeom prst="rect">
            <a:avLst/>
          </a:prstGeom>
          <a:solidFill>
            <a:schemeClr val="bg1"/>
          </a:solidFill>
          <a:ln w="9525">
            <a:noFill/>
            <a:miter lim="800000"/>
            <a:headEnd/>
            <a:tailEnd/>
          </a:ln>
        </p:spPr>
      </p:pic>
      <p:sp>
        <p:nvSpPr>
          <p:cNvPr id="32779" name="Rectangle 2"/>
          <p:cNvSpPr>
            <a:spLocks noGrp="1" noChangeArrowheads="1"/>
          </p:cNvSpPr>
          <p:nvPr>
            <p:ph type="ctrTitle"/>
          </p:nvPr>
        </p:nvSpPr>
        <p:spPr>
          <a:xfrm>
            <a:off x="704850" y="1527175"/>
            <a:ext cx="7704138" cy="1470025"/>
          </a:xfrm>
        </p:spPr>
        <p:txBody>
          <a:bodyPr wrap="square"/>
          <a:lstStyle>
            <a:lvl1pPr algn="ctr">
              <a:defRPr b="1" smtClean="0">
                <a:latin typeface="Arial" charset="0"/>
              </a:defRPr>
            </a:lvl1pPr>
          </a:lstStyle>
          <a:p>
            <a:r>
              <a:rPr lang="de-DE"/>
              <a:t>Titelmasterformat durch Klicken bearbeiten</a:t>
            </a:r>
          </a:p>
        </p:txBody>
      </p:sp>
      <p:sp>
        <p:nvSpPr>
          <p:cNvPr id="32780" name="Rectangle 3"/>
          <p:cNvSpPr>
            <a:spLocks noGrp="1" noChangeArrowheads="1"/>
          </p:cNvSpPr>
          <p:nvPr>
            <p:ph type="subTitle" idx="1"/>
          </p:nvPr>
        </p:nvSpPr>
        <p:spPr>
          <a:xfrm>
            <a:off x="1349375" y="3243263"/>
            <a:ext cx="6400800" cy="982662"/>
          </a:xfrm>
          <a:ln algn="ctr"/>
        </p:spPr>
        <p:txBody>
          <a:bodyPr lIns="36000" rIns="18000" anchor="ctr"/>
          <a:lstStyle>
            <a:lvl1pPr marL="0" indent="0" algn="ctr" defTabSz="1081088">
              <a:lnSpc>
                <a:spcPct val="100000"/>
              </a:lnSpc>
              <a:spcBef>
                <a:spcPct val="0"/>
              </a:spcBef>
              <a:buSzTx/>
              <a:buFontTx/>
              <a:buNone/>
              <a:tabLst>
                <a:tab pos="2403475" algn="l"/>
              </a:tabLst>
              <a:defRPr smtClean="0">
                <a:solidFill>
                  <a:srgbClr val="00407A"/>
                </a:solidFill>
                <a:latin typeface="Arial" charset="0"/>
              </a:defRPr>
            </a:lvl1pPr>
          </a:lstStyle>
          <a:p>
            <a:r>
              <a:rPr lang="de-DE"/>
              <a:t>Formatvorlage des Untertitelmasters durch Klicken bearbeiten</a:t>
            </a:r>
          </a:p>
        </p:txBody>
      </p:sp>
      <p:sp>
        <p:nvSpPr>
          <p:cNvPr id="19" name="Rectangle 10"/>
          <p:cNvSpPr>
            <a:spLocks noChangeArrowheads="1"/>
          </p:cNvSpPr>
          <p:nvPr/>
        </p:nvSpPr>
        <p:spPr bwMode="auto">
          <a:xfrm>
            <a:off x="1444625" y="4941888"/>
            <a:ext cx="6223000" cy="979487"/>
          </a:xfrm>
          <a:prstGeom prst="rect">
            <a:avLst/>
          </a:prstGeom>
          <a:noFill/>
          <a:ln w="9525">
            <a:noFill/>
            <a:miter lim="800000"/>
            <a:headEnd/>
            <a:tailEnd/>
          </a:ln>
          <a:effectLst/>
        </p:spPr>
        <p:txBody>
          <a:bodyPr lIns="36000" rIns="18000" anchor="ctr"/>
          <a:lstStyle/>
          <a:p>
            <a:pPr defTabSz="1081088" eaLnBrk="0" hangingPunct="0">
              <a:tabLst>
                <a:tab pos="2403475" algn="l"/>
              </a:tabLst>
            </a:pPr>
            <a:r>
              <a:rPr lang="de-DE" sz="1600" b="0" dirty="0">
                <a:solidFill>
                  <a:srgbClr val="00407A"/>
                </a:solidFill>
              </a:rPr>
              <a:t>Fakultät WIAI </a:t>
            </a:r>
          </a:p>
          <a:p>
            <a:pPr defTabSz="1081088" eaLnBrk="0" hangingPunct="0">
              <a:tabLst>
                <a:tab pos="2403475" algn="l"/>
              </a:tabLst>
            </a:pPr>
            <a:r>
              <a:rPr lang="de-DE" sz="1600" b="0" dirty="0">
                <a:solidFill>
                  <a:srgbClr val="00407A"/>
                </a:solidFill>
              </a:rPr>
              <a:t>Otto-Friedrich-Universität Bamberg</a:t>
            </a:r>
          </a:p>
        </p:txBody>
      </p:sp>
      <p:sp>
        <p:nvSpPr>
          <p:cNvPr id="32782" name="Rectangle 14"/>
          <p:cNvSpPr>
            <a:spLocks noGrp="1" noChangeArrowheads="1"/>
          </p:cNvSpPr>
          <p:nvPr>
            <p:ph type="dt" sz="half" idx="2"/>
          </p:nvPr>
        </p:nvSpPr>
        <p:spPr>
          <a:xfrm>
            <a:off x="3914775" y="4397375"/>
            <a:ext cx="1296988" cy="476250"/>
          </a:xfrm>
        </p:spPr>
        <p:txBody>
          <a:bodyPr/>
          <a:lstStyle>
            <a:lvl1pPr algn="ctr">
              <a:defRPr/>
            </a:lvl1pPr>
          </a:lstStyle>
          <a:p>
            <a:r>
              <a:rPr lang="de-DE" dirty="0"/>
              <a:t>30.01.2018</a:t>
            </a:r>
          </a:p>
        </p:txBody>
      </p:sp>
    </p:spTree>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pic>
        <p:nvPicPr>
          <p:cNvPr id="14" name="Picture 17" descr="pppstyles-07-001"/>
          <p:cNvPicPr>
            <a:picLocks noChangeAspect="1" noChangeArrowheads="1"/>
          </p:cNvPicPr>
          <p:nvPr userDrawn="1"/>
        </p:nvPicPr>
        <p:blipFill>
          <a:blip r:embed="rId3"/>
          <a:srcRect/>
          <a:stretch>
            <a:fillRect/>
          </a:stretch>
        </p:blipFill>
        <p:spPr bwMode="auto">
          <a:xfrm>
            <a:off x="0" y="6259513"/>
            <a:ext cx="9144000" cy="598487"/>
          </a:xfrm>
          <a:prstGeom prst="rect">
            <a:avLst/>
          </a:prstGeom>
          <a:noFill/>
          <a:ln w="9525">
            <a:noFill/>
            <a:miter lim="800000"/>
            <a:headEnd/>
            <a:tailEnd/>
          </a:ln>
        </p:spPr>
      </p:pic>
      <p:grpSp>
        <p:nvGrpSpPr>
          <p:cNvPr id="15" name="Group 6"/>
          <p:cNvGrpSpPr>
            <a:grpSpLocks/>
          </p:cNvGrpSpPr>
          <p:nvPr userDrawn="1"/>
        </p:nvGrpSpPr>
        <p:grpSpPr bwMode="auto">
          <a:xfrm>
            <a:off x="34925" y="188913"/>
            <a:ext cx="7705725" cy="879475"/>
            <a:chOff x="138" y="108"/>
            <a:chExt cx="5182" cy="554"/>
          </a:xfrm>
        </p:grpSpPr>
        <p:sp>
          <p:nvSpPr>
            <p:cNvPr id="16" name="Rectangle 7"/>
            <p:cNvSpPr>
              <a:spLocks noChangeArrowheads="1"/>
            </p:cNvSpPr>
            <p:nvPr userDrawn="1"/>
          </p:nvSpPr>
          <p:spPr bwMode="gray">
            <a:xfrm>
              <a:off x="340" y="108"/>
              <a:ext cx="28" cy="554"/>
            </a:xfrm>
            <a:prstGeom prst="rect">
              <a:avLst/>
            </a:prstGeom>
            <a:solidFill>
              <a:srgbClr val="00407A"/>
            </a:solidFill>
            <a:ln w="9525">
              <a:noFill/>
              <a:miter lim="800000"/>
              <a:headEnd/>
              <a:tailEnd/>
            </a:ln>
            <a:effectLst/>
          </p:spPr>
          <p:txBody>
            <a:bodyPr wrap="none" anchor="ctr"/>
            <a:lstStyle/>
            <a:p>
              <a:pPr>
                <a:defRPr/>
              </a:pPr>
              <a:endParaRPr kumimoji="1" lang="en-US" sz="2400" b="0"/>
            </a:p>
          </p:txBody>
        </p:sp>
        <p:sp>
          <p:nvSpPr>
            <p:cNvPr id="17" name="Rectangle 8"/>
            <p:cNvSpPr>
              <a:spLocks noChangeArrowheads="1"/>
            </p:cNvSpPr>
            <p:nvPr userDrawn="1"/>
          </p:nvSpPr>
          <p:spPr bwMode="gray">
            <a:xfrm>
              <a:off x="138" y="497"/>
              <a:ext cx="5182" cy="2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grpSp>
      <p:sp>
        <p:nvSpPr>
          <p:cNvPr id="18" name="Rectangle 16"/>
          <p:cNvSpPr>
            <a:spLocks noChangeArrowheads="1"/>
          </p:cNvSpPr>
          <p:nvPr userDrawn="1"/>
        </p:nvSpPr>
        <p:spPr bwMode="gray">
          <a:xfrm>
            <a:off x="196850" y="6248400"/>
            <a:ext cx="8947150" cy="3175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pic>
        <p:nvPicPr>
          <p:cNvPr id="19" name="Picture 18" descr="Logo-sw-transparent_2"/>
          <p:cNvPicPr>
            <a:picLocks noChangeAspect="1" noChangeArrowheads="1"/>
          </p:cNvPicPr>
          <p:nvPr userDrawn="1"/>
        </p:nvPicPr>
        <p:blipFill>
          <a:blip r:embed="rId4" cstate="print"/>
          <a:srcRect/>
          <a:stretch>
            <a:fillRect/>
          </a:stretch>
        </p:blipFill>
        <p:spPr bwMode="auto">
          <a:xfrm>
            <a:off x="685800" y="6026150"/>
            <a:ext cx="573088" cy="571500"/>
          </a:xfrm>
          <a:prstGeom prst="rect">
            <a:avLst/>
          </a:prstGeom>
          <a:solidFill>
            <a:schemeClr val="bg1"/>
          </a:solidFill>
          <a:ln w="9525">
            <a:noFill/>
            <a:miter lim="800000"/>
            <a:headEnd/>
            <a:tailEnd/>
          </a:ln>
        </p:spPr>
      </p:pic>
      <p:sp>
        <p:nvSpPr>
          <p:cNvPr id="12" name="Textplatzhalter 11"/>
          <p:cNvSpPr>
            <a:spLocks noGrp="1"/>
          </p:cNvSpPr>
          <p:nvPr>
            <p:ph type="body" sz="quarter" idx="13"/>
          </p:nvPr>
        </p:nvSpPr>
        <p:spPr>
          <a:xfrm>
            <a:off x="430213" y="838200"/>
            <a:ext cx="8570912" cy="5526600"/>
          </a:xfrm>
        </p:spPr>
        <p:txBody>
          <a:bodyPr/>
          <a:lstStyle>
            <a:lvl3pPr marL="717550" indent="-180975">
              <a:buFont typeface="Arial" panose="020B0604020202020204" pitchFamily="34" charset="0"/>
              <a:buChar char="•"/>
              <a:defRPr/>
            </a:lvl3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2" name="Rectangle 10"/>
          <p:cNvSpPr>
            <a:spLocks noChangeArrowheads="1"/>
          </p:cNvSpPr>
          <p:nvPr userDrawn="1"/>
        </p:nvSpPr>
        <p:spPr bwMode="auto">
          <a:xfrm>
            <a:off x="1981200" y="6524625"/>
            <a:ext cx="6261100" cy="331788"/>
          </a:xfrm>
          <a:prstGeom prst="rect">
            <a:avLst/>
          </a:prstGeom>
          <a:noFill/>
          <a:ln w="9525">
            <a:noFill/>
            <a:miter lim="800000"/>
            <a:headEnd/>
            <a:tailEnd/>
          </a:ln>
          <a:effectLst/>
        </p:spPr>
        <p:txBody>
          <a:bodyPr lIns="36000" rIns="18000" anchor="ctr"/>
          <a:lstStyle/>
          <a:p>
            <a:pPr algn="r" defTabSz="1081088" eaLnBrk="0" hangingPunct="0">
              <a:tabLst>
                <a:tab pos="2403475" algn="l"/>
              </a:tabLst>
            </a:pPr>
            <a:r>
              <a:rPr lang="de-DE" sz="1200" b="0" dirty="0">
                <a:solidFill>
                  <a:srgbClr val="00407A"/>
                </a:solidFill>
              </a:rPr>
              <a:t>Otto-Friedrich-Universität Bamberg</a:t>
            </a:r>
          </a:p>
        </p:txBody>
      </p:sp>
      <p:sp>
        <p:nvSpPr>
          <p:cNvPr id="9" name="Datumsplatzhalter 8">
            <a:extLst>
              <a:ext uri="{FF2B5EF4-FFF2-40B4-BE49-F238E27FC236}">
                <a16:creationId xmlns:a16="http://schemas.microsoft.com/office/drawing/2014/main" id="{E620C50A-E15B-46E6-8ED2-422FFD70CEA1}"/>
              </a:ext>
            </a:extLst>
          </p:cNvPr>
          <p:cNvSpPr>
            <a:spLocks noGrp="1"/>
          </p:cNvSpPr>
          <p:nvPr>
            <p:ph type="dt" sz="half" idx="14"/>
            <p:custDataLst>
              <p:custData r:id="rId1"/>
            </p:custDataLst>
          </p:nvPr>
        </p:nvSpPr>
        <p:spPr/>
        <p:txBody>
          <a:bodyPr/>
          <a:lstStyle/>
          <a:p>
            <a:r>
              <a:rPr lang="de-DE" dirty="0"/>
              <a:t>30.01.2018</a:t>
            </a:r>
          </a:p>
        </p:txBody>
      </p:sp>
      <p:sp>
        <p:nvSpPr>
          <p:cNvPr id="10" name="Fußzeilenplatzhalter 9">
            <a:extLst>
              <a:ext uri="{FF2B5EF4-FFF2-40B4-BE49-F238E27FC236}">
                <a16:creationId xmlns:a16="http://schemas.microsoft.com/office/drawing/2014/main" id="{3072F47D-DA7D-48C0-BEC2-01BFAE0091D4}"/>
              </a:ext>
            </a:extLst>
          </p:cNvPr>
          <p:cNvSpPr>
            <a:spLocks noGrp="1"/>
          </p:cNvSpPr>
          <p:nvPr>
            <p:ph type="ftr" sz="quarter" idx="15"/>
          </p:nvPr>
        </p:nvSpPr>
        <p:spPr/>
        <p:txBody>
          <a:bodyPr/>
          <a:lstStyle/>
          <a:p>
            <a:r>
              <a:rPr lang="de-DE" dirty="0"/>
              <a:t>Schallner Ludwig, </a:t>
            </a:r>
            <a:r>
              <a:rPr lang="de-DE" dirty="0" err="1"/>
              <a:t>Wiegnand</a:t>
            </a:r>
            <a:r>
              <a:rPr lang="de-DE" dirty="0"/>
              <a:t> Andreas</a:t>
            </a:r>
          </a:p>
        </p:txBody>
      </p:sp>
      <p:sp>
        <p:nvSpPr>
          <p:cNvPr id="11" name="Foliennummernplatzhalter 10">
            <a:extLst>
              <a:ext uri="{FF2B5EF4-FFF2-40B4-BE49-F238E27FC236}">
                <a16:creationId xmlns:a16="http://schemas.microsoft.com/office/drawing/2014/main" id="{D2543511-3CDA-45A2-B410-7F834D1CC285}"/>
              </a:ext>
            </a:extLst>
          </p:cNvPr>
          <p:cNvSpPr>
            <a:spLocks noGrp="1"/>
          </p:cNvSpPr>
          <p:nvPr>
            <p:ph type="sldNum" sz="quarter" idx="16"/>
          </p:nvPr>
        </p:nvSpPr>
        <p:spPr/>
        <p:txBody>
          <a:bodyPr/>
          <a:lstStyle/>
          <a:p>
            <a:fld id="{50E76E58-F275-47A3-BB17-470016A267B6}" type="slidenum">
              <a:rPr lang="de-DE" smtClean="0"/>
              <a:pPr/>
              <a:t>‹Nr.›</a:t>
            </a:fld>
            <a:endParaRPr lang="de-DE"/>
          </a:p>
        </p:txBody>
      </p:sp>
      <p:sp>
        <p:nvSpPr>
          <p:cNvPr id="13" name="Titel 12">
            <a:extLst>
              <a:ext uri="{FF2B5EF4-FFF2-40B4-BE49-F238E27FC236}">
                <a16:creationId xmlns:a16="http://schemas.microsoft.com/office/drawing/2014/main" id="{3F92FC5C-681C-4049-B8D3-78B412657B62}"/>
              </a:ext>
            </a:extLst>
          </p:cNvPr>
          <p:cNvSpPr>
            <a:spLocks noGrp="1"/>
          </p:cNvSpPr>
          <p:nvPr>
            <p:ph type="title"/>
          </p:nvPr>
        </p:nvSpPr>
        <p:spPr/>
        <p:txBody>
          <a:bodyPr/>
          <a:lstStyle/>
          <a:p>
            <a:r>
              <a:rPr lang="de-DE"/>
              <a:t>Mastertitelformat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
          <p:cNvSpPr>
            <a:spLocks noGrp="1" noChangeArrowheads="1"/>
          </p:cNvSpPr>
          <p:nvPr>
            <p:ph type="title"/>
          </p:nvPr>
        </p:nvSpPr>
        <p:spPr bwMode="auto">
          <a:xfrm>
            <a:off x="430213" y="265113"/>
            <a:ext cx="7886700" cy="573087"/>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lvl="0"/>
            <a:r>
              <a:rPr lang="de-DE"/>
              <a:t>Titelmasterformat durch Klicken bearbeiten</a:t>
            </a:r>
            <a:endParaRPr lang="en-US"/>
          </a:p>
        </p:txBody>
      </p:sp>
      <p:sp>
        <p:nvSpPr>
          <p:cNvPr id="2058" name="Rectangle 3"/>
          <p:cNvSpPr>
            <a:spLocks noGrp="1" noChangeArrowheads="1"/>
          </p:cNvSpPr>
          <p:nvPr>
            <p:ph type="body" idx="1"/>
          </p:nvPr>
        </p:nvSpPr>
        <p:spPr bwMode="auto">
          <a:xfrm>
            <a:off x="430213" y="838200"/>
            <a:ext cx="8561387" cy="5507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err="1"/>
              <a:t>rt</a:t>
            </a:r>
            <a:endParaRPr lang="de-DE" dirty="0"/>
          </a:p>
          <a:p>
            <a:pPr lvl="1"/>
            <a:r>
              <a:rPr lang="de-DE" dirty="0"/>
              <a:t>Second </a:t>
            </a:r>
            <a:r>
              <a:rPr lang="de-DE" dirty="0" err="1"/>
              <a:t>level</a:t>
            </a:r>
            <a:endParaRPr lang="de-DE" noProof="1"/>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Sixth</a:t>
            </a:r>
            <a:r>
              <a:rPr lang="de-DE" dirty="0"/>
              <a:t> </a:t>
            </a:r>
            <a:r>
              <a:rPr lang="de-DE" dirty="0" err="1"/>
              <a:t>level</a:t>
            </a:r>
            <a:endParaRPr lang="de-DE" dirty="0"/>
          </a:p>
          <a:p>
            <a:pPr lvl="0"/>
            <a:endParaRPr lang="de-DE" dirty="0"/>
          </a:p>
        </p:txBody>
      </p:sp>
      <p:sp>
        <p:nvSpPr>
          <p:cNvPr id="2062" name="Rectangle 14"/>
          <p:cNvSpPr>
            <a:spLocks noGrp="1" noChangeArrowheads="1"/>
          </p:cNvSpPr>
          <p:nvPr>
            <p:ph type="dt" sz="half" idx="2"/>
          </p:nvPr>
        </p:nvSpPr>
        <p:spPr bwMode="auto">
          <a:xfrm>
            <a:off x="1331913" y="6208713"/>
            <a:ext cx="1296987" cy="476250"/>
          </a:xfrm>
          <a:prstGeom prst="rect">
            <a:avLst/>
          </a:prstGeom>
          <a:noFill/>
          <a:ln w="9525" algn="ctr">
            <a:noFill/>
            <a:miter lim="800000"/>
            <a:headEnd/>
            <a:tailEnd/>
          </a:ln>
          <a:effectLst/>
        </p:spPr>
        <p:txBody>
          <a:bodyPr vert="horz" wrap="square" lIns="36000" tIns="45720" rIns="18000" bIns="45720" numCol="1" anchor="ctr" anchorCtr="0" compatLnSpc="1">
            <a:prstTxWarp prst="textNoShape">
              <a:avLst/>
            </a:prstTxWarp>
          </a:bodyPr>
          <a:lstStyle>
            <a:lvl1pPr algn="l" defTabSz="1081088" eaLnBrk="0" hangingPunct="0">
              <a:tabLst>
                <a:tab pos="2403475" algn="l"/>
              </a:tabLst>
              <a:defRPr sz="1200" b="0">
                <a:solidFill>
                  <a:srgbClr val="00407A"/>
                </a:solidFill>
              </a:defRPr>
            </a:lvl1pPr>
          </a:lstStyle>
          <a:p>
            <a:r>
              <a:rPr lang="de-DE" dirty="0"/>
              <a:t>30.01.2018</a:t>
            </a:r>
          </a:p>
        </p:txBody>
      </p:sp>
      <p:sp>
        <p:nvSpPr>
          <p:cNvPr id="2063" name="Rectangle 15"/>
          <p:cNvSpPr>
            <a:spLocks noGrp="1" noChangeArrowheads="1"/>
          </p:cNvSpPr>
          <p:nvPr>
            <p:ph type="ftr" sz="quarter" idx="3"/>
          </p:nvPr>
        </p:nvSpPr>
        <p:spPr bwMode="auto">
          <a:xfrm>
            <a:off x="2755900" y="6308725"/>
            <a:ext cx="5487988" cy="288925"/>
          </a:xfrm>
          <a:prstGeom prst="rect">
            <a:avLst/>
          </a:prstGeom>
          <a:noFill/>
          <a:ln w="9525" algn="ctr">
            <a:noFill/>
            <a:miter lim="800000"/>
            <a:headEnd/>
            <a:tailEnd/>
          </a:ln>
          <a:effectLst/>
        </p:spPr>
        <p:txBody>
          <a:bodyPr vert="horz" wrap="square" lIns="36000" tIns="45720" rIns="18000" bIns="45720" numCol="1" anchor="ctr" anchorCtr="0" compatLnSpc="1">
            <a:prstTxWarp prst="textNoShape">
              <a:avLst/>
            </a:prstTxWarp>
          </a:bodyPr>
          <a:lstStyle>
            <a:lvl1pPr algn="r" defTabSz="1081088" eaLnBrk="0" hangingPunct="0">
              <a:tabLst>
                <a:tab pos="2403475" algn="l"/>
              </a:tabLst>
              <a:defRPr sz="1200" b="0">
                <a:solidFill>
                  <a:srgbClr val="00407A"/>
                </a:solidFill>
              </a:defRPr>
            </a:lvl1pPr>
          </a:lstStyle>
          <a:p>
            <a:r>
              <a:rPr lang="de-DE"/>
              <a:t>Fußzeile - Bitte entsprechend anpassen...</a:t>
            </a:r>
          </a:p>
        </p:txBody>
      </p:sp>
      <p:sp>
        <p:nvSpPr>
          <p:cNvPr id="2064" name="Rectangle 16"/>
          <p:cNvSpPr>
            <a:spLocks noGrp="1" noChangeArrowheads="1"/>
          </p:cNvSpPr>
          <p:nvPr>
            <p:ph type="sldNum" sz="quarter" idx="4"/>
          </p:nvPr>
        </p:nvSpPr>
        <p:spPr bwMode="auto">
          <a:xfrm>
            <a:off x="8415338" y="6408738"/>
            <a:ext cx="477837"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rgbClr val="00407A"/>
                </a:solidFill>
              </a:defRPr>
            </a:lvl1pPr>
          </a:lstStyle>
          <a:p>
            <a:fld id="{50E76E58-F275-47A3-BB17-470016A267B6}" type="slidenum">
              <a:rPr lang="de-DE"/>
              <a:pPr/>
              <a:t>‹Nr.›</a:t>
            </a:fld>
            <a:endParaRPr lang="de-DE"/>
          </a:p>
        </p:txBody>
      </p:sp>
    </p:spTree>
  </p:cSld>
  <p:clrMap bg1="lt1" tx1="dk1" bg2="lt2" tx2="dk2" accent1="accent1" accent2="accent2" accent3="accent3" accent4="accent4" accent5="accent5" accent6="accent6" hlink="hlink" folHlink="folHlink"/>
  <p:sldLayoutIdLst>
    <p:sldLayoutId id="2147483677" r:id="rId1"/>
    <p:sldLayoutId id="2147483680" r:id="rId2"/>
  </p:sldLayoutIdLst>
  <p:hf hdr="0"/>
  <p:txStyles>
    <p:titleStyle>
      <a:lvl1pPr algn="l" rtl="0" eaLnBrk="1" fontAlgn="base" hangingPunct="1">
        <a:spcBef>
          <a:spcPct val="0"/>
        </a:spcBef>
        <a:spcAft>
          <a:spcPct val="0"/>
        </a:spcAft>
        <a:defRPr sz="3200">
          <a:solidFill>
            <a:srgbClr val="00407A"/>
          </a:solidFill>
          <a:latin typeface="+mj-lt"/>
          <a:ea typeface="+mj-ea"/>
          <a:cs typeface="+mj-cs"/>
        </a:defRPr>
      </a:lvl1pPr>
      <a:lvl2pPr algn="l" rtl="0" eaLnBrk="1" fontAlgn="base" hangingPunct="1">
        <a:spcBef>
          <a:spcPct val="0"/>
        </a:spcBef>
        <a:spcAft>
          <a:spcPct val="0"/>
        </a:spcAft>
        <a:defRPr sz="3200">
          <a:solidFill>
            <a:srgbClr val="00407A"/>
          </a:solidFill>
          <a:latin typeface="Arial" charset="0"/>
        </a:defRPr>
      </a:lvl2pPr>
      <a:lvl3pPr algn="l" rtl="0" eaLnBrk="1" fontAlgn="base" hangingPunct="1">
        <a:spcBef>
          <a:spcPct val="0"/>
        </a:spcBef>
        <a:spcAft>
          <a:spcPct val="0"/>
        </a:spcAft>
        <a:defRPr sz="3200">
          <a:solidFill>
            <a:srgbClr val="00407A"/>
          </a:solidFill>
          <a:latin typeface="Arial" charset="0"/>
        </a:defRPr>
      </a:lvl3pPr>
      <a:lvl4pPr algn="l" rtl="0" eaLnBrk="1" fontAlgn="base" hangingPunct="1">
        <a:spcBef>
          <a:spcPct val="0"/>
        </a:spcBef>
        <a:spcAft>
          <a:spcPct val="0"/>
        </a:spcAft>
        <a:defRPr sz="3200">
          <a:solidFill>
            <a:srgbClr val="00407A"/>
          </a:solidFill>
          <a:latin typeface="Arial" charset="0"/>
        </a:defRPr>
      </a:lvl4pPr>
      <a:lvl5pPr algn="l" rtl="0" eaLnBrk="1" fontAlgn="base" hangingPunct="1">
        <a:spcBef>
          <a:spcPct val="0"/>
        </a:spcBef>
        <a:spcAft>
          <a:spcPct val="0"/>
        </a:spcAft>
        <a:defRPr sz="3200">
          <a:solidFill>
            <a:srgbClr val="00407A"/>
          </a:solidFill>
          <a:latin typeface="Arial" charset="0"/>
        </a:defRPr>
      </a:lvl5pPr>
      <a:lvl6pPr marL="457200" algn="l" rtl="0" eaLnBrk="1" fontAlgn="base" hangingPunct="1">
        <a:spcBef>
          <a:spcPct val="0"/>
        </a:spcBef>
        <a:spcAft>
          <a:spcPct val="0"/>
        </a:spcAft>
        <a:defRPr sz="3200">
          <a:solidFill>
            <a:srgbClr val="00407A"/>
          </a:solidFill>
          <a:latin typeface="Arial" charset="0"/>
        </a:defRPr>
      </a:lvl6pPr>
      <a:lvl7pPr marL="914400" algn="l" rtl="0" eaLnBrk="1" fontAlgn="base" hangingPunct="1">
        <a:spcBef>
          <a:spcPct val="0"/>
        </a:spcBef>
        <a:spcAft>
          <a:spcPct val="0"/>
        </a:spcAft>
        <a:defRPr sz="3200">
          <a:solidFill>
            <a:srgbClr val="00407A"/>
          </a:solidFill>
          <a:latin typeface="Arial" charset="0"/>
        </a:defRPr>
      </a:lvl7pPr>
      <a:lvl8pPr marL="1371600" algn="l" rtl="0" eaLnBrk="1" fontAlgn="base" hangingPunct="1">
        <a:spcBef>
          <a:spcPct val="0"/>
        </a:spcBef>
        <a:spcAft>
          <a:spcPct val="0"/>
        </a:spcAft>
        <a:defRPr sz="3200">
          <a:solidFill>
            <a:srgbClr val="00407A"/>
          </a:solidFill>
          <a:latin typeface="Arial" charset="0"/>
        </a:defRPr>
      </a:lvl8pPr>
      <a:lvl9pPr marL="1828800" algn="l" rtl="0" eaLnBrk="1" fontAlgn="base" hangingPunct="1">
        <a:spcBef>
          <a:spcPct val="0"/>
        </a:spcBef>
        <a:spcAft>
          <a:spcPct val="0"/>
        </a:spcAft>
        <a:defRPr sz="3200">
          <a:solidFill>
            <a:srgbClr val="00407A"/>
          </a:solidFill>
          <a:latin typeface="Arial" charset="0"/>
        </a:defRPr>
      </a:lvl9pPr>
    </p:titleStyle>
    <p:bodyStyle>
      <a:lvl1pPr marL="269875" indent="-269875" algn="l" defTabSz="635000" rtl="0" eaLnBrk="1" fontAlgn="base" hangingPunct="1">
        <a:lnSpc>
          <a:spcPct val="110000"/>
        </a:lnSpc>
        <a:spcBef>
          <a:spcPct val="20000"/>
        </a:spcBef>
        <a:spcAft>
          <a:spcPct val="0"/>
        </a:spcAft>
        <a:buSzPct val="70000"/>
        <a:buFont typeface="Wingdings" pitchFamily="2" charset="2"/>
        <a:buChar char="q"/>
        <a:defRPr sz="2400">
          <a:solidFill>
            <a:schemeClr val="tx1"/>
          </a:solidFill>
          <a:latin typeface="+mn-lt"/>
          <a:ea typeface="+mn-ea"/>
          <a:cs typeface="+mn-cs"/>
        </a:defRPr>
      </a:lvl1pPr>
      <a:lvl2pPr marL="446088" indent="-187325" algn="l" defTabSz="635000" rtl="0" eaLnBrk="1" fontAlgn="base" hangingPunct="1">
        <a:lnSpc>
          <a:spcPct val="110000"/>
        </a:lnSpc>
        <a:spcBef>
          <a:spcPct val="20000"/>
        </a:spcBef>
        <a:spcAft>
          <a:spcPct val="0"/>
        </a:spcAft>
        <a:buClr>
          <a:srgbClr val="003366"/>
        </a:buClr>
        <a:buSzPct val="120000"/>
        <a:buFont typeface="Wingdings" pitchFamily="2" charset="2"/>
        <a:buChar char="§"/>
        <a:defRPr sz="2000">
          <a:solidFill>
            <a:schemeClr val="tx1"/>
          </a:solidFill>
          <a:latin typeface="+mn-lt"/>
        </a:defRPr>
      </a:lvl2pPr>
      <a:lvl3pPr marL="717550" indent="-180975" algn="l" defTabSz="635000" rtl="0" eaLnBrk="1" fontAlgn="base" hangingPunct="1">
        <a:lnSpc>
          <a:spcPct val="110000"/>
        </a:lnSpc>
        <a:spcBef>
          <a:spcPct val="0"/>
        </a:spcBef>
        <a:spcAft>
          <a:spcPct val="0"/>
        </a:spcAft>
        <a:buClr>
          <a:srgbClr val="00407A"/>
        </a:buClr>
        <a:buSzPct val="120000"/>
        <a:buFont typeface="Wingdings" pitchFamily="2" charset="2"/>
        <a:buChar char="§"/>
        <a:defRPr sz="2000">
          <a:solidFill>
            <a:schemeClr val="tx1"/>
          </a:solidFill>
          <a:latin typeface="+mn-lt"/>
        </a:defRPr>
      </a:lvl3pPr>
      <a:lvl4pPr marL="987425" indent="-171450" algn="l" defTabSz="635000" rtl="0" eaLnBrk="1" fontAlgn="base" hangingPunct="1">
        <a:lnSpc>
          <a:spcPct val="110000"/>
        </a:lnSpc>
        <a:spcBef>
          <a:spcPct val="0"/>
        </a:spcBef>
        <a:spcAft>
          <a:spcPct val="0"/>
        </a:spcAft>
        <a:buSzPct val="120000"/>
        <a:buChar char="•"/>
        <a:defRPr sz="2000">
          <a:solidFill>
            <a:schemeClr val="tx1"/>
          </a:solidFill>
          <a:latin typeface="+mn-lt"/>
        </a:defRPr>
      </a:lvl4pPr>
      <a:lvl5pPr marL="1350963" indent="-177800" algn="l" defTabSz="635000" rtl="0" eaLnBrk="1" fontAlgn="base" hangingPunct="1">
        <a:lnSpc>
          <a:spcPct val="110000"/>
        </a:lnSpc>
        <a:spcBef>
          <a:spcPct val="0"/>
        </a:spcBef>
        <a:spcAft>
          <a:spcPct val="0"/>
        </a:spcAft>
        <a:buSzPct val="120000"/>
        <a:buChar char="-"/>
        <a:defRPr sz="2000">
          <a:solidFill>
            <a:schemeClr val="tx1"/>
          </a:solidFill>
          <a:latin typeface="+mn-lt"/>
        </a:defRPr>
      </a:lvl5pPr>
      <a:lvl6pPr marL="16002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6pPr>
      <a:lvl7pPr marL="20574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7pPr>
      <a:lvl8pPr marL="25146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8pPr>
      <a:lvl9pPr marL="29718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704850" y="1772816"/>
            <a:ext cx="7704138" cy="1470025"/>
          </a:xfrm>
        </p:spPr>
        <p:txBody>
          <a:bodyPr/>
          <a:lstStyle/>
          <a:p>
            <a:r>
              <a:rPr lang="en-US" b="0" dirty="0"/>
              <a:t>Barriers to the implementation of k-anonymity</a:t>
            </a:r>
            <a:br>
              <a:rPr lang="en-US" b="0" dirty="0"/>
            </a:br>
            <a:r>
              <a:rPr lang="en-US" b="0" dirty="0"/>
              <a:t>and related microdata anonymization techniques</a:t>
            </a:r>
            <a:br>
              <a:rPr lang="en-US" b="0" dirty="0"/>
            </a:br>
            <a:r>
              <a:rPr lang="de-DE" b="0" dirty="0"/>
              <a:t>in a </a:t>
            </a:r>
            <a:r>
              <a:rPr lang="de-DE" b="0" dirty="0" err="1"/>
              <a:t>realworld</a:t>
            </a:r>
            <a:r>
              <a:rPr lang="de-DE" b="0" dirty="0"/>
              <a:t> </a:t>
            </a:r>
            <a:r>
              <a:rPr lang="de-DE" b="0" dirty="0" err="1"/>
              <a:t>application</a:t>
            </a:r>
            <a:endParaRPr lang="de-DE" dirty="0"/>
          </a:p>
        </p:txBody>
      </p:sp>
      <p:sp>
        <p:nvSpPr>
          <p:cNvPr id="3" name="Untertitel 2"/>
          <p:cNvSpPr>
            <a:spLocks noGrp="1"/>
          </p:cNvSpPr>
          <p:nvPr>
            <p:ph type="subTitle" idx="1"/>
          </p:nvPr>
        </p:nvSpPr>
        <p:spPr>
          <a:xfrm>
            <a:off x="1259632" y="4005064"/>
            <a:ext cx="6400800" cy="982662"/>
          </a:xfrm>
        </p:spPr>
        <p:txBody>
          <a:bodyPr/>
          <a:lstStyle/>
          <a:p>
            <a:r>
              <a:rPr lang="de-DE" dirty="0"/>
              <a:t>Andreas Wiegand</a:t>
            </a:r>
          </a:p>
          <a:p>
            <a:r>
              <a:rPr lang="de-DE" dirty="0"/>
              <a:t>Ludwig </a:t>
            </a:r>
            <a:r>
              <a:rPr lang="de-DE" dirty="0" err="1"/>
              <a:t>Schallner</a:t>
            </a:r>
            <a:endParaRPr lang="de-DE" dirty="0"/>
          </a:p>
        </p:txBody>
      </p:sp>
      <p:sp>
        <p:nvSpPr>
          <p:cNvPr id="4" name="Rechteck 3"/>
          <p:cNvSpPr/>
          <p:nvPr/>
        </p:nvSpPr>
        <p:spPr>
          <a:xfrm>
            <a:off x="0" y="6654055"/>
            <a:ext cx="1270000"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de-DE" sz="1000">
                <a:solidFill>
                  <a:srgbClr val="000000"/>
                </a:solidFill>
                <a:latin typeface="Arial"/>
              </a:rPr>
              <a:t>Frei verwendbar</a:t>
            </a:r>
          </a:p>
        </p:txBody>
      </p:sp>
    </p:spTree>
    <p:extLst>
      <p:ext uri="{BB962C8B-B14F-4D97-AF65-F5344CB8AC3E}">
        <p14:creationId xmlns:p14="http://schemas.microsoft.com/office/powerpoint/2010/main" val="332082305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12EDF2D-E22D-4111-B791-CA1B22C4913B}"/>
              </a:ext>
            </a:extLst>
          </p:cNvPr>
          <p:cNvSpPr>
            <a:spLocks noGrp="1"/>
          </p:cNvSpPr>
          <p:nvPr>
            <p:ph type="body" sz="quarter" idx="13"/>
          </p:nvPr>
        </p:nvSpPr>
        <p:spPr/>
        <p:txBody>
          <a:bodyPr/>
          <a:lstStyle/>
          <a:p>
            <a:r>
              <a:rPr lang="en-US" dirty="0"/>
              <a:t>This attack is based on background knowledge</a:t>
            </a:r>
          </a:p>
          <a:p>
            <a:pPr lvl="1"/>
            <a:r>
              <a:rPr lang="en-US" dirty="0"/>
              <a:t>Alice knows additionally that e.g. Carl(36, 47605) has a low risk of heart disease </a:t>
            </a:r>
            <a:r>
              <a:rPr lang="en-US" dirty="0">
                <a:sym typeface="Wingdings" panose="05000000000000000000" pitchFamily="2" charset="2"/>
              </a:rPr>
              <a:t> c</a:t>
            </a:r>
            <a:r>
              <a:rPr lang="en-US" dirty="0"/>
              <a:t>onclude he has cancer</a:t>
            </a:r>
          </a:p>
        </p:txBody>
      </p:sp>
      <p:sp>
        <p:nvSpPr>
          <p:cNvPr id="3" name="Datumsplatzhalter 2">
            <a:extLst>
              <a:ext uri="{FF2B5EF4-FFF2-40B4-BE49-F238E27FC236}">
                <a16:creationId xmlns:a16="http://schemas.microsoft.com/office/drawing/2014/main" id="{B528F102-CDB3-41C8-8D94-CB806376B463}"/>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FFC1C321-4680-4D84-9195-40BE4EC6599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A95D21FA-A127-486F-963C-2CBB16E98C81}"/>
              </a:ext>
            </a:extLst>
          </p:cNvPr>
          <p:cNvSpPr>
            <a:spLocks noGrp="1"/>
          </p:cNvSpPr>
          <p:nvPr>
            <p:ph type="sldNum" sz="quarter" idx="16"/>
          </p:nvPr>
        </p:nvSpPr>
        <p:spPr/>
        <p:txBody>
          <a:bodyPr/>
          <a:lstStyle/>
          <a:p>
            <a:fld id="{50E76E58-F275-47A3-BB17-470016A267B6}" type="slidenum">
              <a:rPr lang="de-DE" smtClean="0"/>
              <a:pPr/>
              <a:t>10</a:t>
            </a:fld>
            <a:endParaRPr lang="de-DE"/>
          </a:p>
        </p:txBody>
      </p:sp>
      <p:sp>
        <p:nvSpPr>
          <p:cNvPr id="6" name="Titel 5">
            <a:extLst>
              <a:ext uri="{FF2B5EF4-FFF2-40B4-BE49-F238E27FC236}">
                <a16:creationId xmlns:a16="http://schemas.microsoft.com/office/drawing/2014/main" id="{A34D44C4-357D-44B2-8D47-D4AB70C3956E}"/>
              </a:ext>
            </a:extLst>
          </p:cNvPr>
          <p:cNvSpPr>
            <a:spLocks noGrp="1"/>
          </p:cNvSpPr>
          <p:nvPr>
            <p:ph type="title"/>
          </p:nvPr>
        </p:nvSpPr>
        <p:spPr/>
        <p:txBody>
          <a:bodyPr/>
          <a:lstStyle/>
          <a:p>
            <a:r>
              <a:rPr lang="en-US" dirty="0"/>
              <a:t>Background Knowledge Attack</a:t>
            </a:r>
          </a:p>
        </p:txBody>
      </p:sp>
      <p:pic>
        <p:nvPicPr>
          <p:cNvPr id="9" name="Grafik 8">
            <a:extLst>
              <a:ext uri="{FF2B5EF4-FFF2-40B4-BE49-F238E27FC236}">
                <a16:creationId xmlns:a16="http://schemas.microsoft.com/office/drawing/2014/main" id="{05831B25-B1FB-4227-BF6E-5DF268BA5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318" y="2338825"/>
            <a:ext cx="3410650" cy="2566186"/>
          </a:xfrm>
          <a:prstGeom prst="rect">
            <a:avLst/>
          </a:prstGeom>
        </p:spPr>
      </p:pic>
      <p:pic>
        <p:nvPicPr>
          <p:cNvPr id="10" name="Grafik 9">
            <a:extLst>
              <a:ext uri="{FF2B5EF4-FFF2-40B4-BE49-F238E27FC236}">
                <a16:creationId xmlns:a16="http://schemas.microsoft.com/office/drawing/2014/main" id="{9FF7B54C-52F5-429B-AABD-254DEB3E4B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225669"/>
            <a:ext cx="3673103" cy="2754827"/>
          </a:xfrm>
          <a:prstGeom prst="rect">
            <a:avLst/>
          </a:prstGeom>
        </p:spPr>
      </p:pic>
      <p:sp>
        <p:nvSpPr>
          <p:cNvPr id="7" name="Textfeld 6">
            <a:extLst>
              <a:ext uri="{FF2B5EF4-FFF2-40B4-BE49-F238E27FC236}">
                <a16:creationId xmlns:a16="http://schemas.microsoft.com/office/drawing/2014/main" id="{46CE9768-F2A9-4A64-92D6-80552AF1E3D7}"/>
              </a:ext>
            </a:extLst>
          </p:cNvPr>
          <p:cNvSpPr txBox="1"/>
          <p:nvPr/>
        </p:nvSpPr>
        <p:spPr>
          <a:xfrm>
            <a:off x="873318" y="4954878"/>
            <a:ext cx="5885836" cy="523220"/>
          </a:xfrm>
          <a:prstGeom prst="rect">
            <a:avLst/>
          </a:prstGeom>
          <a:noFill/>
        </p:spPr>
        <p:txBody>
          <a:bodyPr wrap="square" rtlCol="0">
            <a:spAutoFit/>
          </a:bodyPr>
          <a:lstStyle/>
          <a:p>
            <a:pPr algn="l"/>
            <a:r>
              <a:rPr lang="en-US" sz="1000" dirty="0"/>
              <a:t>Source: </a:t>
            </a:r>
            <a:r>
              <a:rPr lang="en-US" sz="1000" b="0" dirty="0"/>
              <a:t>t-Closeness: Privacy Beyond k-Anonymity and l-Diversity</a:t>
            </a:r>
            <a:endParaRPr lang="de-DE" sz="1000" b="0" dirty="0"/>
          </a:p>
          <a:p>
            <a:endParaRPr lang="en-US" dirty="0"/>
          </a:p>
        </p:txBody>
      </p:sp>
    </p:spTree>
    <p:extLst>
      <p:ext uri="{BB962C8B-B14F-4D97-AF65-F5344CB8AC3E}">
        <p14:creationId xmlns:p14="http://schemas.microsoft.com/office/powerpoint/2010/main" val="1545862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716006-562A-43E3-9DDE-A104B3493D01}"/>
              </a:ext>
            </a:extLst>
          </p:cNvPr>
          <p:cNvSpPr>
            <a:spLocks noGrp="1"/>
          </p:cNvSpPr>
          <p:nvPr>
            <p:ph type="body" sz="quarter" idx="13"/>
          </p:nvPr>
        </p:nvSpPr>
        <p:spPr/>
        <p:txBody>
          <a:bodyPr/>
          <a:lstStyle/>
          <a:p>
            <a:r>
              <a:rPr lang="en-US" dirty="0"/>
              <a:t>Based on order of tuples in the released data</a:t>
            </a:r>
          </a:p>
          <a:p>
            <a:pPr lvl="1"/>
            <a:r>
              <a:rPr lang="en-US" dirty="0"/>
              <a:t>Often used in real world</a:t>
            </a:r>
          </a:p>
          <a:p>
            <a:pPr lvl="2"/>
            <a:r>
              <a:rPr lang="en-US" dirty="0"/>
              <a:t>release of sensitive data</a:t>
            </a:r>
          </a:p>
        </p:txBody>
      </p:sp>
      <p:sp>
        <p:nvSpPr>
          <p:cNvPr id="3" name="Datumsplatzhalter 2">
            <a:extLst>
              <a:ext uri="{FF2B5EF4-FFF2-40B4-BE49-F238E27FC236}">
                <a16:creationId xmlns:a16="http://schemas.microsoft.com/office/drawing/2014/main" id="{AD3AB6C9-0DB8-4D81-A14E-52B661D2CC80}"/>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A049113-3CC5-4ACC-BE03-43D9B950C6DA}"/>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E4EDDA99-AB0E-4825-AFC1-0682F00360D8}"/>
              </a:ext>
            </a:extLst>
          </p:cNvPr>
          <p:cNvSpPr>
            <a:spLocks noGrp="1"/>
          </p:cNvSpPr>
          <p:nvPr>
            <p:ph type="sldNum" sz="quarter" idx="16"/>
          </p:nvPr>
        </p:nvSpPr>
        <p:spPr/>
        <p:txBody>
          <a:bodyPr/>
          <a:lstStyle/>
          <a:p>
            <a:fld id="{50E76E58-F275-47A3-BB17-470016A267B6}" type="slidenum">
              <a:rPr lang="de-DE" smtClean="0"/>
              <a:pPr/>
              <a:t>11</a:t>
            </a:fld>
            <a:endParaRPr lang="de-DE"/>
          </a:p>
        </p:txBody>
      </p:sp>
      <p:sp>
        <p:nvSpPr>
          <p:cNvPr id="6" name="Titel 5">
            <a:extLst>
              <a:ext uri="{FF2B5EF4-FFF2-40B4-BE49-F238E27FC236}">
                <a16:creationId xmlns:a16="http://schemas.microsoft.com/office/drawing/2014/main" id="{5530D40E-2D43-4755-A8FC-A78B2B5D402C}"/>
              </a:ext>
            </a:extLst>
          </p:cNvPr>
          <p:cNvSpPr>
            <a:spLocks noGrp="1"/>
          </p:cNvSpPr>
          <p:nvPr>
            <p:ph type="title"/>
          </p:nvPr>
        </p:nvSpPr>
        <p:spPr/>
        <p:txBody>
          <a:bodyPr/>
          <a:lstStyle/>
          <a:p>
            <a:r>
              <a:rPr lang="en-US" dirty="0"/>
              <a:t>Unsorted Matching Attacks</a:t>
            </a:r>
          </a:p>
        </p:txBody>
      </p:sp>
      <p:pic>
        <p:nvPicPr>
          <p:cNvPr id="8" name="Grafik 7">
            <a:extLst>
              <a:ext uri="{FF2B5EF4-FFF2-40B4-BE49-F238E27FC236}">
                <a16:creationId xmlns:a16="http://schemas.microsoft.com/office/drawing/2014/main" id="{52418571-4529-411F-B64C-DF801EE1C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470" y="2782583"/>
            <a:ext cx="4725059" cy="2372056"/>
          </a:xfrm>
          <a:prstGeom prst="rect">
            <a:avLst/>
          </a:prstGeom>
        </p:spPr>
      </p:pic>
      <p:sp>
        <p:nvSpPr>
          <p:cNvPr id="7" name="Pfeil: nach oben 6">
            <a:extLst>
              <a:ext uri="{FF2B5EF4-FFF2-40B4-BE49-F238E27FC236}">
                <a16:creationId xmlns:a16="http://schemas.microsoft.com/office/drawing/2014/main" id="{32A3DA81-67B0-412B-AD13-622A9A050DD2}"/>
              </a:ext>
            </a:extLst>
          </p:cNvPr>
          <p:cNvSpPr/>
          <p:nvPr/>
        </p:nvSpPr>
        <p:spPr>
          <a:xfrm rot="14538008">
            <a:off x="6805019" y="3664232"/>
            <a:ext cx="415600" cy="415600"/>
          </a:xfrm>
          <a:prstGeom prst="up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de-DE"/>
          </a:p>
        </p:txBody>
      </p:sp>
      <p:sp>
        <p:nvSpPr>
          <p:cNvPr id="9" name="Pfeil: nach oben 8">
            <a:extLst>
              <a:ext uri="{FF2B5EF4-FFF2-40B4-BE49-F238E27FC236}">
                <a16:creationId xmlns:a16="http://schemas.microsoft.com/office/drawing/2014/main" id="{23E141D4-90C0-4ADD-AAC0-C94A5F3656AF}"/>
              </a:ext>
            </a:extLst>
          </p:cNvPr>
          <p:cNvSpPr/>
          <p:nvPr/>
        </p:nvSpPr>
        <p:spPr>
          <a:xfrm rot="1495549">
            <a:off x="3836350" y="5063264"/>
            <a:ext cx="415600" cy="415600"/>
          </a:xfrm>
          <a:prstGeom prst="up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de-DE"/>
          </a:p>
        </p:txBody>
      </p:sp>
      <p:sp>
        <p:nvSpPr>
          <p:cNvPr id="10" name="Textfeld 9">
            <a:extLst>
              <a:ext uri="{FF2B5EF4-FFF2-40B4-BE49-F238E27FC236}">
                <a16:creationId xmlns:a16="http://schemas.microsoft.com/office/drawing/2014/main" id="{3629483C-59DF-473B-92E3-EB230628E392}"/>
              </a:ext>
            </a:extLst>
          </p:cNvPr>
          <p:cNvSpPr txBox="1"/>
          <p:nvPr/>
        </p:nvSpPr>
        <p:spPr>
          <a:xfrm>
            <a:off x="2628900" y="5435932"/>
            <a:ext cx="2448272" cy="369332"/>
          </a:xfrm>
          <a:prstGeom prst="rect">
            <a:avLst/>
          </a:prstGeom>
          <a:noFill/>
        </p:spPr>
        <p:txBody>
          <a:bodyPr wrap="square" rtlCol="0">
            <a:spAutoFit/>
          </a:bodyPr>
          <a:lstStyle/>
          <a:p>
            <a:r>
              <a:rPr lang="en-US" b="0" dirty="0"/>
              <a:t>Generation of race</a:t>
            </a:r>
          </a:p>
        </p:txBody>
      </p:sp>
      <p:sp>
        <p:nvSpPr>
          <p:cNvPr id="11" name="Textfeld 10">
            <a:extLst>
              <a:ext uri="{FF2B5EF4-FFF2-40B4-BE49-F238E27FC236}">
                <a16:creationId xmlns:a16="http://schemas.microsoft.com/office/drawing/2014/main" id="{BEF50669-3AB0-4CE1-8434-7A16472C3F23}"/>
              </a:ext>
            </a:extLst>
          </p:cNvPr>
          <p:cNvSpPr txBox="1"/>
          <p:nvPr/>
        </p:nvSpPr>
        <p:spPr>
          <a:xfrm>
            <a:off x="7071890" y="3412037"/>
            <a:ext cx="1483578" cy="646331"/>
          </a:xfrm>
          <a:prstGeom prst="rect">
            <a:avLst/>
          </a:prstGeom>
          <a:noFill/>
        </p:spPr>
        <p:txBody>
          <a:bodyPr wrap="square" rtlCol="0">
            <a:spAutoFit/>
          </a:bodyPr>
          <a:lstStyle/>
          <a:p>
            <a:r>
              <a:rPr lang="en-US" b="0" dirty="0"/>
              <a:t>Generation of ZIP</a:t>
            </a:r>
          </a:p>
        </p:txBody>
      </p:sp>
      <p:sp>
        <p:nvSpPr>
          <p:cNvPr id="12" name="Textfeld 11">
            <a:extLst>
              <a:ext uri="{FF2B5EF4-FFF2-40B4-BE49-F238E27FC236}">
                <a16:creationId xmlns:a16="http://schemas.microsoft.com/office/drawing/2014/main" id="{EA2A541D-B33E-488E-BCB1-46CCB422A580}"/>
              </a:ext>
            </a:extLst>
          </p:cNvPr>
          <p:cNvSpPr txBox="1"/>
          <p:nvPr/>
        </p:nvSpPr>
        <p:spPr>
          <a:xfrm>
            <a:off x="1998663" y="5924792"/>
            <a:ext cx="5885836" cy="523220"/>
          </a:xfrm>
          <a:prstGeom prst="rect">
            <a:avLst/>
          </a:prstGeom>
          <a:noFill/>
        </p:spPr>
        <p:txBody>
          <a:bodyPr wrap="square" rtlCol="0">
            <a:spAutoFit/>
          </a:bodyPr>
          <a:lstStyle/>
          <a:p>
            <a:pPr algn="l"/>
            <a:r>
              <a:rPr lang="en-US" sz="1000" dirty="0"/>
              <a:t>Source: </a:t>
            </a:r>
            <a:r>
              <a:rPr lang="en-US" sz="1000" b="0" dirty="0"/>
              <a:t>k-ANONYMITY: A MODEL FOR PROTECTING PRIVACY</a:t>
            </a:r>
            <a:endParaRPr lang="de-DE" sz="1000" b="0" dirty="0"/>
          </a:p>
          <a:p>
            <a:endParaRPr lang="en-US" dirty="0"/>
          </a:p>
        </p:txBody>
      </p:sp>
    </p:spTree>
    <p:extLst>
      <p:ext uri="{BB962C8B-B14F-4D97-AF65-F5344CB8AC3E}">
        <p14:creationId xmlns:p14="http://schemas.microsoft.com/office/powerpoint/2010/main" val="4161008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82F42DF-6375-4386-98AE-E1280CE9F63D}"/>
              </a:ext>
            </a:extLst>
          </p:cNvPr>
          <p:cNvSpPr>
            <a:spLocks noGrp="1"/>
          </p:cNvSpPr>
          <p:nvPr>
            <p:ph type="body" sz="quarter" idx="13"/>
          </p:nvPr>
        </p:nvSpPr>
        <p:spPr/>
        <p:txBody>
          <a:bodyPr/>
          <a:lstStyle/>
          <a:p>
            <a:r>
              <a:rPr lang="en-US" dirty="0"/>
              <a:t>Prior examples, all attributes were quasi-identifier</a:t>
            </a:r>
          </a:p>
          <a:p>
            <a:pPr lvl="1"/>
            <a:r>
              <a:rPr lang="en-US" dirty="0"/>
              <a:t>Not typical in the real world </a:t>
            </a:r>
            <a:r>
              <a:rPr lang="en-US" dirty="0">
                <a:sym typeface="Wingdings" panose="05000000000000000000" pitchFamily="2" charset="2"/>
              </a:rPr>
              <a:t> subsequent releases are common</a:t>
            </a:r>
            <a:r>
              <a:rPr lang="en-US" dirty="0"/>
              <a:t> </a:t>
            </a:r>
          </a:p>
        </p:txBody>
      </p:sp>
      <p:sp>
        <p:nvSpPr>
          <p:cNvPr id="3" name="Datumsplatzhalter 2">
            <a:extLst>
              <a:ext uri="{FF2B5EF4-FFF2-40B4-BE49-F238E27FC236}">
                <a16:creationId xmlns:a16="http://schemas.microsoft.com/office/drawing/2014/main" id="{76ABE376-BDA0-4305-B6BE-8D8C0BF64F02}"/>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4EB0631A-ED17-4091-AB67-4D7FF760FE8B}"/>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06C0578-B337-493E-B4B8-D6D431BE9F3F}"/>
              </a:ext>
            </a:extLst>
          </p:cNvPr>
          <p:cNvSpPr>
            <a:spLocks noGrp="1"/>
          </p:cNvSpPr>
          <p:nvPr>
            <p:ph type="sldNum" sz="quarter" idx="16"/>
          </p:nvPr>
        </p:nvSpPr>
        <p:spPr/>
        <p:txBody>
          <a:bodyPr/>
          <a:lstStyle/>
          <a:p>
            <a:fld id="{50E76E58-F275-47A3-BB17-470016A267B6}" type="slidenum">
              <a:rPr lang="de-DE" smtClean="0"/>
              <a:pPr/>
              <a:t>12</a:t>
            </a:fld>
            <a:endParaRPr lang="de-DE"/>
          </a:p>
        </p:txBody>
      </p:sp>
      <p:sp>
        <p:nvSpPr>
          <p:cNvPr id="6" name="Titel 5">
            <a:extLst>
              <a:ext uri="{FF2B5EF4-FFF2-40B4-BE49-F238E27FC236}">
                <a16:creationId xmlns:a16="http://schemas.microsoft.com/office/drawing/2014/main" id="{8FAFF667-F48A-47B4-86AA-4A7AF69D1E91}"/>
              </a:ext>
            </a:extLst>
          </p:cNvPr>
          <p:cNvSpPr>
            <a:spLocks noGrp="1"/>
          </p:cNvSpPr>
          <p:nvPr>
            <p:ph type="title"/>
          </p:nvPr>
        </p:nvSpPr>
        <p:spPr/>
        <p:txBody>
          <a:bodyPr/>
          <a:lstStyle/>
          <a:p>
            <a:r>
              <a:rPr lang="en-US" dirty="0"/>
              <a:t>Complementary Release Attack</a:t>
            </a:r>
          </a:p>
        </p:txBody>
      </p:sp>
      <p:pic>
        <p:nvPicPr>
          <p:cNvPr id="8" name="Grafik 7">
            <a:extLst>
              <a:ext uri="{FF2B5EF4-FFF2-40B4-BE49-F238E27FC236}">
                <a16:creationId xmlns:a16="http://schemas.microsoft.com/office/drawing/2014/main" id="{C80D9E64-9A88-4AAF-BDC6-08056EF01F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942332"/>
            <a:ext cx="4172532" cy="2829320"/>
          </a:xfrm>
          <a:prstGeom prst="rect">
            <a:avLst/>
          </a:prstGeom>
        </p:spPr>
      </p:pic>
      <p:sp>
        <p:nvSpPr>
          <p:cNvPr id="9" name="Pfeil: nach rechts 8">
            <a:extLst>
              <a:ext uri="{FF2B5EF4-FFF2-40B4-BE49-F238E27FC236}">
                <a16:creationId xmlns:a16="http://schemas.microsoft.com/office/drawing/2014/main" id="{714169D4-2195-444C-97CE-A5F9FC3349FB}"/>
              </a:ext>
            </a:extLst>
          </p:cNvPr>
          <p:cNvSpPr/>
          <p:nvPr/>
        </p:nvSpPr>
        <p:spPr>
          <a:xfrm>
            <a:off x="5436096" y="3349312"/>
            <a:ext cx="774020" cy="713433"/>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feld 9">
            <a:extLst>
              <a:ext uri="{FF2B5EF4-FFF2-40B4-BE49-F238E27FC236}">
                <a16:creationId xmlns:a16="http://schemas.microsoft.com/office/drawing/2014/main" id="{C6F83077-1A4A-4171-940A-68CA51561AEF}"/>
              </a:ext>
            </a:extLst>
          </p:cNvPr>
          <p:cNvSpPr txBox="1"/>
          <p:nvPr/>
        </p:nvSpPr>
        <p:spPr>
          <a:xfrm>
            <a:off x="6173366" y="3198196"/>
            <a:ext cx="2014548" cy="1015663"/>
          </a:xfrm>
          <a:prstGeom prst="rect">
            <a:avLst/>
          </a:prstGeom>
          <a:noFill/>
        </p:spPr>
        <p:txBody>
          <a:bodyPr wrap="square" rtlCol="0">
            <a:spAutoFit/>
          </a:bodyPr>
          <a:lstStyle/>
          <a:p>
            <a:r>
              <a:rPr lang="en-US" sz="2000" b="0" dirty="0"/>
              <a:t>Are unique     </a:t>
            </a:r>
            <a:r>
              <a:rPr lang="en-US" sz="2000" b="0" dirty="0">
                <a:sym typeface="Wingdings" panose="05000000000000000000" pitchFamily="2" charset="2"/>
              </a:rPr>
              <a:t>  subsequent release</a:t>
            </a:r>
            <a:endParaRPr lang="en-US" sz="2000" b="0" dirty="0"/>
          </a:p>
        </p:txBody>
      </p:sp>
      <p:sp>
        <p:nvSpPr>
          <p:cNvPr id="11" name="Textfeld 10">
            <a:extLst>
              <a:ext uri="{FF2B5EF4-FFF2-40B4-BE49-F238E27FC236}">
                <a16:creationId xmlns:a16="http://schemas.microsoft.com/office/drawing/2014/main" id="{23A537DC-9281-44FB-A391-14D33C10B7D6}"/>
              </a:ext>
            </a:extLst>
          </p:cNvPr>
          <p:cNvSpPr txBox="1"/>
          <p:nvPr/>
        </p:nvSpPr>
        <p:spPr>
          <a:xfrm>
            <a:off x="1187624" y="4910223"/>
            <a:ext cx="5885836" cy="523220"/>
          </a:xfrm>
          <a:prstGeom prst="rect">
            <a:avLst/>
          </a:prstGeom>
          <a:noFill/>
        </p:spPr>
        <p:txBody>
          <a:bodyPr wrap="square" rtlCol="0">
            <a:spAutoFit/>
          </a:bodyPr>
          <a:lstStyle/>
          <a:p>
            <a:pPr algn="l"/>
            <a:r>
              <a:rPr lang="en-US" sz="1000" dirty="0"/>
              <a:t>Source: </a:t>
            </a:r>
            <a:r>
              <a:rPr lang="en-US" sz="1000" b="0" dirty="0"/>
              <a:t>k-ANONYMITY: A MODEL FOR PROTECTING PRIVACY</a:t>
            </a:r>
            <a:endParaRPr lang="de-DE" sz="1000" b="0" dirty="0"/>
          </a:p>
          <a:p>
            <a:endParaRPr lang="en-US" dirty="0"/>
          </a:p>
        </p:txBody>
      </p:sp>
    </p:spTree>
    <p:extLst>
      <p:ext uri="{BB962C8B-B14F-4D97-AF65-F5344CB8AC3E}">
        <p14:creationId xmlns:p14="http://schemas.microsoft.com/office/powerpoint/2010/main" val="2040367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82F42DF-6375-4386-98AE-E1280CE9F63D}"/>
              </a:ext>
            </a:extLst>
          </p:cNvPr>
          <p:cNvSpPr>
            <a:spLocks noGrp="1"/>
          </p:cNvSpPr>
          <p:nvPr>
            <p:ph type="body" sz="quarter" idx="13"/>
          </p:nvPr>
        </p:nvSpPr>
        <p:spPr/>
        <p:txBody>
          <a:bodyPr/>
          <a:lstStyle/>
          <a:p>
            <a:r>
              <a:rPr lang="en-US" dirty="0"/>
              <a:t>Linking both tables on {Problem}</a:t>
            </a:r>
          </a:p>
          <a:p>
            <a:pPr lvl="1"/>
            <a:endParaRPr lang="en-US" dirty="0"/>
          </a:p>
        </p:txBody>
      </p:sp>
      <p:sp>
        <p:nvSpPr>
          <p:cNvPr id="3" name="Datumsplatzhalter 2">
            <a:extLst>
              <a:ext uri="{FF2B5EF4-FFF2-40B4-BE49-F238E27FC236}">
                <a16:creationId xmlns:a16="http://schemas.microsoft.com/office/drawing/2014/main" id="{76ABE376-BDA0-4305-B6BE-8D8C0BF64F02}"/>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4EB0631A-ED17-4091-AB67-4D7FF760FE8B}"/>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06C0578-B337-493E-B4B8-D6D431BE9F3F}"/>
              </a:ext>
            </a:extLst>
          </p:cNvPr>
          <p:cNvSpPr>
            <a:spLocks noGrp="1"/>
          </p:cNvSpPr>
          <p:nvPr>
            <p:ph type="sldNum" sz="quarter" idx="16"/>
          </p:nvPr>
        </p:nvSpPr>
        <p:spPr/>
        <p:txBody>
          <a:bodyPr/>
          <a:lstStyle/>
          <a:p>
            <a:fld id="{50E76E58-F275-47A3-BB17-470016A267B6}" type="slidenum">
              <a:rPr lang="de-DE" smtClean="0"/>
              <a:pPr/>
              <a:t>13</a:t>
            </a:fld>
            <a:endParaRPr lang="de-DE"/>
          </a:p>
        </p:txBody>
      </p:sp>
      <p:sp>
        <p:nvSpPr>
          <p:cNvPr id="6" name="Titel 5">
            <a:extLst>
              <a:ext uri="{FF2B5EF4-FFF2-40B4-BE49-F238E27FC236}">
                <a16:creationId xmlns:a16="http://schemas.microsoft.com/office/drawing/2014/main" id="{8FAFF667-F48A-47B4-86AA-4A7AF69D1E91}"/>
              </a:ext>
            </a:extLst>
          </p:cNvPr>
          <p:cNvSpPr>
            <a:spLocks noGrp="1"/>
          </p:cNvSpPr>
          <p:nvPr>
            <p:ph type="title"/>
          </p:nvPr>
        </p:nvSpPr>
        <p:spPr/>
        <p:txBody>
          <a:bodyPr/>
          <a:lstStyle/>
          <a:p>
            <a:r>
              <a:rPr lang="en-US" dirty="0"/>
              <a:t>Complementary Release Attack</a:t>
            </a:r>
          </a:p>
        </p:txBody>
      </p:sp>
      <p:pic>
        <p:nvPicPr>
          <p:cNvPr id="9" name="Grafik 8">
            <a:extLst>
              <a:ext uri="{FF2B5EF4-FFF2-40B4-BE49-F238E27FC236}">
                <a16:creationId xmlns:a16="http://schemas.microsoft.com/office/drawing/2014/main" id="{F873F260-AEA6-4E2E-8184-8CA0869E9322}"/>
              </a:ext>
            </a:extLst>
          </p:cNvPr>
          <p:cNvPicPr>
            <a:picLocks noChangeAspect="1"/>
          </p:cNvPicPr>
          <p:nvPr/>
        </p:nvPicPr>
        <p:blipFill rotWithShape="1">
          <a:blip r:embed="rId2">
            <a:extLst>
              <a:ext uri="{28A0092B-C50C-407E-A947-70E740481C1C}">
                <a14:useLocalDpi xmlns:a14="http://schemas.microsoft.com/office/drawing/2010/main" val="0"/>
              </a:ext>
            </a:extLst>
          </a:blip>
          <a:srcRect l="52742"/>
          <a:stretch/>
        </p:blipFill>
        <p:spPr>
          <a:xfrm>
            <a:off x="4530905" y="3006786"/>
            <a:ext cx="3917845" cy="2732217"/>
          </a:xfrm>
          <a:prstGeom prst="rect">
            <a:avLst/>
          </a:prstGeom>
        </p:spPr>
      </p:pic>
      <p:pic>
        <p:nvPicPr>
          <p:cNvPr id="11" name="Grafik 10">
            <a:extLst>
              <a:ext uri="{FF2B5EF4-FFF2-40B4-BE49-F238E27FC236}">
                <a16:creationId xmlns:a16="http://schemas.microsoft.com/office/drawing/2014/main" id="{2BAAFAD1-ADC1-45CA-A858-640B74637FF9}"/>
              </a:ext>
            </a:extLst>
          </p:cNvPr>
          <p:cNvPicPr>
            <a:picLocks noChangeAspect="1"/>
          </p:cNvPicPr>
          <p:nvPr/>
        </p:nvPicPr>
        <p:blipFill rotWithShape="1">
          <a:blip r:embed="rId2">
            <a:extLst>
              <a:ext uri="{28A0092B-C50C-407E-A947-70E740481C1C}">
                <a14:useLocalDpi xmlns:a14="http://schemas.microsoft.com/office/drawing/2010/main" val="0"/>
              </a:ext>
            </a:extLst>
          </a:blip>
          <a:srcRect r="51963"/>
          <a:stretch/>
        </p:blipFill>
        <p:spPr>
          <a:xfrm>
            <a:off x="527013" y="1387517"/>
            <a:ext cx="3982388" cy="2732218"/>
          </a:xfrm>
          <a:prstGeom prst="rect">
            <a:avLst/>
          </a:prstGeom>
        </p:spPr>
      </p:pic>
      <p:sp>
        <p:nvSpPr>
          <p:cNvPr id="15" name="Textfeld 14">
            <a:extLst>
              <a:ext uri="{FF2B5EF4-FFF2-40B4-BE49-F238E27FC236}">
                <a16:creationId xmlns:a16="http://schemas.microsoft.com/office/drawing/2014/main" id="{AC01D92A-91D7-483A-B70A-8EFB67811A17}"/>
              </a:ext>
            </a:extLst>
          </p:cNvPr>
          <p:cNvSpPr txBox="1"/>
          <p:nvPr/>
        </p:nvSpPr>
        <p:spPr>
          <a:xfrm>
            <a:off x="1052758" y="4095895"/>
            <a:ext cx="2813127" cy="276999"/>
          </a:xfrm>
          <a:prstGeom prst="rect">
            <a:avLst/>
          </a:prstGeom>
          <a:noFill/>
        </p:spPr>
        <p:txBody>
          <a:bodyPr wrap="square" rtlCol="0">
            <a:spAutoFit/>
          </a:bodyPr>
          <a:lstStyle/>
          <a:p>
            <a:r>
              <a:rPr lang="en-US" sz="1200" b="0" dirty="0"/>
              <a:t>Released table 1</a:t>
            </a:r>
          </a:p>
        </p:txBody>
      </p:sp>
      <p:sp>
        <p:nvSpPr>
          <p:cNvPr id="16" name="Textfeld 15">
            <a:extLst>
              <a:ext uri="{FF2B5EF4-FFF2-40B4-BE49-F238E27FC236}">
                <a16:creationId xmlns:a16="http://schemas.microsoft.com/office/drawing/2014/main" id="{C022F68A-AEAC-4556-BE0A-878D4DAC8439}"/>
              </a:ext>
            </a:extLst>
          </p:cNvPr>
          <p:cNvSpPr txBox="1"/>
          <p:nvPr/>
        </p:nvSpPr>
        <p:spPr>
          <a:xfrm>
            <a:off x="5083263" y="5719003"/>
            <a:ext cx="2813127" cy="276999"/>
          </a:xfrm>
          <a:prstGeom prst="rect">
            <a:avLst/>
          </a:prstGeom>
          <a:noFill/>
        </p:spPr>
        <p:txBody>
          <a:bodyPr wrap="square" rtlCol="0">
            <a:spAutoFit/>
          </a:bodyPr>
          <a:lstStyle/>
          <a:p>
            <a:r>
              <a:rPr lang="en-US" sz="1200" b="0" dirty="0"/>
              <a:t>Released table 2</a:t>
            </a:r>
          </a:p>
        </p:txBody>
      </p:sp>
      <p:sp>
        <p:nvSpPr>
          <p:cNvPr id="17" name="Textfeld 16">
            <a:extLst>
              <a:ext uri="{FF2B5EF4-FFF2-40B4-BE49-F238E27FC236}">
                <a16:creationId xmlns:a16="http://schemas.microsoft.com/office/drawing/2014/main" id="{7E7045DB-CB22-4938-B6CF-2F0DC2898601}"/>
              </a:ext>
            </a:extLst>
          </p:cNvPr>
          <p:cNvSpPr txBox="1"/>
          <p:nvPr/>
        </p:nvSpPr>
        <p:spPr>
          <a:xfrm>
            <a:off x="1946116" y="5987788"/>
            <a:ext cx="2294718" cy="276999"/>
          </a:xfrm>
          <a:prstGeom prst="rect">
            <a:avLst/>
          </a:prstGeom>
          <a:noFill/>
        </p:spPr>
        <p:txBody>
          <a:bodyPr wrap="square" rtlCol="0">
            <a:spAutoFit/>
          </a:bodyPr>
          <a:lstStyle/>
          <a:p>
            <a:r>
              <a:rPr lang="en-US" sz="1200" b="0" dirty="0"/>
              <a:t>Linked table of table 1 and 2</a:t>
            </a:r>
          </a:p>
        </p:txBody>
      </p:sp>
      <p:sp>
        <p:nvSpPr>
          <p:cNvPr id="19" name="Textfeld 18">
            <a:extLst>
              <a:ext uri="{FF2B5EF4-FFF2-40B4-BE49-F238E27FC236}">
                <a16:creationId xmlns:a16="http://schemas.microsoft.com/office/drawing/2014/main" id="{02BEA6A7-4CFE-45F3-9425-EB59733CB9DB}"/>
              </a:ext>
            </a:extLst>
          </p:cNvPr>
          <p:cNvSpPr txBox="1"/>
          <p:nvPr/>
        </p:nvSpPr>
        <p:spPr>
          <a:xfrm>
            <a:off x="4509401" y="6012821"/>
            <a:ext cx="5885836" cy="523220"/>
          </a:xfrm>
          <a:prstGeom prst="rect">
            <a:avLst/>
          </a:prstGeom>
          <a:noFill/>
        </p:spPr>
        <p:txBody>
          <a:bodyPr wrap="square" rtlCol="0">
            <a:spAutoFit/>
          </a:bodyPr>
          <a:lstStyle/>
          <a:p>
            <a:pPr algn="l"/>
            <a:r>
              <a:rPr lang="en-US" sz="1000" dirty="0"/>
              <a:t>Source: </a:t>
            </a:r>
            <a:r>
              <a:rPr lang="en-US" sz="1000" b="0" dirty="0"/>
              <a:t>k-ANONYMITY: A MODEL FOR PROTECTING PRIVACY</a:t>
            </a:r>
            <a:endParaRPr lang="de-DE" sz="1000" b="0" dirty="0"/>
          </a:p>
          <a:p>
            <a:endParaRPr lang="en-US" dirty="0"/>
          </a:p>
        </p:txBody>
      </p:sp>
    </p:spTree>
    <p:extLst>
      <p:ext uri="{BB962C8B-B14F-4D97-AF65-F5344CB8AC3E}">
        <p14:creationId xmlns:p14="http://schemas.microsoft.com/office/powerpoint/2010/main" val="3021785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422A192-4A2A-43BF-8AAF-732CD4C9E061}"/>
              </a:ext>
            </a:extLst>
          </p:cNvPr>
          <p:cNvSpPr>
            <a:spLocks noGrp="1"/>
          </p:cNvSpPr>
          <p:nvPr>
            <p:ph type="body" sz="quarter" idx="13"/>
          </p:nvPr>
        </p:nvSpPr>
        <p:spPr/>
        <p:txBody>
          <a:bodyPr/>
          <a:lstStyle/>
          <a:p>
            <a:r>
              <a:rPr lang="en-US" dirty="0"/>
              <a:t>Linking both tables on {Problem}</a:t>
            </a:r>
          </a:p>
          <a:p>
            <a:endParaRPr lang="en-US" dirty="0"/>
          </a:p>
          <a:p>
            <a:pPr lvl="1"/>
            <a:endParaRPr lang="en-US" dirty="0"/>
          </a:p>
          <a:p>
            <a:endParaRPr lang="en-US" dirty="0"/>
          </a:p>
        </p:txBody>
      </p:sp>
      <p:sp>
        <p:nvSpPr>
          <p:cNvPr id="3" name="Datumsplatzhalter 2">
            <a:extLst>
              <a:ext uri="{FF2B5EF4-FFF2-40B4-BE49-F238E27FC236}">
                <a16:creationId xmlns:a16="http://schemas.microsoft.com/office/drawing/2014/main" id="{B28A28C5-728D-4CC4-BE1A-20884BCA265F}"/>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3E51C5A8-6579-4C6F-A696-E6418C7947F2}"/>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4A3C5ED1-2936-4CCF-A462-50C5C0E0C96C}"/>
              </a:ext>
            </a:extLst>
          </p:cNvPr>
          <p:cNvSpPr>
            <a:spLocks noGrp="1"/>
          </p:cNvSpPr>
          <p:nvPr>
            <p:ph type="sldNum" sz="quarter" idx="16"/>
          </p:nvPr>
        </p:nvSpPr>
        <p:spPr/>
        <p:txBody>
          <a:bodyPr/>
          <a:lstStyle/>
          <a:p>
            <a:fld id="{50E76E58-F275-47A3-BB17-470016A267B6}" type="slidenum">
              <a:rPr lang="de-DE" smtClean="0"/>
              <a:pPr/>
              <a:t>14</a:t>
            </a:fld>
            <a:endParaRPr lang="de-DE"/>
          </a:p>
        </p:txBody>
      </p:sp>
      <p:sp>
        <p:nvSpPr>
          <p:cNvPr id="6" name="Titel 5">
            <a:extLst>
              <a:ext uri="{FF2B5EF4-FFF2-40B4-BE49-F238E27FC236}">
                <a16:creationId xmlns:a16="http://schemas.microsoft.com/office/drawing/2014/main" id="{A3BC5FFB-802C-4B31-9DF1-E89B1CB1AAB6}"/>
              </a:ext>
            </a:extLst>
          </p:cNvPr>
          <p:cNvSpPr>
            <a:spLocks noGrp="1"/>
          </p:cNvSpPr>
          <p:nvPr>
            <p:ph type="title"/>
          </p:nvPr>
        </p:nvSpPr>
        <p:spPr/>
        <p:txBody>
          <a:bodyPr/>
          <a:lstStyle/>
          <a:p>
            <a:r>
              <a:rPr lang="en-US" dirty="0"/>
              <a:t>Complementary Release Attack</a:t>
            </a:r>
          </a:p>
        </p:txBody>
      </p:sp>
      <p:pic>
        <p:nvPicPr>
          <p:cNvPr id="7" name="Grafik 6">
            <a:extLst>
              <a:ext uri="{FF2B5EF4-FFF2-40B4-BE49-F238E27FC236}">
                <a16:creationId xmlns:a16="http://schemas.microsoft.com/office/drawing/2014/main" id="{E25691BF-9A28-4BD1-B71A-396025B904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034" y="1897450"/>
            <a:ext cx="5461001" cy="3816424"/>
          </a:xfrm>
          <a:prstGeom prst="rect">
            <a:avLst/>
          </a:prstGeom>
        </p:spPr>
      </p:pic>
      <p:sp>
        <p:nvSpPr>
          <p:cNvPr id="8" name="Pfeil: nach rechts 7">
            <a:extLst>
              <a:ext uri="{FF2B5EF4-FFF2-40B4-BE49-F238E27FC236}">
                <a16:creationId xmlns:a16="http://schemas.microsoft.com/office/drawing/2014/main" id="{F668598B-6091-41E1-B671-DC55E2237757}"/>
              </a:ext>
            </a:extLst>
          </p:cNvPr>
          <p:cNvSpPr/>
          <p:nvPr/>
        </p:nvSpPr>
        <p:spPr>
          <a:xfrm>
            <a:off x="6067908" y="3448946"/>
            <a:ext cx="774020" cy="713433"/>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feld 8">
            <a:extLst>
              <a:ext uri="{FF2B5EF4-FFF2-40B4-BE49-F238E27FC236}">
                <a16:creationId xmlns:a16="http://schemas.microsoft.com/office/drawing/2014/main" id="{F386A16D-001A-4847-AEEE-0D03B8F584FE}"/>
              </a:ext>
            </a:extLst>
          </p:cNvPr>
          <p:cNvSpPr txBox="1"/>
          <p:nvPr/>
        </p:nvSpPr>
        <p:spPr>
          <a:xfrm>
            <a:off x="6777596" y="3297830"/>
            <a:ext cx="2115579" cy="1015663"/>
          </a:xfrm>
          <a:prstGeom prst="rect">
            <a:avLst/>
          </a:prstGeom>
          <a:noFill/>
        </p:spPr>
        <p:txBody>
          <a:bodyPr wrap="square" rtlCol="0">
            <a:spAutoFit/>
          </a:bodyPr>
          <a:lstStyle/>
          <a:p>
            <a:r>
              <a:rPr lang="en-US" sz="2000" b="0" dirty="0"/>
              <a:t>Are unique</a:t>
            </a:r>
            <a:br>
              <a:rPr lang="en-US" sz="2000" b="0" dirty="0"/>
            </a:br>
            <a:r>
              <a:rPr lang="en-US" sz="2000" b="0" dirty="0"/>
              <a:t>Fix: table 2 is based on table 1</a:t>
            </a:r>
          </a:p>
        </p:txBody>
      </p:sp>
    </p:spTree>
    <p:extLst>
      <p:ext uri="{BB962C8B-B14F-4D97-AF65-F5344CB8AC3E}">
        <p14:creationId xmlns:p14="http://schemas.microsoft.com/office/powerpoint/2010/main" val="3305544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B2B07D15-4096-494A-A328-F4FC4C42FD96}"/>
              </a:ext>
            </a:extLst>
          </p:cNvPr>
          <p:cNvSpPr>
            <a:spLocks noGrp="1"/>
          </p:cNvSpPr>
          <p:nvPr>
            <p:ph type="ctrTitle"/>
          </p:nvPr>
        </p:nvSpPr>
        <p:spPr>
          <a:xfrm>
            <a:off x="704850" y="1527175"/>
            <a:ext cx="7704138" cy="2870200"/>
          </a:xfrm>
        </p:spPr>
        <p:txBody>
          <a:bodyPr/>
          <a:lstStyle/>
          <a:p>
            <a:r>
              <a:rPr lang="en-US" dirty="0"/>
              <a:t>Optimal K-Anonymity</a:t>
            </a:r>
          </a:p>
        </p:txBody>
      </p:sp>
      <p:sp>
        <p:nvSpPr>
          <p:cNvPr id="3" name="Datumsplatzhalter 2">
            <a:extLst>
              <a:ext uri="{FF2B5EF4-FFF2-40B4-BE49-F238E27FC236}">
                <a16:creationId xmlns:a16="http://schemas.microsoft.com/office/drawing/2014/main" id="{D494A6F2-3A79-427E-B492-0AF8362994E0}"/>
              </a:ext>
            </a:extLst>
          </p:cNvPr>
          <p:cNvSpPr>
            <a:spLocks noGrp="1"/>
          </p:cNvSpPr>
          <p:nvPr>
            <p:ph type="dt" sz="half" idx="2"/>
          </p:nvPr>
        </p:nvSpPr>
        <p:spPr/>
        <p:txBody>
          <a:bodyPr/>
          <a:lstStyle/>
          <a:p>
            <a:r>
              <a:rPr lang="de-DE" dirty="0"/>
              <a:t>06.02.2018</a:t>
            </a:r>
          </a:p>
        </p:txBody>
      </p:sp>
      <p:sp>
        <p:nvSpPr>
          <p:cNvPr id="4" name="Fußzeilenplatzhalter 3">
            <a:extLst>
              <a:ext uri="{FF2B5EF4-FFF2-40B4-BE49-F238E27FC236}">
                <a16:creationId xmlns:a16="http://schemas.microsoft.com/office/drawing/2014/main" id="{09763DC7-3711-4A68-BD58-888E46287AEB}"/>
              </a:ext>
            </a:extLst>
          </p:cNvPr>
          <p:cNvSpPr>
            <a:spLocks noGrp="1"/>
          </p:cNvSpPr>
          <p:nvPr>
            <p:ph type="ftr" sz="quarter" idx="4294967295"/>
          </p:nvPr>
        </p:nvSpPr>
        <p:spPr>
          <a:xfrm>
            <a:off x="3656013" y="6308725"/>
            <a:ext cx="5487987" cy="288925"/>
          </a:xfrm>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0898F6FC-B5CB-4664-9E93-A2CBC4A46FB0}"/>
              </a:ext>
            </a:extLst>
          </p:cNvPr>
          <p:cNvSpPr>
            <a:spLocks noGrp="1"/>
          </p:cNvSpPr>
          <p:nvPr>
            <p:ph type="sldNum" sz="quarter" idx="4294967295"/>
          </p:nvPr>
        </p:nvSpPr>
        <p:spPr>
          <a:xfrm>
            <a:off x="8666163" y="6408738"/>
            <a:ext cx="477837" cy="333375"/>
          </a:xfrm>
        </p:spPr>
        <p:txBody>
          <a:bodyPr/>
          <a:lstStyle/>
          <a:p>
            <a:fld id="{50E76E58-F275-47A3-BB17-470016A267B6}" type="slidenum">
              <a:rPr lang="de-DE" smtClean="0"/>
              <a:pPr/>
              <a:t>15</a:t>
            </a:fld>
            <a:endParaRPr lang="de-DE"/>
          </a:p>
        </p:txBody>
      </p:sp>
    </p:spTree>
    <p:extLst>
      <p:ext uri="{BB962C8B-B14F-4D97-AF65-F5344CB8AC3E}">
        <p14:creationId xmlns:p14="http://schemas.microsoft.com/office/powerpoint/2010/main" val="353207438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7F551F4-610E-488D-AB7B-CE0A61388660}"/>
              </a:ext>
            </a:extLst>
          </p:cNvPr>
          <p:cNvSpPr>
            <a:spLocks noGrp="1"/>
          </p:cNvSpPr>
          <p:nvPr>
            <p:ph type="body" sz="quarter" idx="13"/>
          </p:nvPr>
        </p:nvSpPr>
        <p:spPr/>
        <p:txBody>
          <a:bodyPr/>
          <a:lstStyle/>
          <a:p>
            <a:endParaRPr lang="en-US" dirty="0"/>
          </a:p>
          <a:p>
            <a:r>
              <a:rPr lang="de-DE" dirty="0"/>
              <a:t>Goal of K-</a:t>
            </a:r>
            <a:r>
              <a:rPr lang="de-DE" dirty="0" err="1"/>
              <a:t>Anonymity</a:t>
            </a:r>
            <a:r>
              <a:rPr lang="de-DE" dirty="0"/>
              <a:t> algorithm is to find a optimal solution</a:t>
            </a:r>
          </a:p>
          <a:p>
            <a:r>
              <a:rPr lang="de-DE" dirty="0"/>
              <a:t>Minimal Information loss</a:t>
            </a:r>
          </a:p>
          <a:p>
            <a:r>
              <a:rPr lang="de-DE" dirty="0"/>
              <a:t>Datamining</a:t>
            </a:r>
          </a:p>
          <a:p>
            <a:r>
              <a:rPr lang="de-DE" dirty="0"/>
              <a:t>Heuristic /Approximation/ Loss Metrics</a:t>
            </a:r>
          </a:p>
          <a:p>
            <a:r>
              <a:rPr lang="de-DE" dirty="0"/>
              <a:t>NP-Hard</a:t>
            </a:r>
          </a:p>
          <a:p>
            <a:endParaRPr lang="de-DE" dirty="0"/>
          </a:p>
        </p:txBody>
      </p:sp>
      <p:sp>
        <p:nvSpPr>
          <p:cNvPr id="3" name="Datumsplatzhalter 2">
            <a:extLst>
              <a:ext uri="{FF2B5EF4-FFF2-40B4-BE49-F238E27FC236}">
                <a16:creationId xmlns:a16="http://schemas.microsoft.com/office/drawing/2014/main" id="{49D056D6-2543-4934-B1CF-0CC279797548}"/>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ABEE3C34-C2C7-4728-B360-111405533D4C}"/>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EB8AD93-9E3D-4E56-97AA-90997DA25138}"/>
              </a:ext>
            </a:extLst>
          </p:cNvPr>
          <p:cNvSpPr>
            <a:spLocks noGrp="1"/>
          </p:cNvSpPr>
          <p:nvPr>
            <p:ph type="sldNum" sz="quarter" idx="16"/>
          </p:nvPr>
        </p:nvSpPr>
        <p:spPr/>
        <p:txBody>
          <a:bodyPr/>
          <a:lstStyle/>
          <a:p>
            <a:fld id="{50E76E58-F275-47A3-BB17-470016A267B6}" type="slidenum">
              <a:rPr lang="de-DE" smtClean="0"/>
              <a:pPr/>
              <a:t>16</a:t>
            </a:fld>
            <a:endParaRPr lang="de-DE"/>
          </a:p>
        </p:txBody>
      </p:sp>
      <p:sp>
        <p:nvSpPr>
          <p:cNvPr id="6" name="Titel 5">
            <a:extLst>
              <a:ext uri="{FF2B5EF4-FFF2-40B4-BE49-F238E27FC236}">
                <a16:creationId xmlns:a16="http://schemas.microsoft.com/office/drawing/2014/main" id="{4BFCF9A1-69B3-4D2C-8818-7711643B9733}"/>
              </a:ext>
            </a:extLst>
          </p:cNvPr>
          <p:cNvSpPr>
            <a:spLocks noGrp="1"/>
          </p:cNvSpPr>
          <p:nvPr>
            <p:ph type="title"/>
          </p:nvPr>
        </p:nvSpPr>
        <p:spPr/>
        <p:txBody>
          <a:bodyPr/>
          <a:lstStyle/>
          <a:p>
            <a:r>
              <a:rPr lang="de-DE" dirty="0"/>
              <a:t>Optimal K-</a:t>
            </a:r>
            <a:r>
              <a:rPr lang="de-DE" dirty="0" err="1"/>
              <a:t>Anonymity</a:t>
            </a:r>
            <a:endParaRPr lang="de-DE" dirty="0"/>
          </a:p>
        </p:txBody>
      </p:sp>
      <p:pic>
        <p:nvPicPr>
          <p:cNvPr id="8" name="Grafik 7">
            <a:extLst>
              <a:ext uri="{FF2B5EF4-FFF2-40B4-BE49-F238E27FC236}">
                <a16:creationId xmlns:a16="http://schemas.microsoft.com/office/drawing/2014/main" id="{F8F3F7CA-32E0-4C54-8871-FD67CAB0A2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213" y="3941346"/>
            <a:ext cx="3887369" cy="1843724"/>
          </a:xfrm>
          <a:prstGeom prst="rect">
            <a:avLst/>
          </a:prstGeom>
        </p:spPr>
      </p:pic>
      <p:pic>
        <p:nvPicPr>
          <p:cNvPr id="9" name="Grafik 8">
            <a:extLst>
              <a:ext uri="{FF2B5EF4-FFF2-40B4-BE49-F238E27FC236}">
                <a16:creationId xmlns:a16="http://schemas.microsoft.com/office/drawing/2014/main" id="{0435FEEA-0B13-44FB-A367-342EC84D64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3570859"/>
            <a:ext cx="2066032" cy="2556971"/>
          </a:xfrm>
          <a:prstGeom prst="rect">
            <a:avLst/>
          </a:prstGeom>
        </p:spPr>
      </p:pic>
    </p:spTree>
    <p:extLst>
      <p:ext uri="{BB962C8B-B14F-4D97-AF65-F5344CB8AC3E}">
        <p14:creationId xmlns:p14="http://schemas.microsoft.com/office/powerpoint/2010/main" val="1624472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CEFAB84D-C3D4-4914-AD65-3F5CDC7E38B9}"/>
              </a:ext>
            </a:extLst>
          </p:cNvPr>
          <p:cNvPicPr>
            <a:picLocks noChangeAspect="1"/>
          </p:cNvPicPr>
          <p:nvPr/>
        </p:nvPicPr>
        <p:blipFill>
          <a:blip r:embed="rId3"/>
          <a:stretch>
            <a:fillRect/>
          </a:stretch>
        </p:blipFill>
        <p:spPr>
          <a:xfrm>
            <a:off x="5023032" y="3976432"/>
            <a:ext cx="2990850" cy="1762125"/>
          </a:xfrm>
          <a:prstGeom prst="rect">
            <a:avLst/>
          </a:prstGeom>
        </p:spPr>
      </p:pic>
      <p:sp>
        <p:nvSpPr>
          <p:cNvPr id="2" name="Textplatzhalter 1">
            <a:extLst>
              <a:ext uri="{FF2B5EF4-FFF2-40B4-BE49-F238E27FC236}">
                <a16:creationId xmlns:a16="http://schemas.microsoft.com/office/drawing/2014/main" id="{7C32DD69-3EF5-415C-990C-1E48C3A326C4}"/>
              </a:ext>
            </a:extLst>
          </p:cNvPr>
          <p:cNvSpPr>
            <a:spLocks noGrp="1"/>
          </p:cNvSpPr>
          <p:nvPr>
            <p:ph type="body" sz="quarter" idx="13"/>
          </p:nvPr>
        </p:nvSpPr>
        <p:spPr/>
        <p:txBody>
          <a:bodyPr/>
          <a:lstStyle/>
          <a:p>
            <a:r>
              <a:rPr lang="en-US" dirty="0"/>
              <a:t>Generalizing: a value is replaced by a less specific, more general value </a:t>
            </a:r>
          </a:p>
          <a:p>
            <a:r>
              <a:rPr lang="en-US" dirty="0"/>
              <a:t>Suppression refers to removing a certain attribute value</a:t>
            </a:r>
            <a:endParaRPr lang="en-US" i="1" dirty="0"/>
          </a:p>
          <a:p>
            <a:r>
              <a:rPr lang="en-US" dirty="0"/>
              <a:t>Some </a:t>
            </a:r>
            <a:r>
              <a:rPr lang="de-DE" dirty="0"/>
              <a:t>algorithms</a:t>
            </a:r>
            <a:r>
              <a:rPr lang="en-US" dirty="0"/>
              <a:t> works with MaxSup</a:t>
            </a:r>
          </a:p>
          <a:p>
            <a:r>
              <a:rPr lang="en-US" dirty="0"/>
              <a:t>Generalization include Suppression</a:t>
            </a:r>
          </a:p>
          <a:p>
            <a:r>
              <a:rPr lang="en-US" dirty="0"/>
              <a:t>Problem: Suppression can drastically</a:t>
            </a:r>
          </a:p>
          <a:p>
            <a:pPr marL="0" indent="0">
              <a:buNone/>
            </a:pPr>
            <a:r>
              <a:rPr lang="en-US" dirty="0"/>
              <a:t>   reduce data quality</a:t>
            </a:r>
            <a:endParaRPr lang="de-DE" dirty="0"/>
          </a:p>
        </p:txBody>
      </p:sp>
      <p:sp>
        <p:nvSpPr>
          <p:cNvPr id="3" name="Datumsplatzhalter 2">
            <a:extLst>
              <a:ext uri="{FF2B5EF4-FFF2-40B4-BE49-F238E27FC236}">
                <a16:creationId xmlns:a16="http://schemas.microsoft.com/office/drawing/2014/main" id="{3B376E2D-21B0-4BCB-B6B7-6911665926D4}"/>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7F4344EE-8113-4041-BDC8-BFC34AA277B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AE20C96D-28EE-47F2-8898-160717279F6F}"/>
              </a:ext>
            </a:extLst>
          </p:cNvPr>
          <p:cNvSpPr>
            <a:spLocks noGrp="1"/>
          </p:cNvSpPr>
          <p:nvPr>
            <p:ph type="sldNum" sz="quarter" idx="16"/>
          </p:nvPr>
        </p:nvSpPr>
        <p:spPr/>
        <p:txBody>
          <a:bodyPr/>
          <a:lstStyle/>
          <a:p>
            <a:fld id="{50E76E58-F275-47A3-BB17-470016A267B6}" type="slidenum">
              <a:rPr lang="de-DE" smtClean="0"/>
              <a:pPr/>
              <a:t>17</a:t>
            </a:fld>
            <a:endParaRPr lang="de-DE"/>
          </a:p>
        </p:txBody>
      </p:sp>
      <p:sp>
        <p:nvSpPr>
          <p:cNvPr id="6" name="Titel 5">
            <a:extLst>
              <a:ext uri="{FF2B5EF4-FFF2-40B4-BE49-F238E27FC236}">
                <a16:creationId xmlns:a16="http://schemas.microsoft.com/office/drawing/2014/main" id="{F4C53128-9BE4-4961-B2C1-5007447E2543}"/>
              </a:ext>
            </a:extLst>
          </p:cNvPr>
          <p:cNvSpPr>
            <a:spLocks noGrp="1"/>
          </p:cNvSpPr>
          <p:nvPr>
            <p:ph type="title"/>
          </p:nvPr>
        </p:nvSpPr>
        <p:spPr/>
        <p:txBody>
          <a:bodyPr/>
          <a:lstStyle/>
          <a:p>
            <a:r>
              <a:rPr lang="de-DE" dirty="0"/>
              <a:t>K-</a:t>
            </a:r>
            <a:r>
              <a:rPr lang="de-DE" dirty="0" err="1"/>
              <a:t>Anonymity</a:t>
            </a:r>
            <a:r>
              <a:rPr lang="de-DE" dirty="0"/>
              <a:t> </a:t>
            </a:r>
            <a:r>
              <a:rPr lang="de-DE" dirty="0" err="1"/>
              <a:t>Generalization</a:t>
            </a:r>
            <a:r>
              <a:rPr lang="de-DE" dirty="0"/>
              <a:t> and </a:t>
            </a:r>
            <a:r>
              <a:rPr lang="de-DE" dirty="0" err="1"/>
              <a:t>Supression</a:t>
            </a:r>
            <a:endParaRPr lang="de-DE" dirty="0"/>
          </a:p>
        </p:txBody>
      </p:sp>
      <p:sp>
        <p:nvSpPr>
          <p:cNvPr id="8" name="Textfeld 7">
            <a:extLst>
              <a:ext uri="{FF2B5EF4-FFF2-40B4-BE49-F238E27FC236}">
                <a16:creationId xmlns:a16="http://schemas.microsoft.com/office/drawing/2014/main" id="{0D4C9887-50AB-4686-94FF-DCFD85A27939}"/>
              </a:ext>
            </a:extLst>
          </p:cNvPr>
          <p:cNvSpPr txBox="1"/>
          <p:nvPr/>
        </p:nvSpPr>
        <p:spPr>
          <a:xfrm>
            <a:off x="2935077" y="5826779"/>
            <a:ext cx="7128792" cy="369332"/>
          </a:xfrm>
          <a:prstGeom prst="rect">
            <a:avLst/>
          </a:prstGeom>
          <a:noFill/>
        </p:spPr>
        <p:txBody>
          <a:bodyPr wrap="square" rtlCol="0">
            <a:spAutoFit/>
          </a:bodyPr>
          <a:lstStyle/>
          <a:p>
            <a:r>
              <a:rPr lang="de-DE" sz="900" b="0" dirty="0"/>
              <a:t>Source: ACHIEVING </a:t>
            </a:r>
            <a:r>
              <a:rPr lang="de-DE" sz="900" b="0" i="1" dirty="0"/>
              <a:t>k</a:t>
            </a:r>
            <a:r>
              <a:rPr lang="de-DE" sz="900" b="0" dirty="0"/>
              <a:t>-ANONYMITY PRIVACY PROTECTION</a:t>
            </a:r>
          </a:p>
          <a:p>
            <a:r>
              <a:rPr lang="de-DE" sz="900" b="0" dirty="0"/>
              <a:t>USING GENERALIZATION AND SUPPRESSION: Sweeney 2002</a:t>
            </a:r>
          </a:p>
        </p:txBody>
      </p:sp>
    </p:spTree>
    <p:extLst>
      <p:ext uri="{BB962C8B-B14F-4D97-AF65-F5344CB8AC3E}">
        <p14:creationId xmlns:p14="http://schemas.microsoft.com/office/powerpoint/2010/main" val="1303133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A8156BB6-EC70-48A0-9B51-DFE5080A303E}"/>
              </a:ext>
            </a:extLst>
          </p:cNvPr>
          <p:cNvPicPr>
            <a:picLocks noChangeAspect="1"/>
          </p:cNvPicPr>
          <p:nvPr/>
        </p:nvPicPr>
        <p:blipFill>
          <a:blip r:embed="rId3"/>
          <a:stretch>
            <a:fillRect/>
          </a:stretch>
        </p:blipFill>
        <p:spPr>
          <a:xfrm>
            <a:off x="373063" y="980728"/>
            <a:ext cx="6766923" cy="3802366"/>
          </a:xfrm>
          <a:prstGeom prst="rect">
            <a:avLst/>
          </a:prstGeom>
        </p:spPr>
      </p:pic>
      <p:sp>
        <p:nvSpPr>
          <p:cNvPr id="3" name="Datumsplatzhalter 2">
            <a:extLst>
              <a:ext uri="{FF2B5EF4-FFF2-40B4-BE49-F238E27FC236}">
                <a16:creationId xmlns:a16="http://schemas.microsoft.com/office/drawing/2014/main" id="{E43159F1-4B2B-4D8A-85F3-BE6869DA49B7}"/>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B03DDF20-3961-43D3-A811-B75326A33DE3}"/>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87F80F08-6213-4E62-BB1A-D9FADB986BAD}"/>
              </a:ext>
            </a:extLst>
          </p:cNvPr>
          <p:cNvSpPr>
            <a:spLocks noGrp="1"/>
          </p:cNvSpPr>
          <p:nvPr>
            <p:ph type="sldNum" sz="quarter" idx="16"/>
          </p:nvPr>
        </p:nvSpPr>
        <p:spPr/>
        <p:txBody>
          <a:bodyPr/>
          <a:lstStyle/>
          <a:p>
            <a:fld id="{50E76E58-F275-47A3-BB17-470016A267B6}" type="slidenum">
              <a:rPr lang="de-DE" smtClean="0"/>
              <a:pPr/>
              <a:t>18</a:t>
            </a:fld>
            <a:endParaRPr lang="de-DE"/>
          </a:p>
        </p:txBody>
      </p:sp>
      <p:sp>
        <p:nvSpPr>
          <p:cNvPr id="6" name="Titel 5">
            <a:extLst>
              <a:ext uri="{FF2B5EF4-FFF2-40B4-BE49-F238E27FC236}">
                <a16:creationId xmlns:a16="http://schemas.microsoft.com/office/drawing/2014/main" id="{BD79206F-6FDA-472B-A9F3-982A455FAE6A}"/>
              </a:ext>
            </a:extLst>
          </p:cNvPr>
          <p:cNvSpPr>
            <a:spLocks noGrp="1"/>
          </p:cNvSpPr>
          <p:nvPr>
            <p:ph type="title"/>
          </p:nvPr>
        </p:nvSpPr>
        <p:spPr/>
        <p:txBody>
          <a:bodyPr/>
          <a:lstStyle/>
          <a:p>
            <a:r>
              <a:rPr lang="de-DE"/>
              <a:t>K-Anonymity - Generalizations lattice</a:t>
            </a:r>
            <a:endParaRPr lang="de-DE" dirty="0"/>
          </a:p>
        </p:txBody>
      </p:sp>
      <p:sp>
        <p:nvSpPr>
          <p:cNvPr id="8" name="Textfeld 7">
            <a:extLst>
              <a:ext uri="{FF2B5EF4-FFF2-40B4-BE49-F238E27FC236}">
                <a16:creationId xmlns:a16="http://schemas.microsoft.com/office/drawing/2014/main" id="{7D761876-F2DC-4D42-B3C9-6CAD0DBAA104}"/>
              </a:ext>
            </a:extLst>
          </p:cNvPr>
          <p:cNvSpPr txBox="1"/>
          <p:nvPr/>
        </p:nvSpPr>
        <p:spPr>
          <a:xfrm>
            <a:off x="430213" y="4802511"/>
            <a:ext cx="10248904" cy="246221"/>
          </a:xfrm>
          <a:prstGeom prst="rect">
            <a:avLst/>
          </a:prstGeom>
          <a:noFill/>
        </p:spPr>
        <p:txBody>
          <a:bodyPr wrap="square" rtlCol="0">
            <a:spAutoFit/>
          </a:bodyPr>
          <a:lstStyle/>
          <a:p>
            <a:pPr algn="l"/>
            <a:r>
              <a:rPr lang="de-DE" sz="1000" dirty="0"/>
              <a:t>Source: </a:t>
            </a:r>
            <a:r>
              <a:rPr lang="en-US" sz="1000" b="0" dirty="0"/>
              <a:t>A Globally Optimal k-Anonymity Method for the </a:t>
            </a:r>
            <a:r>
              <a:rPr lang="de-DE" sz="1000" b="0" dirty="0"/>
              <a:t>De-</a:t>
            </a:r>
            <a:r>
              <a:rPr lang="de-DE" sz="1000" b="0" dirty="0" err="1"/>
              <a:t>Identification</a:t>
            </a:r>
            <a:r>
              <a:rPr lang="de-DE" sz="1000" b="0" dirty="0"/>
              <a:t> of Health Data:</a:t>
            </a:r>
            <a:r>
              <a:rPr lang="pl-PL" sz="1000" b="0" dirty="0"/>
              <a:t>16:670–682. DOI 10.1197/jamia.M3144.</a:t>
            </a:r>
            <a:endParaRPr lang="de-DE" sz="1000" dirty="0"/>
          </a:p>
        </p:txBody>
      </p:sp>
      <p:sp>
        <p:nvSpPr>
          <p:cNvPr id="2" name="Textfeld 1">
            <a:extLst>
              <a:ext uri="{FF2B5EF4-FFF2-40B4-BE49-F238E27FC236}">
                <a16:creationId xmlns:a16="http://schemas.microsoft.com/office/drawing/2014/main" id="{E42CD5B6-2AC4-4E7D-B383-30C2611366DC}"/>
              </a:ext>
            </a:extLst>
          </p:cNvPr>
          <p:cNvSpPr txBox="1"/>
          <p:nvPr/>
        </p:nvSpPr>
        <p:spPr>
          <a:xfrm>
            <a:off x="1668292" y="5394051"/>
            <a:ext cx="4176464" cy="369332"/>
          </a:xfrm>
          <a:prstGeom prst="rect">
            <a:avLst/>
          </a:prstGeom>
          <a:noFill/>
        </p:spPr>
        <p:txBody>
          <a:bodyPr wrap="square" rtlCol="0">
            <a:spAutoFit/>
          </a:bodyPr>
          <a:lstStyle/>
          <a:p>
            <a:r>
              <a:rPr lang="de-DE" dirty="0"/>
              <a:t>&lt;d1,g0,a4&gt;</a:t>
            </a:r>
          </a:p>
        </p:txBody>
      </p:sp>
    </p:spTree>
    <p:extLst>
      <p:ext uri="{BB962C8B-B14F-4D97-AF65-F5344CB8AC3E}">
        <p14:creationId xmlns:p14="http://schemas.microsoft.com/office/powerpoint/2010/main" val="1502828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3D17F9A-0A39-4F75-854E-40B22C4A2CA6}"/>
              </a:ext>
            </a:extLst>
          </p:cNvPr>
          <p:cNvSpPr>
            <a:spLocks noGrp="1"/>
          </p:cNvSpPr>
          <p:nvPr>
            <p:ph type="body" sz="quarter" idx="13"/>
          </p:nvPr>
        </p:nvSpPr>
        <p:spPr/>
        <p:txBody>
          <a:bodyPr/>
          <a:lstStyle/>
          <a:p>
            <a:r>
              <a:rPr lang="en-US" dirty="0"/>
              <a:t>Lowest lattice height</a:t>
            </a:r>
          </a:p>
          <a:p>
            <a:r>
              <a:rPr lang="de-DE" dirty="0"/>
              <a:t>&lt;d1,g0,a4&gt;</a:t>
            </a:r>
            <a:endParaRPr lang="en-US" dirty="0"/>
          </a:p>
          <a:p>
            <a:r>
              <a:rPr lang="en-US" dirty="0"/>
              <a:t>Prec: takes lattice height into account</a:t>
            </a:r>
          </a:p>
          <a:p>
            <a:endParaRPr lang="en-US" dirty="0"/>
          </a:p>
          <a:p>
            <a:r>
              <a:rPr lang="de-DE" dirty="0"/>
              <a:t>Discernability Metric(DM): penalty to each record for being indistinguishable from other records</a:t>
            </a:r>
          </a:p>
          <a:p>
            <a:pPr marL="0" indent="0">
              <a:buNone/>
            </a:pPr>
            <a:endParaRPr lang="en-US" dirty="0"/>
          </a:p>
          <a:p>
            <a:pPr marL="0" indent="0">
              <a:buNone/>
            </a:pPr>
            <a:endParaRPr lang="de-DE" dirty="0"/>
          </a:p>
          <a:p>
            <a:pPr marL="0" indent="0">
              <a:buNone/>
            </a:pPr>
            <a:endParaRPr lang="de-DE" dirty="0"/>
          </a:p>
        </p:txBody>
      </p:sp>
      <p:sp>
        <p:nvSpPr>
          <p:cNvPr id="3" name="Datumsplatzhalter 2">
            <a:extLst>
              <a:ext uri="{FF2B5EF4-FFF2-40B4-BE49-F238E27FC236}">
                <a16:creationId xmlns:a16="http://schemas.microsoft.com/office/drawing/2014/main" id="{A68384B8-66CF-4BD3-A5AB-E87867EF3C2B}"/>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7E2CE6D8-D5D6-4A15-A2C8-3CA027F30E15}"/>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A8DDBC5-B170-46EA-8A07-9B5F1BA12FA5}"/>
              </a:ext>
            </a:extLst>
          </p:cNvPr>
          <p:cNvSpPr>
            <a:spLocks noGrp="1"/>
          </p:cNvSpPr>
          <p:nvPr>
            <p:ph type="sldNum" sz="quarter" idx="16"/>
          </p:nvPr>
        </p:nvSpPr>
        <p:spPr/>
        <p:txBody>
          <a:bodyPr/>
          <a:lstStyle/>
          <a:p>
            <a:fld id="{50E76E58-F275-47A3-BB17-470016A267B6}" type="slidenum">
              <a:rPr lang="de-DE" smtClean="0"/>
              <a:pPr/>
              <a:t>19</a:t>
            </a:fld>
            <a:endParaRPr lang="de-DE"/>
          </a:p>
        </p:txBody>
      </p:sp>
      <p:sp>
        <p:nvSpPr>
          <p:cNvPr id="6" name="Titel 5">
            <a:extLst>
              <a:ext uri="{FF2B5EF4-FFF2-40B4-BE49-F238E27FC236}">
                <a16:creationId xmlns:a16="http://schemas.microsoft.com/office/drawing/2014/main" id="{978BDDAC-E0CA-49BD-8B75-08F55695DBC8}"/>
              </a:ext>
            </a:extLst>
          </p:cNvPr>
          <p:cNvSpPr>
            <a:spLocks noGrp="1"/>
          </p:cNvSpPr>
          <p:nvPr>
            <p:ph type="title"/>
          </p:nvPr>
        </p:nvSpPr>
        <p:spPr/>
        <p:txBody>
          <a:bodyPr/>
          <a:lstStyle/>
          <a:p>
            <a:r>
              <a:rPr lang="de-DE" dirty="0"/>
              <a:t>K-</a:t>
            </a:r>
            <a:r>
              <a:rPr lang="de-DE" dirty="0" err="1"/>
              <a:t>Anonymity</a:t>
            </a:r>
            <a:r>
              <a:rPr lang="de-DE" dirty="0"/>
              <a:t> - Information Loss Metric</a:t>
            </a:r>
          </a:p>
        </p:txBody>
      </p:sp>
      <p:pic>
        <p:nvPicPr>
          <p:cNvPr id="7" name="Grafik 6">
            <a:extLst>
              <a:ext uri="{FF2B5EF4-FFF2-40B4-BE49-F238E27FC236}">
                <a16:creationId xmlns:a16="http://schemas.microsoft.com/office/drawing/2014/main" id="{652409B3-E46E-4825-A8DE-064BAEAEA685}"/>
              </a:ext>
            </a:extLst>
          </p:cNvPr>
          <p:cNvPicPr>
            <a:picLocks noChangeAspect="1"/>
          </p:cNvPicPr>
          <p:nvPr/>
        </p:nvPicPr>
        <p:blipFill>
          <a:blip r:embed="rId3"/>
          <a:stretch>
            <a:fillRect/>
          </a:stretch>
        </p:blipFill>
        <p:spPr>
          <a:xfrm>
            <a:off x="2367434" y="4121471"/>
            <a:ext cx="4012258" cy="1463487"/>
          </a:xfrm>
          <a:prstGeom prst="rect">
            <a:avLst/>
          </a:prstGeom>
        </p:spPr>
      </p:pic>
      <p:sp>
        <p:nvSpPr>
          <p:cNvPr id="8" name="Textfeld 7">
            <a:extLst>
              <a:ext uri="{FF2B5EF4-FFF2-40B4-BE49-F238E27FC236}">
                <a16:creationId xmlns:a16="http://schemas.microsoft.com/office/drawing/2014/main" id="{1C378987-F385-49DB-A546-BCC508685BD5}"/>
              </a:ext>
            </a:extLst>
          </p:cNvPr>
          <p:cNvSpPr txBox="1"/>
          <p:nvPr/>
        </p:nvSpPr>
        <p:spPr>
          <a:xfrm>
            <a:off x="1043608" y="5552838"/>
            <a:ext cx="10248904" cy="246221"/>
          </a:xfrm>
          <a:prstGeom prst="rect">
            <a:avLst/>
          </a:prstGeom>
          <a:noFill/>
        </p:spPr>
        <p:txBody>
          <a:bodyPr wrap="square" rtlCol="0">
            <a:spAutoFit/>
          </a:bodyPr>
          <a:lstStyle/>
          <a:p>
            <a:pPr algn="l"/>
            <a:r>
              <a:rPr lang="de-DE" sz="1000" dirty="0"/>
              <a:t>Source: </a:t>
            </a:r>
            <a:r>
              <a:rPr lang="en-US" sz="1000" b="0" dirty="0"/>
              <a:t>A Globally Optimal k-Anonymity Method for the </a:t>
            </a:r>
            <a:r>
              <a:rPr lang="de-DE" sz="1000" b="0" dirty="0"/>
              <a:t>De-</a:t>
            </a:r>
            <a:r>
              <a:rPr lang="de-DE" sz="1000" b="0" dirty="0" err="1"/>
              <a:t>Identification</a:t>
            </a:r>
            <a:r>
              <a:rPr lang="de-DE" sz="1000" b="0" dirty="0"/>
              <a:t> of Health Data:</a:t>
            </a:r>
            <a:r>
              <a:rPr lang="pl-PL" sz="1000" b="0" dirty="0"/>
              <a:t>16:670–682. DOI 10.1197/jamia.M3144.</a:t>
            </a:r>
            <a:endParaRPr lang="de-DE" sz="1000" dirty="0"/>
          </a:p>
        </p:txBody>
      </p:sp>
      <p:pic>
        <p:nvPicPr>
          <p:cNvPr id="10" name="Grafik 9">
            <a:extLst>
              <a:ext uri="{FF2B5EF4-FFF2-40B4-BE49-F238E27FC236}">
                <a16:creationId xmlns:a16="http://schemas.microsoft.com/office/drawing/2014/main" id="{52A7AF78-EA1B-4EBB-8FD2-6F76273A53BD}"/>
              </a:ext>
            </a:extLst>
          </p:cNvPr>
          <p:cNvPicPr>
            <a:picLocks noChangeAspect="1"/>
          </p:cNvPicPr>
          <p:nvPr/>
        </p:nvPicPr>
        <p:blipFill>
          <a:blip r:embed="rId4"/>
          <a:stretch>
            <a:fillRect/>
          </a:stretch>
        </p:blipFill>
        <p:spPr>
          <a:xfrm>
            <a:off x="827585" y="2213768"/>
            <a:ext cx="4104456" cy="578719"/>
          </a:xfrm>
          <a:prstGeom prst="rect">
            <a:avLst/>
          </a:prstGeom>
        </p:spPr>
      </p:pic>
    </p:spTree>
    <p:extLst>
      <p:ext uri="{BB962C8B-B14F-4D97-AF65-F5344CB8AC3E}">
        <p14:creationId xmlns:p14="http://schemas.microsoft.com/office/powerpoint/2010/main" val="3541022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3"/>
          </p:nvPr>
        </p:nvSpPr>
        <p:spPr/>
        <p:txBody>
          <a:bodyPr/>
          <a:lstStyle/>
          <a:p>
            <a:pPr marL="457200" indent="-457200">
              <a:buFont typeface="+mj-lt"/>
              <a:buAutoNum type="arabicPeriod"/>
            </a:pPr>
            <a:r>
              <a:rPr lang="en-US" sz="2800" dirty="0"/>
              <a:t>Basics</a:t>
            </a:r>
          </a:p>
          <a:p>
            <a:pPr marL="457200" indent="-457200">
              <a:buFont typeface="+mj-lt"/>
              <a:buAutoNum type="arabicPeriod"/>
            </a:pPr>
            <a:r>
              <a:rPr lang="en-US" sz="2800" dirty="0"/>
              <a:t>K-Anonymity</a:t>
            </a:r>
          </a:p>
          <a:p>
            <a:pPr marL="457200" indent="-457200">
              <a:buFont typeface="+mj-lt"/>
              <a:buAutoNum type="arabicPeriod"/>
            </a:pPr>
            <a:r>
              <a:rPr lang="en-US" sz="2800" dirty="0"/>
              <a:t>Attacks as Barriers</a:t>
            </a:r>
          </a:p>
          <a:p>
            <a:pPr marL="457200" indent="-457200">
              <a:buFont typeface="+mj-lt"/>
              <a:buAutoNum type="arabicPeriod"/>
            </a:pPr>
            <a:r>
              <a:rPr lang="en-US" sz="2800" dirty="0"/>
              <a:t>Optimal K-Anonymity</a:t>
            </a:r>
          </a:p>
          <a:p>
            <a:pPr marL="457200" indent="-457200">
              <a:buFont typeface="+mj-lt"/>
              <a:buAutoNum type="arabicPeriod"/>
            </a:pPr>
            <a:r>
              <a:rPr lang="en-US" sz="2800" dirty="0"/>
              <a:t>The OLA - Algorithm</a:t>
            </a:r>
          </a:p>
          <a:p>
            <a:pPr marL="457200" indent="-457200">
              <a:buFont typeface="+mj-lt"/>
              <a:buAutoNum type="arabicPeriod"/>
            </a:pPr>
            <a:r>
              <a:rPr lang="en-US" sz="2800" dirty="0"/>
              <a:t>Important Datatypes</a:t>
            </a:r>
          </a:p>
          <a:p>
            <a:pPr marL="457200" indent="-457200">
              <a:buFont typeface="+mj-lt"/>
              <a:buAutoNum type="arabicPeriod"/>
            </a:pPr>
            <a:r>
              <a:rPr lang="en-US" sz="2800" dirty="0"/>
              <a:t>Summary</a:t>
            </a:r>
            <a:endParaRPr lang="en-US" dirty="0"/>
          </a:p>
          <a:p>
            <a:pPr marL="0" indent="0">
              <a:buNone/>
            </a:pPr>
            <a:endParaRPr lang="en-US" dirty="0"/>
          </a:p>
        </p:txBody>
      </p:sp>
      <p:sp>
        <p:nvSpPr>
          <p:cNvPr id="3" name="Datumsplatzhalter 2"/>
          <p:cNvSpPr>
            <a:spLocks noGrp="1"/>
          </p:cNvSpPr>
          <p:nvPr>
            <p:ph type="dt" sz="half" idx="14"/>
          </p:nvPr>
        </p:nvSpPr>
        <p:spPr/>
        <p:txBody>
          <a:bodyPr/>
          <a:lstStyle/>
          <a:p>
            <a:r>
              <a:rPr lang="de-DE" dirty="0"/>
              <a:t>06.02.2018</a:t>
            </a:r>
          </a:p>
        </p:txBody>
      </p:sp>
      <p:sp>
        <p:nvSpPr>
          <p:cNvPr id="4" name="Fußzeilenplatzhalter 3"/>
          <p:cNvSpPr>
            <a:spLocks noGrp="1"/>
          </p:cNvSpPr>
          <p:nvPr>
            <p:ph type="ftr" sz="quarter" idx="15"/>
          </p:nvPr>
        </p:nvSpPr>
        <p:spPr/>
        <p:txBody>
          <a:bodyPr/>
          <a:lstStyle/>
          <a:p>
            <a:r>
              <a:rPr lang="de-DE" dirty="0"/>
              <a:t>Schallner Ludwig, </a:t>
            </a:r>
            <a:r>
              <a:rPr lang="de-DE" dirty="0" err="1"/>
              <a:t>Wiegnand</a:t>
            </a:r>
            <a:r>
              <a:rPr lang="de-DE" dirty="0"/>
              <a:t> Andreas</a:t>
            </a:r>
          </a:p>
        </p:txBody>
      </p:sp>
      <p:sp>
        <p:nvSpPr>
          <p:cNvPr id="6" name="Foliennummernplatzhalter 5"/>
          <p:cNvSpPr>
            <a:spLocks noGrp="1"/>
          </p:cNvSpPr>
          <p:nvPr>
            <p:ph type="sldNum" sz="quarter" idx="16"/>
          </p:nvPr>
        </p:nvSpPr>
        <p:spPr/>
        <p:txBody>
          <a:bodyPr/>
          <a:lstStyle/>
          <a:p>
            <a:fld id="{50E76E58-F275-47A3-BB17-470016A267B6}" type="slidenum">
              <a:rPr lang="de-DE" smtClean="0"/>
              <a:pPr/>
              <a:t>2</a:t>
            </a:fld>
            <a:endParaRPr lang="de-DE" dirty="0"/>
          </a:p>
        </p:txBody>
      </p:sp>
      <p:sp>
        <p:nvSpPr>
          <p:cNvPr id="2" name="Titel 1"/>
          <p:cNvSpPr>
            <a:spLocks noGrp="1"/>
          </p:cNvSpPr>
          <p:nvPr>
            <p:ph type="title"/>
          </p:nvPr>
        </p:nvSpPr>
        <p:spPr/>
        <p:txBody>
          <a:bodyPr/>
          <a:lstStyle/>
          <a:p>
            <a:r>
              <a:rPr lang="de-DE" dirty="0"/>
              <a:t>Outline</a:t>
            </a:r>
          </a:p>
        </p:txBody>
      </p:sp>
    </p:spTree>
    <p:extLst>
      <p:ext uri="{BB962C8B-B14F-4D97-AF65-F5344CB8AC3E}">
        <p14:creationId xmlns:p14="http://schemas.microsoft.com/office/powerpoint/2010/main" val="760479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404361C0-34F1-4172-B597-BD63A2DD00C9}"/>
              </a:ext>
            </a:extLst>
          </p:cNvPr>
          <p:cNvPicPr>
            <a:picLocks noChangeAspect="1"/>
          </p:cNvPicPr>
          <p:nvPr/>
        </p:nvPicPr>
        <p:blipFill>
          <a:blip r:embed="rId3"/>
          <a:stretch>
            <a:fillRect/>
          </a:stretch>
        </p:blipFill>
        <p:spPr>
          <a:xfrm>
            <a:off x="683568" y="934437"/>
            <a:ext cx="6984776" cy="4989126"/>
          </a:xfrm>
          <a:prstGeom prst="rect">
            <a:avLst/>
          </a:prstGeom>
        </p:spPr>
      </p:pic>
      <p:sp>
        <p:nvSpPr>
          <p:cNvPr id="3" name="Datumsplatzhalter 2">
            <a:extLst>
              <a:ext uri="{FF2B5EF4-FFF2-40B4-BE49-F238E27FC236}">
                <a16:creationId xmlns:a16="http://schemas.microsoft.com/office/drawing/2014/main" id="{4EB317CE-989D-4B30-A8C6-7028647C0F56}"/>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1DB02071-4B88-4207-A0BA-496FA298C163}"/>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FFB2AEF1-EAC4-4B51-BD15-4750BC6FFC35}"/>
              </a:ext>
            </a:extLst>
          </p:cNvPr>
          <p:cNvSpPr>
            <a:spLocks noGrp="1"/>
          </p:cNvSpPr>
          <p:nvPr>
            <p:ph type="sldNum" sz="quarter" idx="16"/>
          </p:nvPr>
        </p:nvSpPr>
        <p:spPr/>
        <p:txBody>
          <a:bodyPr/>
          <a:lstStyle/>
          <a:p>
            <a:fld id="{50E76E58-F275-47A3-BB17-470016A267B6}" type="slidenum">
              <a:rPr lang="de-DE" smtClean="0"/>
              <a:pPr/>
              <a:t>20</a:t>
            </a:fld>
            <a:endParaRPr lang="de-DE"/>
          </a:p>
        </p:txBody>
      </p:sp>
      <p:sp>
        <p:nvSpPr>
          <p:cNvPr id="6" name="Titel 5">
            <a:extLst>
              <a:ext uri="{FF2B5EF4-FFF2-40B4-BE49-F238E27FC236}">
                <a16:creationId xmlns:a16="http://schemas.microsoft.com/office/drawing/2014/main" id="{5BED4C25-0DB8-433E-99DC-8A6377B5AE22}"/>
              </a:ext>
            </a:extLst>
          </p:cNvPr>
          <p:cNvSpPr>
            <a:spLocks noGrp="1"/>
          </p:cNvSpPr>
          <p:nvPr>
            <p:ph type="title"/>
          </p:nvPr>
        </p:nvSpPr>
        <p:spPr/>
        <p:txBody>
          <a:bodyPr/>
          <a:lstStyle/>
          <a:p>
            <a:r>
              <a:rPr lang="de-DE"/>
              <a:t>K-Anonymity - Generalizations lattice con‘t</a:t>
            </a:r>
            <a:endParaRPr lang="de-DE" dirty="0"/>
          </a:p>
        </p:txBody>
      </p:sp>
      <p:sp>
        <p:nvSpPr>
          <p:cNvPr id="8" name="Textfeld 7">
            <a:extLst>
              <a:ext uri="{FF2B5EF4-FFF2-40B4-BE49-F238E27FC236}">
                <a16:creationId xmlns:a16="http://schemas.microsoft.com/office/drawing/2014/main" id="{41AD45E4-475E-42E0-A5D1-579C76C35F48}"/>
              </a:ext>
            </a:extLst>
          </p:cNvPr>
          <p:cNvSpPr txBox="1"/>
          <p:nvPr/>
        </p:nvSpPr>
        <p:spPr>
          <a:xfrm>
            <a:off x="1115616" y="5893022"/>
            <a:ext cx="10248904" cy="246221"/>
          </a:xfrm>
          <a:prstGeom prst="rect">
            <a:avLst/>
          </a:prstGeom>
          <a:noFill/>
        </p:spPr>
        <p:txBody>
          <a:bodyPr wrap="square" rtlCol="0">
            <a:spAutoFit/>
          </a:bodyPr>
          <a:lstStyle/>
          <a:p>
            <a:pPr algn="l"/>
            <a:r>
              <a:rPr lang="de-DE" sz="1000" dirty="0"/>
              <a:t>Source: </a:t>
            </a:r>
            <a:r>
              <a:rPr lang="en-US" sz="1000" b="0" dirty="0"/>
              <a:t>A Globally Optimal k-Anonymity Method for the </a:t>
            </a:r>
            <a:r>
              <a:rPr lang="de-DE" sz="1000" b="0" dirty="0"/>
              <a:t>De-</a:t>
            </a:r>
            <a:r>
              <a:rPr lang="de-DE" sz="1000" b="0" dirty="0" err="1"/>
              <a:t>Identification</a:t>
            </a:r>
            <a:r>
              <a:rPr lang="de-DE" sz="1000" b="0" dirty="0"/>
              <a:t> of Health Data:</a:t>
            </a:r>
            <a:r>
              <a:rPr lang="pl-PL" sz="1000" b="0" dirty="0"/>
              <a:t>16:670–682. DOI 10.1197/jamia.M3144.</a:t>
            </a:r>
            <a:endParaRPr lang="de-DE" sz="1000" dirty="0"/>
          </a:p>
        </p:txBody>
      </p:sp>
    </p:spTree>
    <p:extLst>
      <p:ext uri="{BB962C8B-B14F-4D97-AF65-F5344CB8AC3E}">
        <p14:creationId xmlns:p14="http://schemas.microsoft.com/office/powerpoint/2010/main" val="1674632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F7FDCCA7-5998-4985-8333-DA555ACD892C}"/>
              </a:ext>
            </a:extLst>
          </p:cNvPr>
          <p:cNvSpPr>
            <a:spLocks noGrp="1"/>
          </p:cNvSpPr>
          <p:nvPr>
            <p:ph type="ctrTitle"/>
          </p:nvPr>
        </p:nvSpPr>
        <p:spPr>
          <a:xfrm>
            <a:off x="704850" y="1527175"/>
            <a:ext cx="7704138" cy="2870200"/>
          </a:xfrm>
        </p:spPr>
        <p:txBody>
          <a:bodyPr/>
          <a:lstStyle/>
          <a:p>
            <a:r>
              <a:rPr lang="en-US" dirty="0"/>
              <a:t>OLA - </a:t>
            </a:r>
            <a:r>
              <a:rPr lang="en-US" dirty="0" err="1"/>
              <a:t>Algorithmen</a:t>
            </a:r>
            <a:endParaRPr lang="en-US" dirty="0"/>
          </a:p>
        </p:txBody>
      </p:sp>
      <p:sp>
        <p:nvSpPr>
          <p:cNvPr id="3" name="Datumsplatzhalter 2">
            <a:extLst>
              <a:ext uri="{FF2B5EF4-FFF2-40B4-BE49-F238E27FC236}">
                <a16:creationId xmlns:a16="http://schemas.microsoft.com/office/drawing/2014/main" id="{68E0F862-1C8E-44EE-9EDE-042B597E7224}"/>
              </a:ext>
            </a:extLst>
          </p:cNvPr>
          <p:cNvSpPr>
            <a:spLocks noGrp="1"/>
          </p:cNvSpPr>
          <p:nvPr>
            <p:ph type="dt" sz="half" idx="2"/>
          </p:nvPr>
        </p:nvSpPr>
        <p:spPr/>
        <p:txBody>
          <a:bodyPr/>
          <a:lstStyle/>
          <a:p>
            <a:r>
              <a:rPr lang="de-DE" dirty="0"/>
              <a:t>06.02.2018</a:t>
            </a:r>
          </a:p>
        </p:txBody>
      </p:sp>
      <p:sp>
        <p:nvSpPr>
          <p:cNvPr id="4" name="Fußzeilenplatzhalter 3">
            <a:extLst>
              <a:ext uri="{FF2B5EF4-FFF2-40B4-BE49-F238E27FC236}">
                <a16:creationId xmlns:a16="http://schemas.microsoft.com/office/drawing/2014/main" id="{77AAFF70-D2F9-4D76-809B-88E75C91683F}"/>
              </a:ext>
            </a:extLst>
          </p:cNvPr>
          <p:cNvSpPr>
            <a:spLocks noGrp="1"/>
          </p:cNvSpPr>
          <p:nvPr>
            <p:ph type="ftr" sz="quarter" idx="4294967295"/>
          </p:nvPr>
        </p:nvSpPr>
        <p:spPr>
          <a:xfrm>
            <a:off x="3656013" y="6308725"/>
            <a:ext cx="5487987" cy="288925"/>
          </a:xfrm>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5C51FAAE-58C4-4704-B0A8-77C70220F23C}"/>
              </a:ext>
            </a:extLst>
          </p:cNvPr>
          <p:cNvSpPr>
            <a:spLocks noGrp="1"/>
          </p:cNvSpPr>
          <p:nvPr>
            <p:ph type="sldNum" sz="quarter" idx="4294967295"/>
          </p:nvPr>
        </p:nvSpPr>
        <p:spPr>
          <a:xfrm>
            <a:off x="8666163" y="6408738"/>
            <a:ext cx="477837" cy="333375"/>
          </a:xfrm>
        </p:spPr>
        <p:txBody>
          <a:bodyPr/>
          <a:lstStyle/>
          <a:p>
            <a:fld id="{50E76E58-F275-47A3-BB17-470016A267B6}" type="slidenum">
              <a:rPr lang="de-DE" smtClean="0"/>
              <a:pPr/>
              <a:t>21</a:t>
            </a:fld>
            <a:endParaRPr lang="de-DE"/>
          </a:p>
        </p:txBody>
      </p:sp>
    </p:spTree>
    <p:extLst>
      <p:ext uri="{BB962C8B-B14F-4D97-AF65-F5344CB8AC3E}">
        <p14:creationId xmlns:p14="http://schemas.microsoft.com/office/powerpoint/2010/main" val="231424812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E03DEC0-5061-441C-8DF0-3B237B07CBC7}"/>
              </a:ext>
            </a:extLst>
          </p:cNvPr>
          <p:cNvSpPr>
            <a:spLocks noGrp="1"/>
          </p:cNvSpPr>
          <p:nvPr>
            <p:ph type="body" sz="quarter" idx="13"/>
          </p:nvPr>
        </p:nvSpPr>
        <p:spPr/>
        <p:txBody>
          <a:bodyPr/>
          <a:lstStyle/>
          <a:p>
            <a:r>
              <a:rPr lang="en-US" sz="1600" dirty="0"/>
              <a:t>For each generalization strategy, conduct a binary search to find all the k-anonymous nodes.</a:t>
            </a:r>
          </a:p>
          <a:p>
            <a:r>
              <a:rPr lang="en-US" sz="1600" dirty="0"/>
              <a:t>For each generalization strategy with k-anonymous nodes, only the k-anonymous node with the lowest height within the strategy is retained. </a:t>
            </a:r>
          </a:p>
          <a:p>
            <a:r>
              <a:rPr lang="en-US" sz="1600" dirty="0"/>
              <a:t>Now that we have the k-minimal nodes, these are compared n terms of their information loss and the node with the smallest information loss is selected as the globally optimal solution. </a:t>
            </a:r>
            <a:endParaRPr lang="de-DE" sz="1600" dirty="0"/>
          </a:p>
        </p:txBody>
      </p:sp>
      <p:sp>
        <p:nvSpPr>
          <p:cNvPr id="3" name="Datumsplatzhalter 2">
            <a:extLst>
              <a:ext uri="{FF2B5EF4-FFF2-40B4-BE49-F238E27FC236}">
                <a16:creationId xmlns:a16="http://schemas.microsoft.com/office/drawing/2014/main" id="{20F69655-C41F-4F52-850B-8FF301499162}"/>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E318F325-191B-4FA6-BB68-C4AE2C79A1B0}"/>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52F8785A-79E1-4080-B4F8-22842F4A41C1}"/>
              </a:ext>
            </a:extLst>
          </p:cNvPr>
          <p:cNvSpPr>
            <a:spLocks noGrp="1"/>
          </p:cNvSpPr>
          <p:nvPr>
            <p:ph type="sldNum" sz="quarter" idx="16"/>
          </p:nvPr>
        </p:nvSpPr>
        <p:spPr/>
        <p:txBody>
          <a:bodyPr/>
          <a:lstStyle/>
          <a:p>
            <a:fld id="{50E76E58-F275-47A3-BB17-470016A267B6}" type="slidenum">
              <a:rPr lang="de-DE" smtClean="0"/>
              <a:pPr/>
              <a:t>22</a:t>
            </a:fld>
            <a:endParaRPr lang="de-DE"/>
          </a:p>
        </p:txBody>
      </p:sp>
      <p:sp>
        <p:nvSpPr>
          <p:cNvPr id="6" name="Titel 5">
            <a:extLst>
              <a:ext uri="{FF2B5EF4-FFF2-40B4-BE49-F238E27FC236}">
                <a16:creationId xmlns:a16="http://schemas.microsoft.com/office/drawing/2014/main" id="{5BF2ED19-DF37-4BFA-8093-53DD74C853D2}"/>
              </a:ext>
            </a:extLst>
          </p:cNvPr>
          <p:cNvSpPr>
            <a:spLocks noGrp="1"/>
          </p:cNvSpPr>
          <p:nvPr>
            <p:ph type="title"/>
          </p:nvPr>
        </p:nvSpPr>
        <p:spPr/>
        <p:txBody>
          <a:bodyPr/>
          <a:lstStyle/>
          <a:p>
            <a:r>
              <a:rPr lang="de-DE" dirty="0"/>
              <a:t>The OLA </a:t>
            </a:r>
            <a:r>
              <a:rPr lang="en-US" dirty="0"/>
              <a:t>Algorithm</a:t>
            </a:r>
          </a:p>
        </p:txBody>
      </p:sp>
      <p:pic>
        <p:nvPicPr>
          <p:cNvPr id="8" name="Grafik 7">
            <a:extLst>
              <a:ext uri="{FF2B5EF4-FFF2-40B4-BE49-F238E27FC236}">
                <a16:creationId xmlns:a16="http://schemas.microsoft.com/office/drawing/2014/main" id="{A0B81BB4-164E-460D-9EF7-D3B90638CAE1}"/>
              </a:ext>
            </a:extLst>
          </p:cNvPr>
          <p:cNvPicPr>
            <a:picLocks noChangeAspect="1"/>
          </p:cNvPicPr>
          <p:nvPr/>
        </p:nvPicPr>
        <p:blipFill>
          <a:blip r:embed="rId3"/>
          <a:stretch>
            <a:fillRect/>
          </a:stretch>
        </p:blipFill>
        <p:spPr>
          <a:xfrm>
            <a:off x="2755900" y="2874248"/>
            <a:ext cx="4392488" cy="3123426"/>
          </a:xfrm>
          <a:prstGeom prst="rect">
            <a:avLst/>
          </a:prstGeom>
        </p:spPr>
      </p:pic>
      <p:sp>
        <p:nvSpPr>
          <p:cNvPr id="9" name="Textfeld 8">
            <a:extLst>
              <a:ext uri="{FF2B5EF4-FFF2-40B4-BE49-F238E27FC236}">
                <a16:creationId xmlns:a16="http://schemas.microsoft.com/office/drawing/2014/main" id="{32B8B97E-8883-4D1E-9CFB-F75F58FCB2D3}"/>
              </a:ext>
            </a:extLst>
          </p:cNvPr>
          <p:cNvSpPr txBox="1"/>
          <p:nvPr/>
        </p:nvSpPr>
        <p:spPr>
          <a:xfrm>
            <a:off x="2483768" y="6006377"/>
            <a:ext cx="10248904" cy="215444"/>
          </a:xfrm>
          <a:prstGeom prst="rect">
            <a:avLst/>
          </a:prstGeom>
          <a:noFill/>
        </p:spPr>
        <p:txBody>
          <a:bodyPr wrap="square" rtlCol="0">
            <a:spAutoFit/>
          </a:bodyPr>
          <a:lstStyle/>
          <a:p>
            <a:pPr algn="l"/>
            <a:r>
              <a:rPr lang="de-DE" sz="800" dirty="0"/>
              <a:t>Source: </a:t>
            </a:r>
            <a:r>
              <a:rPr lang="en-US" sz="800" b="0" dirty="0"/>
              <a:t>A Globally Optimal k-Anonymity Method for the </a:t>
            </a:r>
            <a:r>
              <a:rPr lang="de-DE" sz="800" b="0" dirty="0"/>
              <a:t>De-</a:t>
            </a:r>
            <a:r>
              <a:rPr lang="de-DE" sz="800" b="0" dirty="0" err="1"/>
              <a:t>Identification</a:t>
            </a:r>
            <a:r>
              <a:rPr lang="de-DE" sz="800" b="0" dirty="0"/>
              <a:t> of Health Data:</a:t>
            </a:r>
            <a:r>
              <a:rPr lang="pl-PL" sz="800" b="0" dirty="0"/>
              <a:t>16:670–682. DOI 10.1197/jamia.M3144.</a:t>
            </a:r>
            <a:endParaRPr lang="de-DE" sz="800" dirty="0"/>
          </a:p>
        </p:txBody>
      </p:sp>
    </p:spTree>
    <p:extLst>
      <p:ext uri="{BB962C8B-B14F-4D97-AF65-F5344CB8AC3E}">
        <p14:creationId xmlns:p14="http://schemas.microsoft.com/office/powerpoint/2010/main" val="323886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5B988334-6799-4BED-8C1D-A3025BA38605}"/>
              </a:ext>
            </a:extLst>
          </p:cNvPr>
          <p:cNvSpPr>
            <a:spLocks noGrp="1"/>
          </p:cNvSpPr>
          <p:nvPr>
            <p:ph type="ctrTitle"/>
          </p:nvPr>
        </p:nvSpPr>
        <p:spPr>
          <a:xfrm>
            <a:off x="704850" y="1527175"/>
            <a:ext cx="7704138" cy="2870200"/>
          </a:xfrm>
        </p:spPr>
        <p:txBody>
          <a:bodyPr/>
          <a:lstStyle/>
          <a:p>
            <a:r>
              <a:rPr lang="en-US" dirty="0"/>
              <a:t>Datatype - Moving Object Data</a:t>
            </a:r>
          </a:p>
        </p:txBody>
      </p:sp>
      <p:sp>
        <p:nvSpPr>
          <p:cNvPr id="3" name="Datumsplatzhalter 2">
            <a:extLst>
              <a:ext uri="{FF2B5EF4-FFF2-40B4-BE49-F238E27FC236}">
                <a16:creationId xmlns:a16="http://schemas.microsoft.com/office/drawing/2014/main" id="{3FC4CD3A-99AA-40A7-98E6-FD1D28C7DF1B}"/>
              </a:ext>
            </a:extLst>
          </p:cNvPr>
          <p:cNvSpPr>
            <a:spLocks noGrp="1"/>
          </p:cNvSpPr>
          <p:nvPr>
            <p:ph type="dt" sz="half" idx="2"/>
          </p:nvPr>
        </p:nvSpPr>
        <p:spPr/>
        <p:txBody>
          <a:bodyPr/>
          <a:lstStyle/>
          <a:p>
            <a:r>
              <a:rPr lang="de-DE" dirty="0"/>
              <a:t>06.02.2018</a:t>
            </a:r>
          </a:p>
        </p:txBody>
      </p:sp>
      <p:sp>
        <p:nvSpPr>
          <p:cNvPr id="4" name="Fußzeilenplatzhalter 3">
            <a:extLst>
              <a:ext uri="{FF2B5EF4-FFF2-40B4-BE49-F238E27FC236}">
                <a16:creationId xmlns:a16="http://schemas.microsoft.com/office/drawing/2014/main" id="{C433C980-9A01-4914-9E87-7C64284E6862}"/>
              </a:ext>
            </a:extLst>
          </p:cNvPr>
          <p:cNvSpPr>
            <a:spLocks noGrp="1"/>
          </p:cNvSpPr>
          <p:nvPr>
            <p:ph type="ftr" sz="quarter" idx="4294967295"/>
          </p:nvPr>
        </p:nvSpPr>
        <p:spPr>
          <a:xfrm>
            <a:off x="3656013" y="6308725"/>
            <a:ext cx="5487987" cy="288925"/>
          </a:xfrm>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86C8A8DA-DEAD-4D62-B607-98887A90A8D8}"/>
              </a:ext>
            </a:extLst>
          </p:cNvPr>
          <p:cNvSpPr>
            <a:spLocks noGrp="1"/>
          </p:cNvSpPr>
          <p:nvPr>
            <p:ph type="sldNum" sz="quarter" idx="4294967295"/>
          </p:nvPr>
        </p:nvSpPr>
        <p:spPr>
          <a:xfrm>
            <a:off x="8666163" y="6408738"/>
            <a:ext cx="477837" cy="333375"/>
          </a:xfrm>
        </p:spPr>
        <p:txBody>
          <a:bodyPr/>
          <a:lstStyle/>
          <a:p>
            <a:fld id="{50E76E58-F275-47A3-BB17-470016A267B6}" type="slidenum">
              <a:rPr lang="de-DE" smtClean="0"/>
              <a:pPr/>
              <a:t>23</a:t>
            </a:fld>
            <a:endParaRPr lang="de-DE"/>
          </a:p>
        </p:txBody>
      </p:sp>
    </p:spTree>
    <p:extLst>
      <p:ext uri="{BB962C8B-B14F-4D97-AF65-F5344CB8AC3E}">
        <p14:creationId xmlns:p14="http://schemas.microsoft.com/office/powerpoint/2010/main" val="198828079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87651521-0381-4223-BDE6-C2A67D608413}"/>
              </a:ext>
            </a:extLst>
          </p:cNvPr>
          <p:cNvSpPr>
            <a:spLocks noGrp="1"/>
          </p:cNvSpPr>
          <p:nvPr>
            <p:ph type="body" sz="quarter" idx="13"/>
          </p:nvPr>
        </p:nvSpPr>
        <p:spPr/>
        <p:txBody>
          <a:bodyPr/>
          <a:lstStyle/>
          <a:p>
            <a:r>
              <a:rPr lang="en-US" sz="2000" dirty="0"/>
              <a:t>The cloaking algorithm </a:t>
            </a:r>
          </a:p>
          <a:p>
            <a:r>
              <a:rPr lang="de-DE" sz="2000" dirty="0"/>
              <a:t>Location-</a:t>
            </a:r>
            <a:r>
              <a:rPr lang="de-DE" sz="2000" dirty="0" err="1"/>
              <a:t>based</a:t>
            </a:r>
            <a:r>
              <a:rPr lang="de-DE" sz="2000" dirty="0"/>
              <a:t> services (LBS)</a:t>
            </a:r>
          </a:p>
          <a:p>
            <a:r>
              <a:rPr lang="en-US" sz="2000" dirty="0"/>
              <a:t>Restricted Space Identiﬁcation and Observation Identiﬁcation</a:t>
            </a:r>
            <a:endParaRPr lang="de-DE" sz="2000" dirty="0"/>
          </a:p>
          <a:p>
            <a:r>
              <a:rPr lang="en-US" sz="2000" dirty="0"/>
              <a:t>location k-anonymity demands that location information contained in a message sent from a mobile user to a LBS should be indistinguishable from at least k−1 other messages from different mobile nodes</a:t>
            </a:r>
          </a:p>
          <a:p>
            <a:r>
              <a:rPr lang="de-DE" sz="2000" dirty="0"/>
              <a:t>Location can be a Quasi – Identifier </a:t>
            </a:r>
          </a:p>
          <a:p>
            <a:r>
              <a:rPr lang="de-DE" sz="2000" dirty="0"/>
              <a:t>Spatial cloaking and Temporal cloaking</a:t>
            </a:r>
          </a:p>
          <a:p>
            <a:r>
              <a:rPr lang="de-DE" sz="2000" dirty="0"/>
              <a:t>Usability and anonymity </a:t>
            </a:r>
          </a:p>
        </p:txBody>
      </p:sp>
      <p:sp>
        <p:nvSpPr>
          <p:cNvPr id="3" name="Datumsplatzhalter 2">
            <a:extLst>
              <a:ext uri="{FF2B5EF4-FFF2-40B4-BE49-F238E27FC236}">
                <a16:creationId xmlns:a16="http://schemas.microsoft.com/office/drawing/2014/main" id="{98E37A1D-373E-4CB5-8A00-E4420DD981F5}"/>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7718522C-A894-49C9-A4F0-5E1DFA7741F2}"/>
              </a:ext>
            </a:extLst>
          </p:cNvPr>
          <p:cNvSpPr>
            <a:spLocks noGrp="1"/>
          </p:cNvSpPr>
          <p:nvPr>
            <p:ph type="ftr" sz="quarter" idx="15"/>
          </p:nvPr>
        </p:nvSpPr>
        <p:spPr>
          <a:xfrm>
            <a:off x="2755900" y="6308725"/>
            <a:ext cx="5487988" cy="288925"/>
          </a:xfrm>
        </p:spPr>
        <p:txBody>
          <a:bodyPr/>
          <a:lstStyle/>
          <a:p>
            <a:r>
              <a:rPr lang="de-DE"/>
              <a:t>Andreas Wiegand &amp; Ludwig Schallner</a:t>
            </a:r>
            <a:endParaRPr lang="de-DE" dirty="0"/>
          </a:p>
        </p:txBody>
      </p:sp>
      <p:sp>
        <p:nvSpPr>
          <p:cNvPr id="6" name="Foliennummernplatzhalter 5">
            <a:extLst>
              <a:ext uri="{FF2B5EF4-FFF2-40B4-BE49-F238E27FC236}">
                <a16:creationId xmlns:a16="http://schemas.microsoft.com/office/drawing/2014/main" id="{8667CAC0-ED65-461E-B9D6-E014713A72F4}"/>
              </a:ext>
            </a:extLst>
          </p:cNvPr>
          <p:cNvSpPr>
            <a:spLocks noGrp="1"/>
          </p:cNvSpPr>
          <p:nvPr>
            <p:ph type="sldNum" sz="quarter" idx="16"/>
          </p:nvPr>
        </p:nvSpPr>
        <p:spPr>
          <a:xfrm>
            <a:off x="8415338" y="6408738"/>
            <a:ext cx="477837" cy="333375"/>
          </a:xfrm>
        </p:spPr>
        <p:txBody>
          <a:bodyPr/>
          <a:lstStyle/>
          <a:p>
            <a:fld id="{50E76E58-F275-47A3-BB17-470016A267B6}" type="slidenum">
              <a:rPr lang="de-DE" smtClean="0"/>
              <a:pPr/>
              <a:t>24</a:t>
            </a:fld>
            <a:endParaRPr lang="de-DE" dirty="0"/>
          </a:p>
        </p:txBody>
      </p:sp>
      <p:sp>
        <p:nvSpPr>
          <p:cNvPr id="2" name="Titel 1">
            <a:extLst>
              <a:ext uri="{FF2B5EF4-FFF2-40B4-BE49-F238E27FC236}">
                <a16:creationId xmlns:a16="http://schemas.microsoft.com/office/drawing/2014/main" id="{F630762F-ADDB-483B-8B3B-603DD9617461}"/>
              </a:ext>
            </a:extLst>
          </p:cNvPr>
          <p:cNvSpPr>
            <a:spLocks noGrp="1"/>
          </p:cNvSpPr>
          <p:nvPr>
            <p:ph type="title"/>
          </p:nvPr>
        </p:nvSpPr>
        <p:spPr/>
        <p:txBody>
          <a:bodyPr/>
          <a:lstStyle/>
          <a:p>
            <a:r>
              <a:rPr lang="en-US" dirty="0"/>
              <a:t>Datatype - Moving Object Data</a:t>
            </a:r>
          </a:p>
        </p:txBody>
      </p:sp>
      <p:sp>
        <p:nvSpPr>
          <p:cNvPr id="12" name="Rechteck 11">
            <a:extLst>
              <a:ext uri="{FF2B5EF4-FFF2-40B4-BE49-F238E27FC236}">
                <a16:creationId xmlns:a16="http://schemas.microsoft.com/office/drawing/2014/main" id="{58532E4A-8D67-4A9C-B796-B742AD7C350A}"/>
              </a:ext>
            </a:extLst>
          </p:cNvPr>
          <p:cNvSpPr/>
          <p:nvPr/>
        </p:nvSpPr>
        <p:spPr>
          <a:xfrm>
            <a:off x="5989960" y="4373898"/>
            <a:ext cx="2664296" cy="1152128"/>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3" name="Textfeld 12">
            <a:extLst>
              <a:ext uri="{FF2B5EF4-FFF2-40B4-BE49-F238E27FC236}">
                <a16:creationId xmlns:a16="http://schemas.microsoft.com/office/drawing/2014/main" id="{410370F7-4BB4-46BB-A135-A0A7EA322783}"/>
              </a:ext>
            </a:extLst>
          </p:cNvPr>
          <p:cNvSpPr txBox="1"/>
          <p:nvPr/>
        </p:nvSpPr>
        <p:spPr>
          <a:xfrm>
            <a:off x="6386910" y="4900518"/>
            <a:ext cx="648494" cy="369332"/>
          </a:xfrm>
          <a:prstGeom prst="rect">
            <a:avLst/>
          </a:prstGeom>
          <a:solidFill>
            <a:srgbClr val="FFC000"/>
          </a:solidFill>
        </p:spPr>
        <p:txBody>
          <a:bodyPr wrap="square" rtlCol="0">
            <a:spAutoFit/>
          </a:bodyPr>
          <a:lstStyle/>
          <a:p>
            <a:r>
              <a:rPr lang="de-DE" dirty="0"/>
              <a:t>m1</a:t>
            </a:r>
          </a:p>
        </p:txBody>
      </p:sp>
      <p:cxnSp>
        <p:nvCxnSpPr>
          <p:cNvPr id="18" name="Gerade Verbindung mit Pfeil 17">
            <a:extLst>
              <a:ext uri="{FF2B5EF4-FFF2-40B4-BE49-F238E27FC236}">
                <a16:creationId xmlns:a16="http://schemas.microsoft.com/office/drawing/2014/main" id="{260E726F-D3E5-4B5D-A030-8562A544B5E4}"/>
              </a:ext>
            </a:extLst>
          </p:cNvPr>
          <p:cNvCxnSpPr/>
          <p:nvPr/>
        </p:nvCxnSpPr>
        <p:spPr>
          <a:xfrm>
            <a:off x="1115616" y="5319294"/>
            <a:ext cx="345638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7BBC03FF-D666-4C63-B2ED-0344D0C3843B}"/>
              </a:ext>
            </a:extLst>
          </p:cNvPr>
          <p:cNvCxnSpPr/>
          <p:nvPr/>
        </p:nvCxnSpPr>
        <p:spPr>
          <a:xfrm>
            <a:off x="1475656"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830331D9-E7B4-4015-B9AB-02247E401E30}"/>
              </a:ext>
            </a:extLst>
          </p:cNvPr>
          <p:cNvCxnSpPr/>
          <p:nvPr/>
        </p:nvCxnSpPr>
        <p:spPr>
          <a:xfrm>
            <a:off x="1979712"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AEDD594E-D5A4-4FC8-BF27-572A59E9D336}"/>
              </a:ext>
            </a:extLst>
          </p:cNvPr>
          <p:cNvCxnSpPr/>
          <p:nvPr/>
        </p:nvCxnSpPr>
        <p:spPr>
          <a:xfrm>
            <a:off x="2483768"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3209FFE2-0545-4F13-9F67-A298C0499DB6}"/>
              </a:ext>
            </a:extLst>
          </p:cNvPr>
          <p:cNvCxnSpPr/>
          <p:nvPr/>
        </p:nvCxnSpPr>
        <p:spPr>
          <a:xfrm>
            <a:off x="3059832" y="5098873"/>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0647803D-CEDB-4315-8587-94F737467D4C}"/>
              </a:ext>
            </a:extLst>
          </p:cNvPr>
          <p:cNvCxnSpPr/>
          <p:nvPr/>
        </p:nvCxnSpPr>
        <p:spPr>
          <a:xfrm>
            <a:off x="3563888"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66FEDD8F-43B0-4751-A2BA-2A4509B1FEDF}"/>
              </a:ext>
            </a:extLst>
          </p:cNvPr>
          <p:cNvCxnSpPr/>
          <p:nvPr/>
        </p:nvCxnSpPr>
        <p:spPr>
          <a:xfrm>
            <a:off x="4067944" y="5085184"/>
            <a:ext cx="0" cy="440842"/>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CFBDF430-981E-4BE5-B53B-FAA16E9B8A99}"/>
              </a:ext>
            </a:extLst>
          </p:cNvPr>
          <p:cNvSpPr txBox="1"/>
          <p:nvPr/>
        </p:nvSpPr>
        <p:spPr>
          <a:xfrm>
            <a:off x="2195526" y="4868252"/>
            <a:ext cx="648494" cy="369332"/>
          </a:xfrm>
          <a:prstGeom prst="rect">
            <a:avLst/>
          </a:prstGeom>
          <a:solidFill>
            <a:srgbClr val="FFC000"/>
          </a:solidFill>
        </p:spPr>
        <p:txBody>
          <a:bodyPr wrap="square" rtlCol="0">
            <a:spAutoFit/>
          </a:bodyPr>
          <a:lstStyle/>
          <a:p>
            <a:r>
              <a:rPr lang="de-DE" dirty="0"/>
              <a:t>m1</a:t>
            </a:r>
          </a:p>
        </p:txBody>
      </p:sp>
      <p:cxnSp>
        <p:nvCxnSpPr>
          <p:cNvPr id="27" name="Gerader Verbinder 26">
            <a:extLst>
              <a:ext uri="{FF2B5EF4-FFF2-40B4-BE49-F238E27FC236}">
                <a16:creationId xmlns:a16="http://schemas.microsoft.com/office/drawing/2014/main" id="{CB816B91-2D8D-456D-AEF9-9C00DE21F3C0}"/>
              </a:ext>
            </a:extLst>
          </p:cNvPr>
          <p:cNvCxnSpPr>
            <a:cxnSpLocks/>
          </p:cNvCxnSpPr>
          <p:nvPr/>
        </p:nvCxnSpPr>
        <p:spPr>
          <a:xfrm>
            <a:off x="1628056" y="4797152"/>
            <a:ext cx="0" cy="8812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01B52F9A-E2D1-44E9-ADED-E9EB0A109C17}"/>
              </a:ext>
            </a:extLst>
          </p:cNvPr>
          <p:cNvCxnSpPr>
            <a:cxnSpLocks/>
          </p:cNvCxnSpPr>
          <p:nvPr/>
        </p:nvCxnSpPr>
        <p:spPr>
          <a:xfrm>
            <a:off x="3707904" y="4829213"/>
            <a:ext cx="0" cy="8812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9114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BF68ED47-9503-4321-A9F3-FE450D7996DE}"/>
              </a:ext>
            </a:extLst>
          </p:cNvPr>
          <p:cNvPicPr>
            <a:picLocks noChangeAspect="1"/>
          </p:cNvPicPr>
          <p:nvPr/>
        </p:nvPicPr>
        <p:blipFill>
          <a:blip r:embed="rId3"/>
          <a:stretch>
            <a:fillRect/>
          </a:stretch>
        </p:blipFill>
        <p:spPr>
          <a:xfrm>
            <a:off x="611560" y="1213554"/>
            <a:ext cx="3932607" cy="4519793"/>
          </a:xfrm>
          <a:prstGeom prst="rect">
            <a:avLst/>
          </a:prstGeom>
        </p:spPr>
      </p:pic>
      <p:sp>
        <p:nvSpPr>
          <p:cNvPr id="3" name="Datumsplatzhalter 2">
            <a:extLst>
              <a:ext uri="{FF2B5EF4-FFF2-40B4-BE49-F238E27FC236}">
                <a16:creationId xmlns:a16="http://schemas.microsoft.com/office/drawing/2014/main" id="{272CF7DA-8265-4E05-841B-FF2EA359C993}"/>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47EDFEC1-C111-4891-A480-1C0060DB9C3F}"/>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451D70D8-D243-4560-ACB7-252048CA3C46}"/>
              </a:ext>
            </a:extLst>
          </p:cNvPr>
          <p:cNvSpPr>
            <a:spLocks noGrp="1"/>
          </p:cNvSpPr>
          <p:nvPr>
            <p:ph type="sldNum" sz="quarter" idx="16"/>
          </p:nvPr>
        </p:nvSpPr>
        <p:spPr/>
        <p:txBody>
          <a:bodyPr/>
          <a:lstStyle/>
          <a:p>
            <a:fld id="{50E76E58-F275-47A3-BB17-470016A267B6}" type="slidenum">
              <a:rPr lang="de-DE" smtClean="0"/>
              <a:pPr/>
              <a:t>25</a:t>
            </a:fld>
            <a:endParaRPr lang="de-DE"/>
          </a:p>
        </p:txBody>
      </p:sp>
      <p:sp>
        <p:nvSpPr>
          <p:cNvPr id="6" name="Titel 5">
            <a:extLst>
              <a:ext uri="{FF2B5EF4-FFF2-40B4-BE49-F238E27FC236}">
                <a16:creationId xmlns:a16="http://schemas.microsoft.com/office/drawing/2014/main" id="{5550845C-1A0F-47BE-8F4B-098913D51A85}"/>
              </a:ext>
            </a:extLst>
          </p:cNvPr>
          <p:cNvSpPr>
            <a:spLocks noGrp="1"/>
          </p:cNvSpPr>
          <p:nvPr>
            <p:ph type="title"/>
          </p:nvPr>
        </p:nvSpPr>
        <p:spPr/>
        <p:txBody>
          <a:bodyPr/>
          <a:lstStyle/>
          <a:p>
            <a:r>
              <a:rPr lang="en-US"/>
              <a:t>Datatype - Moving Object Data</a:t>
            </a:r>
          </a:p>
        </p:txBody>
      </p:sp>
      <p:sp>
        <p:nvSpPr>
          <p:cNvPr id="2" name="Rechteck 1">
            <a:extLst>
              <a:ext uri="{FF2B5EF4-FFF2-40B4-BE49-F238E27FC236}">
                <a16:creationId xmlns:a16="http://schemas.microsoft.com/office/drawing/2014/main" id="{B6512827-72D2-478B-9678-D39E14A3E8B0}"/>
              </a:ext>
            </a:extLst>
          </p:cNvPr>
          <p:cNvSpPr/>
          <p:nvPr/>
        </p:nvSpPr>
        <p:spPr>
          <a:xfrm>
            <a:off x="4373563" y="1447552"/>
            <a:ext cx="4638100" cy="369332"/>
          </a:xfrm>
          <a:prstGeom prst="rect">
            <a:avLst/>
          </a:prstGeom>
        </p:spPr>
        <p:txBody>
          <a:bodyPr wrap="square">
            <a:spAutoFit/>
          </a:bodyPr>
          <a:lstStyle/>
          <a:p>
            <a:r>
              <a:rPr lang="de-DE" b="0" i="1" dirty="0" err="1">
                <a:solidFill>
                  <a:srgbClr val="231F20"/>
                </a:solidFill>
                <a:latin typeface="CMMI10"/>
              </a:rPr>
              <a:t>m</a:t>
            </a:r>
            <a:r>
              <a:rPr lang="de-DE" sz="800" b="0" i="1" dirty="0" err="1">
                <a:solidFill>
                  <a:srgbClr val="231F20"/>
                </a:solidFill>
                <a:latin typeface="CMMI7"/>
              </a:rPr>
              <a:t>s</a:t>
            </a:r>
            <a:r>
              <a:rPr lang="de-DE" sz="800" b="0" i="1" dirty="0">
                <a:solidFill>
                  <a:srgbClr val="231F20"/>
                </a:solidFill>
                <a:latin typeface="CMMI7"/>
              </a:rPr>
              <a:t> </a:t>
            </a:r>
            <a:r>
              <a:rPr lang="de-DE" b="0" i="1" dirty="0">
                <a:solidFill>
                  <a:srgbClr val="231F20"/>
                </a:solidFill>
                <a:latin typeface="CMSY10"/>
              </a:rPr>
              <a:t>∈ </a:t>
            </a:r>
            <a:r>
              <a:rPr lang="de-DE" b="0" i="1" dirty="0">
                <a:solidFill>
                  <a:srgbClr val="231F20"/>
                </a:solidFill>
                <a:latin typeface="CMMI10"/>
              </a:rPr>
              <a:t>S </a:t>
            </a:r>
            <a:r>
              <a:rPr lang="de-DE" b="0" dirty="0">
                <a:solidFill>
                  <a:srgbClr val="231F20"/>
                </a:solidFill>
                <a:latin typeface="CMR10"/>
              </a:rPr>
              <a:t>: </a:t>
            </a:r>
            <a:r>
              <a:rPr lang="de-DE" b="0" i="1" dirty="0" err="1">
                <a:solidFill>
                  <a:srgbClr val="231F20"/>
                </a:solidFill>
                <a:latin typeface="CMMI10"/>
              </a:rPr>
              <a:t>u</a:t>
            </a:r>
            <a:r>
              <a:rPr lang="de-DE" sz="800" b="0" i="1" dirty="0" err="1">
                <a:solidFill>
                  <a:srgbClr val="231F20"/>
                </a:solidFill>
                <a:latin typeface="CMMI7"/>
              </a:rPr>
              <a:t>id</a:t>
            </a:r>
            <a:r>
              <a:rPr lang="de-DE" b="0" i="1" dirty="0">
                <a:solidFill>
                  <a:srgbClr val="231F20"/>
                </a:solidFill>
                <a:latin typeface="CMMI10"/>
              </a:rPr>
              <a:t>, </a:t>
            </a:r>
            <a:r>
              <a:rPr lang="de-DE" b="0" i="1" dirty="0" err="1">
                <a:solidFill>
                  <a:srgbClr val="231F20"/>
                </a:solidFill>
                <a:latin typeface="CMMI10"/>
              </a:rPr>
              <a:t>r</a:t>
            </a:r>
            <a:r>
              <a:rPr lang="de-DE" sz="800" b="0" i="1" dirty="0" err="1">
                <a:solidFill>
                  <a:srgbClr val="231F20"/>
                </a:solidFill>
                <a:latin typeface="CMMI7"/>
              </a:rPr>
              <a:t>no</a:t>
            </a:r>
            <a:r>
              <a:rPr lang="de-DE" b="0" i="1" dirty="0">
                <a:solidFill>
                  <a:srgbClr val="231F20"/>
                </a:solidFill>
                <a:latin typeface="CMMI10"/>
              </a:rPr>
              <a:t>, </a:t>
            </a:r>
            <a:r>
              <a:rPr lang="de-DE" b="0" i="1" dirty="0">
                <a:solidFill>
                  <a:srgbClr val="231F20"/>
                </a:solidFill>
                <a:latin typeface="CMSY10"/>
              </a:rPr>
              <a:t>{</a:t>
            </a:r>
            <a:r>
              <a:rPr lang="de-DE" b="0" i="1" dirty="0">
                <a:solidFill>
                  <a:srgbClr val="231F20"/>
                </a:solidFill>
                <a:latin typeface="CMMI10"/>
              </a:rPr>
              <a:t>t, x, y</a:t>
            </a:r>
            <a:r>
              <a:rPr lang="de-DE" b="0" i="1" dirty="0">
                <a:solidFill>
                  <a:srgbClr val="231F20"/>
                </a:solidFill>
                <a:latin typeface="CMSY10"/>
              </a:rPr>
              <a:t>}</a:t>
            </a:r>
            <a:r>
              <a:rPr lang="de-DE" b="0" i="1" dirty="0">
                <a:solidFill>
                  <a:srgbClr val="231F20"/>
                </a:solidFill>
                <a:latin typeface="CMMI10"/>
              </a:rPr>
              <a:t>, k, </a:t>
            </a:r>
            <a:r>
              <a:rPr lang="de-DE" b="0" i="1" dirty="0">
                <a:solidFill>
                  <a:srgbClr val="231F20"/>
                </a:solidFill>
                <a:latin typeface="CMSY10"/>
              </a:rPr>
              <a:t>{</a:t>
            </a:r>
            <a:r>
              <a:rPr lang="de-DE" b="0" i="1" dirty="0" err="1">
                <a:solidFill>
                  <a:srgbClr val="231F20"/>
                </a:solidFill>
                <a:latin typeface="CMMI10"/>
              </a:rPr>
              <a:t>d</a:t>
            </a:r>
            <a:r>
              <a:rPr lang="de-DE" sz="800" b="0" i="1" dirty="0" err="1">
                <a:solidFill>
                  <a:srgbClr val="231F20"/>
                </a:solidFill>
                <a:latin typeface="CMMI7"/>
              </a:rPr>
              <a:t>t</a:t>
            </a:r>
            <a:r>
              <a:rPr lang="de-DE" b="0" i="1" dirty="0">
                <a:solidFill>
                  <a:srgbClr val="231F20"/>
                </a:solidFill>
                <a:latin typeface="CMMI10"/>
              </a:rPr>
              <a:t>, d</a:t>
            </a:r>
            <a:r>
              <a:rPr lang="de-DE" sz="800" b="0" i="1" dirty="0">
                <a:solidFill>
                  <a:srgbClr val="231F20"/>
                </a:solidFill>
                <a:latin typeface="CMMI7"/>
              </a:rPr>
              <a:t>x</a:t>
            </a:r>
            <a:r>
              <a:rPr lang="de-DE" b="0" i="1" dirty="0">
                <a:solidFill>
                  <a:srgbClr val="231F20"/>
                </a:solidFill>
                <a:latin typeface="CMMI10"/>
              </a:rPr>
              <a:t>, </a:t>
            </a:r>
            <a:r>
              <a:rPr lang="de-DE" b="0" i="1" dirty="0" err="1">
                <a:solidFill>
                  <a:srgbClr val="231F20"/>
                </a:solidFill>
                <a:latin typeface="CMMI10"/>
              </a:rPr>
              <a:t>d</a:t>
            </a:r>
            <a:r>
              <a:rPr lang="de-DE" sz="800" b="0" i="1" dirty="0" err="1">
                <a:solidFill>
                  <a:srgbClr val="231F20"/>
                </a:solidFill>
                <a:latin typeface="CMMI7"/>
              </a:rPr>
              <a:t>y</a:t>
            </a:r>
            <a:r>
              <a:rPr lang="de-DE" b="0" i="1" dirty="0">
                <a:solidFill>
                  <a:srgbClr val="231F20"/>
                </a:solidFill>
                <a:latin typeface="CMSY10"/>
              </a:rPr>
              <a:t>}</a:t>
            </a:r>
            <a:r>
              <a:rPr lang="de-DE" b="0" i="1" dirty="0">
                <a:solidFill>
                  <a:srgbClr val="231F20"/>
                </a:solidFill>
                <a:latin typeface="CMMI10"/>
              </a:rPr>
              <a:t>, C</a:t>
            </a:r>
            <a:endParaRPr lang="de-DE" dirty="0"/>
          </a:p>
        </p:txBody>
      </p:sp>
      <p:sp>
        <p:nvSpPr>
          <p:cNvPr id="9" name="Textfeld 8">
            <a:extLst>
              <a:ext uri="{FF2B5EF4-FFF2-40B4-BE49-F238E27FC236}">
                <a16:creationId xmlns:a16="http://schemas.microsoft.com/office/drawing/2014/main" id="{9881E812-91CB-4F52-9977-A6FFDF601A61}"/>
              </a:ext>
            </a:extLst>
          </p:cNvPr>
          <p:cNvSpPr txBox="1"/>
          <p:nvPr/>
        </p:nvSpPr>
        <p:spPr>
          <a:xfrm>
            <a:off x="5313985" y="4400237"/>
            <a:ext cx="2520280" cy="830997"/>
          </a:xfrm>
          <a:prstGeom prst="rect">
            <a:avLst/>
          </a:prstGeom>
          <a:noFill/>
        </p:spPr>
        <p:txBody>
          <a:bodyPr wrap="square" rtlCol="0">
            <a:spAutoFit/>
          </a:bodyPr>
          <a:lstStyle/>
          <a:p>
            <a:r>
              <a:rPr lang="de-DE" sz="2400" dirty="0">
                <a:solidFill>
                  <a:srgbClr val="FF0000"/>
                </a:solidFill>
              </a:rPr>
              <a:t>Anonymity can </a:t>
            </a:r>
            <a:r>
              <a:rPr lang="de-DE" sz="2400" dirty="0" err="1">
                <a:solidFill>
                  <a:srgbClr val="FF0000"/>
                </a:solidFill>
              </a:rPr>
              <a:t>cost</a:t>
            </a:r>
            <a:r>
              <a:rPr lang="de-DE" sz="2400" dirty="0">
                <a:solidFill>
                  <a:srgbClr val="FF0000"/>
                </a:solidFill>
              </a:rPr>
              <a:t> Utility </a:t>
            </a:r>
          </a:p>
        </p:txBody>
      </p:sp>
      <p:sp>
        <p:nvSpPr>
          <p:cNvPr id="10" name="Textfeld 9">
            <a:extLst>
              <a:ext uri="{FF2B5EF4-FFF2-40B4-BE49-F238E27FC236}">
                <a16:creationId xmlns:a16="http://schemas.microsoft.com/office/drawing/2014/main" id="{558D193C-CAE4-4244-958C-5D69DD552FD7}"/>
              </a:ext>
            </a:extLst>
          </p:cNvPr>
          <p:cNvSpPr txBox="1"/>
          <p:nvPr/>
        </p:nvSpPr>
        <p:spPr>
          <a:xfrm>
            <a:off x="611560" y="5733256"/>
            <a:ext cx="3456384" cy="338554"/>
          </a:xfrm>
          <a:prstGeom prst="rect">
            <a:avLst/>
          </a:prstGeom>
          <a:noFill/>
        </p:spPr>
        <p:txBody>
          <a:bodyPr wrap="square" rtlCol="0">
            <a:spAutoFit/>
          </a:bodyPr>
          <a:lstStyle/>
          <a:p>
            <a:r>
              <a:rPr lang="en-US" sz="800" b="0" dirty="0"/>
              <a:t>A Customizable </a:t>
            </a:r>
            <a:r>
              <a:rPr lang="en-US" sz="800" b="0" i="1" dirty="0"/>
              <a:t>k</a:t>
            </a:r>
            <a:r>
              <a:rPr lang="en-US" sz="800" b="0" dirty="0"/>
              <a:t>-Anonymity Model for Protecting Location Privacy – </a:t>
            </a:r>
            <a:r>
              <a:rPr lang="en-US" sz="800" b="0" dirty="0" err="1"/>
              <a:t>Bugra</a:t>
            </a:r>
            <a:r>
              <a:rPr lang="en-US" sz="800" b="0" dirty="0"/>
              <a:t> a. Ling</a:t>
            </a:r>
            <a:endParaRPr lang="de-DE" sz="800" dirty="0"/>
          </a:p>
        </p:txBody>
      </p:sp>
    </p:spTree>
    <p:extLst>
      <p:ext uri="{BB962C8B-B14F-4D97-AF65-F5344CB8AC3E}">
        <p14:creationId xmlns:p14="http://schemas.microsoft.com/office/powerpoint/2010/main" val="830300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9826C630-75C9-4634-86D6-BA0F4742BBE9}"/>
              </a:ext>
            </a:extLst>
          </p:cNvPr>
          <p:cNvPicPr>
            <a:picLocks noChangeAspect="1"/>
          </p:cNvPicPr>
          <p:nvPr/>
        </p:nvPicPr>
        <p:blipFill>
          <a:blip r:embed="rId3"/>
          <a:stretch>
            <a:fillRect/>
          </a:stretch>
        </p:blipFill>
        <p:spPr>
          <a:xfrm>
            <a:off x="430213" y="1268760"/>
            <a:ext cx="3516160" cy="2808312"/>
          </a:xfrm>
          <a:prstGeom prst="rect">
            <a:avLst/>
          </a:prstGeom>
        </p:spPr>
      </p:pic>
      <p:pic>
        <p:nvPicPr>
          <p:cNvPr id="8" name="Grafik 7">
            <a:extLst>
              <a:ext uri="{FF2B5EF4-FFF2-40B4-BE49-F238E27FC236}">
                <a16:creationId xmlns:a16="http://schemas.microsoft.com/office/drawing/2014/main" id="{7F6EF6CD-FDFC-46CC-8469-AF363E9A4B9C}"/>
              </a:ext>
            </a:extLst>
          </p:cNvPr>
          <p:cNvPicPr>
            <a:picLocks noChangeAspect="1"/>
          </p:cNvPicPr>
          <p:nvPr/>
        </p:nvPicPr>
        <p:blipFill>
          <a:blip r:embed="rId4"/>
          <a:stretch>
            <a:fillRect/>
          </a:stretch>
        </p:blipFill>
        <p:spPr>
          <a:xfrm>
            <a:off x="4301331" y="1243608"/>
            <a:ext cx="3799061" cy="2793183"/>
          </a:xfrm>
          <a:prstGeom prst="rect">
            <a:avLst/>
          </a:prstGeom>
        </p:spPr>
      </p:pic>
      <p:sp>
        <p:nvSpPr>
          <p:cNvPr id="3" name="Datumsplatzhalter 2">
            <a:extLst>
              <a:ext uri="{FF2B5EF4-FFF2-40B4-BE49-F238E27FC236}">
                <a16:creationId xmlns:a16="http://schemas.microsoft.com/office/drawing/2014/main" id="{AE43D9CA-6D18-407F-8866-086A77E3F973}"/>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5DC267CC-4176-4CDE-BCAD-0664D589884A}"/>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534DA981-97DF-418D-8360-D2D89C2C4E87}"/>
              </a:ext>
            </a:extLst>
          </p:cNvPr>
          <p:cNvSpPr>
            <a:spLocks noGrp="1"/>
          </p:cNvSpPr>
          <p:nvPr>
            <p:ph type="sldNum" sz="quarter" idx="16"/>
          </p:nvPr>
        </p:nvSpPr>
        <p:spPr/>
        <p:txBody>
          <a:bodyPr/>
          <a:lstStyle/>
          <a:p>
            <a:fld id="{50E76E58-F275-47A3-BB17-470016A267B6}" type="slidenum">
              <a:rPr lang="de-DE" smtClean="0"/>
              <a:pPr/>
              <a:t>26</a:t>
            </a:fld>
            <a:endParaRPr lang="de-DE"/>
          </a:p>
        </p:txBody>
      </p:sp>
      <p:sp>
        <p:nvSpPr>
          <p:cNvPr id="6" name="Titel 5">
            <a:extLst>
              <a:ext uri="{FF2B5EF4-FFF2-40B4-BE49-F238E27FC236}">
                <a16:creationId xmlns:a16="http://schemas.microsoft.com/office/drawing/2014/main" id="{E287B4F3-A00F-4EAF-B676-963A8CB951EF}"/>
              </a:ext>
            </a:extLst>
          </p:cNvPr>
          <p:cNvSpPr>
            <a:spLocks noGrp="1"/>
          </p:cNvSpPr>
          <p:nvPr>
            <p:ph type="title"/>
          </p:nvPr>
        </p:nvSpPr>
        <p:spPr/>
        <p:txBody>
          <a:bodyPr/>
          <a:lstStyle/>
          <a:p>
            <a:r>
              <a:rPr lang="en-US" dirty="0"/>
              <a:t>Datatype - Moving Object Data</a:t>
            </a:r>
          </a:p>
        </p:txBody>
      </p:sp>
      <p:sp>
        <p:nvSpPr>
          <p:cNvPr id="11" name="Textfeld 10">
            <a:extLst>
              <a:ext uri="{FF2B5EF4-FFF2-40B4-BE49-F238E27FC236}">
                <a16:creationId xmlns:a16="http://schemas.microsoft.com/office/drawing/2014/main" id="{424BBDCD-DC8C-4839-A14E-55AF77E5D746}"/>
              </a:ext>
            </a:extLst>
          </p:cNvPr>
          <p:cNvSpPr txBox="1"/>
          <p:nvPr/>
        </p:nvSpPr>
        <p:spPr>
          <a:xfrm>
            <a:off x="899592" y="4036791"/>
            <a:ext cx="2880320" cy="400110"/>
          </a:xfrm>
          <a:prstGeom prst="rect">
            <a:avLst/>
          </a:prstGeom>
          <a:noFill/>
        </p:spPr>
        <p:txBody>
          <a:bodyPr wrap="square" rtlCol="0">
            <a:spAutoFit/>
          </a:bodyPr>
          <a:lstStyle/>
          <a:p>
            <a:r>
              <a:rPr lang="en-US" sz="1000" b="0" dirty="0"/>
              <a:t>A Customizable </a:t>
            </a:r>
            <a:r>
              <a:rPr lang="en-US" sz="1000" b="0" i="1" dirty="0"/>
              <a:t>k</a:t>
            </a:r>
            <a:r>
              <a:rPr lang="en-US" sz="1000" b="0" dirty="0"/>
              <a:t>-Anonymity Model for Protecting Location Privacy – </a:t>
            </a:r>
            <a:r>
              <a:rPr lang="en-US" sz="1000" b="0" dirty="0" err="1"/>
              <a:t>Bugra</a:t>
            </a:r>
            <a:r>
              <a:rPr lang="en-US" sz="1000" b="0" dirty="0"/>
              <a:t> a. Ling</a:t>
            </a:r>
            <a:endParaRPr lang="de-DE" sz="1000" dirty="0"/>
          </a:p>
        </p:txBody>
      </p:sp>
      <p:sp>
        <p:nvSpPr>
          <p:cNvPr id="9" name="Textfeld 8">
            <a:extLst>
              <a:ext uri="{FF2B5EF4-FFF2-40B4-BE49-F238E27FC236}">
                <a16:creationId xmlns:a16="http://schemas.microsoft.com/office/drawing/2014/main" id="{FAD62C39-C15A-4990-9D49-79EA5474DF8B}"/>
              </a:ext>
            </a:extLst>
          </p:cNvPr>
          <p:cNvSpPr txBox="1"/>
          <p:nvPr/>
        </p:nvSpPr>
        <p:spPr>
          <a:xfrm>
            <a:off x="4760701" y="4077072"/>
            <a:ext cx="2880320" cy="400110"/>
          </a:xfrm>
          <a:prstGeom prst="rect">
            <a:avLst/>
          </a:prstGeom>
          <a:noFill/>
        </p:spPr>
        <p:txBody>
          <a:bodyPr wrap="square" rtlCol="0">
            <a:spAutoFit/>
          </a:bodyPr>
          <a:lstStyle/>
          <a:p>
            <a:r>
              <a:rPr lang="en-US" sz="1000" b="0" dirty="0"/>
              <a:t>A Customizable </a:t>
            </a:r>
            <a:r>
              <a:rPr lang="en-US" sz="1000" b="0" i="1" dirty="0"/>
              <a:t>k</a:t>
            </a:r>
            <a:r>
              <a:rPr lang="en-US" sz="1000" b="0" dirty="0"/>
              <a:t>-Anonymity Model for Protecting Location Privacy – </a:t>
            </a:r>
            <a:r>
              <a:rPr lang="en-US" sz="1000" b="0" dirty="0" err="1"/>
              <a:t>Bugra</a:t>
            </a:r>
            <a:r>
              <a:rPr lang="en-US" sz="1000" b="0" dirty="0"/>
              <a:t> a. Ling</a:t>
            </a:r>
            <a:endParaRPr lang="de-DE" sz="1000" dirty="0"/>
          </a:p>
        </p:txBody>
      </p:sp>
      <p:sp>
        <p:nvSpPr>
          <p:cNvPr id="10" name="Textfeld 9">
            <a:extLst>
              <a:ext uri="{FF2B5EF4-FFF2-40B4-BE49-F238E27FC236}">
                <a16:creationId xmlns:a16="http://schemas.microsoft.com/office/drawing/2014/main" id="{106DBB63-9FAA-4C9D-B2DF-F5C1B6F448BE}"/>
              </a:ext>
            </a:extLst>
          </p:cNvPr>
          <p:cNvSpPr txBox="1"/>
          <p:nvPr/>
        </p:nvSpPr>
        <p:spPr>
          <a:xfrm>
            <a:off x="2979614" y="4829452"/>
            <a:ext cx="2520280" cy="830997"/>
          </a:xfrm>
          <a:prstGeom prst="rect">
            <a:avLst/>
          </a:prstGeom>
          <a:noFill/>
        </p:spPr>
        <p:txBody>
          <a:bodyPr wrap="square" rtlCol="0">
            <a:spAutoFit/>
          </a:bodyPr>
          <a:lstStyle/>
          <a:p>
            <a:r>
              <a:rPr lang="de-DE" sz="2400" dirty="0">
                <a:solidFill>
                  <a:srgbClr val="FF0000"/>
                </a:solidFill>
              </a:rPr>
              <a:t>Anonymity can </a:t>
            </a:r>
            <a:r>
              <a:rPr lang="de-DE" sz="2400" dirty="0" err="1">
                <a:solidFill>
                  <a:srgbClr val="FF0000"/>
                </a:solidFill>
              </a:rPr>
              <a:t>cost</a:t>
            </a:r>
            <a:r>
              <a:rPr lang="de-DE" sz="2400" dirty="0">
                <a:solidFill>
                  <a:srgbClr val="FF0000"/>
                </a:solidFill>
              </a:rPr>
              <a:t> Utility </a:t>
            </a:r>
          </a:p>
        </p:txBody>
      </p:sp>
    </p:spTree>
    <p:extLst>
      <p:ext uri="{BB962C8B-B14F-4D97-AF65-F5344CB8AC3E}">
        <p14:creationId xmlns:p14="http://schemas.microsoft.com/office/powerpoint/2010/main" val="4101966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CEC663F5-0B87-46DD-9F27-0E98B46D4CBA}"/>
              </a:ext>
            </a:extLst>
          </p:cNvPr>
          <p:cNvSpPr>
            <a:spLocks noGrp="1"/>
          </p:cNvSpPr>
          <p:nvPr>
            <p:ph type="ctrTitle"/>
          </p:nvPr>
        </p:nvSpPr>
        <p:spPr>
          <a:xfrm>
            <a:off x="704850" y="1527175"/>
            <a:ext cx="7704138" cy="2870200"/>
          </a:xfrm>
        </p:spPr>
        <p:txBody>
          <a:bodyPr/>
          <a:lstStyle/>
          <a:p>
            <a:r>
              <a:rPr lang="en-US" dirty="0"/>
              <a:t>Datatype - High-Dimensional Transaction Data</a:t>
            </a:r>
          </a:p>
        </p:txBody>
      </p:sp>
      <p:sp>
        <p:nvSpPr>
          <p:cNvPr id="3" name="Datumsplatzhalter 2">
            <a:extLst>
              <a:ext uri="{FF2B5EF4-FFF2-40B4-BE49-F238E27FC236}">
                <a16:creationId xmlns:a16="http://schemas.microsoft.com/office/drawing/2014/main" id="{B5FB1D02-E0A3-43A3-BF1B-941DB72E3227}"/>
              </a:ext>
            </a:extLst>
          </p:cNvPr>
          <p:cNvSpPr>
            <a:spLocks noGrp="1"/>
          </p:cNvSpPr>
          <p:nvPr>
            <p:ph type="dt" sz="half" idx="2"/>
          </p:nvPr>
        </p:nvSpPr>
        <p:spPr/>
        <p:txBody>
          <a:bodyPr/>
          <a:lstStyle/>
          <a:p>
            <a:r>
              <a:rPr lang="de-DE" dirty="0"/>
              <a:t>06.02.2018</a:t>
            </a:r>
          </a:p>
        </p:txBody>
      </p:sp>
      <p:sp>
        <p:nvSpPr>
          <p:cNvPr id="4" name="Fußzeilenplatzhalter 3">
            <a:extLst>
              <a:ext uri="{FF2B5EF4-FFF2-40B4-BE49-F238E27FC236}">
                <a16:creationId xmlns:a16="http://schemas.microsoft.com/office/drawing/2014/main" id="{961CB94B-E14C-4FDA-A857-47D0B38174F1}"/>
              </a:ext>
            </a:extLst>
          </p:cNvPr>
          <p:cNvSpPr>
            <a:spLocks noGrp="1"/>
          </p:cNvSpPr>
          <p:nvPr>
            <p:ph type="ftr" sz="quarter" idx="4294967295"/>
          </p:nvPr>
        </p:nvSpPr>
        <p:spPr>
          <a:xfrm>
            <a:off x="3656013" y="6308725"/>
            <a:ext cx="5487987" cy="288925"/>
          </a:xfrm>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D17BC6DF-9A02-4643-85E2-86DC2EC34F40}"/>
              </a:ext>
            </a:extLst>
          </p:cNvPr>
          <p:cNvSpPr>
            <a:spLocks noGrp="1"/>
          </p:cNvSpPr>
          <p:nvPr>
            <p:ph type="sldNum" sz="quarter" idx="4294967295"/>
          </p:nvPr>
        </p:nvSpPr>
        <p:spPr>
          <a:xfrm>
            <a:off x="8666163" y="6408738"/>
            <a:ext cx="477837" cy="333375"/>
          </a:xfrm>
        </p:spPr>
        <p:txBody>
          <a:bodyPr/>
          <a:lstStyle/>
          <a:p>
            <a:fld id="{50E76E58-F275-47A3-BB17-470016A267B6}" type="slidenum">
              <a:rPr lang="de-DE" smtClean="0"/>
              <a:pPr/>
              <a:t>27</a:t>
            </a:fld>
            <a:endParaRPr lang="de-DE"/>
          </a:p>
        </p:txBody>
      </p:sp>
    </p:spTree>
    <p:extLst>
      <p:ext uri="{BB962C8B-B14F-4D97-AF65-F5344CB8AC3E}">
        <p14:creationId xmlns:p14="http://schemas.microsoft.com/office/powerpoint/2010/main" val="300908107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064D59BE-0376-4E44-A0FE-7031A294F35F}"/>
              </a:ext>
            </a:extLst>
          </p:cNvPr>
          <p:cNvSpPr>
            <a:spLocks noGrp="1"/>
          </p:cNvSpPr>
          <p:nvPr>
            <p:ph type="body" sz="quarter" idx="13"/>
          </p:nvPr>
        </p:nvSpPr>
        <p:spPr/>
        <p:txBody>
          <a:bodyPr/>
          <a:lstStyle/>
          <a:p>
            <a:r>
              <a:rPr lang="en-US" dirty="0"/>
              <a:t>Transaction data is high-dimensional</a:t>
            </a:r>
          </a:p>
          <a:p>
            <a:r>
              <a:rPr lang="en-US" dirty="0"/>
              <a:t>Each dimension could be a potential QID attribute</a:t>
            </a:r>
          </a:p>
          <a:p>
            <a:r>
              <a:rPr lang="en-US" dirty="0"/>
              <a:t>Curse of high-dimensionality</a:t>
            </a:r>
          </a:p>
          <a:p>
            <a:r>
              <a:rPr lang="de-DE" dirty="0"/>
              <a:t>Bound background knowledge of the attacker</a:t>
            </a:r>
          </a:p>
          <a:p>
            <a:endParaRPr lang="de-DE" dirty="0"/>
          </a:p>
        </p:txBody>
      </p:sp>
      <p:sp>
        <p:nvSpPr>
          <p:cNvPr id="3" name="Datumsplatzhalter 2">
            <a:extLst>
              <a:ext uri="{FF2B5EF4-FFF2-40B4-BE49-F238E27FC236}">
                <a16:creationId xmlns:a16="http://schemas.microsoft.com/office/drawing/2014/main" id="{69419E86-0E9E-4216-B427-413C6BA3C0D7}"/>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212DC528-EE24-4AC3-9EED-1BF090D99EF2}"/>
              </a:ext>
            </a:extLst>
          </p:cNvPr>
          <p:cNvSpPr>
            <a:spLocks noGrp="1"/>
          </p:cNvSpPr>
          <p:nvPr>
            <p:ph type="ftr" sz="quarter" idx="15"/>
          </p:nvPr>
        </p:nvSpPr>
        <p:spPr>
          <a:xfrm>
            <a:off x="2755900" y="6308725"/>
            <a:ext cx="5487988" cy="288925"/>
          </a:xfrm>
        </p:spPr>
        <p:txBody>
          <a:bodyPr/>
          <a:lstStyle/>
          <a:p>
            <a:r>
              <a:rPr lang="de-DE"/>
              <a:t>Andreas Wiegand &amp; Ludwig Schallner</a:t>
            </a:r>
            <a:endParaRPr lang="de-DE" dirty="0"/>
          </a:p>
        </p:txBody>
      </p:sp>
      <p:sp>
        <p:nvSpPr>
          <p:cNvPr id="6" name="Foliennummernplatzhalter 5">
            <a:extLst>
              <a:ext uri="{FF2B5EF4-FFF2-40B4-BE49-F238E27FC236}">
                <a16:creationId xmlns:a16="http://schemas.microsoft.com/office/drawing/2014/main" id="{E25D3BF9-A70C-417F-A9C7-F883A5D091A9}"/>
              </a:ext>
            </a:extLst>
          </p:cNvPr>
          <p:cNvSpPr>
            <a:spLocks noGrp="1"/>
          </p:cNvSpPr>
          <p:nvPr>
            <p:ph type="sldNum" sz="quarter" idx="16"/>
          </p:nvPr>
        </p:nvSpPr>
        <p:spPr>
          <a:xfrm>
            <a:off x="8415338" y="6408738"/>
            <a:ext cx="477837" cy="333375"/>
          </a:xfrm>
        </p:spPr>
        <p:txBody>
          <a:bodyPr/>
          <a:lstStyle/>
          <a:p>
            <a:fld id="{50E76E58-F275-47A3-BB17-470016A267B6}" type="slidenum">
              <a:rPr lang="de-DE" smtClean="0"/>
              <a:pPr/>
              <a:t>28</a:t>
            </a:fld>
            <a:endParaRPr lang="de-DE" dirty="0"/>
          </a:p>
        </p:txBody>
      </p:sp>
      <p:sp>
        <p:nvSpPr>
          <p:cNvPr id="2" name="Titel 1">
            <a:extLst>
              <a:ext uri="{FF2B5EF4-FFF2-40B4-BE49-F238E27FC236}">
                <a16:creationId xmlns:a16="http://schemas.microsoft.com/office/drawing/2014/main" id="{DD780236-DFF8-4429-AD46-A0D4B640B608}"/>
              </a:ext>
            </a:extLst>
          </p:cNvPr>
          <p:cNvSpPr>
            <a:spLocks noGrp="1"/>
          </p:cNvSpPr>
          <p:nvPr>
            <p:ph type="title"/>
          </p:nvPr>
        </p:nvSpPr>
        <p:spPr/>
        <p:txBody>
          <a:bodyPr/>
          <a:lstStyle/>
          <a:p>
            <a:r>
              <a:rPr lang="de-DE" dirty="0" err="1"/>
              <a:t>Datatype</a:t>
            </a:r>
            <a:r>
              <a:rPr lang="de-DE" dirty="0"/>
              <a:t> - High-Dimensional Transaction Data</a:t>
            </a:r>
          </a:p>
        </p:txBody>
      </p:sp>
      <p:pic>
        <p:nvPicPr>
          <p:cNvPr id="2050" name="Picture 2" descr="F:\PSI-MSem\5dbb589fabdcab96c9bb12877d5c15c4_preview_car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3140968"/>
            <a:ext cx="3610422" cy="2708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325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BE3AB503-2D36-4EFD-97BC-4FB481D902EA}"/>
              </a:ext>
            </a:extLst>
          </p:cNvPr>
          <p:cNvSpPr>
            <a:spLocks noGrp="1"/>
          </p:cNvSpPr>
          <p:nvPr>
            <p:ph type="body" sz="quarter" idx="13"/>
          </p:nvPr>
        </p:nvSpPr>
        <p:spPr/>
        <p:txBody>
          <a:bodyPr/>
          <a:lstStyle/>
          <a:p>
            <a:r>
              <a:rPr lang="en-US" dirty="0"/>
              <a:t>Attacks against anonymity</a:t>
            </a:r>
          </a:p>
          <a:p>
            <a:r>
              <a:rPr lang="en-US" dirty="0"/>
              <a:t>There is no combination between optimal k-anonymity and data quality</a:t>
            </a:r>
          </a:p>
          <a:p>
            <a:r>
              <a:rPr lang="en-US" dirty="0"/>
              <a:t>Usability and anonymity</a:t>
            </a:r>
          </a:p>
          <a:p>
            <a:r>
              <a:rPr lang="de-DE" dirty="0"/>
              <a:t>NP – Hard</a:t>
            </a:r>
          </a:p>
          <a:p>
            <a:r>
              <a:rPr lang="de-DE" dirty="0"/>
              <a:t>Hard </a:t>
            </a:r>
            <a:r>
              <a:rPr lang="en-US" dirty="0"/>
              <a:t>to</a:t>
            </a:r>
            <a:r>
              <a:rPr lang="de-DE" dirty="0"/>
              <a:t> </a:t>
            </a:r>
            <a:r>
              <a:rPr lang="en-US" dirty="0"/>
              <a:t>predict</a:t>
            </a:r>
            <a:r>
              <a:rPr lang="de-DE" dirty="0"/>
              <a:t> – </a:t>
            </a:r>
            <a:r>
              <a:rPr lang="en-US" dirty="0"/>
              <a:t>Quasi-identifier</a:t>
            </a:r>
          </a:p>
        </p:txBody>
      </p:sp>
      <p:sp>
        <p:nvSpPr>
          <p:cNvPr id="3" name="Datumsplatzhalter 2">
            <a:extLst>
              <a:ext uri="{FF2B5EF4-FFF2-40B4-BE49-F238E27FC236}">
                <a16:creationId xmlns:a16="http://schemas.microsoft.com/office/drawing/2014/main" id="{3B50A201-5742-48F2-9C76-90EB7278DE8B}"/>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905609BE-6FD9-442B-89BF-1438B615F4CE}"/>
              </a:ext>
            </a:extLst>
          </p:cNvPr>
          <p:cNvSpPr>
            <a:spLocks noGrp="1"/>
          </p:cNvSpPr>
          <p:nvPr>
            <p:ph type="ftr" sz="quarter" idx="15"/>
          </p:nvPr>
        </p:nvSpPr>
        <p:spPr/>
        <p:txBody>
          <a:bodyPr/>
          <a:lstStyle/>
          <a:p>
            <a:r>
              <a:rPr lang="de-DE"/>
              <a:t>Andreas Wiegand &amp; Ludwig Schallner</a:t>
            </a:r>
            <a:endParaRPr lang="de-DE" dirty="0"/>
          </a:p>
        </p:txBody>
      </p:sp>
      <p:sp>
        <p:nvSpPr>
          <p:cNvPr id="6" name="Foliennummernplatzhalter 5">
            <a:extLst>
              <a:ext uri="{FF2B5EF4-FFF2-40B4-BE49-F238E27FC236}">
                <a16:creationId xmlns:a16="http://schemas.microsoft.com/office/drawing/2014/main" id="{9B878E9B-BDE0-4DC9-9BC7-6B1CE8112B95}"/>
              </a:ext>
            </a:extLst>
          </p:cNvPr>
          <p:cNvSpPr>
            <a:spLocks noGrp="1"/>
          </p:cNvSpPr>
          <p:nvPr>
            <p:ph type="sldNum" sz="quarter" idx="16"/>
          </p:nvPr>
        </p:nvSpPr>
        <p:spPr/>
        <p:txBody>
          <a:bodyPr/>
          <a:lstStyle/>
          <a:p>
            <a:fld id="{50E76E58-F275-47A3-BB17-470016A267B6}" type="slidenum">
              <a:rPr lang="de-DE" smtClean="0"/>
              <a:pPr/>
              <a:t>29</a:t>
            </a:fld>
            <a:endParaRPr lang="de-DE" dirty="0"/>
          </a:p>
        </p:txBody>
      </p:sp>
      <p:sp>
        <p:nvSpPr>
          <p:cNvPr id="2" name="Titel 1">
            <a:extLst>
              <a:ext uri="{FF2B5EF4-FFF2-40B4-BE49-F238E27FC236}">
                <a16:creationId xmlns:a16="http://schemas.microsoft.com/office/drawing/2014/main" id="{60CF76F7-DA21-4280-B132-DB1CBFFB0632}"/>
              </a:ext>
            </a:extLst>
          </p:cNvPr>
          <p:cNvSpPr>
            <a:spLocks noGrp="1"/>
          </p:cNvSpPr>
          <p:nvPr>
            <p:ph type="title"/>
          </p:nvPr>
        </p:nvSpPr>
        <p:spPr/>
        <p:txBody>
          <a:bodyPr/>
          <a:lstStyle/>
          <a:p>
            <a:r>
              <a:rPr lang="de-DE" dirty="0"/>
              <a:t>Summary</a:t>
            </a:r>
          </a:p>
        </p:txBody>
      </p:sp>
    </p:spTree>
    <p:extLst>
      <p:ext uri="{BB962C8B-B14F-4D97-AF65-F5344CB8AC3E}">
        <p14:creationId xmlns:p14="http://schemas.microsoft.com/office/powerpoint/2010/main" val="3866177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FE1328E-9AF4-4ED3-884A-BB18226EB952}"/>
              </a:ext>
            </a:extLst>
          </p:cNvPr>
          <p:cNvSpPr>
            <a:spLocks noGrp="1"/>
          </p:cNvSpPr>
          <p:nvPr>
            <p:ph type="body" sz="quarter" idx="13"/>
          </p:nvPr>
        </p:nvSpPr>
        <p:spPr/>
        <p:txBody>
          <a:bodyPr/>
          <a:lstStyle/>
          <a:p>
            <a:r>
              <a:rPr lang="de-DE" dirty="0"/>
              <a:t>Identity </a:t>
            </a:r>
            <a:r>
              <a:rPr lang="en-US" dirty="0"/>
              <a:t>disclosure</a:t>
            </a:r>
          </a:p>
          <a:p>
            <a:pPr lvl="1"/>
            <a:r>
              <a:rPr lang="en-US" dirty="0"/>
              <a:t>Individual is linked to a particular record</a:t>
            </a:r>
          </a:p>
          <a:p>
            <a:r>
              <a:rPr lang="en-US" dirty="0"/>
              <a:t>Attribute disclosure</a:t>
            </a:r>
          </a:p>
          <a:p>
            <a:pPr lvl="1"/>
            <a:r>
              <a:rPr lang="en-US" dirty="0"/>
              <a:t>new information revealed about some </a:t>
            </a:r>
            <a:r>
              <a:rPr lang="de-DE" dirty="0"/>
              <a:t>individual</a:t>
            </a:r>
          </a:p>
          <a:p>
            <a:r>
              <a:rPr lang="en-US" dirty="0"/>
              <a:t>Tables give useful information to researchers, but</a:t>
            </a:r>
          </a:p>
          <a:p>
            <a:pPr lvl="1"/>
            <a:r>
              <a:rPr lang="en-US" dirty="0"/>
              <a:t>Record owners interest is to be anonym</a:t>
            </a:r>
          </a:p>
          <a:p>
            <a:pPr lvl="2"/>
            <a:r>
              <a:rPr lang="en-US" dirty="0"/>
              <a:t>We have to anonymize</a:t>
            </a:r>
            <a:r>
              <a:rPr lang="de-DE" dirty="0"/>
              <a:t> </a:t>
            </a:r>
            <a:r>
              <a:rPr lang="en-US" dirty="0"/>
              <a:t>the data before releasing</a:t>
            </a:r>
          </a:p>
          <a:p>
            <a:endParaRPr lang="en-US" dirty="0"/>
          </a:p>
        </p:txBody>
      </p:sp>
      <p:sp>
        <p:nvSpPr>
          <p:cNvPr id="3" name="Datumsplatzhalter 2">
            <a:extLst>
              <a:ext uri="{FF2B5EF4-FFF2-40B4-BE49-F238E27FC236}">
                <a16:creationId xmlns:a16="http://schemas.microsoft.com/office/drawing/2014/main" id="{ADFDDA15-1E22-4222-B007-F7EF40384E13}"/>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C20694D7-E7B7-4EBB-8619-82848652019A}"/>
              </a:ext>
            </a:extLst>
          </p:cNvPr>
          <p:cNvSpPr>
            <a:spLocks noGrp="1"/>
          </p:cNvSpPr>
          <p:nvPr>
            <p:ph type="ftr" sz="quarter" idx="15"/>
          </p:nvPr>
        </p:nvSpPr>
        <p:spPr/>
        <p:txBody>
          <a:bodyPr/>
          <a:lstStyle/>
          <a:p>
            <a:r>
              <a:rPr lang="de-DE" dirty="0"/>
              <a:t>Schallner Ludwig, </a:t>
            </a:r>
            <a:r>
              <a:rPr lang="de-DE" dirty="0" err="1"/>
              <a:t>Wiegnand</a:t>
            </a:r>
            <a:r>
              <a:rPr lang="de-DE" dirty="0"/>
              <a:t> Andreas</a:t>
            </a:r>
          </a:p>
        </p:txBody>
      </p:sp>
      <p:sp>
        <p:nvSpPr>
          <p:cNvPr id="5" name="Foliennummernplatzhalter 4">
            <a:extLst>
              <a:ext uri="{FF2B5EF4-FFF2-40B4-BE49-F238E27FC236}">
                <a16:creationId xmlns:a16="http://schemas.microsoft.com/office/drawing/2014/main" id="{2DFA6910-0933-43F2-8202-914F522F4C32}"/>
              </a:ext>
            </a:extLst>
          </p:cNvPr>
          <p:cNvSpPr>
            <a:spLocks noGrp="1"/>
          </p:cNvSpPr>
          <p:nvPr>
            <p:ph type="sldNum" sz="quarter" idx="16"/>
          </p:nvPr>
        </p:nvSpPr>
        <p:spPr/>
        <p:txBody>
          <a:bodyPr/>
          <a:lstStyle/>
          <a:p>
            <a:fld id="{50E76E58-F275-47A3-BB17-470016A267B6}" type="slidenum">
              <a:rPr lang="de-DE" smtClean="0"/>
              <a:pPr/>
              <a:t>3</a:t>
            </a:fld>
            <a:endParaRPr lang="de-DE"/>
          </a:p>
        </p:txBody>
      </p:sp>
      <p:sp>
        <p:nvSpPr>
          <p:cNvPr id="6" name="Titel 5">
            <a:extLst>
              <a:ext uri="{FF2B5EF4-FFF2-40B4-BE49-F238E27FC236}">
                <a16:creationId xmlns:a16="http://schemas.microsoft.com/office/drawing/2014/main" id="{B75A54DF-9259-4AA8-948E-8B261B3C327D}"/>
              </a:ext>
            </a:extLst>
          </p:cNvPr>
          <p:cNvSpPr>
            <a:spLocks noGrp="1"/>
          </p:cNvSpPr>
          <p:nvPr>
            <p:ph type="title"/>
          </p:nvPr>
        </p:nvSpPr>
        <p:spPr/>
        <p:txBody>
          <a:bodyPr/>
          <a:lstStyle/>
          <a:p>
            <a:r>
              <a:rPr lang="en-US" dirty="0"/>
              <a:t>Basics </a:t>
            </a:r>
          </a:p>
        </p:txBody>
      </p:sp>
    </p:spTree>
    <p:extLst>
      <p:ext uri="{BB962C8B-B14F-4D97-AF65-F5344CB8AC3E}">
        <p14:creationId xmlns:p14="http://schemas.microsoft.com/office/powerpoint/2010/main" val="29039895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9BB8B8B-A570-48B5-98F3-A65233D7450A}"/>
              </a:ext>
            </a:extLst>
          </p:cNvPr>
          <p:cNvSpPr>
            <a:spLocks noGrp="1"/>
          </p:cNvSpPr>
          <p:nvPr>
            <p:ph type="body" sz="quarter" idx="13"/>
          </p:nvPr>
        </p:nvSpPr>
        <p:spPr/>
        <p:txBody>
          <a:bodyPr/>
          <a:lstStyle/>
          <a:p>
            <a:r>
              <a:rPr lang="en-US" sz="1600" i="1" dirty="0"/>
              <a:t>K-anonymity: a model for protecting privacy - </a:t>
            </a:r>
            <a:r>
              <a:rPr lang="en-US" sz="1600" i="1" dirty="0" err="1"/>
              <a:t>latanya</a:t>
            </a:r>
            <a:r>
              <a:rPr lang="en-US" sz="1600" i="1" dirty="0"/>
              <a:t> </a:t>
            </a:r>
            <a:r>
              <a:rPr lang="en-US" sz="1600" i="1" dirty="0" err="1"/>
              <a:t>sweeney</a:t>
            </a:r>
            <a:endParaRPr lang="en-US" sz="1600" i="1" dirty="0"/>
          </a:p>
          <a:p>
            <a:r>
              <a:rPr lang="en-US" sz="1600" dirty="0"/>
              <a:t>Achieving k-Anonymity privacy </a:t>
            </a:r>
            <a:r>
              <a:rPr lang="en-US" sz="1600" dirty="0" err="1"/>
              <a:t>protectionusing</a:t>
            </a:r>
            <a:r>
              <a:rPr lang="en-US" sz="1600" dirty="0"/>
              <a:t> generalization and suppression- </a:t>
            </a:r>
            <a:r>
              <a:rPr lang="en-US" sz="1600" dirty="0" err="1"/>
              <a:t>latanya</a:t>
            </a:r>
            <a:r>
              <a:rPr lang="en-US" sz="1600" dirty="0"/>
              <a:t> </a:t>
            </a:r>
            <a:r>
              <a:rPr lang="en-US" sz="1600" dirty="0" err="1"/>
              <a:t>sweeney</a:t>
            </a:r>
            <a:endParaRPr lang="en-US" sz="1600" dirty="0"/>
          </a:p>
          <a:p>
            <a:r>
              <a:rPr lang="en-US" sz="1600" dirty="0"/>
              <a:t>T-Closeness: Privacy Beyond k-Anonymity and l-Diversity</a:t>
            </a:r>
            <a:endParaRPr lang="de-DE" sz="1600" dirty="0"/>
          </a:p>
          <a:p>
            <a:r>
              <a:rPr lang="de-DE" sz="1600" dirty="0" err="1"/>
              <a:t>Efficient</a:t>
            </a:r>
            <a:r>
              <a:rPr lang="de-DE" sz="1600" dirty="0"/>
              <a:t> Multidimensional Suppression for K-</a:t>
            </a:r>
            <a:r>
              <a:rPr lang="de-DE" sz="1600" dirty="0" err="1"/>
              <a:t>Anonymity</a:t>
            </a:r>
            <a:r>
              <a:rPr lang="de-DE" sz="1600" dirty="0"/>
              <a:t> – </a:t>
            </a:r>
            <a:r>
              <a:rPr lang="de-DE" sz="1600" dirty="0" err="1"/>
              <a:t>Kisilevich</a:t>
            </a:r>
            <a:endParaRPr lang="de-DE" sz="1600" dirty="0"/>
          </a:p>
          <a:p>
            <a:r>
              <a:rPr lang="en-US" sz="1600" dirty="0"/>
              <a:t>A Globally Optimal k-Anonymity Method for the </a:t>
            </a:r>
            <a:r>
              <a:rPr lang="de-DE" sz="1600" dirty="0"/>
              <a:t>De-</a:t>
            </a:r>
            <a:r>
              <a:rPr lang="de-DE" sz="1600" dirty="0" err="1"/>
              <a:t>Identification</a:t>
            </a:r>
            <a:r>
              <a:rPr lang="de-DE" sz="1600" dirty="0"/>
              <a:t> of Health Data - EL EMAM</a:t>
            </a:r>
          </a:p>
          <a:p>
            <a:r>
              <a:rPr lang="en-US" sz="1600" dirty="0"/>
              <a:t>On the Complexity of Optimal K- anonymity - </a:t>
            </a:r>
            <a:r>
              <a:rPr lang="de-DE" sz="1600" dirty="0"/>
              <a:t>Adam </a:t>
            </a:r>
            <a:r>
              <a:rPr lang="de-DE" sz="1600" dirty="0" err="1"/>
              <a:t>Meyerson</a:t>
            </a:r>
            <a:r>
              <a:rPr lang="de-DE" sz="1600" dirty="0"/>
              <a:t>/ Ryan Williams</a:t>
            </a:r>
          </a:p>
          <a:p>
            <a:r>
              <a:rPr lang="en-US" sz="1600" dirty="0"/>
              <a:t>On k-Anonymity and the Curse of Dimensionality - </a:t>
            </a:r>
            <a:r>
              <a:rPr lang="de-DE" sz="1600" dirty="0" err="1"/>
              <a:t>Charu</a:t>
            </a:r>
            <a:r>
              <a:rPr lang="de-DE" sz="1600" dirty="0"/>
              <a:t> C. </a:t>
            </a:r>
            <a:r>
              <a:rPr lang="de-DE" sz="1600" dirty="0" err="1"/>
              <a:t>Aggarwal</a:t>
            </a:r>
            <a:endParaRPr lang="de-DE" sz="1600" dirty="0"/>
          </a:p>
          <a:p>
            <a:pPr marL="0" indent="0">
              <a:buNone/>
            </a:pPr>
            <a:endParaRPr lang="de-DE" dirty="0"/>
          </a:p>
        </p:txBody>
      </p:sp>
      <p:sp>
        <p:nvSpPr>
          <p:cNvPr id="3" name="Datumsplatzhalter 2">
            <a:extLst>
              <a:ext uri="{FF2B5EF4-FFF2-40B4-BE49-F238E27FC236}">
                <a16:creationId xmlns:a16="http://schemas.microsoft.com/office/drawing/2014/main" id="{F0DB5EA5-51C9-4549-9895-5448C09EA1B3}"/>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C0C37ED7-1187-42D7-86ED-39A26DA047F1}"/>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16D6F16B-2528-4FEE-88E6-5ED93A994027}"/>
              </a:ext>
            </a:extLst>
          </p:cNvPr>
          <p:cNvSpPr>
            <a:spLocks noGrp="1"/>
          </p:cNvSpPr>
          <p:nvPr>
            <p:ph type="sldNum" sz="quarter" idx="16"/>
          </p:nvPr>
        </p:nvSpPr>
        <p:spPr/>
        <p:txBody>
          <a:bodyPr/>
          <a:lstStyle/>
          <a:p>
            <a:fld id="{50E76E58-F275-47A3-BB17-470016A267B6}" type="slidenum">
              <a:rPr lang="de-DE" smtClean="0"/>
              <a:pPr/>
              <a:t>30</a:t>
            </a:fld>
            <a:endParaRPr lang="de-DE"/>
          </a:p>
        </p:txBody>
      </p:sp>
      <p:sp>
        <p:nvSpPr>
          <p:cNvPr id="6" name="Titel 5">
            <a:extLst>
              <a:ext uri="{FF2B5EF4-FFF2-40B4-BE49-F238E27FC236}">
                <a16:creationId xmlns:a16="http://schemas.microsoft.com/office/drawing/2014/main" id="{CD33735C-D8FC-4123-AF0E-AD807C63A187}"/>
              </a:ext>
            </a:extLst>
          </p:cNvPr>
          <p:cNvSpPr>
            <a:spLocks noGrp="1"/>
          </p:cNvSpPr>
          <p:nvPr>
            <p:ph type="title"/>
          </p:nvPr>
        </p:nvSpPr>
        <p:spPr/>
        <p:txBody>
          <a:bodyPr/>
          <a:lstStyle/>
          <a:p>
            <a:r>
              <a:rPr lang="de-DE" dirty="0"/>
              <a:t>Source</a:t>
            </a:r>
          </a:p>
        </p:txBody>
      </p:sp>
    </p:spTree>
    <p:extLst>
      <p:ext uri="{BB962C8B-B14F-4D97-AF65-F5344CB8AC3E}">
        <p14:creationId xmlns:p14="http://schemas.microsoft.com/office/powerpoint/2010/main" val="1540188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4544DD62-BD02-4A78-A617-FD0E065A1580}"/>
              </a:ext>
            </a:extLst>
          </p:cNvPr>
          <p:cNvSpPr>
            <a:spLocks noGrp="1"/>
          </p:cNvSpPr>
          <p:nvPr>
            <p:ph type="ctrTitle"/>
          </p:nvPr>
        </p:nvSpPr>
        <p:spPr>
          <a:xfrm>
            <a:off x="704850" y="1527175"/>
            <a:ext cx="7827590" cy="2870200"/>
          </a:xfrm>
        </p:spPr>
        <p:txBody>
          <a:bodyPr/>
          <a:lstStyle/>
          <a:p>
            <a:r>
              <a:rPr lang="en-US" dirty="0"/>
              <a:t>K-Anonymity</a:t>
            </a:r>
          </a:p>
        </p:txBody>
      </p:sp>
      <p:sp>
        <p:nvSpPr>
          <p:cNvPr id="3" name="Datumsplatzhalter 2">
            <a:extLst>
              <a:ext uri="{FF2B5EF4-FFF2-40B4-BE49-F238E27FC236}">
                <a16:creationId xmlns:a16="http://schemas.microsoft.com/office/drawing/2014/main" id="{EEA2F4CA-6AF0-417C-B0EC-9A97A669B21D}"/>
              </a:ext>
            </a:extLst>
          </p:cNvPr>
          <p:cNvSpPr>
            <a:spLocks noGrp="1"/>
          </p:cNvSpPr>
          <p:nvPr>
            <p:ph type="dt" sz="half" idx="2"/>
          </p:nvPr>
        </p:nvSpPr>
        <p:spPr/>
        <p:txBody>
          <a:bodyPr/>
          <a:lstStyle/>
          <a:p>
            <a:r>
              <a:rPr lang="de-DE" dirty="0"/>
              <a:t>06.02.2018</a:t>
            </a:r>
          </a:p>
        </p:txBody>
      </p:sp>
      <p:sp>
        <p:nvSpPr>
          <p:cNvPr id="4" name="Fußzeilenplatzhalter 3">
            <a:extLst>
              <a:ext uri="{FF2B5EF4-FFF2-40B4-BE49-F238E27FC236}">
                <a16:creationId xmlns:a16="http://schemas.microsoft.com/office/drawing/2014/main" id="{A047CCAB-7216-4926-882A-D6BA09DB6FE9}"/>
              </a:ext>
            </a:extLst>
          </p:cNvPr>
          <p:cNvSpPr>
            <a:spLocks noGrp="1"/>
          </p:cNvSpPr>
          <p:nvPr>
            <p:ph type="ftr" sz="quarter" idx="4294967295"/>
          </p:nvPr>
        </p:nvSpPr>
        <p:spPr>
          <a:xfrm>
            <a:off x="3656013" y="6308725"/>
            <a:ext cx="5487987" cy="288925"/>
          </a:xfrm>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BE802D1-A299-4DB0-9E39-107F62ABAC68}"/>
              </a:ext>
            </a:extLst>
          </p:cNvPr>
          <p:cNvSpPr>
            <a:spLocks noGrp="1"/>
          </p:cNvSpPr>
          <p:nvPr>
            <p:ph type="sldNum" sz="quarter" idx="4294967295"/>
          </p:nvPr>
        </p:nvSpPr>
        <p:spPr>
          <a:xfrm>
            <a:off x="8666163" y="6408738"/>
            <a:ext cx="477837" cy="333375"/>
          </a:xfrm>
        </p:spPr>
        <p:txBody>
          <a:bodyPr/>
          <a:lstStyle/>
          <a:p>
            <a:fld id="{50E76E58-F275-47A3-BB17-470016A267B6}" type="slidenum">
              <a:rPr lang="de-DE" smtClean="0"/>
              <a:pPr/>
              <a:t>4</a:t>
            </a:fld>
            <a:endParaRPr lang="de-DE"/>
          </a:p>
        </p:txBody>
      </p:sp>
    </p:spTree>
    <p:extLst>
      <p:ext uri="{BB962C8B-B14F-4D97-AF65-F5344CB8AC3E}">
        <p14:creationId xmlns:p14="http://schemas.microsoft.com/office/powerpoint/2010/main" val="267641739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D439D2A-782E-4435-8FDF-59992AB0FFFC}"/>
              </a:ext>
            </a:extLst>
          </p:cNvPr>
          <p:cNvSpPr>
            <a:spLocks noGrp="1"/>
          </p:cNvSpPr>
          <p:nvPr>
            <p:ph type="body" sz="quarter" idx="13"/>
          </p:nvPr>
        </p:nvSpPr>
        <p:spPr/>
        <p:txBody>
          <a:bodyPr/>
          <a:lstStyle/>
          <a:p>
            <a:r>
              <a:rPr lang="en-US" dirty="0"/>
              <a:t>Is achieved if:</a:t>
            </a:r>
          </a:p>
          <a:p>
            <a:pPr lvl="1"/>
            <a:r>
              <a:rPr lang="en-US" dirty="0"/>
              <a:t>At least k matching record with the same quasi-identifiers</a:t>
            </a:r>
          </a:p>
          <a:p>
            <a:r>
              <a:rPr lang="en-US" dirty="0"/>
              <a:t>Identifiers</a:t>
            </a:r>
          </a:p>
          <a:p>
            <a:pPr lvl="1"/>
            <a:r>
              <a:rPr lang="en-US" dirty="0"/>
              <a:t>Attributes which identifies individuals explicitly </a:t>
            </a:r>
          </a:p>
          <a:p>
            <a:r>
              <a:rPr lang="en-US" dirty="0"/>
              <a:t>Quasi-identifiers</a:t>
            </a:r>
          </a:p>
          <a:p>
            <a:pPr lvl="1"/>
            <a:r>
              <a:rPr lang="en-US" dirty="0"/>
              <a:t>Identifies an record owner only by combination of other Qis</a:t>
            </a:r>
          </a:p>
          <a:p>
            <a:r>
              <a:rPr lang="en-US" dirty="0"/>
              <a:t>Sensitive Data</a:t>
            </a:r>
          </a:p>
          <a:p>
            <a:pPr lvl="1"/>
            <a:r>
              <a:rPr lang="en-US" dirty="0"/>
              <a:t>Data to which record owner doesn't want to get linked </a:t>
            </a:r>
          </a:p>
        </p:txBody>
      </p:sp>
      <p:sp>
        <p:nvSpPr>
          <p:cNvPr id="3" name="Datumsplatzhalter 2">
            <a:extLst>
              <a:ext uri="{FF2B5EF4-FFF2-40B4-BE49-F238E27FC236}">
                <a16:creationId xmlns:a16="http://schemas.microsoft.com/office/drawing/2014/main" id="{7592D87E-BB4F-4D9B-B1A3-7F22FE780002}"/>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FE70CA90-AC67-4927-9235-2F85DC31D61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F7F907BC-D7D5-4926-838E-B2BABE8D091F}"/>
              </a:ext>
            </a:extLst>
          </p:cNvPr>
          <p:cNvSpPr>
            <a:spLocks noGrp="1"/>
          </p:cNvSpPr>
          <p:nvPr>
            <p:ph type="sldNum" sz="quarter" idx="16"/>
          </p:nvPr>
        </p:nvSpPr>
        <p:spPr/>
        <p:txBody>
          <a:bodyPr/>
          <a:lstStyle/>
          <a:p>
            <a:fld id="{50E76E58-F275-47A3-BB17-470016A267B6}" type="slidenum">
              <a:rPr lang="de-DE" smtClean="0"/>
              <a:pPr/>
              <a:t>5</a:t>
            </a:fld>
            <a:endParaRPr lang="de-DE"/>
          </a:p>
        </p:txBody>
      </p:sp>
      <p:sp>
        <p:nvSpPr>
          <p:cNvPr id="6" name="Titel 5">
            <a:extLst>
              <a:ext uri="{FF2B5EF4-FFF2-40B4-BE49-F238E27FC236}">
                <a16:creationId xmlns:a16="http://schemas.microsoft.com/office/drawing/2014/main" id="{00D7DD37-D477-4068-A739-1E0BF8D56B2A}"/>
              </a:ext>
            </a:extLst>
          </p:cNvPr>
          <p:cNvSpPr>
            <a:spLocks noGrp="1"/>
          </p:cNvSpPr>
          <p:nvPr>
            <p:ph type="title"/>
          </p:nvPr>
        </p:nvSpPr>
        <p:spPr/>
        <p:txBody>
          <a:bodyPr/>
          <a:lstStyle/>
          <a:p>
            <a:r>
              <a:rPr lang="en-US" dirty="0"/>
              <a:t>K-ANONYMITY </a:t>
            </a:r>
          </a:p>
        </p:txBody>
      </p:sp>
    </p:spTree>
    <p:extLst>
      <p:ext uri="{BB962C8B-B14F-4D97-AF65-F5344CB8AC3E}">
        <p14:creationId xmlns:p14="http://schemas.microsoft.com/office/powerpoint/2010/main" val="2188879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F57CBBF-584D-4412-87ED-456ABF0447CC}"/>
              </a:ext>
            </a:extLst>
          </p:cNvPr>
          <p:cNvSpPr>
            <a:spLocks noGrp="1"/>
          </p:cNvSpPr>
          <p:nvPr>
            <p:ph type="body" sz="quarter" idx="13"/>
          </p:nvPr>
        </p:nvSpPr>
        <p:spPr/>
        <p:txBody>
          <a:bodyPr/>
          <a:lstStyle/>
          <a:p>
            <a:pPr marL="0" indent="0">
              <a:buNone/>
            </a:pPr>
            <a:r>
              <a:rPr lang="de-DE" dirty="0"/>
              <a:t>	</a:t>
            </a:r>
          </a:p>
        </p:txBody>
      </p:sp>
      <p:sp>
        <p:nvSpPr>
          <p:cNvPr id="3" name="Datumsplatzhalter 2">
            <a:extLst>
              <a:ext uri="{FF2B5EF4-FFF2-40B4-BE49-F238E27FC236}">
                <a16:creationId xmlns:a16="http://schemas.microsoft.com/office/drawing/2014/main" id="{4C1B7546-A060-4E05-82F1-E84F0AF1A6E4}"/>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0520E25E-B969-4DC8-AFC4-2728A5DD2F6C}"/>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BE4DF9E-5A6A-47F3-8605-B938844D1A85}"/>
              </a:ext>
            </a:extLst>
          </p:cNvPr>
          <p:cNvSpPr>
            <a:spLocks noGrp="1"/>
          </p:cNvSpPr>
          <p:nvPr>
            <p:ph type="sldNum" sz="quarter" idx="16"/>
          </p:nvPr>
        </p:nvSpPr>
        <p:spPr/>
        <p:txBody>
          <a:bodyPr/>
          <a:lstStyle/>
          <a:p>
            <a:fld id="{50E76E58-F275-47A3-BB17-470016A267B6}" type="slidenum">
              <a:rPr lang="de-DE" smtClean="0"/>
              <a:pPr/>
              <a:t>6</a:t>
            </a:fld>
            <a:endParaRPr lang="de-DE"/>
          </a:p>
        </p:txBody>
      </p:sp>
      <p:sp>
        <p:nvSpPr>
          <p:cNvPr id="6" name="Titel 5">
            <a:extLst>
              <a:ext uri="{FF2B5EF4-FFF2-40B4-BE49-F238E27FC236}">
                <a16:creationId xmlns:a16="http://schemas.microsoft.com/office/drawing/2014/main" id="{75095F09-1670-4988-9347-891DEB4B31FF}"/>
              </a:ext>
            </a:extLst>
          </p:cNvPr>
          <p:cNvSpPr>
            <a:spLocks noGrp="1"/>
          </p:cNvSpPr>
          <p:nvPr>
            <p:ph type="title"/>
          </p:nvPr>
        </p:nvSpPr>
        <p:spPr/>
        <p:txBody>
          <a:bodyPr/>
          <a:lstStyle/>
          <a:p>
            <a:r>
              <a:rPr lang="en-US" dirty="0"/>
              <a:t>Example of K-Anonymity</a:t>
            </a:r>
          </a:p>
        </p:txBody>
      </p:sp>
      <p:pic>
        <p:nvPicPr>
          <p:cNvPr id="7" name="Grafik 6">
            <a:extLst>
              <a:ext uri="{FF2B5EF4-FFF2-40B4-BE49-F238E27FC236}">
                <a16:creationId xmlns:a16="http://schemas.microsoft.com/office/drawing/2014/main" id="{0685720F-1621-4C8A-ABD2-8E6A53722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56" y="1419684"/>
            <a:ext cx="3210061" cy="2415262"/>
          </a:xfrm>
          <a:prstGeom prst="rect">
            <a:avLst/>
          </a:prstGeom>
        </p:spPr>
      </p:pic>
      <p:pic>
        <p:nvPicPr>
          <p:cNvPr id="8" name="Grafik 7">
            <a:extLst>
              <a:ext uri="{FF2B5EF4-FFF2-40B4-BE49-F238E27FC236}">
                <a16:creationId xmlns:a16="http://schemas.microsoft.com/office/drawing/2014/main" id="{814D82E5-6E87-485B-A839-E614D3019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8160" y="3431115"/>
            <a:ext cx="3457079" cy="2592809"/>
          </a:xfrm>
          <a:prstGeom prst="rect">
            <a:avLst/>
          </a:prstGeom>
        </p:spPr>
      </p:pic>
      <p:sp>
        <p:nvSpPr>
          <p:cNvPr id="9" name="Textfeld 8">
            <a:extLst>
              <a:ext uri="{FF2B5EF4-FFF2-40B4-BE49-F238E27FC236}">
                <a16:creationId xmlns:a16="http://schemas.microsoft.com/office/drawing/2014/main" id="{06D8702C-4641-4B77-85FE-E7BD0B08ADB2}"/>
              </a:ext>
            </a:extLst>
          </p:cNvPr>
          <p:cNvSpPr txBox="1"/>
          <p:nvPr/>
        </p:nvSpPr>
        <p:spPr>
          <a:xfrm>
            <a:off x="4944551" y="3103177"/>
            <a:ext cx="2664296" cy="369332"/>
          </a:xfrm>
          <a:prstGeom prst="rect">
            <a:avLst/>
          </a:prstGeom>
          <a:noFill/>
        </p:spPr>
        <p:txBody>
          <a:bodyPr wrap="square" rtlCol="0">
            <a:spAutoFit/>
          </a:bodyPr>
          <a:lstStyle/>
          <a:p>
            <a:r>
              <a:rPr lang="de-DE" dirty="0"/>
              <a:t>Table 2: 3-Anoymized</a:t>
            </a:r>
          </a:p>
        </p:txBody>
      </p:sp>
      <p:sp>
        <p:nvSpPr>
          <p:cNvPr id="10" name="Textfeld 9">
            <a:extLst>
              <a:ext uri="{FF2B5EF4-FFF2-40B4-BE49-F238E27FC236}">
                <a16:creationId xmlns:a16="http://schemas.microsoft.com/office/drawing/2014/main" id="{0F244F2D-A47F-4DF3-BE03-074FFBF40233}"/>
              </a:ext>
            </a:extLst>
          </p:cNvPr>
          <p:cNvSpPr txBox="1"/>
          <p:nvPr/>
        </p:nvSpPr>
        <p:spPr>
          <a:xfrm>
            <a:off x="1157038" y="1050352"/>
            <a:ext cx="2664296" cy="369332"/>
          </a:xfrm>
          <a:prstGeom prst="rect">
            <a:avLst/>
          </a:prstGeom>
          <a:noFill/>
        </p:spPr>
        <p:txBody>
          <a:bodyPr wrap="square" rtlCol="0">
            <a:spAutoFit/>
          </a:bodyPr>
          <a:lstStyle/>
          <a:p>
            <a:r>
              <a:rPr lang="de-DE" dirty="0"/>
              <a:t>Table 1: original </a:t>
            </a:r>
            <a:r>
              <a:rPr lang="en-US" dirty="0"/>
              <a:t>data</a:t>
            </a:r>
          </a:p>
        </p:txBody>
      </p:sp>
      <p:sp>
        <p:nvSpPr>
          <p:cNvPr id="11" name="Textfeld 10">
            <a:extLst>
              <a:ext uri="{FF2B5EF4-FFF2-40B4-BE49-F238E27FC236}">
                <a16:creationId xmlns:a16="http://schemas.microsoft.com/office/drawing/2014/main" id="{67DE86B0-DB76-4D10-B85C-DF55B03A1CF6}"/>
              </a:ext>
            </a:extLst>
          </p:cNvPr>
          <p:cNvSpPr txBox="1"/>
          <p:nvPr/>
        </p:nvSpPr>
        <p:spPr>
          <a:xfrm>
            <a:off x="1157038" y="5888729"/>
            <a:ext cx="4088242" cy="523220"/>
          </a:xfrm>
          <a:prstGeom prst="rect">
            <a:avLst/>
          </a:prstGeom>
          <a:noFill/>
        </p:spPr>
        <p:txBody>
          <a:bodyPr wrap="square" rtlCol="0">
            <a:spAutoFit/>
          </a:bodyPr>
          <a:lstStyle/>
          <a:p>
            <a:pPr algn="l"/>
            <a:r>
              <a:rPr lang="en-US" sz="1000" dirty="0"/>
              <a:t>Source: </a:t>
            </a:r>
            <a:r>
              <a:rPr lang="en-US" sz="1000" b="0" dirty="0"/>
              <a:t>t-Closeness: Privacy Beyond k-Anonymity and l-Diversity</a:t>
            </a:r>
            <a:endParaRPr lang="de-DE" sz="1000" b="0" dirty="0"/>
          </a:p>
          <a:p>
            <a:endParaRPr lang="en-US" dirty="0"/>
          </a:p>
        </p:txBody>
      </p:sp>
    </p:spTree>
    <p:extLst>
      <p:ext uri="{BB962C8B-B14F-4D97-AF65-F5344CB8AC3E}">
        <p14:creationId xmlns:p14="http://schemas.microsoft.com/office/powerpoint/2010/main" val="4280611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C1A43DC5-BE38-48EB-BD9B-C48D9A87E6D0}"/>
              </a:ext>
            </a:extLst>
          </p:cNvPr>
          <p:cNvSpPr>
            <a:spLocks noGrp="1"/>
          </p:cNvSpPr>
          <p:nvPr>
            <p:ph type="ctrTitle"/>
          </p:nvPr>
        </p:nvSpPr>
        <p:spPr>
          <a:xfrm>
            <a:off x="704850" y="1527175"/>
            <a:ext cx="7704138" cy="2725737"/>
          </a:xfrm>
        </p:spPr>
        <p:txBody>
          <a:bodyPr/>
          <a:lstStyle/>
          <a:p>
            <a:r>
              <a:rPr lang="en-US" dirty="0"/>
              <a:t>Attacks as Barriers</a:t>
            </a:r>
          </a:p>
        </p:txBody>
      </p:sp>
      <p:sp>
        <p:nvSpPr>
          <p:cNvPr id="3" name="Datumsplatzhalter 2">
            <a:extLst>
              <a:ext uri="{FF2B5EF4-FFF2-40B4-BE49-F238E27FC236}">
                <a16:creationId xmlns:a16="http://schemas.microsoft.com/office/drawing/2014/main" id="{8541F952-8E7D-497D-A5C1-06D26EA690A1}"/>
              </a:ext>
            </a:extLst>
          </p:cNvPr>
          <p:cNvSpPr>
            <a:spLocks noGrp="1"/>
          </p:cNvSpPr>
          <p:nvPr>
            <p:ph type="dt" sz="half" idx="2"/>
          </p:nvPr>
        </p:nvSpPr>
        <p:spPr/>
        <p:txBody>
          <a:bodyPr/>
          <a:lstStyle/>
          <a:p>
            <a:r>
              <a:rPr lang="de-DE" dirty="0"/>
              <a:t>06.02.2018</a:t>
            </a:r>
          </a:p>
        </p:txBody>
      </p:sp>
      <p:sp>
        <p:nvSpPr>
          <p:cNvPr id="4" name="Fußzeilenplatzhalter 3">
            <a:extLst>
              <a:ext uri="{FF2B5EF4-FFF2-40B4-BE49-F238E27FC236}">
                <a16:creationId xmlns:a16="http://schemas.microsoft.com/office/drawing/2014/main" id="{B2AB9FD5-A9D6-4B99-AA58-99510B4060DC}"/>
              </a:ext>
            </a:extLst>
          </p:cNvPr>
          <p:cNvSpPr>
            <a:spLocks noGrp="1"/>
          </p:cNvSpPr>
          <p:nvPr>
            <p:ph type="ftr" sz="quarter" idx="4294967295"/>
          </p:nvPr>
        </p:nvSpPr>
        <p:spPr>
          <a:xfrm>
            <a:off x="3656013" y="6308725"/>
            <a:ext cx="5487987" cy="288925"/>
          </a:xfrm>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9E9F36DE-4A31-4A74-B1C1-88E95DA1AB86}"/>
              </a:ext>
            </a:extLst>
          </p:cNvPr>
          <p:cNvSpPr>
            <a:spLocks noGrp="1"/>
          </p:cNvSpPr>
          <p:nvPr>
            <p:ph type="sldNum" sz="quarter" idx="4294967295"/>
          </p:nvPr>
        </p:nvSpPr>
        <p:spPr>
          <a:xfrm>
            <a:off x="8666163" y="6408738"/>
            <a:ext cx="477837" cy="333375"/>
          </a:xfrm>
        </p:spPr>
        <p:txBody>
          <a:bodyPr/>
          <a:lstStyle/>
          <a:p>
            <a:fld id="{50E76E58-F275-47A3-BB17-470016A267B6}" type="slidenum">
              <a:rPr lang="de-DE" smtClean="0"/>
              <a:pPr/>
              <a:t>7</a:t>
            </a:fld>
            <a:endParaRPr lang="de-DE"/>
          </a:p>
        </p:txBody>
      </p:sp>
    </p:spTree>
    <p:extLst>
      <p:ext uri="{BB962C8B-B14F-4D97-AF65-F5344CB8AC3E}">
        <p14:creationId xmlns:p14="http://schemas.microsoft.com/office/powerpoint/2010/main" val="331177989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376F1B7-5B4C-475F-A809-6EE3BFF59EF1}"/>
              </a:ext>
            </a:extLst>
          </p:cNvPr>
          <p:cNvSpPr>
            <a:spLocks noGrp="1"/>
          </p:cNvSpPr>
          <p:nvPr>
            <p:ph type="body" sz="quarter" idx="13"/>
          </p:nvPr>
        </p:nvSpPr>
        <p:spPr/>
        <p:txBody>
          <a:bodyPr/>
          <a:lstStyle/>
          <a:p>
            <a:r>
              <a:rPr lang="en-US" dirty="0"/>
              <a:t>Adversary has access to table and knows</a:t>
            </a:r>
          </a:p>
          <a:p>
            <a:pPr lvl="1"/>
            <a:r>
              <a:rPr lang="en-US" dirty="0"/>
              <a:t>that the table is generalized</a:t>
            </a:r>
          </a:p>
          <a:p>
            <a:pPr lvl="1"/>
            <a:r>
              <a:rPr lang="en-US" dirty="0"/>
              <a:t>the domain of the attributes</a:t>
            </a:r>
          </a:p>
          <a:p>
            <a:r>
              <a:rPr lang="en-US" dirty="0"/>
              <a:t>Instance-level background knowledge</a:t>
            </a:r>
          </a:p>
          <a:p>
            <a:pPr lvl="1"/>
            <a:r>
              <a:rPr lang="en-US" dirty="0"/>
              <a:t>Adversary knows that his target does not suffer from a disease</a:t>
            </a:r>
          </a:p>
          <a:p>
            <a:pPr lvl="2"/>
            <a:r>
              <a:rPr lang="en-US" dirty="0"/>
              <a:t>May conclude what the target really suffers from</a:t>
            </a:r>
          </a:p>
          <a:p>
            <a:r>
              <a:rPr lang="en-US" dirty="0"/>
              <a:t>Demographic background knowledge</a:t>
            </a:r>
          </a:p>
          <a:p>
            <a:pPr lvl="1"/>
            <a:r>
              <a:rPr lang="en-US" dirty="0"/>
              <a:t>Adversary knows e.g. P(t[condition] = cancer| t[Age]&gt;=40)</a:t>
            </a:r>
          </a:p>
          <a:p>
            <a:pPr lvl="2"/>
            <a:r>
              <a:rPr lang="en-US" dirty="0"/>
              <a:t>May use it to interference about records</a:t>
            </a:r>
          </a:p>
        </p:txBody>
      </p:sp>
      <p:sp>
        <p:nvSpPr>
          <p:cNvPr id="3" name="Datumsplatzhalter 2">
            <a:extLst>
              <a:ext uri="{FF2B5EF4-FFF2-40B4-BE49-F238E27FC236}">
                <a16:creationId xmlns:a16="http://schemas.microsoft.com/office/drawing/2014/main" id="{4E894F70-B7EF-4C12-9AE7-956450F47847}"/>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6C9F7B15-09B7-4C02-BEFE-A16EB25204C1}"/>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B893CFF6-12F4-493D-97F2-8B11CF5363F2}"/>
              </a:ext>
            </a:extLst>
          </p:cNvPr>
          <p:cNvSpPr>
            <a:spLocks noGrp="1"/>
          </p:cNvSpPr>
          <p:nvPr>
            <p:ph type="sldNum" sz="quarter" idx="16"/>
          </p:nvPr>
        </p:nvSpPr>
        <p:spPr/>
        <p:txBody>
          <a:bodyPr/>
          <a:lstStyle/>
          <a:p>
            <a:fld id="{50E76E58-F275-47A3-BB17-470016A267B6}" type="slidenum">
              <a:rPr lang="de-DE" smtClean="0"/>
              <a:pPr/>
              <a:t>8</a:t>
            </a:fld>
            <a:endParaRPr lang="de-DE"/>
          </a:p>
        </p:txBody>
      </p:sp>
      <p:sp>
        <p:nvSpPr>
          <p:cNvPr id="6" name="Titel 5">
            <a:extLst>
              <a:ext uri="{FF2B5EF4-FFF2-40B4-BE49-F238E27FC236}">
                <a16:creationId xmlns:a16="http://schemas.microsoft.com/office/drawing/2014/main" id="{E34BEA00-FDF4-41DD-BE03-480698278645}"/>
              </a:ext>
            </a:extLst>
          </p:cNvPr>
          <p:cNvSpPr>
            <a:spLocks noGrp="1"/>
          </p:cNvSpPr>
          <p:nvPr>
            <p:ph type="title"/>
          </p:nvPr>
        </p:nvSpPr>
        <p:spPr/>
        <p:txBody>
          <a:bodyPr/>
          <a:lstStyle/>
          <a:p>
            <a:r>
              <a:rPr lang="en-US" dirty="0"/>
              <a:t>The Adversary’s Knowledge is Unknown </a:t>
            </a:r>
            <a:endParaRPr lang="de-DE" dirty="0"/>
          </a:p>
        </p:txBody>
      </p:sp>
    </p:spTree>
    <p:extLst>
      <p:ext uri="{BB962C8B-B14F-4D97-AF65-F5344CB8AC3E}">
        <p14:creationId xmlns:p14="http://schemas.microsoft.com/office/powerpoint/2010/main" val="1944751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28B2314-EA01-4E8C-8BE7-ECBAA0B7EA4D}"/>
              </a:ext>
            </a:extLst>
          </p:cNvPr>
          <p:cNvSpPr>
            <a:spLocks noGrp="1"/>
          </p:cNvSpPr>
          <p:nvPr>
            <p:ph type="body" sz="quarter" idx="13"/>
          </p:nvPr>
        </p:nvSpPr>
        <p:spPr>
          <a:xfrm>
            <a:off x="430213" y="838200"/>
            <a:ext cx="8570912" cy="5526600"/>
          </a:xfrm>
        </p:spPr>
        <p:txBody>
          <a:bodyPr/>
          <a:lstStyle/>
          <a:p>
            <a:r>
              <a:rPr lang="en-US" dirty="0"/>
              <a:t>This attack is based on the homogeneity of data</a:t>
            </a:r>
          </a:p>
          <a:p>
            <a:pPr lvl="1"/>
            <a:r>
              <a:rPr lang="en-US" dirty="0"/>
              <a:t>Age and Zip-Code of the target</a:t>
            </a:r>
          </a:p>
          <a:p>
            <a:pPr lvl="2"/>
            <a:r>
              <a:rPr lang="en-US" dirty="0"/>
              <a:t>Leads to concluding of disease of the record owner </a:t>
            </a:r>
          </a:p>
        </p:txBody>
      </p:sp>
      <p:sp>
        <p:nvSpPr>
          <p:cNvPr id="3" name="Datumsplatzhalter 2">
            <a:extLst>
              <a:ext uri="{FF2B5EF4-FFF2-40B4-BE49-F238E27FC236}">
                <a16:creationId xmlns:a16="http://schemas.microsoft.com/office/drawing/2014/main" id="{AC0A4336-E51A-4E5B-9447-8611A2E59618}"/>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754B249F-E965-425F-ABB0-889A92CC7208}"/>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CFD7C77-691E-4BBF-BA2F-83CB6702347A}"/>
              </a:ext>
            </a:extLst>
          </p:cNvPr>
          <p:cNvSpPr>
            <a:spLocks noGrp="1"/>
          </p:cNvSpPr>
          <p:nvPr>
            <p:ph type="sldNum" sz="quarter" idx="16"/>
          </p:nvPr>
        </p:nvSpPr>
        <p:spPr/>
        <p:txBody>
          <a:bodyPr/>
          <a:lstStyle/>
          <a:p>
            <a:fld id="{50E76E58-F275-47A3-BB17-470016A267B6}" type="slidenum">
              <a:rPr lang="de-DE" smtClean="0"/>
              <a:pPr/>
              <a:t>9</a:t>
            </a:fld>
            <a:endParaRPr lang="de-DE"/>
          </a:p>
        </p:txBody>
      </p:sp>
      <p:sp>
        <p:nvSpPr>
          <p:cNvPr id="6" name="Titel 5">
            <a:extLst>
              <a:ext uri="{FF2B5EF4-FFF2-40B4-BE49-F238E27FC236}">
                <a16:creationId xmlns:a16="http://schemas.microsoft.com/office/drawing/2014/main" id="{D6A3F582-8596-4106-89D0-7C9AD9860247}"/>
              </a:ext>
            </a:extLst>
          </p:cNvPr>
          <p:cNvSpPr>
            <a:spLocks noGrp="1"/>
          </p:cNvSpPr>
          <p:nvPr>
            <p:ph type="title"/>
          </p:nvPr>
        </p:nvSpPr>
        <p:spPr/>
        <p:txBody>
          <a:bodyPr/>
          <a:lstStyle/>
          <a:p>
            <a:r>
              <a:rPr lang="en-US" dirty="0"/>
              <a:t>Homogeneity Attack</a:t>
            </a:r>
          </a:p>
        </p:txBody>
      </p:sp>
      <p:pic>
        <p:nvPicPr>
          <p:cNvPr id="8" name="Grafik 7">
            <a:extLst>
              <a:ext uri="{FF2B5EF4-FFF2-40B4-BE49-F238E27FC236}">
                <a16:creationId xmlns:a16="http://schemas.microsoft.com/office/drawing/2014/main" id="{75AF9F48-C339-43FE-A2E3-393D95893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318" y="2338825"/>
            <a:ext cx="3410650" cy="2566186"/>
          </a:xfrm>
          <a:prstGeom prst="rect">
            <a:avLst/>
          </a:prstGeom>
        </p:spPr>
      </p:pic>
      <p:pic>
        <p:nvPicPr>
          <p:cNvPr id="10" name="Grafik 9">
            <a:extLst>
              <a:ext uri="{FF2B5EF4-FFF2-40B4-BE49-F238E27FC236}">
                <a16:creationId xmlns:a16="http://schemas.microsoft.com/office/drawing/2014/main" id="{C01810A6-58CE-44E7-B84B-3A9FED100B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225669"/>
            <a:ext cx="3673103" cy="2754827"/>
          </a:xfrm>
          <a:prstGeom prst="rect">
            <a:avLst/>
          </a:prstGeom>
        </p:spPr>
      </p:pic>
      <p:sp>
        <p:nvSpPr>
          <p:cNvPr id="9" name="Textfeld 8">
            <a:extLst>
              <a:ext uri="{FF2B5EF4-FFF2-40B4-BE49-F238E27FC236}">
                <a16:creationId xmlns:a16="http://schemas.microsoft.com/office/drawing/2014/main" id="{7066DF1C-BF32-4CAF-A359-B1BEC8E64FB5}"/>
              </a:ext>
            </a:extLst>
          </p:cNvPr>
          <p:cNvSpPr txBox="1"/>
          <p:nvPr/>
        </p:nvSpPr>
        <p:spPr>
          <a:xfrm>
            <a:off x="873318" y="4954878"/>
            <a:ext cx="5885836" cy="523220"/>
          </a:xfrm>
          <a:prstGeom prst="rect">
            <a:avLst/>
          </a:prstGeom>
          <a:noFill/>
        </p:spPr>
        <p:txBody>
          <a:bodyPr wrap="square" rtlCol="0">
            <a:spAutoFit/>
          </a:bodyPr>
          <a:lstStyle/>
          <a:p>
            <a:pPr algn="l"/>
            <a:r>
              <a:rPr lang="en-US" sz="1000" dirty="0"/>
              <a:t>Source: </a:t>
            </a:r>
            <a:r>
              <a:rPr lang="en-US" sz="1000" b="0" dirty="0"/>
              <a:t>t-Closeness: Privacy Beyond k-Anonymity and l-Diversity</a:t>
            </a:r>
            <a:endParaRPr lang="de-DE" sz="1000" b="0" dirty="0"/>
          </a:p>
          <a:p>
            <a:endParaRPr lang="en-US" dirty="0"/>
          </a:p>
        </p:txBody>
      </p:sp>
    </p:spTree>
    <p:extLst>
      <p:ext uri="{BB962C8B-B14F-4D97-AF65-F5344CB8AC3E}">
        <p14:creationId xmlns:p14="http://schemas.microsoft.com/office/powerpoint/2010/main" val="1125947265"/>
      </p:ext>
    </p:extLst>
  </p:cSld>
  <p:clrMapOvr>
    <a:masterClrMapping/>
  </p:clrMapOvr>
</p:sld>
</file>

<file path=ppt/theme/theme1.xml><?xml version="1.0" encoding="utf-8"?>
<a:theme xmlns:a="http://schemas.openxmlformats.org/drawingml/2006/main" name="1_VorlageLSPI">
  <a:themeElements>
    <a:clrScheme name="SWT-SoSe2007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VorlageLSPI">
      <a:majorFont>
        <a:latin typeface=""/>
        <a:ea typeface=""/>
        <a:cs typeface=""/>
      </a:majorFont>
      <a:minorFont>
        <a:latin typeface=""/>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WT-SoSe2007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WT-SoSe2007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WT-SoSe2007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WT-SoSe2007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WT-SoSe2007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WT-SoSe2007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WT-SoSe2007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dec3670c-0d6f-4455-9c2f-971d108358d4" Revision="1" Stencil="System.MyShapes" StencilVersion="1.0"/>
</Control>
</file>

<file path=customXml/item2.xml><?xml version="1.0" encoding="utf-8"?>
<Control xmlns="http://schemas.microsoft.com/VisualStudio/2011/storyboarding/control">
  <Id Name="System.Storyboarding.Common.Button" Revision="1" Stencil="System.Storyboarding.Common" StencilVersion="0.1"/>
</Control>
</file>

<file path=customXml/itemProps1.xml><?xml version="1.0" encoding="utf-8"?>
<ds:datastoreItem xmlns:ds="http://schemas.openxmlformats.org/officeDocument/2006/customXml" ds:itemID="{566C5A5A-5A83-4A95-95C1-260C6D486DE6}">
  <ds:schemaRefs>
    <ds:schemaRef ds:uri="http://schemas.microsoft.com/VisualStudio/2011/storyboarding/control"/>
  </ds:schemaRefs>
</ds:datastoreItem>
</file>

<file path=customXml/itemProps2.xml><?xml version="1.0" encoding="utf-8"?>
<ds:datastoreItem xmlns:ds="http://schemas.openxmlformats.org/officeDocument/2006/customXml" ds:itemID="{206AFEA3-501E-4E71-91B3-BDBE1D839E11}">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0</TotalTime>
  <Words>2617</Words>
  <Application>Microsoft Office PowerPoint</Application>
  <PresentationFormat>Bildschirmpräsentation (4:3)</PresentationFormat>
  <Paragraphs>330</Paragraphs>
  <Slides>30</Slides>
  <Notes>10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30</vt:i4>
      </vt:variant>
    </vt:vector>
  </HeadingPairs>
  <TitlesOfParts>
    <vt:vector size="37" baseType="lpstr">
      <vt:lpstr>CMMI10</vt:lpstr>
      <vt:lpstr>CMMI7</vt:lpstr>
      <vt:lpstr>CMR10</vt:lpstr>
      <vt:lpstr>CMSY10</vt:lpstr>
      <vt:lpstr>Arial</vt:lpstr>
      <vt:lpstr>Wingdings</vt:lpstr>
      <vt:lpstr>1_VorlageLSPI</vt:lpstr>
      <vt:lpstr>Barriers to the implementation of k-anonymity and related microdata anonymization techniques in a realworld application</vt:lpstr>
      <vt:lpstr>Outline</vt:lpstr>
      <vt:lpstr>Basics </vt:lpstr>
      <vt:lpstr>K-Anonymity</vt:lpstr>
      <vt:lpstr>K-ANONYMITY </vt:lpstr>
      <vt:lpstr>Example of K-Anonymity</vt:lpstr>
      <vt:lpstr>Attacks as Barriers</vt:lpstr>
      <vt:lpstr>The Adversary’s Knowledge is Unknown </vt:lpstr>
      <vt:lpstr>Homogeneity Attack</vt:lpstr>
      <vt:lpstr>Background Knowledge Attack</vt:lpstr>
      <vt:lpstr>Unsorted Matching Attacks</vt:lpstr>
      <vt:lpstr>Complementary Release Attack</vt:lpstr>
      <vt:lpstr>Complementary Release Attack</vt:lpstr>
      <vt:lpstr>Complementary Release Attack</vt:lpstr>
      <vt:lpstr>Optimal K-Anonymity</vt:lpstr>
      <vt:lpstr>Optimal K-Anonymity</vt:lpstr>
      <vt:lpstr>K-Anonymity Generalization and Supression</vt:lpstr>
      <vt:lpstr>K-Anonymity - Generalizations lattice</vt:lpstr>
      <vt:lpstr>K-Anonymity - Information Loss Metric</vt:lpstr>
      <vt:lpstr>K-Anonymity - Generalizations lattice con‘t</vt:lpstr>
      <vt:lpstr>OLA - Algorithmen</vt:lpstr>
      <vt:lpstr>The OLA Algorithm</vt:lpstr>
      <vt:lpstr>Datatype - Moving Object Data</vt:lpstr>
      <vt:lpstr>Datatype - Moving Object Data</vt:lpstr>
      <vt:lpstr>Datatype - Moving Object Data</vt:lpstr>
      <vt:lpstr>Datatype - Moving Object Data</vt:lpstr>
      <vt:lpstr>Datatype - High-Dimensional Transaction Data</vt:lpstr>
      <vt:lpstr>Datatype - High-Dimensional Transaction Data</vt:lpstr>
      <vt:lpstr>Summary</vt:lpstr>
      <vt:lpstr>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Andreas</dc:creator>
  <cp:keywords>C_Unrestricted</cp:keywords>
  <cp:lastModifiedBy>Ludwig S.</cp:lastModifiedBy>
  <cp:revision>353</cp:revision>
  <cp:lastPrinted>2018-01-29T10:26:05Z</cp:lastPrinted>
  <dcterms:created xsi:type="dcterms:W3CDTF">2016-01-24T22:07:33Z</dcterms:created>
  <dcterms:modified xsi:type="dcterms:W3CDTF">2018-02-06T09:02:31Z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Tfs.IsStoryboard">
    <vt:bool>true</vt:bool>
  </property>
  <property fmtid="{D5CDD505-2E9C-101B-9397-08002B2CF9AE}" pid="4" name="Document Confidentiality">
    <vt:lpwstr>Unrestricted</vt:lpwstr>
  </property>
</Properties>
</file>