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8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59" r:id="rId16"/>
    <p:sldId id="270" r:id="rId17"/>
    <p:sldId id="263" r:id="rId18"/>
    <p:sldId id="264" r:id="rId19"/>
    <p:sldId id="260" r:id="rId20"/>
    <p:sldId id="265" r:id="rId21"/>
    <p:sldId id="266" r:id="rId22"/>
    <p:sldId id="262" r:id="rId23"/>
    <p:sldId id="261" r:id="rId24"/>
    <p:sldId id="267" r:id="rId25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604" autoAdjust="0"/>
  </p:normalViewPr>
  <p:slideViewPr>
    <p:cSldViewPr snapToObjects="1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26.01.2018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0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Lehrstuhl für Kognitive</a:t>
            </a:r>
            <a:r>
              <a:rPr lang="de-DE" sz="1600" b="0" baseline="0" dirty="0">
                <a:solidFill>
                  <a:srgbClr val="00407A"/>
                </a:solidFill>
              </a:rPr>
              <a:t> Systeme</a:t>
            </a:r>
            <a:endParaRPr lang="de-DE" sz="1600" b="0" dirty="0">
              <a:solidFill>
                <a:srgbClr val="00407A"/>
              </a:solidFill>
            </a:endParaRP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18.05.2017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18.05.2017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Andreas Heimann &amp; Matthias Puchta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Lehrstuhl für Kognitive Systeme – Otto-Friedrich-Universität Bamberg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fld id="{4B008DF5-449C-4CDB-99E5-200AB76F51BF}" type="datetime1">
              <a:rPr lang="de-DE"/>
              <a:pPr/>
              <a:t>26.01.2018</a:t>
            </a:fld>
            <a:endParaRPr lang="de-DE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6.4. Collaborative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B0643-6694-4756-9185-6B245935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6.4. Collaborative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67CFBC-D3CB-4020-9CC4-C40EB869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90A285-9439-4429-99C4-75D394A2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879744-E302-4E08-830A-2D28DC39F8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263FB-951B-4669-AFBC-3038125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10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0F9EE-799A-4FBC-BDC9-BBCD9F11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High-Dimensional Transaction Data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24E019-E637-42FA-954A-B2746B57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871A7E-DE7F-4B04-A79B-7559FABD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62768-F447-417D-8E83-B270B3CE3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Aol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en-US" dirty="0"/>
              <a:t>Transaction data is usually high-dimensional. For example, Amazon.com has several million catalog items. Each dimension could be a potential </a:t>
            </a:r>
            <a:r>
              <a:rPr lang="en-US" i="1" dirty="0"/>
              <a:t>QID </a:t>
            </a:r>
            <a:r>
              <a:rPr lang="en-US" dirty="0"/>
              <a:t>attribute used for record or attribute linkages; therefore, employing traditional privacy models, such as </a:t>
            </a:r>
            <a:r>
              <a:rPr lang="en-US" i="1" dirty="0"/>
              <a:t>k</a:t>
            </a:r>
            <a:r>
              <a:rPr lang="en-US" dirty="0"/>
              <a:t>-anonymity, would require including all dimensions into a single </a:t>
            </a:r>
            <a:r>
              <a:rPr lang="en-US" i="1" dirty="0"/>
              <a:t>QID</a:t>
            </a:r>
            <a:r>
              <a:rPr lang="en-US" dirty="0"/>
              <a:t>. Due to the curse of high-dimensionality [Aggarwal 2005], it is very likely that lots of data has to be suppressed or generalized to the top-most values in order to satisfy </a:t>
            </a:r>
            <a:r>
              <a:rPr lang="en-US" i="1" dirty="0"/>
              <a:t>k</a:t>
            </a:r>
            <a:r>
              <a:rPr lang="en-US" dirty="0"/>
              <a:t>-anonymity, even if </a:t>
            </a:r>
            <a:r>
              <a:rPr lang="en-US" i="1" dirty="0"/>
              <a:t>k </a:t>
            </a:r>
            <a:r>
              <a:rPr lang="en-US" dirty="0"/>
              <a:t>is small. Obviously, such anonymous data is useless for data analysis.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C9EDA-B921-4D19-B054-284FFDEC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26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High-Dimensional Transaction Data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Attacks</a:t>
            </a:r>
            <a:r>
              <a:rPr lang="de-DE" b="1" dirty="0"/>
              <a:t> on 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err="1"/>
              <a:t>Homogeneity</a:t>
            </a:r>
            <a:r>
              <a:rPr lang="de-DE" b="1" dirty="0"/>
              <a:t>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Background Knowledge </a:t>
            </a:r>
            <a:r>
              <a:rPr lang="de-DE" b="1" dirty="0" err="1"/>
              <a:t>Attack</a:t>
            </a:r>
            <a:r>
              <a:rPr lang="de-DE" b="1" dirty="0"/>
              <a:t>/</a:t>
            </a:r>
            <a:r>
              <a:rPr lang="de-DE" b="1" dirty="0" err="1"/>
              <a:t>attribute</a:t>
            </a:r>
            <a:r>
              <a:rPr lang="de-DE" b="1" dirty="0"/>
              <a:t> </a:t>
            </a:r>
            <a:r>
              <a:rPr lang="de-DE" b="1" dirty="0" err="1"/>
              <a:t>linkage</a:t>
            </a:r>
            <a:r>
              <a:rPr lang="de-DE" b="1" dirty="0"/>
              <a:t>: </a:t>
            </a:r>
          </a:p>
          <a:p>
            <a:r>
              <a:rPr lang="de-DE" b="1" dirty="0" err="1"/>
              <a:t>Unsorted</a:t>
            </a:r>
            <a:r>
              <a:rPr lang="de-DE" b="1" dirty="0"/>
              <a:t> </a:t>
            </a:r>
            <a:r>
              <a:rPr lang="de-DE" b="1" dirty="0" err="1"/>
              <a:t>Matching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 </a:t>
            </a:r>
          </a:p>
          <a:p>
            <a:r>
              <a:rPr lang="de-DE" b="1" dirty="0" err="1"/>
              <a:t>Complementary</a:t>
            </a:r>
            <a:r>
              <a:rPr lang="de-DE" b="1" dirty="0"/>
              <a:t> Release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Temporal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Insufficient</a:t>
            </a:r>
            <a:r>
              <a:rPr lang="de-DE" b="1" dirty="0"/>
              <a:t> Knowledge: </a:t>
            </a:r>
          </a:p>
          <a:p>
            <a:r>
              <a:rPr lang="en-US" b="1" dirty="0"/>
              <a:t>The Adversary’s Knowledge is Unknown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EXTENDED SCENARIOS -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recipients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different </a:t>
            </a:r>
            <a:r>
              <a:rPr lang="de-DE" dirty="0" err="1"/>
              <a:t>claims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T(Job, Sex, Age, </a:t>
            </a:r>
            <a:r>
              <a:rPr lang="de-DE" dirty="0" err="1"/>
              <a:t>Race</a:t>
            </a:r>
            <a:r>
              <a:rPr lang="de-DE" dirty="0"/>
              <a:t>, Disease, </a:t>
            </a:r>
            <a:r>
              <a:rPr lang="de-DE" dirty="0" err="1"/>
              <a:t>Salary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 err="1"/>
              <a:t>Pharma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intresed</a:t>
            </a:r>
            <a:r>
              <a:rPr lang="de-DE" dirty="0"/>
              <a:t> in </a:t>
            </a:r>
            <a:r>
              <a:rPr lang="de-DE" dirty="0" err="1"/>
              <a:t>diesease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job,sex</a:t>
            </a:r>
            <a:r>
              <a:rPr lang="de-DE" dirty="0"/>
              <a:t>, </a:t>
            </a:r>
            <a:r>
              <a:rPr lang="de-DE" dirty="0" err="1"/>
              <a:t>age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intereset</a:t>
            </a:r>
            <a:r>
              <a:rPr lang="de-DE" dirty="0"/>
              <a:t> in JOB, AGE, RACE</a:t>
            </a:r>
          </a:p>
          <a:p>
            <a:pPr marL="0" indent="0">
              <a:buNone/>
            </a:pPr>
            <a:r>
              <a:rPr lang="de-DE" dirty="0" err="1"/>
              <a:t>Relse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{JOB, Sex, Age, </a:t>
            </a:r>
            <a:r>
              <a:rPr lang="de-DE" dirty="0" err="1"/>
              <a:t>Race</a:t>
            </a:r>
            <a:r>
              <a:rPr lang="de-DE" dirty="0"/>
              <a:t>}</a:t>
            </a:r>
          </a:p>
          <a:p>
            <a:r>
              <a:rPr lang="de-DE" dirty="0"/>
              <a:t>- </a:t>
            </a:r>
            <a:r>
              <a:rPr lang="en-US" dirty="0"/>
              <a:t>A drawback is that information is released unnecessarily, in that neither of the two purposes needs all four attributes</a:t>
            </a:r>
          </a:p>
          <a:p>
            <a:pPr marL="0" indent="0">
              <a:buNone/>
            </a:pPr>
            <a:r>
              <a:rPr lang="en-US" dirty="0"/>
              <a:t>You make one for both of them. Problem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F9CD1-9C9B-404C-BA1F-6E0E9A52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p-sensitive k-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60DF70-9E66-4354-A537-9A6F20EF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C9E642-E14C-4E77-9B36-1ABB217E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443BB6-0E02-4D1C-85A1-676AC33F2E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identity disclosure and attribute disclosure.</a:t>
            </a:r>
          </a:p>
          <a:p>
            <a:r>
              <a:rPr lang="en-US" dirty="0" err="1"/>
              <a:t>dentity</a:t>
            </a:r>
            <a:r>
              <a:rPr lang="en-US" dirty="0"/>
              <a:t> disclosure and attribute disclosure.</a:t>
            </a:r>
          </a:p>
          <a:p>
            <a:pPr marL="0" indent="0">
              <a:buNone/>
            </a:pPr>
            <a:r>
              <a:rPr lang="en-US" i="1" dirty="0"/>
              <a:t>Identity disclosure </a:t>
            </a:r>
            <a:r>
              <a:rPr lang="en-US" dirty="0"/>
              <a:t>refers to identification of an entity</a:t>
            </a:r>
          </a:p>
          <a:p>
            <a:pPr marL="0" indent="0">
              <a:buNone/>
            </a:pPr>
            <a:r>
              <a:rPr lang="en-US" dirty="0"/>
              <a:t>(person, institution) and </a:t>
            </a:r>
            <a:r>
              <a:rPr lang="en-US" i="1" dirty="0"/>
              <a:t>attribute disclosure </a:t>
            </a:r>
            <a:r>
              <a:rPr lang="en-US" dirty="0"/>
              <a:t>occurs when</a:t>
            </a:r>
          </a:p>
          <a:p>
            <a:pPr marL="0" indent="0">
              <a:buNone/>
            </a:pPr>
            <a:r>
              <a:rPr lang="en-US" dirty="0"/>
              <a:t>the intruder finds out something new about the target</a:t>
            </a:r>
          </a:p>
          <a:p>
            <a:pPr marL="0" indent="0">
              <a:buNone/>
            </a:pPr>
            <a:r>
              <a:rPr lang="en-US" dirty="0"/>
              <a:t>entity [11]. Identity disclosure does not automatically</a:t>
            </a:r>
          </a:p>
          <a:p>
            <a:pPr marL="0" indent="0">
              <a:buNone/>
            </a:pPr>
            <a:r>
              <a:rPr lang="de-DE" dirty="0" err="1"/>
              <a:t>imply</a:t>
            </a:r>
            <a:r>
              <a:rPr lang="de-DE" dirty="0"/>
              <a:t> </a:t>
            </a:r>
            <a:r>
              <a:rPr lang="de-DE" dirty="0" err="1"/>
              <a:t>attribute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439EF-D42F-4986-86FE-E0B37623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24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13E46-A044-4329-AE39-7349DB1B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P-sensitive k -</a:t>
            </a:r>
            <a:r>
              <a:rPr lang="de-DE" dirty="0" err="1"/>
              <a:t>anonymity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7CE23-A8AD-4FC4-B6DD-A2E0CDE6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3D59A7-D63C-4137-972B-3B6224B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403F49-8A1E-4574-B8FF-BE1B459AD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k-</a:t>
            </a:r>
            <a:r>
              <a:rPr lang="de-DE" dirty="0" err="1"/>
              <a:t>anonymity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least p different sensitive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Problem:</a:t>
            </a:r>
            <a:r>
              <a:rPr lang="en-US" dirty="0"/>
              <a:t>p-Sensitive k-anonymity has the limitation of implicitly assuming that each confidential attribute takes values uniformly over its domain, that is, that the frequencies of the various values of a confidential attribute are similar. When this is not the case, </a:t>
            </a:r>
            <a:r>
              <a:rPr lang="en-US" dirty="0" err="1"/>
              <a:t>achievingp</a:t>
            </a:r>
            <a:r>
              <a:rPr lang="en-US" dirty="0"/>
              <a:t>-sensitive k-anonymity may cause a huge data utility loss. This is illustrated in the following example.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2A72A-F651-40F4-8DBC-665586C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30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 3 (l-Diversity): A data set is said to satisfy</a:t>
            </a:r>
          </a:p>
          <a:p>
            <a:pPr marL="0" indent="0">
              <a:buNone/>
            </a:pPr>
            <a:r>
              <a:rPr lang="en-US" dirty="0"/>
              <a:t>l-diversity if, for each group of records sharing a</a:t>
            </a:r>
          </a:p>
          <a:p>
            <a:pPr marL="0" indent="0">
              <a:buNone/>
            </a:pPr>
            <a:r>
              <a:rPr lang="en-US" dirty="0"/>
              <a:t>combination of key attributes, there are at least l “</a:t>
            </a:r>
            <a:r>
              <a:rPr lang="en-US" dirty="0" err="1"/>
              <a:t>wellrepresented</a:t>
            </a:r>
            <a:r>
              <a:rPr lang="en-US" dirty="0"/>
              <a:t>” values for each confidential attribute.</a:t>
            </a:r>
          </a:p>
          <a:p>
            <a:pPr marL="0" indent="0">
              <a:buNone/>
            </a:pPr>
            <a:r>
              <a:rPr lang="en-US" dirty="0"/>
              <a:t>According to [9] the term “well-represented” can be</a:t>
            </a:r>
          </a:p>
          <a:p>
            <a:pPr marL="0" indent="0">
              <a:buNone/>
            </a:pP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7001C-8209-4829-9211-838EE997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7572A-0126-4E39-9967-6339673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7D38FB-93C4-47D0-B1B6-40BB9C26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D93557-FF57-443A-B61F-5F9D57A43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1) Distinct l-diversity. There must be at least l distinct values for the confidential attribute in each group of records sharing a combination of key attributes. This is equivalent to l-sensitive k-</a:t>
            </a:r>
          </a:p>
          <a:p>
            <a:r>
              <a:rPr lang="de-DE" dirty="0"/>
              <a:t>2) </a:t>
            </a:r>
            <a:r>
              <a:rPr lang="de-DE" dirty="0" err="1"/>
              <a:t>Entropy</a:t>
            </a:r>
            <a:r>
              <a:rPr lang="de-DE" dirty="0"/>
              <a:t> l-</a:t>
            </a:r>
            <a:r>
              <a:rPr lang="de-DE" dirty="0" err="1"/>
              <a:t>diversity</a:t>
            </a:r>
            <a:r>
              <a:rPr lang="de-DE" dirty="0"/>
              <a:t>.</a:t>
            </a:r>
            <a:r>
              <a:rPr lang="en-US" dirty="0"/>
              <a:t>.</a:t>
            </a:r>
          </a:p>
          <a:p>
            <a:r>
              <a:rPr lang="de-DE" dirty="0"/>
              <a:t>3) </a:t>
            </a:r>
            <a:r>
              <a:rPr lang="de-DE" dirty="0" err="1"/>
              <a:t>Recursive</a:t>
            </a:r>
            <a:r>
              <a:rPr lang="de-DE" dirty="0"/>
              <a:t> (c, l)-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C375-82E2-4ED0-B2D7-27F73021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27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21.12.2017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</a:t>
            </a:r>
            <a:r>
              <a:rPr lang="de-DE" dirty="0" err="1"/>
              <a:t>Introduction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Extendet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p-sensitive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closemess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F315B-3D66-4582-BD2E-B5CF68CF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Pr0blems </a:t>
            </a:r>
            <a:r>
              <a:rPr lang="de-DE" dirty="0" err="1"/>
              <a:t>with</a:t>
            </a:r>
            <a:r>
              <a:rPr lang="de-DE" dirty="0"/>
              <a:t> 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016CC-39B2-45FF-8A84-ED244F5D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CF5D6B-468B-404B-9403-11972A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AD6479-C7D5-46BC-9148-10AF544DF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l-Diversity may be difficult and unnecessary to</a:t>
            </a:r>
          </a:p>
          <a:p>
            <a:pPr marL="0" indent="0">
              <a:buNone/>
            </a:pPr>
            <a:r>
              <a:rPr lang="en-US" dirty="0"/>
              <a:t>achieve. The argument is the same given against</a:t>
            </a:r>
          </a:p>
          <a:p>
            <a:pPr marL="0" indent="0">
              <a:buNone/>
            </a:pPr>
            <a:r>
              <a:rPr lang="en-US" dirty="0"/>
              <a:t>p-sensitive k-anonymity in Example 2 above.</a:t>
            </a:r>
          </a:p>
          <a:p>
            <a:r>
              <a:rPr lang="en-US" dirty="0"/>
              <a:t>l-Diversity is insufficient to prevent attribute disclosure.</a:t>
            </a:r>
          </a:p>
          <a:p>
            <a:pPr marL="0" indent="0">
              <a:buNone/>
            </a:pPr>
            <a:r>
              <a:rPr lang="en-US" dirty="0"/>
              <a:t>At least the following two attacks are </a:t>
            </a:r>
            <a:r>
              <a:rPr lang="de-DE" dirty="0" err="1"/>
              <a:t>conceivable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Skewness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: </a:t>
            </a:r>
            <a:r>
              <a:rPr lang="de-DE" dirty="0" err="1"/>
              <a:t>sematical</a:t>
            </a:r>
            <a:r>
              <a:rPr lang="de-DE" dirty="0"/>
              <a:t> same </a:t>
            </a:r>
            <a:r>
              <a:rPr lang="de-DE" dirty="0" err="1"/>
              <a:t>cofidentail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B792D-2998-422A-8AFD-846A7976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88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Definition: </a:t>
            </a:r>
            <a:r>
              <a:rPr lang="en-US" dirty="0"/>
              <a:t>Definition 4 (t-Closeness): A data set is said to</a:t>
            </a:r>
          </a:p>
          <a:p>
            <a:pPr marL="0" indent="0">
              <a:buNone/>
            </a:pPr>
            <a:r>
              <a:rPr lang="en-US" dirty="0"/>
              <a:t>satisfy t-closeness if, for each group of records sharing</a:t>
            </a:r>
          </a:p>
          <a:p>
            <a:pPr marL="0" indent="0">
              <a:buNone/>
            </a:pPr>
            <a:r>
              <a:rPr lang="en-US" dirty="0"/>
              <a:t>a combination of key attributes, the distance between</a:t>
            </a:r>
          </a:p>
          <a:p>
            <a:pPr marL="0" indent="0">
              <a:buNone/>
            </a:pPr>
            <a:r>
              <a:rPr lang="en-US" dirty="0"/>
              <a:t>the distribution of the confidential attribute in the group</a:t>
            </a:r>
          </a:p>
          <a:p>
            <a:pPr marL="0" indent="0">
              <a:buNone/>
            </a:pPr>
            <a:r>
              <a:rPr lang="en-US" dirty="0"/>
              <a:t>and the distribution of the attribute in the whole data</a:t>
            </a:r>
          </a:p>
          <a:p>
            <a:pPr marL="0" indent="0">
              <a:buNone/>
            </a:pPr>
            <a:r>
              <a:rPr lang="en-US" dirty="0"/>
              <a:t>set is no more than a threshold t.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Problems:</a:t>
            </a:r>
          </a:p>
          <a:p>
            <a:pPr marL="0" indent="0">
              <a:buNone/>
            </a:pPr>
            <a:r>
              <a:rPr lang="en-US" dirty="0"/>
              <a:t>Whereas the paper [7] elaborates on several ways</a:t>
            </a:r>
          </a:p>
          <a:p>
            <a:pPr marL="0" indent="0">
              <a:buNone/>
            </a:pPr>
            <a:r>
              <a:rPr lang="en-US" dirty="0"/>
              <a:t>o check t-closeness (using several distances between</a:t>
            </a:r>
          </a:p>
          <a:p>
            <a:pPr marL="0" indent="0">
              <a:buNone/>
            </a:pPr>
            <a:r>
              <a:rPr lang="de-DE" dirty="0" err="1"/>
              <a:t>distributions</a:t>
            </a:r>
            <a:r>
              <a:rPr lang="de-DE" dirty="0"/>
              <a:t>),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to enforce this property is given.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Differential </a:t>
            </a:r>
            <a:r>
              <a:rPr lang="de-DE"/>
              <a:t>privacy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23F1-042D-41C4-AFFC-ACAE0644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CC5F7-702F-4FC0-952C-5971C504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7463" y="6308725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868874-8302-4945-90E8-6EE4FEF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3A04-6545-4A3B-A57A-BCAC8EF8A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Tuble</a:t>
            </a:r>
            <a:r>
              <a:rPr lang="en-US" dirty="0"/>
              <a:t>: </a:t>
            </a:r>
            <a:r>
              <a:rPr lang="fr-FR" i="1" dirty="0"/>
              <a:t>D</a:t>
            </a:r>
            <a:r>
              <a:rPr lang="fr-FR" dirty="0"/>
              <a:t>(Explicit Identifier, Quasi Identifier, Sensitive </a:t>
            </a:r>
            <a:r>
              <a:rPr lang="fr-FR" dirty="0" err="1"/>
              <a:t>Attributes</a:t>
            </a:r>
            <a:r>
              <a:rPr lang="fr-FR" dirty="0"/>
              <a:t>, </a:t>
            </a:r>
            <a:r>
              <a:rPr lang="de-DE" dirty="0"/>
              <a:t>Non-Sensitive Attributes),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dentifiers</a:t>
            </a:r>
            <a:r>
              <a:rPr lang="en-US" dirty="0"/>
              <a:t> example: passport number, social </a:t>
            </a:r>
            <a:r>
              <a:rPr lang="en-US" dirty="0" err="1"/>
              <a:t>secutrity</a:t>
            </a:r>
            <a:r>
              <a:rPr lang="en-US" dirty="0"/>
              <a:t> number, 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/>
              <a:t>Key attributes are those in X that, in combination,</a:t>
            </a:r>
          </a:p>
          <a:p>
            <a:pPr marL="0" indent="0">
              <a:buNone/>
            </a:pPr>
            <a:r>
              <a:rPr lang="en-US" dirty="0"/>
              <a:t>can be linked with external information</a:t>
            </a:r>
          </a:p>
          <a:p>
            <a:pPr marL="0" indent="0">
              <a:buNone/>
            </a:pPr>
            <a:r>
              <a:rPr lang="en-US" dirty="0"/>
              <a:t>to re-identify (some of) the respondents to whom</a:t>
            </a:r>
          </a:p>
          <a:p>
            <a:pPr marL="0" indent="0">
              <a:buNone/>
            </a:pPr>
            <a:r>
              <a:rPr lang="en-US" dirty="0"/>
              <a:t>(some of) the records in X refer. example: jobs, </a:t>
            </a:r>
          </a:p>
          <a:p>
            <a:r>
              <a:rPr lang="en-US" dirty="0" err="1"/>
              <a:t>Confidentail</a:t>
            </a:r>
            <a:r>
              <a:rPr lang="en-US" dirty="0"/>
              <a:t> outcome attributes </a:t>
            </a:r>
            <a:r>
              <a:rPr lang="de-DE" dirty="0" err="1"/>
              <a:t>contain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on</a:t>
            </a:r>
          </a:p>
          <a:p>
            <a:pPr marL="0" indent="0">
              <a:buNone/>
            </a:pPr>
            <a:r>
              <a:rPr lang="en-US" dirty="0"/>
              <a:t>the respondent. Examples are salary, religion,</a:t>
            </a:r>
          </a:p>
          <a:p>
            <a:pPr marL="0" indent="0">
              <a:buNone/>
            </a:pP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affiliation</a:t>
            </a:r>
            <a:r>
              <a:rPr lang="de-DE" dirty="0"/>
              <a:t>,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etc.</a:t>
            </a:r>
          </a:p>
          <a:p>
            <a:pPr marL="0" indent="0">
              <a:buNone/>
            </a:pP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recipients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74C8D-92D7-4736-A810-81BDEC0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8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BE59A-0D45-4867-B33C-395CE616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– </a:t>
            </a:r>
            <a:r>
              <a:rPr lang="de-DE" dirty="0" err="1"/>
              <a:t>cont‘d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161148-C93B-4655-9526-21064427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FD21AC-47A8-42DC-94B3-3057AD83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E095E0-3473-499F-B0AA-C8347014DE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 err="1"/>
              <a:t>identity</a:t>
            </a:r>
            <a:r>
              <a:rPr lang="de-DE" i="1" dirty="0"/>
              <a:t> </a:t>
            </a:r>
            <a:r>
              <a:rPr lang="de-DE" i="1" dirty="0" err="1"/>
              <a:t>disclosure</a:t>
            </a:r>
            <a:r>
              <a:rPr lang="de-DE" i="1" dirty="0"/>
              <a:t> </a:t>
            </a:r>
            <a:r>
              <a:rPr lang="de-DE" dirty="0"/>
              <a:t>and </a:t>
            </a:r>
            <a:r>
              <a:rPr lang="de-DE" i="1" dirty="0" err="1"/>
              <a:t>attribute</a:t>
            </a:r>
            <a:r>
              <a:rPr lang="de-DE" i="1" dirty="0"/>
              <a:t> </a:t>
            </a:r>
            <a:r>
              <a:rPr lang="en-US" i="1" dirty="0"/>
              <a:t>disclosure</a:t>
            </a:r>
            <a:r>
              <a:rPr lang="en-US" dirty="0"/>
              <a:t>. Identity disclosure occurs when an individual is linked to a particular record in the released table. Attribute disclosure occurs when new information about some individuals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revealed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While the released table gives useful information </a:t>
            </a:r>
            <a:r>
              <a:rPr lang="en-US" dirty="0" err="1"/>
              <a:t>toresearchers</a:t>
            </a:r>
            <a:r>
              <a:rPr lang="en-US" dirty="0"/>
              <a:t>, it presents disclosure risk to the </a:t>
            </a:r>
            <a:r>
              <a:rPr lang="en-US" dirty="0" err="1"/>
              <a:t>individualswhose</a:t>
            </a:r>
            <a:r>
              <a:rPr lang="en-US" dirty="0"/>
              <a:t> data are in the table. Therefore, our objective is to limit the disclosure risk to an acceptable level while maximizing the benefit. This is achieved by anonymizing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release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0CBAD2-D04E-4489-A4D5-1403FF63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83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88ACC-FE30-4F7F-9CBE-055EE8AB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EXTENDED SCENARIOS - Multiple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500157-96C0-43C1-A6BB-EE34AFAA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CA98EC-81F3-4917-8EC2-B87B4BA5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0A2763-90D6-4DB9-8C81-F0FAA86DD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0AECC7-A9A9-4169-950B-A45FCB73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6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/>
              <a:t>EXTENDED SCENARIOS – </a:t>
            </a:r>
            <a:r>
              <a:rPr lang="de-DE" sz="1800" b="1" dirty="0" err="1"/>
              <a:t>Sequential</a:t>
            </a:r>
            <a:r>
              <a:rPr lang="de-DE" sz="1800" b="1" dirty="0"/>
              <a:t> Release Publishing</a:t>
            </a:r>
            <a:endParaRPr lang="de-DE" sz="1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some other scenarios, the data is released continuously</a:t>
            </a:r>
          </a:p>
          <a:p>
            <a:pPr marL="0" indent="0">
              <a:buNone/>
            </a:pPr>
            <a:r>
              <a:rPr lang="en-US" dirty="0"/>
              <a:t>and sequentially as new information becomes available.</a:t>
            </a:r>
          </a:p>
          <a:p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en-US" i="1" dirty="0"/>
              <a:t>sequential anonymization </a:t>
            </a:r>
            <a:r>
              <a:rPr lang="en-US" dirty="0"/>
              <a:t>[Wang and Fung 2006]: a data publisher has </a:t>
            </a:r>
            <a:r>
              <a:rPr lang="en-US" i="1" dirty="0" err="1"/>
              <a:t>previously</a:t>
            </a:r>
            <a:r>
              <a:rPr lang="en-US" dirty="0" err="1"/>
              <a:t>released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</a:t>
            </a:r>
            <a:r>
              <a:rPr lang="en-US" i="1" dirty="0"/>
              <a:t>now </a:t>
            </a:r>
            <a:r>
              <a:rPr lang="en-US" dirty="0"/>
              <a:t>wants to publish the next release </a:t>
            </a:r>
            <a:r>
              <a:rPr lang="en-US" i="1" dirty="0" err="1"/>
              <a:t>Tp</a:t>
            </a:r>
            <a:r>
              <a:rPr lang="en-US" dirty="0"/>
              <a:t>, where all </a:t>
            </a:r>
            <a:r>
              <a:rPr lang="en-US" i="1" dirty="0" err="1"/>
              <a:t>Ti</a:t>
            </a:r>
            <a:r>
              <a:rPr lang="en-US" dirty="0" err="1"/>
              <a:t>are</a:t>
            </a:r>
            <a:r>
              <a:rPr lang="en-US" dirty="0"/>
              <a:t> projections of the same underlying table, and each </a:t>
            </a:r>
            <a:r>
              <a:rPr lang="en-US" i="1" dirty="0"/>
              <a:t>individual release</a:t>
            </a:r>
            <a:r>
              <a:rPr lang="en-US" dirty="0"/>
              <a:t>, not </a:t>
            </a:r>
            <a:r>
              <a:rPr lang="en-US" dirty="0" err="1"/>
              <a:t>thejoin</a:t>
            </a:r>
            <a:r>
              <a:rPr lang="en-US" dirty="0"/>
              <a:t>, serves a data mining purpose. The data publisher wants to prevent record and attribute linkages through the join of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EXTENDED SCENARIOS – </a:t>
            </a:r>
            <a:r>
              <a:rPr lang="de-DE" b="1" dirty="0" err="1"/>
              <a:t>Sequential</a:t>
            </a:r>
            <a:r>
              <a:rPr lang="de-DE" b="1" dirty="0"/>
              <a:t> Release Publishing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9E4DF0-6D1B-42D2-8864-3E9847385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6.3. </a:t>
            </a:r>
            <a:r>
              <a:rPr lang="de-DE" b="1" dirty="0" err="1"/>
              <a:t>Continuous</a:t>
            </a:r>
            <a:r>
              <a:rPr lang="de-DE" b="1" dirty="0"/>
              <a:t> Data Publishing -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the model of continuous data publishing, the data publisher has previously published</a:t>
            </a:r>
          </a:p>
          <a:p>
            <a:pPr marL="0" indent="0">
              <a:buNone/>
            </a:pP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deletions. The problem assumes that all </a:t>
            </a:r>
            <a:r>
              <a:rPr lang="en-US" dirty="0" err="1"/>
              <a:t>recordsfor</a:t>
            </a:r>
            <a:r>
              <a:rPr lang="en-US" dirty="0"/>
              <a:t> the same individual remain the same in all releases. Even though each release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</a:t>
            </a:r>
            <a:r>
              <a:rPr lang="en-US" i="1" dirty="0" err="1"/>
              <a:t>Tp</a:t>
            </a:r>
            <a:r>
              <a:rPr lang="en-US" i="1" dirty="0"/>
              <a:t> </a:t>
            </a:r>
            <a:r>
              <a:rPr lang="en-US" dirty="0"/>
              <a:t>is individually anonymous, the privacy requirement could be </a:t>
            </a:r>
            <a:r>
              <a:rPr lang="en-US" dirty="0" err="1"/>
              <a:t>compromisedby</a:t>
            </a:r>
            <a:r>
              <a:rPr lang="en-US" dirty="0"/>
              <a:t> comparing different releases and eliminating some possible sensitive values for a</a:t>
            </a:r>
            <a:r>
              <a:rPr lang="de-DE" dirty="0" err="1"/>
              <a:t>victim</a:t>
            </a:r>
            <a:r>
              <a:rPr lang="de-DE" dirty="0"/>
              <a:t>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1F97E-62E3-427F-A641-E682BB8C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Continuous</a:t>
            </a:r>
            <a:r>
              <a:rPr lang="de-DE" b="1" dirty="0"/>
              <a:t> Data Publishing -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022DD0-D3BB-4BAC-84BB-517F8885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DE4202-8DBD-4915-BBCE-5EAFAEB9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686CD6-2E27-4BA8-A0AA-6679732011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7E9D4-E06A-41FC-993E-12101300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99776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1247</Words>
  <Application>Microsoft Office PowerPoint</Application>
  <PresentationFormat>Bildschirmpräsentation (4:3)</PresentationFormat>
  <Paragraphs>172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Inhaltsverzeichnis</vt:lpstr>
      <vt:lpstr>K-ANONYMITY </vt:lpstr>
      <vt:lpstr>Introduction – cont‘d</vt:lpstr>
      <vt:lpstr>EXTENDED SCENARIOS - Multiple Release Publishing</vt:lpstr>
      <vt:lpstr>EXTENDED SCENARIOS – Sequential Release Publishing</vt:lpstr>
      <vt:lpstr>EXTENDED SCENARIOS – Sequential Release Publishing</vt:lpstr>
      <vt:lpstr>6.3. Continuous Data Publishing - </vt:lpstr>
      <vt:lpstr>Continuous Data Publishing -</vt:lpstr>
      <vt:lpstr>6.4. Collaborative Data Publishing -</vt:lpstr>
      <vt:lpstr>6.4. Collaborative Data Publishing -</vt:lpstr>
      <vt:lpstr>High-Dimensional Transaction Data</vt:lpstr>
      <vt:lpstr>High-Dimensional Transaction Data</vt:lpstr>
      <vt:lpstr>Attacks on K-ANONYMITY </vt:lpstr>
      <vt:lpstr>EXTENDED SCENARIOS - Multiple Release Publishing</vt:lpstr>
      <vt:lpstr>p-sensitive k-anonymity</vt:lpstr>
      <vt:lpstr>P-sensitive k -anonymity</vt:lpstr>
      <vt:lpstr>l-diversity</vt:lpstr>
      <vt:lpstr>Different l-diversity</vt:lpstr>
      <vt:lpstr>Pr0blems with l-diversity</vt:lpstr>
      <vt:lpstr>t-close´ness</vt:lpstr>
      <vt:lpstr>t-close´ness</vt:lpstr>
      <vt:lpstr>Differential privacy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Andi h</cp:lastModifiedBy>
  <cp:revision>181</cp:revision>
  <cp:lastPrinted>1601-01-01T00:00:00Z</cp:lastPrinted>
  <dcterms:created xsi:type="dcterms:W3CDTF">2016-01-24T22:07:33Z</dcterms:created>
  <dcterms:modified xsi:type="dcterms:W3CDTF">2018-01-26T09:14:57Z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