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2"/>
  </p:sldMasterIdLst>
  <p:notesMasterIdLst>
    <p:notesMasterId r:id="rId10"/>
  </p:notesMasterIdLst>
  <p:handoutMasterIdLst>
    <p:handoutMasterId r:id="rId11"/>
  </p:handoutMasterIdLst>
  <p:sldIdLst>
    <p:sldId id="256" r:id="rId3"/>
    <p:sldId id="257" r:id="rId4"/>
    <p:sldId id="258" r:id="rId5"/>
    <p:sldId id="259" r:id="rId6"/>
    <p:sldId id="260" r:id="rId7"/>
    <p:sldId id="262" r:id="rId8"/>
    <p:sldId id="261" r:id="rId9"/>
  </p:sldIdLst>
  <p:sldSz cx="9144000" cy="6858000" type="screen4x3"/>
  <p:notesSz cx="7099300" cy="10234613"/>
  <p:defaultTextStyle>
    <a:defPPr>
      <a:defRPr lang="de-DE"/>
    </a:defPPr>
    <a:lvl1pPr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07A"/>
    <a:srgbClr val="004078"/>
    <a:srgbClr val="003366"/>
    <a:srgbClr val="336699"/>
    <a:srgbClr val="003300"/>
    <a:srgbClr val="FFFFCC"/>
    <a:srgbClr val="660066"/>
    <a:srgbClr val="E6B0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73" autoAdjust="0"/>
    <p:restoredTop sz="86604" autoAdjust="0"/>
  </p:normalViewPr>
  <p:slideViewPr>
    <p:cSldViewPr snapToObjects="1">
      <p:cViewPr varScale="1">
        <p:scale>
          <a:sx n="66" d="100"/>
          <a:sy n="66" d="100"/>
        </p:scale>
        <p:origin x="150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51" d="100"/>
          <a:sy n="51" d="100"/>
        </p:scale>
        <p:origin x="291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 b="0"/>
            </a:lvl1pPr>
          </a:lstStyle>
          <a:p>
            <a:endParaRPr lang="de-DE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b="0"/>
            </a:lvl1pPr>
          </a:lstStyle>
          <a:p>
            <a:fld id="{5BB45A7C-CD8D-4615-9E21-7904701129AE}" type="datetimeFigureOut">
              <a:rPr lang="de-DE"/>
              <a:pPr/>
              <a:t>15.01.2018</a:t>
            </a:fld>
            <a:endParaRPr lang="de-DE"/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 b="0"/>
            </a:lvl1pPr>
          </a:lstStyle>
          <a:p>
            <a:endParaRPr lang="de-DE"/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b="0"/>
            </a:lvl1pPr>
          </a:lstStyle>
          <a:p>
            <a:fld id="{E242EFC1-08D3-4DD8-B15E-4C1B55AD07DE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89478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85" tIns="48242" rIns="96485" bIns="48242" numCol="1" anchor="t" anchorCtr="0" compatLnSpc="1">
            <a:prstTxWarp prst="textNoShape">
              <a:avLst/>
            </a:prstTxWarp>
          </a:bodyPr>
          <a:lstStyle>
            <a:lvl1pPr algn="l" defTabSz="965184">
              <a:defRPr sz="1400" b="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85" tIns="48242" rIns="96485" bIns="48242" numCol="1" anchor="t" anchorCtr="0" compatLnSpc="1">
            <a:prstTxWarp prst="textNoShape">
              <a:avLst/>
            </a:prstTxWarp>
          </a:bodyPr>
          <a:lstStyle>
            <a:lvl1pPr algn="r" defTabSz="965184">
              <a:defRPr sz="1400" b="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6512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1200" y="4859338"/>
            <a:ext cx="5676900" cy="460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85" tIns="48242" rIns="96485" bIns="4824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85" tIns="48242" rIns="96485" bIns="48242" numCol="1" anchor="b" anchorCtr="0" compatLnSpc="1">
            <a:prstTxWarp prst="textNoShape">
              <a:avLst/>
            </a:prstTxWarp>
          </a:bodyPr>
          <a:lstStyle>
            <a:lvl1pPr algn="l" defTabSz="965184">
              <a:defRPr sz="1400" b="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35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85" tIns="48242" rIns="96485" bIns="48242" numCol="1" anchor="b" anchorCtr="0" compatLnSpc="1">
            <a:prstTxWarp prst="textNoShape">
              <a:avLst/>
            </a:prstTxWarp>
          </a:bodyPr>
          <a:lstStyle>
            <a:lvl1pPr algn="r" defTabSz="965184">
              <a:defRPr sz="1400" b="0"/>
            </a:lvl1pPr>
          </a:lstStyle>
          <a:p>
            <a:pPr>
              <a:defRPr/>
            </a:pPr>
            <a:fld id="{4351B0B5-D942-48DD-B88D-7AC11D76AF21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5619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51B0B5-D942-48DD-B88D-7AC11D76AF21}" type="slidenum">
              <a:rPr lang="de-DE" smtClean="0"/>
              <a:pPr>
                <a:defRPr/>
              </a:pPr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71070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17" descr="pppstyles-07-00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259513"/>
            <a:ext cx="9144000" cy="598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2771" name="Group 6"/>
          <p:cNvGrpSpPr>
            <a:grpSpLocks/>
          </p:cNvGrpSpPr>
          <p:nvPr/>
        </p:nvGrpSpPr>
        <p:grpSpPr bwMode="auto">
          <a:xfrm>
            <a:off x="152400" y="549275"/>
            <a:ext cx="8451850" cy="879475"/>
            <a:chOff x="138" y="108"/>
            <a:chExt cx="5182" cy="554"/>
          </a:xfrm>
        </p:grpSpPr>
        <p:sp>
          <p:nvSpPr>
            <p:cNvPr id="16" name="Rectangle 7"/>
            <p:cNvSpPr>
              <a:spLocks noChangeArrowheads="1"/>
            </p:cNvSpPr>
            <p:nvPr userDrawn="1"/>
          </p:nvSpPr>
          <p:spPr bwMode="gray">
            <a:xfrm>
              <a:off x="340" y="108"/>
              <a:ext cx="27" cy="554"/>
            </a:xfrm>
            <a:prstGeom prst="rect">
              <a:avLst/>
            </a:prstGeom>
            <a:solidFill>
              <a:srgbClr val="00407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kumimoji="1" lang="en-US" sz="2400" b="0"/>
            </a:p>
          </p:txBody>
        </p:sp>
        <p:sp>
          <p:nvSpPr>
            <p:cNvPr id="17" name="Rectangle 8"/>
            <p:cNvSpPr>
              <a:spLocks noChangeArrowheads="1"/>
            </p:cNvSpPr>
            <p:nvPr userDrawn="1"/>
          </p:nvSpPr>
          <p:spPr bwMode="gray">
            <a:xfrm>
              <a:off x="138" y="497"/>
              <a:ext cx="5182" cy="20"/>
            </a:xfrm>
            <a:prstGeom prst="rect">
              <a:avLst/>
            </a:prstGeom>
            <a:solidFill>
              <a:srgbClr val="00407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kumimoji="1" lang="en-US" sz="2400" b="0"/>
            </a:p>
          </p:txBody>
        </p:sp>
      </p:grpSp>
      <p:sp>
        <p:nvSpPr>
          <p:cNvPr id="20" name="Rectangle 16"/>
          <p:cNvSpPr>
            <a:spLocks noChangeArrowheads="1"/>
          </p:cNvSpPr>
          <p:nvPr/>
        </p:nvSpPr>
        <p:spPr bwMode="gray">
          <a:xfrm>
            <a:off x="196850" y="6248400"/>
            <a:ext cx="8947150" cy="31750"/>
          </a:xfrm>
          <a:prstGeom prst="rect">
            <a:avLst/>
          </a:prstGeom>
          <a:solidFill>
            <a:srgbClr val="00407A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kumimoji="1" lang="en-US" sz="2400" b="0"/>
          </a:p>
        </p:txBody>
      </p:sp>
      <p:pic>
        <p:nvPicPr>
          <p:cNvPr id="32777" name="Picture 18" descr="Logo-sw-transparent_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5715000"/>
            <a:ext cx="914400" cy="9128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sp>
        <p:nvSpPr>
          <p:cNvPr id="3277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04850" y="1527175"/>
            <a:ext cx="7704138" cy="1470025"/>
          </a:xfrm>
        </p:spPr>
        <p:txBody>
          <a:bodyPr wrap="square"/>
          <a:lstStyle>
            <a:lvl1pPr algn="ctr">
              <a:defRPr b="1" smtClean="0">
                <a:latin typeface="Arial" charset="0"/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278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49375" y="3243263"/>
            <a:ext cx="6400800" cy="982662"/>
          </a:xfrm>
          <a:ln algn="ctr"/>
        </p:spPr>
        <p:txBody>
          <a:bodyPr lIns="36000" rIns="18000" anchor="ctr"/>
          <a:lstStyle>
            <a:lvl1pPr marL="0" indent="0" algn="ctr" defTabSz="1081088">
              <a:lnSpc>
                <a:spcPct val="100000"/>
              </a:lnSpc>
              <a:spcBef>
                <a:spcPct val="0"/>
              </a:spcBef>
              <a:buSzTx/>
              <a:buFontTx/>
              <a:buNone/>
              <a:tabLst>
                <a:tab pos="2403475" algn="l"/>
              </a:tabLst>
              <a:defRPr smtClean="0">
                <a:solidFill>
                  <a:srgbClr val="00407A"/>
                </a:solidFill>
                <a:latin typeface="Arial" charset="0"/>
              </a:defRPr>
            </a:lvl1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19" name="Rectangle 10"/>
          <p:cNvSpPr>
            <a:spLocks noChangeArrowheads="1"/>
          </p:cNvSpPr>
          <p:nvPr/>
        </p:nvSpPr>
        <p:spPr bwMode="auto">
          <a:xfrm>
            <a:off x="1444625" y="4941888"/>
            <a:ext cx="6223000" cy="979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18000" anchor="ctr"/>
          <a:lstStyle/>
          <a:p>
            <a:pPr defTabSz="1081088" eaLnBrk="0" hangingPunct="0">
              <a:tabLst>
                <a:tab pos="2403475" algn="l"/>
              </a:tabLst>
            </a:pPr>
            <a:r>
              <a:rPr lang="de-DE" sz="1600" b="0" dirty="0">
                <a:solidFill>
                  <a:srgbClr val="00407A"/>
                </a:solidFill>
              </a:rPr>
              <a:t>Lehrstuhl für Kognitive</a:t>
            </a:r>
            <a:r>
              <a:rPr lang="de-DE" sz="1600" b="0" baseline="0" dirty="0">
                <a:solidFill>
                  <a:srgbClr val="00407A"/>
                </a:solidFill>
              </a:rPr>
              <a:t> Systeme</a:t>
            </a:r>
            <a:endParaRPr lang="de-DE" sz="1600" b="0" dirty="0">
              <a:solidFill>
                <a:srgbClr val="00407A"/>
              </a:solidFill>
            </a:endParaRPr>
          </a:p>
          <a:p>
            <a:pPr defTabSz="1081088" eaLnBrk="0" hangingPunct="0">
              <a:tabLst>
                <a:tab pos="2403475" algn="l"/>
              </a:tabLst>
            </a:pPr>
            <a:r>
              <a:rPr lang="de-DE" sz="1600" b="0" dirty="0">
                <a:solidFill>
                  <a:srgbClr val="00407A"/>
                </a:solidFill>
              </a:rPr>
              <a:t>Fakultät WIAI </a:t>
            </a:r>
          </a:p>
          <a:p>
            <a:pPr defTabSz="1081088" eaLnBrk="0" hangingPunct="0">
              <a:tabLst>
                <a:tab pos="2403475" algn="l"/>
              </a:tabLst>
            </a:pPr>
            <a:r>
              <a:rPr lang="de-DE" sz="1600" b="0" dirty="0">
                <a:solidFill>
                  <a:srgbClr val="00407A"/>
                </a:solidFill>
              </a:rPr>
              <a:t>Otto-Friedrich-Universität Bamberg</a:t>
            </a:r>
          </a:p>
        </p:txBody>
      </p:sp>
      <p:sp>
        <p:nvSpPr>
          <p:cNvPr id="32782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3914775" y="4397375"/>
            <a:ext cx="1296988" cy="476250"/>
          </a:xfrm>
        </p:spPr>
        <p:txBody>
          <a:bodyPr/>
          <a:lstStyle>
            <a:lvl1pPr algn="ctr">
              <a:defRPr/>
            </a:lvl1pPr>
          </a:lstStyle>
          <a:p>
            <a:r>
              <a:rPr lang="de-DE" dirty="0"/>
              <a:t>18.05.2017</a:t>
            </a:r>
          </a:p>
        </p:txBody>
      </p:sp>
    </p:spTree>
  </p:cSld>
  <p:clrMapOvr>
    <a:masterClrMapping/>
  </p:clrMapOvr>
  <p:transition/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7" descr="pppstyles-07-001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6259513"/>
            <a:ext cx="9144000" cy="598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5" name="Group 6"/>
          <p:cNvGrpSpPr>
            <a:grpSpLocks/>
          </p:cNvGrpSpPr>
          <p:nvPr userDrawn="1"/>
        </p:nvGrpSpPr>
        <p:grpSpPr bwMode="auto">
          <a:xfrm>
            <a:off x="34925" y="188913"/>
            <a:ext cx="7705725" cy="879475"/>
            <a:chOff x="138" y="108"/>
            <a:chExt cx="5182" cy="554"/>
          </a:xfrm>
        </p:grpSpPr>
        <p:sp>
          <p:nvSpPr>
            <p:cNvPr id="16" name="Rectangle 7"/>
            <p:cNvSpPr>
              <a:spLocks noChangeArrowheads="1"/>
            </p:cNvSpPr>
            <p:nvPr userDrawn="1"/>
          </p:nvSpPr>
          <p:spPr bwMode="gray">
            <a:xfrm>
              <a:off x="340" y="108"/>
              <a:ext cx="28" cy="554"/>
            </a:xfrm>
            <a:prstGeom prst="rect">
              <a:avLst/>
            </a:prstGeom>
            <a:solidFill>
              <a:srgbClr val="00407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kumimoji="1" lang="en-US" sz="2400" b="0"/>
            </a:p>
          </p:txBody>
        </p:sp>
        <p:sp>
          <p:nvSpPr>
            <p:cNvPr id="17" name="Rectangle 8"/>
            <p:cNvSpPr>
              <a:spLocks noChangeArrowheads="1"/>
            </p:cNvSpPr>
            <p:nvPr userDrawn="1"/>
          </p:nvSpPr>
          <p:spPr bwMode="gray">
            <a:xfrm>
              <a:off x="138" y="497"/>
              <a:ext cx="5182" cy="20"/>
            </a:xfrm>
            <a:prstGeom prst="rect">
              <a:avLst/>
            </a:prstGeom>
            <a:solidFill>
              <a:srgbClr val="00407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kumimoji="1" lang="en-US" sz="2400" b="0"/>
            </a:p>
          </p:txBody>
        </p:sp>
      </p:grpSp>
      <p:sp>
        <p:nvSpPr>
          <p:cNvPr id="18" name="Rectangle 16"/>
          <p:cNvSpPr>
            <a:spLocks noChangeArrowheads="1"/>
          </p:cNvSpPr>
          <p:nvPr userDrawn="1"/>
        </p:nvSpPr>
        <p:spPr bwMode="gray">
          <a:xfrm>
            <a:off x="196850" y="6248400"/>
            <a:ext cx="8947150" cy="31750"/>
          </a:xfrm>
          <a:prstGeom prst="rect">
            <a:avLst/>
          </a:prstGeom>
          <a:solidFill>
            <a:srgbClr val="00407A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kumimoji="1" lang="en-US" sz="2400" b="0"/>
          </a:p>
        </p:txBody>
      </p:sp>
      <p:pic>
        <p:nvPicPr>
          <p:cNvPr id="19" name="Picture 18" descr="Logo-sw-transparent_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6026150"/>
            <a:ext cx="573088" cy="5715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18.05.2017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Andreas Heimann &amp; Matthias Puchta</a:t>
            </a: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430213" y="838200"/>
            <a:ext cx="8570912" cy="5526600"/>
          </a:xfrm>
        </p:spPr>
        <p:txBody>
          <a:bodyPr/>
          <a:lstStyle>
            <a:lvl3pPr marL="717550" indent="-180975">
              <a:buFont typeface="Arial" panose="020B0604020202020204" pitchFamily="34" charset="0"/>
              <a:buChar char="•"/>
              <a:defRPr/>
            </a:lvl3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2" name="Rectangle 10"/>
          <p:cNvSpPr>
            <a:spLocks noChangeArrowheads="1"/>
          </p:cNvSpPr>
          <p:nvPr userDrawn="1"/>
        </p:nvSpPr>
        <p:spPr bwMode="auto">
          <a:xfrm>
            <a:off x="1981200" y="6524625"/>
            <a:ext cx="6261100" cy="331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rIns="18000" anchor="ctr"/>
          <a:lstStyle/>
          <a:p>
            <a:pPr algn="r" defTabSz="1081088" eaLnBrk="0" hangingPunct="0">
              <a:tabLst>
                <a:tab pos="2403475" algn="l"/>
              </a:tabLst>
            </a:pPr>
            <a:r>
              <a:rPr lang="de-DE" sz="1200" b="0" dirty="0">
                <a:solidFill>
                  <a:srgbClr val="00407A"/>
                </a:solidFill>
              </a:rPr>
              <a:t>Lehrstuhl für Kognitive Systeme – Otto-Friedrich-Universität Bamberg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0213" y="265113"/>
            <a:ext cx="7886700" cy="573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205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0213" y="838200"/>
            <a:ext cx="8561387" cy="550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err="1"/>
              <a:t>rt</a:t>
            </a:r>
            <a:endParaRPr lang="de-DE" dirty="0"/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noProof="1"/>
          </a:p>
          <a:p>
            <a:pPr lvl="2"/>
            <a:r>
              <a:rPr lang="de-DE" dirty="0"/>
              <a:t>Third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 err="1"/>
              <a:t>Fourth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  <a:p>
            <a:pPr lvl="4"/>
            <a:r>
              <a:rPr lang="de-DE" dirty="0" err="1"/>
              <a:t>Sixth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  <a:p>
            <a:pPr lvl="0"/>
            <a:endParaRPr lang="de-DE" dirty="0"/>
          </a:p>
        </p:txBody>
      </p:sp>
      <p:sp>
        <p:nvSpPr>
          <p:cNvPr id="2062" name="Rectangle 1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331913" y="6208713"/>
            <a:ext cx="1296987" cy="4762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36000" tIns="45720" rIns="18000" bIns="45720" numCol="1" anchor="ctr" anchorCtr="0" compatLnSpc="1">
            <a:prstTxWarp prst="textNoShape">
              <a:avLst/>
            </a:prstTxWarp>
          </a:bodyPr>
          <a:lstStyle>
            <a:lvl1pPr algn="l" defTabSz="1081088" eaLnBrk="0" hangingPunct="0">
              <a:tabLst>
                <a:tab pos="2403475" algn="l"/>
              </a:tabLst>
              <a:defRPr sz="1200" b="0">
                <a:solidFill>
                  <a:srgbClr val="00407A"/>
                </a:solidFill>
              </a:defRPr>
            </a:lvl1pPr>
          </a:lstStyle>
          <a:p>
            <a:fld id="{4B008DF5-449C-4CDB-99E5-200AB76F51BF}" type="datetime1">
              <a:rPr lang="de-DE"/>
              <a:pPr/>
              <a:t>15.01.2018</a:t>
            </a:fld>
            <a:endParaRPr lang="de-DE" dirty="0"/>
          </a:p>
        </p:txBody>
      </p:sp>
      <p:sp>
        <p:nvSpPr>
          <p:cNvPr id="2063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55900" y="6308725"/>
            <a:ext cx="5487988" cy="2889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36000" tIns="45720" rIns="18000" bIns="45720" numCol="1" anchor="ctr" anchorCtr="0" compatLnSpc="1">
            <a:prstTxWarp prst="textNoShape">
              <a:avLst/>
            </a:prstTxWarp>
          </a:bodyPr>
          <a:lstStyle>
            <a:lvl1pPr algn="r" defTabSz="1081088" eaLnBrk="0" hangingPunct="0">
              <a:tabLst>
                <a:tab pos="2403475" algn="l"/>
              </a:tabLst>
              <a:defRPr sz="1200" b="0">
                <a:solidFill>
                  <a:srgbClr val="00407A"/>
                </a:solidFill>
              </a:defRPr>
            </a:lvl1pPr>
          </a:lstStyle>
          <a:p>
            <a:r>
              <a:rPr lang="de-DE"/>
              <a:t>Fußzeile - Bitte entsprechend anpassen...</a:t>
            </a:r>
          </a:p>
        </p:txBody>
      </p:sp>
      <p:sp>
        <p:nvSpPr>
          <p:cNvPr id="2064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15338" y="6408738"/>
            <a:ext cx="477837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solidFill>
                  <a:srgbClr val="00407A"/>
                </a:solidFill>
              </a:defRPr>
            </a:lvl1pPr>
          </a:lstStyle>
          <a:p>
            <a:fld id="{50E76E58-F275-47A3-BB17-470016A267B6}" type="slidenum">
              <a:rPr lang="de-DE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80" r:id="rId2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407A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407A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407A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407A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407A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407A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407A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407A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407A"/>
          </a:solidFill>
          <a:latin typeface="Arial" charset="0"/>
        </a:defRPr>
      </a:lvl9pPr>
    </p:titleStyle>
    <p:bodyStyle>
      <a:lvl1pPr marL="269875" indent="-269875" algn="l" defTabSz="635000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SzPct val="70000"/>
        <a:buFont typeface="Wingdings" pitchFamily="2" charset="2"/>
        <a:buChar char="q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446088" indent="-187325" algn="l" defTabSz="635000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rgbClr val="003366"/>
        </a:buClr>
        <a:buSzPct val="12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2pPr>
      <a:lvl3pPr marL="717550" indent="-180975" algn="l" defTabSz="635000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rgbClr val="00407A"/>
        </a:buClr>
        <a:buSzPct val="12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3pPr>
      <a:lvl4pPr marL="987425" indent="-171450" algn="l" defTabSz="635000" rtl="0" eaLnBrk="1" fontAlgn="base" hangingPunct="1">
        <a:lnSpc>
          <a:spcPct val="110000"/>
        </a:lnSpc>
        <a:spcBef>
          <a:spcPct val="0"/>
        </a:spcBef>
        <a:spcAft>
          <a:spcPct val="0"/>
        </a:spcAft>
        <a:buSzPct val="120000"/>
        <a:buChar char="•"/>
        <a:defRPr sz="2000">
          <a:solidFill>
            <a:schemeClr val="tx1"/>
          </a:solidFill>
          <a:latin typeface="+mn-lt"/>
        </a:defRPr>
      </a:lvl4pPr>
      <a:lvl5pPr marL="1350963" indent="-177800" algn="l" defTabSz="635000" rtl="0" eaLnBrk="1" fontAlgn="base" hangingPunct="1">
        <a:lnSpc>
          <a:spcPct val="110000"/>
        </a:lnSpc>
        <a:spcBef>
          <a:spcPct val="0"/>
        </a:spcBef>
        <a:spcAft>
          <a:spcPct val="0"/>
        </a:spcAft>
        <a:buSzPct val="120000"/>
        <a:buChar char="-"/>
        <a:defRPr sz="2000">
          <a:solidFill>
            <a:schemeClr val="tx1"/>
          </a:solidFill>
          <a:latin typeface="+mn-lt"/>
        </a:defRPr>
      </a:lvl5pPr>
      <a:lvl6pPr marL="1600200" indent="-276225" algn="l" defTabSz="635000" rtl="0" eaLnBrk="1" fontAlgn="base" hangingPunct="1">
        <a:lnSpc>
          <a:spcPct val="110000"/>
        </a:lnSpc>
        <a:spcBef>
          <a:spcPct val="0"/>
        </a:spcBef>
        <a:spcAft>
          <a:spcPct val="0"/>
        </a:spcAft>
        <a:buSzPct val="120000"/>
        <a:buChar char="-"/>
        <a:defRPr>
          <a:solidFill>
            <a:schemeClr val="tx1"/>
          </a:solidFill>
          <a:latin typeface="+mn-lt"/>
        </a:defRPr>
      </a:lvl6pPr>
      <a:lvl7pPr marL="2057400" indent="-276225" algn="l" defTabSz="635000" rtl="0" eaLnBrk="1" fontAlgn="base" hangingPunct="1">
        <a:lnSpc>
          <a:spcPct val="110000"/>
        </a:lnSpc>
        <a:spcBef>
          <a:spcPct val="0"/>
        </a:spcBef>
        <a:spcAft>
          <a:spcPct val="0"/>
        </a:spcAft>
        <a:buSzPct val="120000"/>
        <a:buChar char="-"/>
        <a:defRPr>
          <a:solidFill>
            <a:schemeClr val="tx1"/>
          </a:solidFill>
          <a:latin typeface="+mn-lt"/>
        </a:defRPr>
      </a:lvl7pPr>
      <a:lvl8pPr marL="2514600" indent="-276225" algn="l" defTabSz="635000" rtl="0" eaLnBrk="1" fontAlgn="base" hangingPunct="1">
        <a:lnSpc>
          <a:spcPct val="110000"/>
        </a:lnSpc>
        <a:spcBef>
          <a:spcPct val="0"/>
        </a:spcBef>
        <a:spcAft>
          <a:spcPct val="0"/>
        </a:spcAft>
        <a:buSzPct val="120000"/>
        <a:buChar char="-"/>
        <a:defRPr>
          <a:solidFill>
            <a:schemeClr val="tx1"/>
          </a:solidFill>
          <a:latin typeface="+mn-lt"/>
        </a:defRPr>
      </a:lvl8pPr>
      <a:lvl9pPr marL="2971800" indent="-276225" algn="l" defTabSz="635000" rtl="0" eaLnBrk="1" fontAlgn="base" hangingPunct="1">
        <a:lnSpc>
          <a:spcPct val="110000"/>
        </a:lnSpc>
        <a:spcBef>
          <a:spcPct val="0"/>
        </a:spcBef>
        <a:spcAft>
          <a:spcPct val="0"/>
        </a:spcAft>
        <a:buSzPct val="120000"/>
        <a:buChar char="-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0" dirty="0"/>
              <a:t>K-</a:t>
            </a:r>
            <a:r>
              <a:rPr lang="de-DE" b="0" dirty="0" err="1"/>
              <a:t>anonymity</a:t>
            </a:r>
            <a:br>
              <a:rPr lang="de-DE" b="0" dirty="0"/>
            </a:br>
            <a:r>
              <a:rPr lang="de-DE" b="0" dirty="0"/>
              <a:t>(GAN)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Andreas Wiegand</a:t>
            </a:r>
          </a:p>
          <a:p>
            <a:r>
              <a:rPr lang="de-DE" dirty="0"/>
              <a:t>Ludwig </a:t>
            </a:r>
            <a:r>
              <a:rPr lang="de-DE" dirty="0" err="1"/>
              <a:t>Schallner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20823050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Inhaltsverzeichnis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21.12.2017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1. Einleitung</a:t>
            </a:r>
          </a:p>
          <a:p>
            <a:pPr marL="0" indent="0">
              <a:buNone/>
            </a:pPr>
            <a:r>
              <a:rPr lang="de-DE" dirty="0"/>
              <a:t>2. k-</a:t>
            </a:r>
            <a:r>
              <a:rPr lang="de-DE" dirty="0" err="1"/>
              <a:t>anonymity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3. l-</a:t>
            </a:r>
            <a:r>
              <a:rPr lang="de-DE" dirty="0" err="1"/>
              <a:t>diversity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4. t-</a:t>
            </a:r>
            <a:r>
              <a:rPr lang="de-DE" dirty="0" err="1"/>
              <a:t>closemess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1321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0723F1-042D-41C4-AFFC-ACAE06447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K-ANONYMITY 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03CC5F7-702F-4FC0-952C-5971C50410E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87463" y="6308725"/>
            <a:ext cx="1296987" cy="476250"/>
          </a:xfrm>
        </p:spPr>
        <p:txBody>
          <a:bodyPr/>
          <a:lstStyle/>
          <a:p>
            <a:r>
              <a:rPr lang="de-DE" dirty="0"/>
              <a:t>30.01.2017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9868874-8302-4945-90E8-6EE4FEFD1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Andreas Wiegand &amp; Ludwig </a:t>
            </a:r>
            <a:r>
              <a:rPr lang="de-DE" dirty="0" err="1"/>
              <a:t>Schallner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2613A04-6545-4A3B-A57A-BCAC8EF8AEF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Identifiers example: passport number, social </a:t>
            </a:r>
            <a:r>
              <a:rPr lang="en-US" dirty="0" err="1"/>
              <a:t>secutrity</a:t>
            </a:r>
            <a:r>
              <a:rPr lang="en-US" dirty="0"/>
              <a:t> number, </a:t>
            </a:r>
            <a:r>
              <a:rPr lang="en-US" dirty="0" err="1"/>
              <a:t>fullname</a:t>
            </a:r>
            <a:endParaRPr lang="en-US" dirty="0"/>
          </a:p>
          <a:p>
            <a:r>
              <a:rPr lang="en-US" dirty="0"/>
              <a:t>Key attributes are those in X that, in combination,</a:t>
            </a:r>
          </a:p>
          <a:p>
            <a:pPr marL="0" indent="0">
              <a:buNone/>
            </a:pPr>
            <a:r>
              <a:rPr lang="en-US" dirty="0"/>
              <a:t>can be linked with external information</a:t>
            </a:r>
          </a:p>
          <a:p>
            <a:pPr marL="0" indent="0">
              <a:buNone/>
            </a:pPr>
            <a:r>
              <a:rPr lang="en-US" dirty="0"/>
              <a:t>to re-identify (some of) the respondents to whom</a:t>
            </a:r>
          </a:p>
          <a:p>
            <a:pPr marL="0" indent="0">
              <a:buNone/>
            </a:pPr>
            <a:r>
              <a:rPr lang="en-US" dirty="0"/>
              <a:t>(some of) the records in X refer. example: jobs, </a:t>
            </a:r>
          </a:p>
          <a:p>
            <a:r>
              <a:rPr lang="en-US" dirty="0" err="1"/>
              <a:t>Confidentail</a:t>
            </a:r>
            <a:r>
              <a:rPr lang="en-US" dirty="0"/>
              <a:t> outcome attributes </a:t>
            </a:r>
            <a:r>
              <a:rPr lang="de-DE" dirty="0" err="1"/>
              <a:t>contain</a:t>
            </a:r>
            <a:r>
              <a:rPr lang="de-DE" dirty="0"/>
              <a:t> sensitive </a:t>
            </a:r>
            <a:r>
              <a:rPr lang="de-DE" dirty="0" err="1"/>
              <a:t>information</a:t>
            </a:r>
            <a:r>
              <a:rPr lang="de-DE" dirty="0"/>
              <a:t> on</a:t>
            </a:r>
          </a:p>
          <a:p>
            <a:pPr marL="0" indent="0">
              <a:buNone/>
            </a:pPr>
            <a:r>
              <a:rPr lang="en-US" dirty="0"/>
              <a:t>the respondent. Examples are salary, religion,</a:t>
            </a:r>
          </a:p>
          <a:p>
            <a:pPr marL="0" indent="0">
              <a:buNone/>
            </a:pPr>
            <a:r>
              <a:rPr lang="de-DE" dirty="0" err="1"/>
              <a:t>political</a:t>
            </a:r>
            <a:r>
              <a:rPr lang="de-DE" dirty="0"/>
              <a:t> </a:t>
            </a:r>
            <a:r>
              <a:rPr lang="de-DE" dirty="0" err="1"/>
              <a:t>affiliation</a:t>
            </a:r>
            <a:r>
              <a:rPr lang="de-DE" dirty="0"/>
              <a:t>, </a:t>
            </a:r>
            <a:r>
              <a:rPr lang="de-DE" dirty="0" err="1"/>
              <a:t>health</a:t>
            </a:r>
            <a:r>
              <a:rPr lang="de-DE" dirty="0"/>
              <a:t> </a:t>
            </a:r>
            <a:r>
              <a:rPr lang="de-DE" dirty="0" err="1"/>
              <a:t>condition</a:t>
            </a:r>
            <a:r>
              <a:rPr lang="de-DE" dirty="0"/>
              <a:t>, etc.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3374C8D-92D7-4736-A810-81BDEC032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0687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696494-2619-425B-9A88-26F6239A8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err="1"/>
              <a:t>Attacks</a:t>
            </a:r>
            <a:r>
              <a:rPr lang="de-DE" b="1" dirty="0"/>
              <a:t> on K-ANONYMITY 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B614201-281B-41E9-A020-0CDA27746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18.05.2017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5DE40AE-BF51-40C8-A6E9-F8B220452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Andreas Wiegand &amp; Ludwig </a:t>
            </a:r>
            <a:r>
              <a:rPr lang="de-DE" dirty="0" err="1"/>
              <a:t>Schallner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B5F7A7E-01C8-48FD-8047-5A2134437B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b="1" dirty="0" err="1"/>
              <a:t>Homogeneity</a:t>
            </a:r>
            <a:r>
              <a:rPr lang="de-DE" b="1" dirty="0"/>
              <a:t> </a:t>
            </a:r>
            <a:r>
              <a:rPr lang="de-DE" b="1" dirty="0" err="1"/>
              <a:t>Attack</a:t>
            </a:r>
            <a:r>
              <a:rPr lang="de-DE" b="1" dirty="0"/>
              <a:t>: </a:t>
            </a:r>
          </a:p>
          <a:p>
            <a:r>
              <a:rPr lang="de-DE" b="1" dirty="0"/>
              <a:t>Background Knowledge </a:t>
            </a:r>
            <a:r>
              <a:rPr lang="de-DE" b="1" dirty="0" err="1"/>
              <a:t>Attack</a:t>
            </a:r>
            <a:r>
              <a:rPr lang="de-DE" b="1" dirty="0"/>
              <a:t>: </a:t>
            </a:r>
          </a:p>
          <a:p>
            <a:r>
              <a:rPr lang="de-DE" b="1" dirty="0" err="1"/>
              <a:t>Unsorted</a:t>
            </a:r>
            <a:r>
              <a:rPr lang="de-DE" b="1" dirty="0"/>
              <a:t> </a:t>
            </a:r>
            <a:r>
              <a:rPr lang="de-DE" b="1" dirty="0" err="1"/>
              <a:t>Matching</a:t>
            </a:r>
            <a:r>
              <a:rPr lang="de-DE" b="1" dirty="0"/>
              <a:t> </a:t>
            </a:r>
            <a:r>
              <a:rPr lang="de-DE" b="1" dirty="0" err="1"/>
              <a:t>Attacks</a:t>
            </a:r>
            <a:r>
              <a:rPr lang="de-DE" b="1" dirty="0"/>
              <a:t> </a:t>
            </a:r>
          </a:p>
          <a:p>
            <a:r>
              <a:rPr lang="de-DE" b="1" dirty="0" err="1"/>
              <a:t>Complementary</a:t>
            </a:r>
            <a:r>
              <a:rPr lang="de-DE" b="1" dirty="0"/>
              <a:t> Release </a:t>
            </a:r>
            <a:r>
              <a:rPr lang="de-DE" b="1" dirty="0" err="1"/>
              <a:t>Attack</a:t>
            </a:r>
            <a:r>
              <a:rPr lang="de-DE" b="1" dirty="0"/>
              <a:t>: </a:t>
            </a:r>
          </a:p>
          <a:p>
            <a:r>
              <a:rPr lang="de-DE" b="1" dirty="0"/>
              <a:t>Temporal </a:t>
            </a:r>
            <a:r>
              <a:rPr lang="de-DE" b="1" dirty="0" err="1"/>
              <a:t>Attack</a:t>
            </a:r>
            <a:r>
              <a:rPr lang="de-DE" b="1" dirty="0"/>
              <a:t>: </a:t>
            </a:r>
          </a:p>
          <a:p>
            <a:r>
              <a:rPr lang="de-DE" b="1" dirty="0" err="1"/>
              <a:t>Insufficient</a:t>
            </a:r>
            <a:r>
              <a:rPr lang="de-DE" b="1" dirty="0"/>
              <a:t> Knowledge: </a:t>
            </a:r>
          </a:p>
          <a:p>
            <a:r>
              <a:rPr lang="en-US" b="1" dirty="0"/>
              <a:t>The Adversary’s Knowledge is Unknown 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9410FF4-2E0F-4E88-A69A-145B22940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8498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821BA2-C897-4834-998A-48C037EFC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l-</a:t>
            </a:r>
            <a:r>
              <a:rPr lang="de-DE" dirty="0" err="1"/>
              <a:t>diversity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07299E6-283C-4175-B3B3-5D836D4EF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18.05.2017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DC6992F-08D8-482D-96AA-DC41E416B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Andreas Heimann &amp; Matthias Puchta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B4D70E7-CAB1-402E-A84F-08E5BE171B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65E418F-8B07-43E5-91F1-566EB30C7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088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774710-EF24-496F-8E16-1860EB945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t-</a:t>
            </a:r>
            <a:r>
              <a:rPr lang="de-DE" dirty="0" err="1"/>
              <a:t>close´ness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19087A1-C8F7-429D-9539-28EFF9807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18.05.2017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6A1720A-77AB-4E5A-8054-A5D031724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Andreas Wiegand &amp; Ludwig </a:t>
            </a:r>
            <a:r>
              <a:rPr lang="de-DE" dirty="0" err="1"/>
              <a:t>Schallner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0F3C5B2-53AA-499A-886B-AA06C3A9296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4D3FDF2-2764-4BE6-BE4D-51DAF1C1A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580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74D9F5-7E88-40DD-A611-56459F70E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81886F5-D8A0-4AB2-A12D-B44314A08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18.05.2017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9640035-9623-4075-BDEE-7833C664A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Andreas Heimann &amp; Matthias Puchta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F031245-BB29-41F9-8C5E-156AFC61244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5C5C671-02F4-435F-A4CA-4659E0309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76E58-F275-47A3-BB17-470016A267B6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8306626"/>
      </p:ext>
    </p:extLst>
  </p:cSld>
  <p:clrMapOvr>
    <a:masterClrMapping/>
  </p:clrMapOvr>
</p:sld>
</file>

<file path=ppt/theme/theme1.xml><?xml version="1.0" encoding="utf-8"?>
<a:theme xmlns:a="http://schemas.openxmlformats.org/drawingml/2006/main" name="1_VorlageLSPI">
  <a:themeElements>
    <a:clrScheme name="SWT-SoSe2007Vorlag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VorlageLSPI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WT-SoSe2007Vorlag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WT-SoSe2007Vorlag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WT-SoSe2007Vorlag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WT-SoSe2007Vorlag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WT-SoSe2007Vorlag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WT-SoSe2007Vorlag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WT-SoSe2007Vorlag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Props1.xml><?xml version="1.0" encoding="utf-8"?>
<ds:datastoreItem xmlns:ds="http://schemas.openxmlformats.org/officeDocument/2006/customXml" ds:itemID="{206AFEA3-501E-4E71-91B3-BDBE1D839E11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0</TotalTime>
  <Words>165</Words>
  <Application>Microsoft Office PowerPoint</Application>
  <PresentationFormat>Bildschirmpräsentation (4:3)</PresentationFormat>
  <Paragraphs>46</Paragraphs>
  <Slides>7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0" baseType="lpstr">
      <vt:lpstr>Arial</vt:lpstr>
      <vt:lpstr>Wingdings</vt:lpstr>
      <vt:lpstr>1_VorlageLSPI</vt:lpstr>
      <vt:lpstr>K-anonymity (GAN)</vt:lpstr>
      <vt:lpstr>Inhaltsverzeichnis</vt:lpstr>
      <vt:lpstr>K-ANONYMITY </vt:lpstr>
      <vt:lpstr>Attacks on K-ANONYMITY </vt:lpstr>
      <vt:lpstr>l-diversity</vt:lpstr>
      <vt:lpstr>t-close´ness</vt:lpstr>
      <vt:lpstr>PowerPoint-Präsentation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Andreas</dc:creator>
  <cp:lastModifiedBy>Andi h</cp:lastModifiedBy>
  <cp:revision>153</cp:revision>
  <cp:lastPrinted>1601-01-01T00:00:00Z</cp:lastPrinted>
  <dcterms:created xsi:type="dcterms:W3CDTF">2016-01-24T22:07:33Z</dcterms:created>
  <dcterms:modified xsi:type="dcterms:W3CDTF">2018-01-16T11:16:56Z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Tfs.IsStoryboard">
    <vt:bool>true</vt:bool>
  </property>
</Properties>
</file>