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1"/>
  </p:notesMasterIdLst>
  <p:handoutMasterIdLst>
    <p:handoutMasterId r:id="rId32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327" r:id="rId16"/>
    <p:sldId id="320" r:id="rId17"/>
    <p:sldId id="321" r:id="rId18"/>
    <p:sldId id="322" r:id="rId19"/>
    <p:sldId id="323" r:id="rId20"/>
    <p:sldId id="319" r:id="rId21"/>
    <p:sldId id="326" r:id="rId22"/>
    <p:sldId id="324" r:id="rId23"/>
    <p:sldId id="311" r:id="rId24"/>
    <p:sldId id="312" r:id="rId25"/>
    <p:sldId id="328" r:id="rId26"/>
    <p:sldId id="313" r:id="rId27"/>
    <p:sldId id="318" r:id="rId28"/>
    <p:sldId id="317" r:id="rId29"/>
    <p:sldId id="325" r:id="rId30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02.02.2018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Some, but not all, algorithms find an optimal </a:t>
            </a:r>
            <a:r>
              <a:rPr lang="en-US" dirty="0" err="1"/>
              <a:t>solution.Here</a:t>
            </a:r>
            <a:r>
              <a:rPr lang="en-US" dirty="0"/>
              <a:t>, optimal describes the solution which results </a:t>
            </a:r>
            <a:r>
              <a:rPr lang="en-US" dirty="0" err="1"/>
              <a:t>inminimal</a:t>
            </a:r>
            <a:r>
              <a:rPr lang="en-US" dirty="0"/>
              <a:t> information loss according to a given metric.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en-US" dirty="0"/>
              <a:t>this problem has been proven to be NP-</a:t>
            </a:r>
            <a:r>
              <a:rPr lang="en-US" dirty="0" err="1"/>
              <a:t>hardThe</a:t>
            </a:r>
            <a:r>
              <a:rPr lang="en-US" dirty="0"/>
              <a:t> main reasons for this are that an optimal solution </a:t>
            </a:r>
            <a:r>
              <a:rPr lang="en-US" dirty="0" err="1"/>
              <a:t>guaranteesminimal</a:t>
            </a:r>
            <a:r>
              <a:rPr lang="en-US" dirty="0"/>
              <a:t> information loss, which is important for the </a:t>
            </a:r>
            <a:r>
              <a:rPr lang="de-DE" dirty="0" err="1"/>
              <a:t>usefulness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unterstand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algorthims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07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authors of [20] introduced the notion of monotonic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In a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monotonic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groups at level l +1 are built by merging groups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from level l. This allows pruning of large parts of the search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space, because all states which are successors of an anonymous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 are also anonymous. Furthermore, all predecessors of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non-anonymous state are also non-anonymous. This is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 is monotonic for the complete dataset if it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monotonic for each quasi-identifier. An example is shown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Figure 3, where the fact that (2, 1, 1) is non-anonymous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implies that all of its predecessors are also non-anonymous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(dark gray). Furthermore, all successors of the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Supression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problem: Suppression can drastically reduce the quality of the data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not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properly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three information loss metrics that we have presented above (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*, and non-uniform entropy) are monotonic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within any given generalization strategy. This means that as we move up the lattice along any generalization strategy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 loss value will either remain the same or increase. This property is important because it means that if we have two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k-anonymous nodes in the same generalization strategy, then the one lower in the strategy will always have a lower information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loss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19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our example of Figure 2, this would be node d0, g1, a1. The assumption being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made is that this solution balances the extent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the extent of suppression.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lattice height is not considered a good information loss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metric because it does not account for the generalization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hierarchy depths of the quasi-identifiers. For example, if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generalize “Male” to “Person” then this is given equal weight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generalizing age in years to age in five year intervals.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former case there is no information left in the gender variable,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whereas the five year age interval still conveys a considerable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amount of information and there are three more possible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generalizations left in the age hierarchy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number of generalization steps applied to the total number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 possible generalization steps (total height of the generalization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hierarchy) gives the amount of information loss for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particular variable. For example, in Figure 1 if age is generalized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from age in years to age in five year intervals, then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 is ¼. Overall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Prec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 loss is the average of the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Prec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values across all quasi-identifiers in the dataset.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consequence, the more a variable is generalized, the higher the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loss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discernability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metric assigns a penalty to every record that is proportional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the number of records that are indistinguishable from 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Following the same reasoning, DM assigns a penalty equal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the whole dataset for every suppressed record (since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suppressed records are indistinguishable from all 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records). The formula for DM metric appears in online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52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want to achieve 2-anonymity, and we have a single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quasi-identifier, age, and six records with the following age values: 9, 11, 13, 40, 42, and 45. The minimal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 value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all of the records are grouped into three pairs: 9,11, 13,40, and 42,45. The criticism is that the second pair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has a very wide range and that a more sensible grouping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mwould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have only two equivalence classes: 9,11,13 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cloaking algorithm is run by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location protection broker on a trusted server,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which anonymizes messages from the mobile nodes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cloaking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location information contained in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messages to reduce or avoid privacy threats before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forwarding them to the LBS provider(s).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Restricted Space Identiﬁcation. If A knows that space L exclusively belongs to subject S then A learns that S is in L and S has sent M. For example, when the owner of a suburban house sends a message from his garage or driveway, the coordinates can be </a:t>
            </a:r>
            <a:r>
              <a:rPr lang="en-US" dirty="0" err="1"/>
              <a:t>correlatedwith</a:t>
            </a:r>
            <a:r>
              <a:rPr lang="en-US" dirty="0"/>
              <a:t> a </a:t>
            </a:r>
            <a:r>
              <a:rPr lang="en-US" dirty="0" err="1"/>
              <a:t>databaseof</a:t>
            </a:r>
            <a:r>
              <a:rPr lang="en-US" dirty="0"/>
              <a:t> </a:t>
            </a:r>
            <a:r>
              <a:rPr lang="en-US" dirty="0" err="1"/>
              <a:t>geocodedpostal</a:t>
            </a:r>
            <a:r>
              <a:rPr lang="en-US" dirty="0"/>
              <a:t> addresses (e.g., [30]) to identify the residence. An address lookup in phone or property listings then reveals the owner and likely originator of the </a:t>
            </a:r>
            <a:r>
              <a:rPr lang="en-US" dirty="0" err="1"/>
              <a:t>messag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Observation Identiﬁcation. If A has observed the current location L of subject S and ﬁnds a message M from L then A learns that S has sent M. For example, the subject has revealed its identity and location in a previous message and then wants to send an anonymous message. The later message can be linked to the previous one through the location information.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First, a given degree of location anonymity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 be maintained, regardless of population density, by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location accuracy through enlarging the revealed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spatial area, such that there are other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k−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mobile nodes present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same spatial area. This approach is called spatial cloaking.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Second, one can achieve the location anonymity by delaying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message until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mobile nodes have visited the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area located by the message sender. This approach is called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temporal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cloaking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3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Sanitization of a document involves removing sensitive information from the document, in order to reduce </a:t>
            </a:r>
            <a:r>
              <a:rPr lang="en-US" dirty="0" err="1"/>
              <a:t>thdocument’s</a:t>
            </a:r>
            <a:r>
              <a:rPr lang="en-US" dirty="0"/>
              <a:t> classification level, possibly yielding an unclassified </a:t>
            </a:r>
            <a:r>
              <a:rPr lang="de-DE" dirty="0" err="1"/>
              <a:t>document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hospitals, medical records are sanitized to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sensitive patent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patient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identity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diagnoses of deadly diseases, etc.). Document sanitization is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critical to companies who need to prevent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malafide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inadvertentdisclosure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of proprietary information while sharing data with outsourced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operations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We wish to retain same facial information about the photographed people, for example a fashion shop interested in knowing how many of it’s visitors are male or female. I Sometimes, the photograph may be used psychologically and should therefore look more visually appealing (For a photo of a war victim, a blurred face would be much more eﬀective in raising awareness then a black rectangle). I Because we can achieve results as good as blackout but better looking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Traditionally, documents are sanitized manually by qualified reviewers.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However, manual sanitization does not scale as the volume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increases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  <a:latin typeface="Arial"/>
              </a:rPr>
              <a:t>Frei verwendbar</a:t>
            </a:r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07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F551F4-610E-488D-AB7B-CE0A61388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anonmity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optimal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Minimal Information </a:t>
            </a:r>
            <a:r>
              <a:rPr lang="de-DE" dirty="0" err="1"/>
              <a:t>loss</a:t>
            </a:r>
            <a:r>
              <a:rPr lang="de-DE" dirty="0"/>
              <a:t> </a:t>
            </a:r>
          </a:p>
          <a:p>
            <a:r>
              <a:rPr lang="de-DE" dirty="0"/>
              <a:t>NP – Hard</a:t>
            </a:r>
          </a:p>
          <a:p>
            <a:r>
              <a:rPr lang="de-DE" dirty="0" err="1"/>
              <a:t>Heuristic</a:t>
            </a:r>
            <a:r>
              <a:rPr lang="de-DE" dirty="0"/>
              <a:t> /</a:t>
            </a:r>
            <a:r>
              <a:rPr lang="de-DE" dirty="0" err="1"/>
              <a:t>Approximations</a:t>
            </a:r>
            <a:r>
              <a:rPr lang="de-DE" dirty="0"/>
              <a:t>/ Loss </a:t>
            </a:r>
            <a:r>
              <a:rPr lang="de-DE" dirty="0" err="1"/>
              <a:t>Metrics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D056D6-2543-4934-B1CF-0CC2797975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EE3C34-C2C7-4728-B360-111405533D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8AD93-9E3D-4E56-97AA-90997DA251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BFCF9A1-69B3-4D2C-8818-7711643B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Optimal K-</a:t>
            </a:r>
            <a:r>
              <a:rPr lang="de-DE" dirty="0" err="1"/>
              <a:t>Anonymity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F3F7CA-32E0-4C54-8871-FD67CAB0A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68" y="3429000"/>
            <a:ext cx="3887369" cy="18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C32DD69-3EF5-415C-990C-1E48C3A32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Suppression refers to removing a certain attribute value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and replacing occurrences of the value with a special value</a:t>
            </a:r>
          </a:p>
          <a:p>
            <a:pPr marL="0" indent="0">
              <a:buNone/>
            </a:pPr>
            <a:r>
              <a:rPr lang="en-US" i="1" dirty="0"/>
              <a:t>"?," indicating that any value can be placed instead.</a:t>
            </a:r>
          </a:p>
          <a:p>
            <a:pPr marL="0" indent="0">
              <a:buNone/>
            </a:pPr>
            <a:r>
              <a:rPr lang="en-US" i="1" dirty="0"/>
              <a:t>Suppression can drastically reduce the quality of the data</a:t>
            </a:r>
          </a:p>
          <a:p>
            <a:pPr marL="0" indent="0">
              <a:buNone/>
            </a:pPr>
            <a:r>
              <a:rPr lang="en-US" i="1" dirty="0"/>
              <a:t>Work wise with suppression get help to get k-anonymity but keep in mind that we want to use data -&gt; information loss</a:t>
            </a:r>
          </a:p>
          <a:p>
            <a:pPr marL="0" indent="0">
              <a:buNone/>
            </a:pPr>
            <a:r>
              <a:rPr lang="en-US" dirty="0"/>
              <a:t>Some </a:t>
            </a:r>
            <a:r>
              <a:rPr lang="en-US" dirty="0" err="1"/>
              <a:t>algorthim</a:t>
            </a:r>
            <a:r>
              <a:rPr lang="en-US" dirty="0"/>
              <a:t> work with </a:t>
            </a:r>
            <a:r>
              <a:rPr lang="en-US" dirty="0" err="1"/>
              <a:t>maxsup</a:t>
            </a:r>
            <a:endParaRPr lang="en-US" dirty="0"/>
          </a:p>
          <a:p>
            <a:r>
              <a:rPr lang="en-US" dirty="0"/>
              <a:t>The idea of generalizing an attribute is a simple concept. A value is replaced by a less specific, more general value that is faithful to the original.</a:t>
            </a:r>
          </a:p>
          <a:p>
            <a:r>
              <a:rPr lang="en-US" dirty="0"/>
              <a:t>Generalization </a:t>
            </a:r>
            <a:r>
              <a:rPr lang="en-US" dirty="0" err="1"/>
              <a:t>incluce</a:t>
            </a:r>
            <a:r>
              <a:rPr lang="en-US" dirty="0"/>
              <a:t> suppression </a:t>
            </a:r>
          </a:p>
          <a:p>
            <a:r>
              <a:rPr lang="en-US" dirty="0"/>
              <a:t>There is no </a:t>
            </a:r>
            <a:r>
              <a:rPr lang="en-US" dirty="0" err="1"/>
              <a:t>compination</a:t>
            </a:r>
            <a:r>
              <a:rPr lang="en-US" dirty="0"/>
              <a:t> between optimal k-anonymity and </a:t>
            </a:r>
            <a:r>
              <a:rPr lang="en-US" dirty="0" err="1"/>
              <a:t>dataquality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376E2D-21B0-4BCB-B6B7-6911665926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4344EE-8113-4041-BDC8-BFC34AA277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Schallner</a:t>
            </a:r>
            <a:r>
              <a:rPr lang="de-DE" dirty="0"/>
              <a:t>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0C96D-28EE-47F2-8898-160717279F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C53128-9BE4-4961-B2C1-5007447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Generalization</a:t>
            </a:r>
            <a:r>
              <a:rPr lang="de-DE" dirty="0"/>
              <a:t> and </a:t>
            </a:r>
            <a:r>
              <a:rPr lang="de-DE" dirty="0" err="1"/>
              <a:t>Supression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13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8156BB6-EC70-48A0-9B51-DFE5080A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81100"/>
            <a:ext cx="8001000" cy="44958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4F2046-7F40-4A70-A3ED-3150BBCA1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3159F1-4B2B-4D8A-85F3-BE6869DA49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3DDF20-3961-43D3-A811-B75326A33D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F80F08-6213-4E62-BB1A-D9FADB986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D79206F-6FDA-472B-A9F3-982A455F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Generalication</a:t>
            </a:r>
            <a:r>
              <a:rPr lang="de-DE" dirty="0"/>
              <a:t> </a:t>
            </a:r>
            <a:r>
              <a:rPr lang="de-DE" dirty="0" err="1"/>
              <a:t>latis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82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04361C0-34F1-4172-B597-BD63A2DD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857250"/>
            <a:ext cx="7200900" cy="51435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1D69B6-3ED0-4715-9352-EDA6248A4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7144790" cy="46070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B317CE-989D-4B30-A8C6-7028647C0F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02071-4B88-4207-A0BA-496FA298C1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B2AEF1-EAC4-4B51-BD15-4750BC6FFC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ED4C25-0DB8-433E-99DC-8A6377B5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3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D17F9A-0A39-4F75-854E-40B22C4A2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 of the highlighted nodes in the lattice, Samarati24</a:t>
            </a:r>
          </a:p>
          <a:p>
            <a:pPr marL="0" indent="0">
              <a:buNone/>
            </a:pPr>
            <a:r>
              <a:rPr lang="en-US" dirty="0"/>
              <a:t>proposes that the node with the lowest lattice height should</a:t>
            </a:r>
          </a:p>
          <a:p>
            <a:pPr marL="0" indent="0">
              <a:buNone/>
            </a:pPr>
            <a:r>
              <a:rPr lang="en-US" dirty="0"/>
              <a:t>be selected as the optimal solution.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information loss metric that takes into account the height of the generalization hierarchy is Precision or </a:t>
            </a:r>
            <a:r>
              <a:rPr lang="en-US" i="1" dirty="0"/>
              <a:t>Prec</a:t>
            </a:r>
            <a:r>
              <a:rPr lang="en-US" dirty="0"/>
              <a:t>. The </a:t>
            </a:r>
            <a:r>
              <a:rPr lang="en-US" i="1" dirty="0" err="1"/>
              <a:t>Prec</a:t>
            </a:r>
            <a:r>
              <a:rPr lang="en-US" i="1" dirty="0"/>
              <a:t> </a:t>
            </a:r>
            <a:r>
              <a:rPr lang="en-US" dirty="0"/>
              <a:t>was introduced by Sweeney46,47 as an information loss metric that is suitable for hierarchical data.</a:t>
            </a:r>
          </a:p>
          <a:p>
            <a:endParaRPr lang="en-US" dirty="0"/>
          </a:p>
          <a:p>
            <a:r>
              <a:rPr lang="en-US" dirty="0"/>
              <a:t>Another commonly used information loss metric is the</a:t>
            </a:r>
          </a:p>
          <a:p>
            <a:pPr marL="0" indent="0">
              <a:buNone/>
            </a:pPr>
            <a:r>
              <a:rPr lang="de-DE" dirty="0" err="1"/>
              <a:t>Discernability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DM.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384B8-66CF-4BD3-A5AB-E87867EF3C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2CE6D8-D5D6-4A15-A2C8-3CA027F30E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8DDBC5-B170-46EA-8A07-9B5F1BA12F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78BDDAC-E0CA-49BD-8B75-08F55695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Information Loss </a:t>
            </a:r>
            <a:r>
              <a:rPr lang="de-DE" dirty="0" err="1"/>
              <a:t>Metric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02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07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Extendet scenarios</a:t>
            </a:r>
          </a:p>
          <a:p>
            <a:pPr marL="0" indent="0">
              <a:buNone/>
            </a:pPr>
            <a:r>
              <a:rPr lang="de-DE" dirty="0"/>
              <a:t>4. Datatypes</a:t>
            </a:r>
          </a:p>
          <a:p>
            <a:pPr marL="0" indent="0">
              <a:buNone/>
            </a:pPr>
            <a:r>
              <a:rPr lang="de-DE" dirty="0"/>
              <a:t>5.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The concept behind DM has been criticized because DM</a:t>
            </a:r>
          </a:p>
          <a:p>
            <a:pPr marL="0" indent="0">
              <a:buNone/>
            </a:pPr>
            <a:r>
              <a:rPr lang="en-US" dirty="0"/>
              <a:t>does not measure how much the generalized records approximate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records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Information Loss </a:t>
            </a:r>
            <a:r>
              <a:rPr lang="de-DE" dirty="0" err="1"/>
              <a:t>Metric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02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Location-</a:t>
            </a:r>
            <a:r>
              <a:rPr lang="de-DE" dirty="0" err="1"/>
              <a:t>based</a:t>
            </a:r>
            <a:r>
              <a:rPr lang="de-DE" dirty="0"/>
              <a:t> services (LBS)</a:t>
            </a:r>
          </a:p>
          <a:p>
            <a:pPr>
              <a:buFontTx/>
              <a:buChar char="-"/>
            </a:pPr>
            <a:r>
              <a:rPr lang="de-DE" i="1" dirty="0"/>
              <a:t>Location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a quasi – </a:t>
            </a:r>
            <a:r>
              <a:rPr lang="de-DE" i="1" dirty="0" err="1"/>
              <a:t>Idendifier</a:t>
            </a:r>
            <a:r>
              <a:rPr lang="de-DE" i="1" dirty="0"/>
              <a:t> </a:t>
            </a:r>
            <a:endParaRPr lang="de-DE" dirty="0"/>
          </a:p>
          <a:p>
            <a:pPr>
              <a:buFontTx/>
              <a:buChar char="-"/>
            </a:pPr>
            <a:r>
              <a:rPr lang="de-DE" i="1" dirty="0" err="1"/>
              <a:t>CliqueCloar</a:t>
            </a:r>
            <a:endParaRPr lang="de-DE" i="1" dirty="0"/>
          </a:p>
          <a:p>
            <a:r>
              <a:rPr lang="en-US" dirty="0"/>
              <a:t>In the context of LBSs and mobile users, location </a:t>
            </a:r>
            <a:r>
              <a:rPr lang="en-US" i="1" dirty="0"/>
              <a:t>k</a:t>
            </a:r>
            <a:r>
              <a:rPr lang="en-US" dirty="0"/>
              <a:t>-anonymity demands that location information contained in a message sent from a mobile user to a LBS should be indistinguishable from at least </a:t>
            </a:r>
            <a:r>
              <a:rPr lang="en-US" i="1" dirty="0"/>
              <a:t>k−</a:t>
            </a:r>
            <a:r>
              <a:rPr lang="en-US" dirty="0"/>
              <a:t>1 other messages from different mobile nodes</a:t>
            </a:r>
          </a:p>
          <a:p>
            <a:r>
              <a:rPr lang="en-US" i="1" dirty="0"/>
              <a:t>Attacks Restricted Space Identification </a:t>
            </a:r>
            <a:r>
              <a:rPr lang="en-US" dirty="0"/>
              <a:t>and </a:t>
            </a:r>
            <a:r>
              <a:rPr lang="en-US" i="1" dirty="0"/>
              <a:t>Observation </a:t>
            </a:r>
            <a:r>
              <a:rPr lang="de-DE" i="1" dirty="0" err="1"/>
              <a:t>Identification</a:t>
            </a:r>
            <a:r>
              <a:rPr lang="de-DE" dirty="0"/>
              <a:t>.</a:t>
            </a:r>
          </a:p>
          <a:p>
            <a:r>
              <a:rPr lang="de-DE" i="1" dirty="0" err="1"/>
              <a:t>Spatial</a:t>
            </a:r>
            <a:r>
              <a:rPr lang="de-DE" i="1" dirty="0"/>
              <a:t> </a:t>
            </a:r>
            <a:r>
              <a:rPr lang="de-DE" i="1" dirty="0" err="1"/>
              <a:t>cloaking</a:t>
            </a:r>
            <a:r>
              <a:rPr lang="de-DE" i="1" dirty="0"/>
              <a:t> and temporal </a:t>
            </a:r>
            <a:r>
              <a:rPr lang="de-DE" i="1" dirty="0" err="1"/>
              <a:t>cloaking</a:t>
            </a:r>
            <a:endParaRPr lang="de-DE" i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F68ED47-9503-4321-A9F3-FE450D79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604367"/>
            <a:ext cx="3426563" cy="393819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2DFEAE-9DEC-4646-9477-C594C3D85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1124744"/>
            <a:ext cx="6057632" cy="390601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2CF7DA-8265-4E05-841B-FF2EA359C9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DFEC1-C111-4891-A480-1C0060DB9C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1D70D8-D243-4560-ACB7-252048CA3C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50845C-1A0F-47BE-8F4B-098913D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 </a:t>
            </a:r>
            <a:r>
              <a:rPr lang="de-DE" b="1" dirty="0" err="1"/>
              <a:t>Datatyp</a:t>
            </a:r>
            <a:r>
              <a:rPr lang="de-DE" b="1" dirty="0"/>
              <a:t> - 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30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  <a:p>
            <a:r>
              <a:rPr lang="en-US" dirty="0"/>
              <a:t>Sanitization</a:t>
            </a:r>
          </a:p>
          <a:p>
            <a:r>
              <a:rPr lang="de-DE" dirty="0"/>
              <a:t>de-</a:t>
            </a:r>
            <a:r>
              <a:rPr lang="de-DE" dirty="0" err="1"/>
              <a:t>identiﬁcation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00" y="1496113"/>
            <a:ext cx="2815654" cy="38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95" y="3662269"/>
            <a:ext cx="2592288" cy="25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7C864D-96CB-4AAD-8F69-46F95369D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i="1" dirty="0"/>
              <a:t>k</a:t>
            </a:r>
            <a:r>
              <a:rPr lang="de-DE" dirty="0"/>
              <a:t>-Same. </a:t>
            </a:r>
            <a:r>
              <a:rPr lang="en-US" b="1" dirty="0"/>
              <a:t>Face identification </a:t>
            </a:r>
            <a:r>
              <a:rPr lang="en-US" dirty="0"/>
              <a:t>results when a face image is properly associated with explicit identifiers, such as name and address, of the person who is the subject of the face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r>
              <a:rPr lang="en-US" dirty="0"/>
              <a:t>In the next section, face recognition software is examined in detail. The goal of this work is to alter face images in such a way that automated face recognition cannot be reliably performed on the resulting images. Before claims of thwarting face recognition software can be made, more discussion is </a:t>
            </a:r>
            <a:r>
              <a:rPr lang="en-US"/>
              <a:t>needed on altering </a:t>
            </a:r>
            <a:r>
              <a:rPr lang="en-US" dirty="0"/>
              <a:t>face images. This is termed de-identification of face images, as described in Definition 2.7.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A2EFC3-F5F3-44F7-A354-3FDB28A8B4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989A17-18D4-4F20-8F30-B8827799AF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B3509-98FF-413B-95F1-D9411CC2C6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496B6B-9684-4747-8FBE-1E47B83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6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7C42F9-8E74-40CA-8AA0-C0AD6BFAC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Erase</a:t>
            </a:r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en-US" dirty="0"/>
              <a:t>considered in the above setup and ERASE are different. While the goal in the K-anonymization is to anonymize a given  </a:t>
            </a:r>
            <a:r>
              <a:rPr lang="de-DE" dirty="0" err="1"/>
              <a:t>database</a:t>
            </a:r>
            <a:r>
              <a:rPr lang="de-DE" dirty="0"/>
              <a:t>, in ERASE,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sanitize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. </a:t>
            </a:r>
            <a:r>
              <a:rPr lang="de-DE" b="1" dirty="0"/>
              <a:t>(</a:t>
            </a:r>
            <a:r>
              <a:rPr lang="de-DE" dirty="0"/>
              <a:t>K</a:t>
            </a:r>
            <a:r>
              <a:rPr lang="de-DE" b="1" dirty="0"/>
              <a:t>-</a:t>
            </a:r>
            <a:r>
              <a:rPr lang="de-DE" b="1" dirty="0" err="1"/>
              <a:t>safety</a:t>
            </a:r>
            <a:r>
              <a:rPr lang="de-DE" b="1" dirty="0"/>
              <a:t>)</a:t>
            </a:r>
          </a:p>
          <a:p>
            <a:r>
              <a:rPr lang="en-US" dirty="0"/>
              <a:t>E denote the set of entities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e 2 E </a:t>
            </a:r>
            <a:r>
              <a:rPr lang="en-US" dirty="0"/>
              <a:t>with a set of terms C(e) which collectively represent the entire knowledge the adversary has about the entity</a:t>
            </a:r>
          </a:p>
          <a:p>
            <a:r>
              <a:rPr lang="en-US" dirty="0"/>
              <a:t>Each disease is an entity, and its context includes the symptoms and the drugs used to cure the disease.</a:t>
            </a:r>
            <a:r>
              <a:rPr lang="de-DE" dirty="0"/>
              <a:t>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protected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dirty="0"/>
              <a:t>Problem NP-Hard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25A7C7-A5B6-4B13-A9D6-3724754DEF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FD571C-9DB0-4F33-8101-9F69BB1DE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64C9BD-BB48-4958-9EF7-0B9AD95DE6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005843-4524-4142-AAD9-795F09B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29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17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2640</Words>
  <Application>Microsoft Office PowerPoint</Application>
  <PresentationFormat>Bildschirmpräsentation (4:3)</PresentationFormat>
  <Paragraphs>331</Paragraphs>
  <Slides>27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5. Complexity of Optimal K-Anonymity</vt:lpstr>
      <vt:lpstr>Optimal K-Anonymity</vt:lpstr>
      <vt:lpstr>K-Anonymity Generalization and Supression</vt:lpstr>
      <vt:lpstr>K-Anonymity Generalication latis</vt:lpstr>
      <vt:lpstr>PowerPoint-Präsentation</vt:lpstr>
      <vt:lpstr>K-anonymity Information Loss Metric</vt:lpstr>
      <vt:lpstr>5. Complexity of Optimal K-Anonymity</vt:lpstr>
      <vt:lpstr>K-anonymity Information Loss Metric</vt:lpstr>
      <vt:lpstr>6. Datatype - High-Dimensional Transaction Data</vt:lpstr>
      <vt:lpstr>6. Datatyp - Moving Object Data</vt:lpstr>
      <vt:lpstr>6. Datatyp - Moving Object Data</vt:lpstr>
      <vt:lpstr>6. Datatyp - Unstructured Data</vt:lpstr>
      <vt:lpstr>Datatyp - Unstructured Data cont‘d</vt:lpstr>
      <vt:lpstr>Datatyp - Unstructured Data cont‘d</vt:lpstr>
      <vt:lpstr>7.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keywords>C_Unrestricted</cp:keywords>
  <cp:lastModifiedBy>Andi h</cp:lastModifiedBy>
  <cp:revision>284</cp:revision>
  <cp:lastPrinted>2018-01-29T10:26:05Z</cp:lastPrinted>
  <dcterms:created xsi:type="dcterms:W3CDTF">2016-01-24T22:07:33Z</dcterms:created>
  <dcterms:modified xsi:type="dcterms:W3CDTF">2018-02-02T19:11:27Z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Document Confidentiality">
    <vt:lpwstr>Unrestricted</vt:lpwstr>
  </property>
</Properties>
</file>