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27"/>
  </p:notesMasterIdLst>
  <p:handoutMasterIdLst>
    <p:handoutMasterId r:id="rId28"/>
  </p:handoutMasterIdLst>
  <p:sldIdLst>
    <p:sldId id="256" r:id="rId4"/>
    <p:sldId id="301" r:id="rId5"/>
    <p:sldId id="297" r:id="rId6"/>
    <p:sldId id="287" r:id="rId7"/>
    <p:sldId id="295" r:id="rId8"/>
    <p:sldId id="294" r:id="rId9"/>
    <p:sldId id="259" r:id="rId10"/>
    <p:sldId id="288" r:id="rId11"/>
    <p:sldId id="289" r:id="rId12"/>
    <p:sldId id="290" r:id="rId13"/>
    <p:sldId id="291" r:id="rId14"/>
    <p:sldId id="296" r:id="rId15"/>
    <p:sldId id="320" r:id="rId16"/>
    <p:sldId id="321" r:id="rId17"/>
    <p:sldId id="322" r:id="rId18"/>
    <p:sldId id="323" r:id="rId19"/>
    <p:sldId id="319" r:id="rId20"/>
    <p:sldId id="329" r:id="rId21"/>
    <p:sldId id="312" r:id="rId22"/>
    <p:sldId id="328" r:id="rId23"/>
    <p:sldId id="311" r:id="rId24"/>
    <p:sldId id="325" r:id="rId25"/>
    <p:sldId id="330" r:id="rId26"/>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33843" autoAdjust="0"/>
  </p:normalViewPr>
  <p:slideViewPr>
    <p:cSldViewPr snapToObjects="1">
      <p:cViewPr varScale="1">
        <p:scale>
          <a:sx n="38" d="100"/>
          <a:sy n="38" d="100"/>
        </p:scale>
        <p:origin x="369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04.02.2018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Example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  -&gt; another barrier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got an optimal k-anonymity version. –&gt; anther barrier</a:t>
            </a:r>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13</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authors of [20] introduced the notion of monotonic</a:t>
            </a:r>
          </a:p>
          <a:p>
            <a:r>
              <a:rPr lang="de-DE" sz="1200" b="0" i="0" u="none" strike="noStrike" kern="1200" baseline="0" dirty="0" err="1">
                <a:solidFill>
                  <a:schemeClr val="tx1"/>
                </a:solidFill>
                <a:latin typeface="Arial" charset="0"/>
                <a:ea typeface="+mn-ea"/>
                <a:cs typeface="+mn-cs"/>
              </a:rPr>
              <a:t>generalization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hierarchies</a:t>
            </a:r>
            <a:r>
              <a:rPr lang="de-DE" sz="1200" b="0" i="0" u="none" strike="noStrike" kern="1200" baseline="0" dirty="0">
                <a:solidFill>
                  <a:schemeClr val="tx1"/>
                </a:solidFill>
                <a:latin typeface="Arial" charset="0"/>
                <a:ea typeface="+mn-ea"/>
                <a:cs typeface="+mn-cs"/>
              </a:rPr>
              <a:t>. In a </a:t>
            </a:r>
            <a:r>
              <a:rPr lang="de-DE" sz="1200" b="0" i="0" u="none" strike="noStrike" kern="1200" baseline="0" dirty="0" err="1">
                <a:solidFill>
                  <a:schemeClr val="tx1"/>
                </a:solidFill>
                <a:latin typeface="Arial" charset="0"/>
                <a:ea typeface="+mn-ea"/>
                <a:cs typeface="+mn-cs"/>
              </a:rPr>
              <a:t>monotonic</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generalization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hierarchy</a:t>
            </a:r>
            <a:r>
              <a:rPr lang="de-DE"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the groups at level l +1 are built by merging groups</a:t>
            </a:r>
          </a:p>
          <a:p>
            <a:r>
              <a:rPr lang="en-US" sz="1200" b="0" i="0" u="none" strike="noStrike" kern="1200" baseline="0" dirty="0">
                <a:solidFill>
                  <a:schemeClr val="tx1"/>
                </a:solidFill>
                <a:latin typeface="Arial" charset="0"/>
                <a:ea typeface="+mn-ea"/>
                <a:cs typeface="+mn-cs"/>
              </a:rPr>
              <a:t>from level l. This allows pruning of large parts of the search</a:t>
            </a:r>
          </a:p>
          <a:p>
            <a:r>
              <a:rPr lang="en-US" sz="1200" b="0" i="0" u="none" strike="noStrike" kern="1200" baseline="0" dirty="0">
                <a:solidFill>
                  <a:schemeClr val="tx1"/>
                </a:solidFill>
                <a:latin typeface="Arial" charset="0"/>
                <a:ea typeface="+mn-ea"/>
                <a:cs typeface="+mn-cs"/>
              </a:rPr>
              <a:t>space, because all states which are successors of an anonymous</a:t>
            </a:r>
          </a:p>
          <a:p>
            <a:r>
              <a:rPr lang="en-US" sz="1200" b="0" i="0" u="none" strike="noStrike" kern="1200" baseline="0" dirty="0">
                <a:solidFill>
                  <a:schemeClr val="tx1"/>
                </a:solidFill>
                <a:latin typeface="Arial" charset="0"/>
                <a:ea typeface="+mn-ea"/>
                <a:cs typeface="+mn-cs"/>
              </a:rPr>
              <a:t>state are also anonymous. Furthermore, all predecessors of a</a:t>
            </a:r>
          </a:p>
          <a:p>
            <a:r>
              <a:rPr lang="en-US" sz="1200" b="0" i="0" u="none" strike="noStrike" kern="1200" baseline="0" dirty="0">
                <a:solidFill>
                  <a:schemeClr val="tx1"/>
                </a:solidFill>
                <a:latin typeface="Arial" charset="0"/>
                <a:ea typeface="+mn-ea"/>
                <a:cs typeface="+mn-cs"/>
              </a:rPr>
              <a:t>non-anonymous state are also non-anonymous. This is because</a:t>
            </a:r>
          </a:p>
          <a:p>
            <a:r>
              <a:rPr lang="en-US" sz="1200" b="0" i="0" u="none" strike="noStrike" kern="1200" baseline="0" dirty="0">
                <a:solidFill>
                  <a:schemeClr val="tx1"/>
                </a:solidFill>
                <a:latin typeface="Arial" charset="0"/>
                <a:ea typeface="+mn-ea"/>
                <a:cs typeface="+mn-cs"/>
              </a:rPr>
              <a:t>generalization is monotonic for the complete dataset if it is</a:t>
            </a:r>
          </a:p>
          <a:p>
            <a:r>
              <a:rPr lang="en-US" sz="1200" b="0" i="0" u="none" strike="noStrike" kern="1200" baseline="0" dirty="0">
                <a:solidFill>
                  <a:schemeClr val="tx1"/>
                </a:solidFill>
                <a:latin typeface="Arial" charset="0"/>
                <a:ea typeface="+mn-ea"/>
                <a:cs typeface="+mn-cs"/>
              </a:rPr>
              <a:t>monotonic for each quasi-identifier. An example is shown</a:t>
            </a:r>
          </a:p>
          <a:p>
            <a:r>
              <a:rPr lang="en-US" sz="1200" b="0" i="0" u="none" strike="noStrike" kern="1200" baseline="0" dirty="0">
                <a:solidFill>
                  <a:schemeClr val="tx1"/>
                </a:solidFill>
                <a:latin typeface="Arial" charset="0"/>
                <a:ea typeface="+mn-ea"/>
                <a:cs typeface="+mn-cs"/>
              </a:rPr>
              <a:t>in Figure 3, where the fact that (2, 1, 1) is non-anonymous</a:t>
            </a:r>
          </a:p>
          <a:p>
            <a:r>
              <a:rPr lang="en-US" sz="1200" b="0" i="0" u="none" strike="noStrike" kern="1200" baseline="0" dirty="0">
                <a:solidFill>
                  <a:schemeClr val="tx1"/>
                </a:solidFill>
                <a:latin typeface="Arial" charset="0"/>
                <a:ea typeface="+mn-ea"/>
                <a:cs typeface="+mn-cs"/>
              </a:rPr>
              <a:t>implies that all of its predecessors are also non-anonymous</a:t>
            </a:r>
          </a:p>
          <a:p>
            <a:r>
              <a:rPr lang="en-US" sz="1200" b="0" i="0" u="none" strike="noStrike" kern="1200" baseline="0" dirty="0">
                <a:solidFill>
                  <a:schemeClr val="tx1"/>
                </a:solidFill>
                <a:latin typeface="Arial" charset="0"/>
                <a:ea typeface="+mn-ea"/>
                <a:cs typeface="+mn-cs"/>
              </a:rPr>
              <a:t>(dark gray). Furthermore, all successors of the</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a:t>
            </a:r>
          </a:p>
          <a:p>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14</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three information loss metrics that we have presented above (</a:t>
            </a:r>
            <a:r>
              <a:rPr lang="en-US" sz="1200" b="0" i="1" u="none" strike="noStrike" kern="1200" baseline="0" dirty="0" err="1">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and non-uniform entropy) are monotonic</a:t>
            </a:r>
          </a:p>
          <a:p>
            <a:r>
              <a:rPr lang="en-US" sz="1200" b="0" i="0" u="none" strike="noStrike" kern="1200" baseline="0" dirty="0">
                <a:solidFill>
                  <a:schemeClr val="tx1"/>
                </a:solidFill>
                <a:latin typeface="Arial" charset="0"/>
                <a:ea typeface="+mn-ea"/>
                <a:cs typeface="+mn-cs"/>
              </a:rPr>
              <a:t>within any given generalization strategy. This means that as we move up the lattice along any generalization strategy the</a:t>
            </a:r>
          </a:p>
          <a:p>
            <a:r>
              <a:rPr lang="en-US" sz="1200" b="0" i="0" u="none" strike="noStrike" kern="1200" baseline="0" dirty="0">
                <a:solidFill>
                  <a:schemeClr val="tx1"/>
                </a:solidFill>
                <a:latin typeface="Arial" charset="0"/>
                <a:ea typeface="+mn-ea"/>
                <a:cs typeface="+mn-cs"/>
              </a:rPr>
              <a:t>information loss value will either remain the same or increase. This property is important because it means that if we have two</a:t>
            </a:r>
          </a:p>
          <a:p>
            <a:r>
              <a:rPr lang="en-US" sz="1200" b="0" i="0" u="none" strike="noStrike" kern="1200" baseline="0" dirty="0">
                <a:solidFill>
                  <a:schemeClr val="tx1"/>
                </a:solidFill>
                <a:latin typeface="Arial" charset="0"/>
                <a:ea typeface="+mn-ea"/>
                <a:cs typeface="+mn-cs"/>
              </a:rPr>
              <a:t>k-anonymous nodes in the same generalization strategy, then the one lower in the strategy will always have a lower information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generalization hierarchies for the three quasi-identifiers in</a:t>
            </a:r>
          </a:p>
          <a:p>
            <a:r>
              <a:rPr lang="en-US" sz="1200" b="0" i="0" u="none" strike="noStrike" kern="1200" baseline="0" dirty="0">
                <a:solidFill>
                  <a:schemeClr val="tx1"/>
                </a:solidFill>
                <a:latin typeface="Arial" charset="0"/>
                <a:ea typeface="+mn-ea"/>
                <a:cs typeface="+mn-cs"/>
              </a:rPr>
              <a:t>Figure 1 can be represented as a lattice, as in panel (a) of Figure</a:t>
            </a:r>
          </a:p>
          <a:p>
            <a:r>
              <a:rPr lang="en-US" sz="1200" b="0" i="0" u="none" strike="noStrike" kern="1200" baseline="0" dirty="0">
                <a:solidFill>
                  <a:schemeClr val="tx1"/>
                </a:solidFill>
                <a:latin typeface="Arial" charset="0"/>
                <a:ea typeface="+mn-ea"/>
                <a:cs typeface="+mn-cs"/>
              </a:rPr>
              <a:t>2.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a:t>
            </a:r>
          </a:p>
          <a:p>
            <a:r>
              <a:rPr lang="en-US" sz="1200" b="0" i="0" u="none" strike="noStrike" kern="1200" baseline="0" dirty="0">
                <a:solidFill>
                  <a:schemeClr val="tx1"/>
                </a:solidFill>
                <a:latin typeface="Arial" charset="0"/>
                <a:ea typeface="+mn-ea"/>
                <a:cs typeface="+mn-cs"/>
              </a:rPr>
              <a:t>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a:t>
            </a:r>
          </a:p>
          <a:p>
            <a:r>
              <a:rPr lang="en-US" sz="1200" b="0" i="0" u="none" strike="noStrike" kern="1200" baseline="0" dirty="0">
                <a:solidFill>
                  <a:schemeClr val="tx1"/>
                </a:solidFill>
                <a:latin typeface="Arial" charset="0"/>
                <a:ea typeface="+mn-ea"/>
                <a:cs typeface="+mn-cs"/>
              </a:rPr>
              <a:t>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Panel (b) of Figure 2 shows two</a:t>
            </a:r>
          </a:p>
          <a:p>
            <a:r>
              <a:rPr lang="en-US" sz="1200" b="0" i="0" u="none" strike="noStrike" kern="1200" baseline="0" dirty="0">
                <a:solidFill>
                  <a:schemeClr val="tx1"/>
                </a:solidFill>
                <a:latin typeface="Arial" charset="0"/>
                <a:ea typeface="+mn-ea"/>
                <a:cs typeface="+mn-cs"/>
              </a:rPr>
              <a:t>generalization strategies which pass through the node d0, g1,</a:t>
            </a:r>
          </a:p>
          <a:p>
            <a:r>
              <a:rPr lang="en-US" sz="1200" b="0" i="0" u="none" strike="noStrike" kern="1200" baseline="0" dirty="0">
                <a:solidFill>
                  <a:schemeClr val="tx1"/>
                </a:solidFill>
                <a:latin typeface="Arial" charset="0"/>
                <a:ea typeface="+mn-ea"/>
                <a:cs typeface="+mn-cs"/>
              </a:rPr>
              <a:t>a2. Each node in the lattice represents a possible instance of the</a:t>
            </a:r>
          </a:p>
          <a:p>
            <a:r>
              <a:rPr lang="en-US" sz="1200" b="0" i="0" u="none" strike="noStrike" kern="1200" baseline="0" dirty="0">
                <a:solidFill>
                  <a:schemeClr val="tx1"/>
                </a:solidFill>
                <a:latin typeface="Arial" charset="0"/>
                <a:ea typeface="+mn-ea"/>
                <a:cs typeface="+mn-cs"/>
              </a:rPr>
              <a:t>dataset. One of these nodes is the globally optimal solution and</a:t>
            </a:r>
          </a:p>
          <a:p>
            <a:r>
              <a:rPr lang="en-US" sz="1200" b="0" i="0" u="none" strike="noStrike" kern="1200" baseline="0" dirty="0">
                <a:solidFill>
                  <a:schemeClr val="tx1"/>
                </a:solidFill>
                <a:latin typeface="Arial" charset="0"/>
                <a:ea typeface="+mn-ea"/>
                <a:cs typeface="+mn-cs"/>
              </a:rPr>
              <a:t>the objective of a k-anonymity algorithm is to find it efficiently.</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All equivalence classes in the dataset that are smaller than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are</a:t>
            </a:r>
          </a:p>
          <a:p>
            <a:r>
              <a:rPr lang="en-US" sz="1200" b="0" i="0" u="none" strike="noStrike" kern="1200" baseline="0" dirty="0">
                <a:solidFill>
                  <a:schemeClr val="tx1"/>
                </a:solidFill>
                <a:latin typeface="Arial" charset="0"/>
                <a:ea typeface="+mn-ea"/>
                <a:cs typeface="+mn-cs"/>
              </a:rPr>
              <a:t>suppressed.26 In Figure 2, 70% of the records were suppressed in</a:t>
            </a:r>
          </a:p>
          <a:p>
            <a:r>
              <a:rPr lang="en-US" sz="1200" b="0" i="0" u="none" strike="noStrike" kern="1200" baseline="0" dirty="0">
                <a:solidFill>
                  <a:schemeClr val="tx1"/>
                </a:solidFill>
                <a:latin typeface="Arial" charset="0"/>
                <a:ea typeface="+mn-ea"/>
                <a:cs typeface="+mn-cs"/>
              </a:rPr>
              <a:t>the dataset represented by node d0, g0, a0 because these</a:t>
            </a:r>
          </a:p>
          <a:p>
            <a:r>
              <a:rPr lang="en-US" sz="1200" b="0" i="0" u="none" strike="noStrike" kern="1200" baseline="0" dirty="0">
                <a:solidFill>
                  <a:schemeClr val="tx1"/>
                </a:solidFill>
                <a:latin typeface="Arial" charset="0"/>
                <a:ea typeface="+mn-ea"/>
                <a:cs typeface="+mn-cs"/>
              </a:rPr>
              <a:t>records were in small equivalence classes. As more generalization</a:t>
            </a:r>
          </a:p>
          <a:p>
            <a:r>
              <a:rPr lang="en-US" sz="1200" b="0" i="0" u="none" strike="noStrike" kern="1200" baseline="0" dirty="0">
                <a:solidFill>
                  <a:schemeClr val="tx1"/>
                </a:solidFill>
                <a:latin typeface="Arial" charset="0"/>
                <a:ea typeface="+mn-ea"/>
                <a:cs typeface="+mn-cs"/>
              </a:rPr>
              <a:t>is applied, the extent of suppression goes down. For example,</a:t>
            </a:r>
          </a:p>
          <a:p>
            <a:r>
              <a:rPr lang="en-US" sz="1200" b="0" i="0" u="none" strike="noStrike" kern="1200" baseline="0" dirty="0">
                <a:solidFill>
                  <a:schemeClr val="tx1"/>
                </a:solidFill>
                <a:latin typeface="Arial" charset="0"/>
                <a:ea typeface="+mn-ea"/>
                <a:cs typeface="+mn-cs"/>
              </a:rPr>
              <a:t>node d0, g0, a1, with age generalized to 5-year intervals, has</a:t>
            </a:r>
          </a:p>
          <a:p>
            <a:r>
              <a:rPr lang="en-US" sz="1200" b="0" i="0" u="none" strike="noStrike" kern="1200" baseline="0" dirty="0">
                <a:solidFill>
                  <a:schemeClr val="tx1"/>
                </a:solidFill>
                <a:latin typeface="Arial" charset="0"/>
                <a:ea typeface="+mn-ea"/>
                <a:cs typeface="+mn-cs"/>
              </a:rPr>
              <a:t>only 30% of the records suppressed.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Out of the highlighted nodes in the lattice, Samarati24 proposes that the node with the lowest lattice height should be selected as the optimal solution. In our example of Figure</a:t>
            </a:r>
          </a:p>
          <a:p>
            <a:r>
              <a:rPr lang="en-US" sz="1200" b="0" i="0" u="none" strike="noStrike" kern="1200" baseline="0" dirty="0">
                <a:solidFill>
                  <a:schemeClr val="tx1"/>
                </a:solidFill>
                <a:latin typeface="Arial" charset="0"/>
                <a:ea typeface="+mn-ea"/>
                <a:cs typeface="+mn-cs"/>
              </a:rPr>
              <a:t>2, this would be node d0, g1, a1. The assumption being made is that this solution balances the extent of generalization with the extent of suppression</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was</a:t>
            </a:r>
          </a:p>
          <a:p>
            <a:r>
              <a:rPr lang="en-US" sz="1200" b="0" i="0" u="none" strike="noStrike" kern="1200" baseline="0" dirty="0">
                <a:solidFill>
                  <a:schemeClr val="tx1"/>
                </a:solidFill>
                <a:latin typeface="Arial" charset="0"/>
                <a:ea typeface="+mn-ea"/>
                <a:cs typeface="+mn-cs"/>
              </a:rPr>
              <a:t>introduced by Sweeney46,47 as an information loss metric that is suitable for hierarchical data. For every variable, the ratio </a:t>
            </a:r>
            <a:r>
              <a:rPr lang="en-US" sz="1200" b="0" i="0" u="none" strike="noStrike" kern="1200" baseline="0" dirty="0" err="1">
                <a:solidFill>
                  <a:schemeClr val="tx1"/>
                </a:solidFill>
                <a:latin typeface="Arial" charset="0"/>
                <a:ea typeface="+mn-ea"/>
                <a:cs typeface="+mn-cs"/>
              </a:rPr>
              <a:t>ofthe</a:t>
            </a:r>
            <a:r>
              <a:rPr lang="en-US" sz="1200" b="0" i="0" u="none" strike="noStrike" kern="1200" baseline="0" dirty="0">
                <a:solidFill>
                  <a:schemeClr val="tx1"/>
                </a:solidFill>
                <a:latin typeface="Arial" charset="0"/>
                <a:ea typeface="+mn-ea"/>
                <a:cs typeface="+mn-cs"/>
              </a:rPr>
              <a:t>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 hierarchy) gives the amount of information loss for that </a:t>
            </a:r>
            <a:r>
              <a:rPr lang="de-DE" sz="1200" b="0" i="0" u="none" strike="noStrike" kern="1200" baseline="0" dirty="0" err="1">
                <a:solidFill>
                  <a:schemeClr val="tx1"/>
                </a:solidFill>
                <a:latin typeface="Arial" charset="0"/>
                <a:ea typeface="+mn-ea"/>
                <a:cs typeface="+mn-cs"/>
              </a:rPr>
              <a:t>particular</a:t>
            </a:r>
            <a:r>
              <a:rPr lang="de-DE" sz="1200" b="0" i="0" u="none" strike="noStrike" kern="1200" baseline="0" dirty="0">
                <a:solidFill>
                  <a:schemeClr val="tx1"/>
                </a:solidFill>
                <a:latin typeface="Arial" charset="0"/>
                <a:ea typeface="+mn-ea"/>
                <a:cs typeface="+mn-cs"/>
              </a:rPr>
              <a:t> variable.</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For example, in Figure 1 if age is generalized from age in years to age in five year intervals, then the 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 As a</a:t>
            </a:r>
          </a:p>
          <a:p>
            <a:r>
              <a:rPr lang="en-US" sz="1200" b="0" i="0" u="none" strike="noStrike" kern="1200" baseline="0" dirty="0">
                <a:solidFill>
                  <a:schemeClr val="tx1"/>
                </a:solidFill>
                <a:latin typeface="Arial" charset="0"/>
                <a:ea typeface="+mn-ea"/>
                <a:cs typeface="+mn-cs"/>
              </a:rPr>
              <a:t>consequence, the more a variable is generalized, the higher the information loss. Moreover, variables with more generalization steps (i.e., more levels in their generalization hierarchy) tend to have less information loss than ones with shorter hierarchies. Using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as the information loss metric, the noded2, g0, a1 would be the optimal node rather than node d0, g1, a1 in</a:t>
            </a:r>
          </a:p>
          <a:p>
            <a:r>
              <a:rPr lang="en-US" sz="1200" b="0" i="0" u="none" strike="noStrike" kern="1200" baseline="0" dirty="0">
                <a:solidFill>
                  <a:schemeClr val="tx1"/>
                </a:solidFill>
                <a:latin typeface="Arial" charset="0"/>
                <a:ea typeface="+mn-ea"/>
                <a:cs typeface="+mn-cs"/>
              </a:rPr>
              <a:t>Figure 2: the former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0.417 and the latter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a:t>
            </a:r>
            <a:r>
              <a:rPr lang="de-DE" sz="1200" b="0" i="0" u="none" strike="noStrike" kern="1200" baseline="0" dirty="0">
                <a:solidFill>
                  <a:schemeClr val="tx1"/>
                </a:solidFill>
                <a:latin typeface="Arial" charset="0"/>
                <a:ea typeface="+mn-ea"/>
                <a:cs typeface="+mn-cs"/>
              </a:rPr>
              <a:t>0.466.</a:t>
            </a: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DM.27,39,48–54 The </a:t>
            </a:r>
            <a:r>
              <a:rPr lang="en-US" sz="1200" b="0" i="0" u="none" strike="noStrike" kern="1200" baseline="0" dirty="0" err="1">
                <a:solidFill>
                  <a:schemeClr val="tx1"/>
                </a:solidFill>
                <a:latin typeface="Arial" charset="0"/>
                <a:ea typeface="+mn-ea"/>
                <a:cs typeface="+mn-cs"/>
              </a:rPr>
              <a:t>discernability</a:t>
            </a:r>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 suppressed records are indistinguishable from all other </a:t>
            </a:r>
            <a:r>
              <a:rPr lang="de-DE" sz="1200" b="0" i="0" u="none" strike="noStrike" kern="1200" baseline="0" dirty="0" err="1">
                <a:solidFill>
                  <a:schemeClr val="tx1"/>
                </a:solidFill>
                <a:latin typeface="Arial" charset="0"/>
                <a:ea typeface="+mn-ea"/>
                <a:cs typeface="+mn-cs"/>
              </a:rPr>
              <a:t>records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information loss also solves a weakness with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in that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does not take into account the size</a:t>
            </a:r>
          </a:p>
          <a:p>
            <a:r>
              <a:rPr lang="en-US" sz="1200" b="0" i="0" u="none" strike="noStrike" kern="1200" baseline="0" dirty="0">
                <a:solidFill>
                  <a:schemeClr val="tx1"/>
                </a:solidFill>
                <a:latin typeface="Arial" charset="0"/>
                <a:ea typeface="+mn-ea"/>
                <a:cs typeface="+mn-cs"/>
              </a:rPr>
              <a:t>of the equivalence classes. If we generalize gender to “Person” in Table a of Figure 3 to obtain Table c in Figure</a:t>
            </a:r>
          </a:p>
          <a:p>
            <a:r>
              <a:rPr lang="en-US" sz="1200" b="0" i="0" u="none" strike="noStrike" kern="1200" baseline="0" dirty="0">
                <a:solidFill>
                  <a:schemeClr val="tx1"/>
                </a:solidFill>
                <a:latin typeface="Arial" charset="0"/>
                <a:ea typeface="+mn-ea"/>
                <a:cs typeface="+mn-cs"/>
              </a:rPr>
              <a:t>3, then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for Table (c) would be 0.33 and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would be 16. However, Table b in Figure 3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0.0833 and a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of 28. As can be seen in this case, the</a:t>
            </a:r>
          </a:p>
          <a:p>
            <a:r>
              <a:rPr lang="en-US" sz="1200" b="0" i="0" u="none" strike="noStrike" kern="1200" baseline="0" dirty="0">
                <a:solidFill>
                  <a:schemeClr val="tx1"/>
                </a:solidFill>
                <a:latin typeface="Arial" charset="0"/>
                <a:ea typeface="+mn-ea"/>
                <a:cs typeface="+mn-cs"/>
              </a:rPr>
              <a:t>higher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 had a lower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value. The reason is that there are more equivalence classes in (b) than in (c),</a:t>
            </a:r>
          </a:p>
          <a:p>
            <a:r>
              <a:rPr lang="en-US" sz="1200" b="0" i="0" u="none" strike="noStrike" kern="1200" baseline="0" dirty="0">
                <a:solidFill>
                  <a:schemeClr val="tx1"/>
                </a:solidFill>
                <a:latin typeface="Arial" charset="0"/>
                <a:ea typeface="+mn-ea"/>
                <a:cs typeface="+mn-cs"/>
              </a:rPr>
              <a:t>and one of the equivalence classes is larger;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does not consider the structure of the data itself.</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a:t>
            </a:r>
          </a:p>
          <a:p>
            <a:r>
              <a:rPr lang="en-US" sz="1200" b="0" i="0" u="none" strike="noStrike" kern="1200" baseline="0" dirty="0">
                <a:solidFill>
                  <a:schemeClr val="tx1"/>
                </a:solidFill>
                <a:latin typeface="Arial" charset="0"/>
                <a:ea typeface="+mn-ea"/>
                <a:cs typeface="+mn-cs"/>
              </a:rPr>
              <a:t>hierarchy) gives the amount of information loss for that</a:t>
            </a:r>
          </a:p>
          <a:p>
            <a:r>
              <a:rPr lang="en-US" sz="1200" b="0" i="0" u="none" strike="noStrike" kern="1200" baseline="0" dirty="0">
                <a:solidFill>
                  <a:schemeClr val="tx1"/>
                </a:solidFill>
                <a:latin typeface="Arial" charset="0"/>
                <a:ea typeface="+mn-ea"/>
                <a:cs typeface="+mn-cs"/>
              </a:rPr>
              <a:t>particular variable. For example, in Figure 1 if age is generalized</a:t>
            </a:r>
          </a:p>
          <a:p>
            <a:r>
              <a:rPr lang="en-US" sz="1200" b="0" i="0" u="none" strike="noStrike" kern="1200" baseline="0" dirty="0">
                <a:solidFill>
                  <a:schemeClr val="tx1"/>
                </a:solidFill>
                <a:latin typeface="Arial" charset="0"/>
                <a:ea typeface="+mn-ea"/>
                <a:cs typeface="+mn-cs"/>
              </a:rPr>
              <a:t>from age in years to age in five year intervals, then the</a:t>
            </a:r>
          </a:p>
          <a:p>
            <a:r>
              <a:rPr lang="en-US" sz="1200" b="0" i="0" u="none" strike="noStrike" kern="1200" baseline="0" dirty="0">
                <a:solidFill>
                  <a:schemeClr val="tx1"/>
                </a:solidFill>
                <a:latin typeface="Arial" charset="0"/>
                <a:ea typeface="+mn-ea"/>
                <a:cs typeface="+mn-cs"/>
              </a:rPr>
              <a:t>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a:t>
            </a:r>
          </a:p>
          <a:p>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a:t>
            </a:r>
            <a:r>
              <a:rPr lang="de-DE" sz="1200" b="0" i="0" u="none" strike="noStrike" kern="1200" baseline="0" dirty="0">
                <a:solidFill>
                  <a:schemeClr val="tx1"/>
                </a:solidFill>
                <a:latin typeface="Arial" charset="0"/>
                <a:ea typeface="+mn-ea"/>
                <a:cs typeface="+mn-cs"/>
              </a:rPr>
              <a:t> As a</a:t>
            </a:r>
          </a:p>
          <a:p>
            <a:r>
              <a:rPr lang="en-US" sz="1200" b="0" i="0" u="none" strike="noStrike" kern="1200" baseline="0" dirty="0">
                <a:solidFill>
                  <a:schemeClr val="tx1"/>
                </a:solidFill>
                <a:latin typeface="Arial" charset="0"/>
                <a:ea typeface="+mn-ea"/>
                <a:cs typeface="+mn-cs"/>
              </a:rPr>
              <a:t>consequence, the more a variable is generalized, the higher the</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a:t>
            </a:r>
          </a:p>
          <a:p>
            <a:r>
              <a:rPr lang="en-US" sz="1200" b="0" i="0" u="none" strike="noStrike" kern="1200" baseline="0" dirty="0">
                <a:solidFill>
                  <a:schemeClr val="tx1"/>
                </a:solidFill>
                <a:latin typeface="Arial" charset="0"/>
                <a:ea typeface="+mn-ea"/>
                <a:cs typeface="+mn-cs"/>
              </a:rPr>
              <a:t>suppressed records are indistinguishable from all other</a:t>
            </a:r>
          </a:p>
          <a:p>
            <a:r>
              <a:rPr lang="en-US" sz="1200" b="0" i="0" u="none" strike="noStrike" kern="1200" baseline="0" dirty="0">
                <a:solidFill>
                  <a:schemeClr val="tx1"/>
                </a:solidFill>
                <a:latin typeface="Arial" charset="0"/>
                <a:ea typeface="+mn-ea"/>
                <a:cs typeface="+mn-cs"/>
              </a:rPr>
              <a:t>records). The formula for DM metric appears in online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a:t>
            </a:r>
            <a:r>
              <a:rPr lang="en-US" dirty="0" err="1"/>
              <a:t>correlatedwith</a:t>
            </a:r>
            <a:r>
              <a:rPr lang="en-US" dirty="0"/>
              <a:t>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a:t>
            </a:r>
            <a:r>
              <a:rPr lang="de-DE" sz="1200" b="0" i="0" u="none" strike="noStrike" kern="1200" baseline="0" dirty="0" err="1">
                <a:solidFill>
                  <a:schemeClr val="tx1"/>
                </a:solidFill>
                <a:latin typeface="Arial" charset="0"/>
                <a:ea typeface="+mn-ea"/>
                <a:cs typeface="+mn-cs"/>
              </a:rPr>
              <a:t>cloaking</a:t>
            </a:r>
            <a:r>
              <a:rPr lang="de-DE" sz="1200" b="0" i="0" u="none" strike="noStrike" kern="1200" baseline="0" dirty="0">
                <a:solidFill>
                  <a:schemeClr val="tx1"/>
                </a:solidFill>
                <a:latin typeface="Arial" charset="0"/>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a:t>
            </a:r>
          </a:p>
          <a:p>
            <a:r>
              <a:rPr lang="en-US" sz="1200" b="0" i="0" u="none" strike="noStrike" kern="1200" baseline="0" dirty="0">
                <a:solidFill>
                  <a:schemeClr val="tx1"/>
                </a:solidFill>
                <a:latin typeface="Arial" charset="0"/>
                <a:ea typeface="+mn-ea"/>
                <a:cs typeface="+mn-cs"/>
              </a:rPr>
              <a:t>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a:t>
            </a:r>
          </a:p>
          <a:p>
            <a:r>
              <a:rPr lang="en-US" sz="1200" b="0" i="0" u="none" strike="noStrike" kern="1200" baseline="0" dirty="0">
                <a:solidFill>
                  <a:schemeClr val="tx1"/>
                </a:solidFill>
                <a:latin typeface="Arial" charset="0"/>
                <a:ea typeface="+mn-ea"/>
                <a:cs typeface="+mn-cs"/>
              </a:rPr>
              <a:t>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a:t>
            </a:r>
          </a:p>
          <a:p>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are uniquely identifiable by the sender’s identifier, message reference number pairs, (</a:t>
            </a:r>
            <a:r>
              <a:rPr lang="en-US" sz="1200" b="0" i="1" u="none" strike="noStrike" kern="1200" baseline="0" dirty="0" err="1">
                <a:solidFill>
                  <a:schemeClr val="tx1"/>
                </a:solidFill>
                <a:latin typeface="Arial" charset="0"/>
                <a:ea typeface="+mn-ea"/>
                <a:cs typeface="+mn-cs"/>
              </a:rPr>
              <a:t>uid</a:t>
            </a:r>
            <a:r>
              <a:rPr lang="en-US" sz="1200" b="0" i="1" u="none" strike="noStrike" kern="1200" baseline="0" dirty="0">
                <a:solidFill>
                  <a:schemeClr val="tx1"/>
                </a:solidFill>
                <a:latin typeface="Arial" charset="0"/>
                <a:ea typeface="+mn-ea"/>
                <a:cs typeface="+mn-cs"/>
              </a:rPr>
              <a:t>, </a:t>
            </a:r>
            <a:r>
              <a:rPr lang="en-US" sz="1200" b="0" i="1" u="none" strike="noStrike" kern="1200" baseline="0" dirty="0" err="1">
                <a:solidFill>
                  <a:schemeClr val="tx1"/>
                </a:solidFill>
                <a:latin typeface="Arial" charset="0"/>
                <a:ea typeface="+mn-ea"/>
                <a:cs typeface="+mn-cs"/>
              </a:rPr>
              <a:t>rno</a:t>
            </a:r>
            <a:r>
              <a:rPr lang="en-US" sz="1200" b="0" i="0" u="none" strike="noStrike" kern="1200" baseline="0" dirty="0">
                <a:solidFill>
                  <a:schemeClr val="tx1"/>
                </a:solidFill>
                <a:latin typeface="Arial" charset="0"/>
                <a:ea typeface="+mn-ea"/>
                <a:cs typeface="+mn-cs"/>
              </a:rPr>
              <a:t>), within the set </a:t>
            </a:r>
            <a:r>
              <a:rPr lang="en-US" sz="1200" b="0" i="1" u="none" strike="noStrike" kern="1200" baseline="0" dirty="0">
                <a:solidFill>
                  <a:schemeClr val="tx1"/>
                </a:solidFill>
                <a:latin typeface="Arial" charset="0"/>
                <a:ea typeface="+mn-ea"/>
                <a:cs typeface="+mn-cs"/>
              </a:rPr>
              <a:t>S</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Messages from the same mobile node have same sender identifiers but different reference numbers. In a received message,</a:t>
            </a:r>
          </a:p>
          <a:p>
            <a:r>
              <a:rPr lang="en-US" sz="1200" b="0" i="1" u="none" strike="noStrike" kern="1200" baseline="0" dirty="0">
                <a:solidFill>
                  <a:schemeClr val="tx1"/>
                </a:solidFill>
                <a:latin typeface="Arial" charset="0"/>
                <a:ea typeface="+mn-ea"/>
                <a:cs typeface="+mn-cs"/>
              </a:rPr>
              <a:t>x, y,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together form the three dimensional </a:t>
            </a:r>
            <a:r>
              <a:rPr lang="en-US" sz="1200" b="0" i="1" u="none" strike="noStrike" kern="1200" baseline="0" dirty="0" err="1">
                <a:solidFill>
                  <a:schemeClr val="tx1"/>
                </a:solidFill>
                <a:latin typeface="Arial" charset="0"/>
                <a:ea typeface="+mn-ea"/>
                <a:cs typeface="+mn-cs"/>
              </a:rPr>
              <a:t>spatio</a:t>
            </a:r>
            <a:r>
              <a:rPr lang="en-US" sz="1200" b="0" i="1" u="none" strike="noStrike" kern="1200" baseline="0" dirty="0">
                <a:solidFill>
                  <a:schemeClr val="tx1"/>
                </a:solidFill>
                <a:latin typeface="Arial" charset="0"/>
                <a:ea typeface="+mn-ea"/>
                <a:cs typeface="+mn-cs"/>
              </a:rPr>
              <a:t>-temporal point </a:t>
            </a:r>
            <a:r>
              <a:rPr lang="en-US" sz="1200" b="0" i="0" u="none" strike="noStrike" kern="1200" baseline="0" dirty="0">
                <a:solidFill>
                  <a:schemeClr val="tx1"/>
                </a:solidFill>
                <a:latin typeface="Arial" charset="0"/>
                <a:ea typeface="+mn-ea"/>
                <a:cs typeface="+mn-cs"/>
              </a:rPr>
              <a:t>of the message, denoted as </a:t>
            </a:r>
            <a:r>
              <a:rPr lang="en-US" sz="1200" b="0" i="1" u="none" strike="noStrike" kern="1200" baseline="0" dirty="0">
                <a:solidFill>
                  <a:schemeClr val="tx1"/>
                </a:solidFill>
                <a:latin typeface="Arial" charset="0"/>
                <a:ea typeface="+mn-ea"/>
                <a:cs typeface="+mn-cs"/>
              </a:rPr>
              <a:t>P</a:t>
            </a:r>
            <a:r>
              <a:rPr lang="en-US" sz="1200" b="0" i="0" u="none" strike="noStrike" kern="1200" baseline="0" dirty="0">
                <a:solidFill>
                  <a:schemeClr val="tx1"/>
                </a:solidFill>
                <a:latin typeface="Arial" charset="0"/>
                <a:ea typeface="+mn-ea"/>
                <a:cs typeface="+mn-cs"/>
              </a:rPr>
              <a:t>(</a:t>
            </a:r>
            <a:r>
              <a:rPr lang="en-US" sz="1200" b="0" i="1" u="none" strike="noStrike" kern="1200" baseline="0" dirty="0" err="1">
                <a:solidFill>
                  <a:schemeClr val="tx1"/>
                </a:solidFill>
                <a:latin typeface="Arial" charset="0"/>
                <a:ea typeface="+mn-ea"/>
                <a:cs typeface="+mn-cs"/>
              </a:rPr>
              <a:t>ms</a:t>
            </a:r>
            <a:r>
              <a:rPr lang="en-US" sz="1200" b="0" i="0" u="none" strike="noStrike" kern="1200" baseline="0" dirty="0">
                <a:solidFill>
                  <a:schemeClr val="tx1"/>
                </a:solidFill>
                <a:latin typeface="Arial" charset="0"/>
                <a:ea typeface="+mn-ea"/>
                <a:cs typeface="+mn-cs"/>
              </a:rPr>
              <a:t>). The coordinate (</a:t>
            </a:r>
            <a:r>
              <a:rPr lang="en-US" sz="1200" b="0" i="1" u="none" strike="noStrike" kern="1200" baseline="0" dirty="0">
                <a:solidFill>
                  <a:schemeClr val="tx1"/>
                </a:solidFill>
                <a:latin typeface="Arial" charset="0"/>
                <a:ea typeface="+mn-ea"/>
                <a:cs typeface="+mn-cs"/>
              </a:rPr>
              <a:t>x, y</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refers to the spatial position of the mobile node in the two dimensional space (i.e., </a:t>
            </a:r>
            <a:r>
              <a:rPr lang="en-US" sz="1200" b="0" i="1" u="none" strike="noStrike" kern="1200" baseline="0" dirty="0">
                <a:solidFill>
                  <a:schemeClr val="tx1"/>
                </a:solidFill>
                <a:latin typeface="Arial" charset="0"/>
                <a:ea typeface="+mn-ea"/>
                <a:cs typeface="+mn-cs"/>
              </a:rPr>
              <a:t>x</a:t>
            </a:r>
            <a:r>
              <a:rPr lang="en-US" sz="1200" b="0" i="0" u="none" strike="noStrike" kern="1200" baseline="0" dirty="0">
                <a:solidFill>
                  <a:schemeClr val="tx1"/>
                </a:solidFill>
                <a:latin typeface="Arial" charset="0"/>
                <a:ea typeface="+mn-ea"/>
                <a:cs typeface="+mn-cs"/>
              </a:rPr>
              <a:t>-axis and </a:t>
            </a:r>
            <a:r>
              <a:rPr lang="en-US" sz="1200" b="0" i="1" u="none" strike="noStrike" kern="1200" baseline="0" dirty="0">
                <a:solidFill>
                  <a:schemeClr val="tx1"/>
                </a:solidFill>
                <a:latin typeface="Arial" charset="0"/>
                <a:ea typeface="+mn-ea"/>
                <a:cs typeface="+mn-cs"/>
              </a:rPr>
              <a:t>y</a:t>
            </a:r>
            <a:r>
              <a:rPr lang="en-US" sz="1200" b="0" i="0" u="none" strike="noStrike" kern="1200" baseline="0" dirty="0">
                <a:solidFill>
                  <a:schemeClr val="tx1"/>
                </a:solidFill>
                <a:latin typeface="Arial" charset="0"/>
                <a:ea typeface="+mn-ea"/>
                <a:cs typeface="+mn-cs"/>
              </a:rPr>
              <a:t>-axis), and the timestamp </a:t>
            </a:r>
            <a:r>
              <a:rPr lang="en-US" sz="1200" b="0" i="1" u="none" strike="noStrike" kern="1200" baseline="0" dirty="0">
                <a:solidFill>
                  <a:schemeClr val="tx1"/>
                </a:solidFill>
                <a:latin typeface="Arial" charset="0"/>
                <a:ea typeface="+mn-ea"/>
                <a:cs typeface="+mn-cs"/>
              </a:rPr>
              <a:t>t</a:t>
            </a:r>
          </a:p>
          <a:p>
            <a:r>
              <a:rPr lang="en-US" sz="1200" b="0" i="0" u="none" strike="noStrike" kern="1200" baseline="0" dirty="0">
                <a:solidFill>
                  <a:schemeClr val="tx1"/>
                </a:solidFill>
                <a:latin typeface="Arial" charset="0"/>
                <a:ea typeface="+mn-ea"/>
                <a:cs typeface="+mn-cs"/>
              </a:rPr>
              <a:t>refers to the time point at which the mobile node was present at that position (temporal dimension: </a:t>
            </a:r>
            <a:r>
              <a:rPr lang="en-US" sz="1200" b="0" i="1" u="none" strike="noStrike" kern="1200" baseline="0" dirty="0">
                <a:solidFill>
                  <a:schemeClr val="tx1"/>
                </a:solidFill>
                <a:latin typeface="Arial" charset="0"/>
                <a:ea typeface="+mn-ea"/>
                <a:cs typeface="+mn-cs"/>
              </a:rPr>
              <a:t>t</a:t>
            </a:r>
            <a:r>
              <a:rPr lang="en-US" sz="1200" b="0" i="0" u="none" strike="noStrike" kern="1200" baseline="0" dirty="0">
                <a:solidFill>
                  <a:schemeClr val="tx1"/>
                </a:solidFill>
                <a:latin typeface="Arial" charset="0"/>
                <a:ea typeface="+mn-ea"/>
                <a:cs typeface="+mn-cs"/>
              </a:rPr>
              <a:t>-axis of the message).</a:t>
            </a:r>
          </a:p>
          <a:p>
            <a:r>
              <a:rPr lang="de-DE" sz="1200" b="0" i="0" u="none" strike="noStrike" kern="1200" baseline="0" dirty="0">
                <a:solidFill>
                  <a:schemeClr val="tx1"/>
                </a:solidFill>
                <a:latin typeface="Arial" charset="0"/>
                <a:ea typeface="+mn-ea"/>
                <a:cs typeface="+mn-cs"/>
              </a:rPr>
              <a:t>The </a:t>
            </a:r>
            <a:r>
              <a:rPr lang="de-DE" sz="1200" b="0" i="1" u="none" strike="noStrike" kern="1200" baseline="0" dirty="0" err="1">
                <a:solidFill>
                  <a:schemeClr val="tx1"/>
                </a:solidFill>
                <a:latin typeface="Arial" charset="0"/>
                <a:ea typeface="+mn-ea"/>
                <a:cs typeface="+mn-cs"/>
              </a:rPr>
              <a:t>dt</a:t>
            </a:r>
            <a:r>
              <a:rPr lang="de-DE" sz="1200" b="0" i="1"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value</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of</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the message represents the temporal tolerance specified by the </a:t>
            </a:r>
            <a:r>
              <a:rPr lang="de-DE" sz="1200" b="0" i="0" u="none" strike="noStrike" kern="1200" baseline="0" dirty="0" err="1">
                <a:solidFill>
                  <a:schemeClr val="tx1"/>
                </a:solidFill>
                <a:latin typeface="Arial" charset="0"/>
                <a:ea typeface="+mn-ea"/>
                <a:cs typeface="+mn-cs"/>
              </a:rPr>
              <a:t>user</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Similarly, </a:t>
            </a:r>
            <a:r>
              <a:rPr lang="en-US" sz="1200" b="0" i="1" u="none" strike="noStrike" kern="1200" baseline="0" dirty="0">
                <a:solidFill>
                  <a:schemeClr val="tx1"/>
                </a:solidFill>
                <a:latin typeface="Arial" charset="0"/>
                <a:ea typeface="+mn-ea"/>
                <a:cs typeface="+mn-cs"/>
              </a:rPr>
              <a:t>dx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err="1">
                <a:solidFill>
                  <a:schemeClr val="tx1"/>
                </a:solidFill>
                <a:latin typeface="Arial" charset="0"/>
                <a:ea typeface="+mn-ea"/>
                <a:cs typeface="+mn-cs"/>
              </a:rPr>
              <a:t>dy</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specify the tolerances with</a:t>
            </a:r>
          </a:p>
          <a:p>
            <a:r>
              <a:rPr lang="de-DE" sz="1200" b="0" i="0" u="none" strike="noStrike" kern="1200" baseline="0" dirty="0">
                <a:solidFill>
                  <a:schemeClr val="tx1"/>
                </a:solidFill>
                <a:latin typeface="Arial" charset="0"/>
                <a:ea typeface="+mn-ea"/>
                <a:cs typeface="+mn-cs"/>
              </a:rPr>
              <a:t>3 </a:t>
            </a:r>
            <a:r>
              <a:rPr lang="en-US" sz="1200" b="0" i="0" u="none" strike="noStrike" kern="1200" baseline="0" dirty="0">
                <a:solidFill>
                  <a:schemeClr val="tx1"/>
                </a:solidFill>
                <a:latin typeface="Arial" charset="0"/>
                <a:ea typeface="+mn-ea"/>
                <a:cs typeface="+mn-cs"/>
              </a:rPr>
              <a:t>respect to the spatial dimensions. The values of these three parameters are dependent on the requirements of the external</a:t>
            </a:r>
          </a:p>
          <a:p>
            <a:r>
              <a:rPr lang="en-US" sz="1200" b="0" i="0" u="none" strike="noStrike" kern="1200" baseline="0" dirty="0">
                <a:solidFill>
                  <a:schemeClr val="tx1"/>
                </a:solidFill>
                <a:latin typeface="Arial" charset="0"/>
                <a:ea typeface="+mn-ea"/>
                <a:cs typeface="+mn-cs"/>
              </a:rPr>
              <a:t>LBS and users’ preferences with regard to quality of service. For instance, larger spatial tolerances may result in less accurate</a:t>
            </a:r>
          </a:p>
          <a:p>
            <a:r>
              <a:rPr lang="en-US" sz="1200" b="0" i="0" u="none" strike="noStrike" kern="1200" baseline="0" dirty="0">
                <a:solidFill>
                  <a:schemeClr val="tx1"/>
                </a:solidFill>
                <a:latin typeface="Arial" charset="0"/>
                <a:ea typeface="+mn-ea"/>
                <a:cs typeface="+mn-cs"/>
              </a:rPr>
              <a:t>results to location-dependent service requests and larger temporal tolerances may result in higher latencies of the messages.</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539691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a:t>
            </a:r>
          </a:p>
          <a:p>
            <a:r>
              <a:rPr lang="en-US" sz="1200" b="0" i="0" u="none" strike="noStrike" kern="1200" baseline="0" dirty="0">
                <a:solidFill>
                  <a:schemeClr val="tx1"/>
                </a:solidFill>
                <a:latin typeface="Arial" charset="0"/>
                <a:ea typeface="+mn-ea"/>
                <a:cs typeface="+mn-cs"/>
              </a:rPr>
              <a:t>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a:t>
            </a:r>
          </a:p>
          <a:p>
            <a:r>
              <a:rPr lang="en-US" sz="1200" b="0" i="0" u="none" strike="noStrike" kern="1200" baseline="0" dirty="0">
                <a:solidFill>
                  <a:schemeClr val="tx1"/>
                </a:solidFill>
                <a:latin typeface="Arial" charset="0"/>
                <a:ea typeface="+mn-ea"/>
                <a:cs typeface="+mn-cs"/>
              </a:rPr>
              <a:t>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a:t>
            </a:r>
          </a:p>
          <a:p>
            <a:r>
              <a:rPr lang="en-US" sz="1200" b="0" i="0" u="none" strike="noStrike" kern="1200" baseline="0" dirty="0">
                <a:solidFill>
                  <a:schemeClr val="tx1"/>
                </a:solidFill>
                <a:latin typeface="Arial" charset="0"/>
                <a:ea typeface="+mn-ea"/>
                <a:cs typeface="+mn-cs"/>
              </a:rPr>
              <a:t>curse of high-dimensionality [Aggarwal 2005], it is very likely that lots of data has to</a:t>
            </a:r>
          </a:p>
          <a:p>
            <a:r>
              <a:rPr lang="en-US" sz="1200" b="0" i="0" u="none" strike="noStrike" kern="1200" baseline="0" dirty="0">
                <a:solidFill>
                  <a:schemeClr val="tx1"/>
                </a:solidFill>
                <a:latin typeface="Arial" charset="0"/>
                <a:ea typeface="+mn-ea"/>
                <a:cs typeface="+mn-cs"/>
              </a:rPr>
              <a:t>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a:t>
            </a:r>
          </a:p>
          <a:p>
            <a:r>
              <a:rPr lang="en-US" sz="1200" b="0" i="0" u="none" strike="noStrike" kern="1200" baseline="0" dirty="0" err="1">
                <a:solidFill>
                  <a:schemeClr val="tx1"/>
                </a:solidFill>
                <a:latin typeface="Arial" charset="0"/>
                <a:ea typeface="+mn-ea"/>
                <a:cs typeface="+mn-cs"/>
              </a:rPr>
              <a:t>tinue</a:t>
            </a:r>
            <a:r>
              <a:rPr lang="en-US" sz="1200" b="0" i="0" u="none" strike="noStrike" kern="1200" baseline="0" dirty="0">
                <a:solidFill>
                  <a:schemeClr val="tx1"/>
                </a:solidFill>
                <a:latin typeface="Arial" charset="0"/>
                <a:ea typeface="+mn-ea"/>
                <a:cs typeface="+mn-cs"/>
              </a:rPr>
              <a:t>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real</a:t>
            </a:r>
          </a:p>
          <a:p>
            <a:r>
              <a:rPr lang="en-US" sz="1200" b="0" i="0" u="none" strike="noStrike" kern="1200" baseline="0" dirty="0">
                <a:solidFill>
                  <a:schemeClr val="tx1"/>
                </a:solidFill>
                <a:latin typeface="Arial" charset="0"/>
                <a:ea typeface="+mn-ea"/>
                <a:cs typeface="+mn-cs"/>
              </a:rPr>
              <a:t>life, since an adversary may also have personal </a:t>
            </a:r>
            <a:r>
              <a:rPr lang="en-US" sz="1200" b="0" i="0" u="none" strike="noStrike" kern="1200" baseline="0" dirty="0" err="1">
                <a:solidFill>
                  <a:schemeClr val="tx1"/>
                </a:solidFill>
                <a:latin typeface="Arial" charset="0"/>
                <a:ea typeface="+mn-ea"/>
                <a:cs typeface="+mn-cs"/>
              </a:rPr>
              <a:t>knowl</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edge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a:t>
            </a:r>
          </a:p>
          <a:p>
            <a:r>
              <a:rPr lang="en-US" sz="1200" b="0" i="0" u="none" strike="noStrike" kern="1200" baseline="0" dirty="0">
                <a:solidFill>
                  <a:schemeClr val="tx1"/>
                </a:solidFill>
                <a:latin typeface="Arial" charset="0"/>
                <a:ea typeface="+mn-ea"/>
                <a:cs typeface="+mn-cs"/>
              </a:rPr>
              <a:t>interest knows much more than is available from public</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a:solidFill>
                  <a:schemeClr val="tx1"/>
                </a:solidFill>
                <a:latin typeface="Arial" charset="0"/>
                <a:ea typeface="+mn-ea"/>
                <a:cs typeface="+mn-cs"/>
              </a:rPr>
              <a:t>all</a:t>
            </a:r>
          </a:p>
          <a:p>
            <a:r>
              <a:rPr lang="en-US" sz="1200" b="0" i="0" u="none" strike="noStrike" kern="1200" baseline="0" dirty="0">
                <a:solidFill>
                  <a:schemeClr val="tx1"/>
                </a:solidFill>
                <a:latin typeface="Arial" charset="0"/>
                <a:ea typeface="+mn-ea"/>
                <a:cs typeface="+mn-cs"/>
              </a:rPr>
              <a:t>quasi-identifying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attacker’s</a:t>
            </a:r>
          </a:p>
          <a:p>
            <a:r>
              <a:rPr lang="en-US" sz="1200" b="0" i="0" u="none" strike="noStrike" kern="1200" baseline="0" dirty="0">
                <a:solidFill>
                  <a:schemeClr val="tx1"/>
                </a:solidFill>
                <a:latin typeface="Arial" charset="0"/>
                <a:ea typeface="+mn-ea"/>
                <a:cs typeface="+mn-cs"/>
              </a:rPr>
              <a:t>background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21</a:t>
            </a:fld>
            <a:endParaRPr lang="de-DE" dirty="0"/>
          </a:p>
        </p:txBody>
      </p:sp>
    </p:spTree>
    <p:extLst>
      <p:ext uri="{BB962C8B-B14F-4D97-AF65-F5344CB8AC3E}">
        <p14:creationId xmlns:p14="http://schemas.microsoft.com/office/powerpoint/2010/main" val="1656114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Tree>
    <p:extLst>
      <p:ext uri="{BB962C8B-B14F-4D97-AF65-F5344CB8AC3E}">
        <p14:creationId xmlns:p14="http://schemas.microsoft.com/office/powerpoint/2010/main" val="416100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Tree>
    <p:extLst>
      <p:ext uri="{BB962C8B-B14F-4D97-AF65-F5344CB8AC3E}">
        <p14:creationId xmlns:p14="http://schemas.microsoft.com/office/powerpoint/2010/main" val="204036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02178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a:t>
            </a:r>
            <a:r>
              <a:rPr lang="de-DE" dirty="0" err="1"/>
              <a:t>of</a:t>
            </a:r>
            <a:r>
              <a:rPr lang="de-DE" dirty="0"/>
              <a:t> k-</a:t>
            </a:r>
            <a:r>
              <a:rPr lang="de-DE" dirty="0" err="1"/>
              <a:t>anonmity</a:t>
            </a:r>
            <a:r>
              <a:rPr lang="de-DE" dirty="0"/>
              <a:t> </a:t>
            </a:r>
            <a:r>
              <a:rPr lang="de-DE" dirty="0" err="1"/>
              <a:t>algorithm</a:t>
            </a:r>
            <a:r>
              <a:rPr lang="de-DE" dirty="0"/>
              <a:t> </a:t>
            </a:r>
            <a:r>
              <a:rPr lang="de-DE" dirty="0" err="1"/>
              <a:t>is</a:t>
            </a:r>
            <a:r>
              <a:rPr lang="de-DE" dirty="0"/>
              <a:t> </a:t>
            </a:r>
            <a:r>
              <a:rPr lang="de-DE" dirty="0" err="1"/>
              <a:t>to</a:t>
            </a:r>
            <a:r>
              <a:rPr lang="de-DE" dirty="0"/>
              <a:t> find a optimal </a:t>
            </a:r>
            <a:r>
              <a:rPr lang="de-DE" dirty="0" err="1"/>
              <a:t>solution</a:t>
            </a:r>
            <a:endParaRPr lang="de-DE" dirty="0"/>
          </a:p>
          <a:p>
            <a:r>
              <a:rPr lang="de-DE" dirty="0"/>
              <a:t>Minimal Information </a:t>
            </a:r>
            <a:r>
              <a:rPr lang="de-DE" dirty="0" err="1"/>
              <a:t>loss</a:t>
            </a:r>
            <a:endParaRPr lang="de-DE" dirty="0"/>
          </a:p>
          <a:p>
            <a:r>
              <a:rPr lang="de-DE" dirty="0"/>
              <a:t>Datamining</a:t>
            </a:r>
          </a:p>
          <a:p>
            <a:r>
              <a:rPr lang="de-DE" dirty="0" err="1"/>
              <a:t>Heuristic</a:t>
            </a:r>
            <a:r>
              <a:rPr lang="de-DE" dirty="0"/>
              <a:t> /</a:t>
            </a:r>
            <a:r>
              <a:rPr lang="de-DE" dirty="0" err="1"/>
              <a:t>Approximations</a:t>
            </a:r>
            <a:r>
              <a:rPr lang="de-DE" dirty="0"/>
              <a:t>/ Loss </a:t>
            </a:r>
            <a:r>
              <a:rPr lang="de-DE" dirty="0" err="1"/>
              <a:t>Metrics</a:t>
            </a:r>
            <a:endParaRPr lang="de-DE" dirty="0"/>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Suppression refers to removing a certain attribute value</a:t>
            </a:r>
            <a:endParaRPr lang="en-US" i="1" dirty="0"/>
          </a:p>
          <a:p>
            <a:r>
              <a:rPr lang="en-US" dirty="0"/>
              <a:t>Some </a:t>
            </a:r>
            <a:r>
              <a:rPr lang="en-US" dirty="0" err="1"/>
              <a:t>algorthim</a:t>
            </a:r>
            <a:r>
              <a:rPr lang="en-US" dirty="0"/>
              <a:t> work with </a:t>
            </a:r>
            <a:r>
              <a:rPr lang="en-US" dirty="0" err="1"/>
              <a:t>maxsup</a:t>
            </a:r>
            <a:endParaRPr lang="en-US" dirty="0"/>
          </a:p>
          <a:p>
            <a:r>
              <a:rPr lang="en-US" dirty="0"/>
              <a:t>The idea of generalizing an attribute is a simple concept. A value is replaced by a less specific, more general value that is faithful to the original.</a:t>
            </a:r>
          </a:p>
          <a:p>
            <a:r>
              <a:rPr lang="en-US" dirty="0"/>
              <a:t>Generalization </a:t>
            </a:r>
            <a:r>
              <a:rPr lang="en-US" dirty="0" err="1"/>
              <a:t>incluce</a:t>
            </a:r>
            <a:r>
              <a:rPr lang="en-US" dirty="0"/>
              <a:t> suppression </a:t>
            </a:r>
          </a:p>
          <a:p>
            <a:r>
              <a:rPr lang="en-US" dirty="0"/>
              <a:t>There is no </a:t>
            </a:r>
            <a:r>
              <a:rPr lang="en-US" dirty="0" err="1"/>
              <a:t>compination</a:t>
            </a:r>
            <a:r>
              <a:rPr lang="en-US" dirty="0"/>
              <a:t> between optimal k-anonymity and </a:t>
            </a:r>
            <a:r>
              <a:rPr lang="en-US" dirty="0" err="1"/>
              <a:t>dataquality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dirty="0" err="1"/>
              <a:t>Schallner</a:t>
            </a:r>
            <a:r>
              <a:rPr lang="de-DE" dirty="0"/>
              <a:t> Ludwig, </a:t>
            </a:r>
            <a:r>
              <a:rPr lang="de-DE" dirty="0" err="1"/>
              <a:t>Wiegnand</a:t>
            </a:r>
            <a:r>
              <a:rPr lang="de-DE" dirty="0"/>
              <a:t> Andreas</a:t>
            </a:r>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dirty="0"/>
              <a:t>K-</a:t>
            </a:r>
            <a:r>
              <a:rPr lang="de-DE" dirty="0" err="1"/>
              <a:t>Anonymity</a:t>
            </a:r>
            <a:r>
              <a:rPr lang="de-DE" dirty="0"/>
              <a:t> </a:t>
            </a:r>
            <a:r>
              <a:rPr lang="de-DE" dirty="0" err="1"/>
              <a:t>Generalization</a:t>
            </a:r>
            <a:r>
              <a:rPr lang="de-DE" dirty="0"/>
              <a:t> and </a:t>
            </a:r>
            <a:r>
              <a:rPr lang="de-DE" dirty="0" err="1"/>
              <a:t>Supression</a:t>
            </a:r>
            <a:endParaRPr lang="de-DE" dirty="0"/>
          </a:p>
        </p:txBody>
      </p:sp>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2"/>
          <a:stretch>
            <a:fillRect/>
          </a:stretch>
        </p:blipFill>
        <p:spPr>
          <a:xfrm>
            <a:off x="373063" y="980728"/>
            <a:ext cx="7870825" cy="4422654"/>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dirty="0"/>
              <a:t>K-</a:t>
            </a:r>
            <a:r>
              <a:rPr lang="de-DE" dirty="0" err="1"/>
              <a:t>Anonymity</a:t>
            </a:r>
            <a:r>
              <a:rPr lang="de-DE" dirty="0"/>
              <a:t> - </a:t>
            </a:r>
            <a:r>
              <a:rPr lang="de-DE" dirty="0" err="1"/>
              <a:t>Generalizations</a:t>
            </a:r>
            <a:r>
              <a:rPr lang="de-DE" dirty="0"/>
              <a:t> </a:t>
            </a:r>
            <a:r>
              <a:rPr lang="de-DE" dirty="0" err="1"/>
              <a:t>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659800" y="5422799"/>
            <a:ext cx="11399217"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a:t>
            </a:r>
            <a:r>
              <a:rPr lang="de-DE" sz="1000" b="0" dirty="0" err="1"/>
              <a:t>of</a:t>
            </a:r>
            <a:r>
              <a:rPr lang="de-DE" sz="1000" b="0" dirty="0"/>
              <a:t> Health Data:</a:t>
            </a:r>
            <a:r>
              <a:rPr lang="pl-PL" sz="1000" b="0" dirty="0"/>
              <a:t>16:670–682. DOI 10.1197/jamia.M3144.</a:t>
            </a:r>
            <a:endParaRPr lang="de-DE" sz="1000" dirty="0"/>
          </a:p>
        </p:txBody>
      </p:sp>
    </p:spTree>
    <p:extLst>
      <p:ext uri="{BB962C8B-B14F-4D97-AF65-F5344CB8AC3E}">
        <p14:creationId xmlns:p14="http://schemas.microsoft.com/office/powerpoint/2010/main" val="150282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dirty="0"/>
              <a:t>K-</a:t>
            </a:r>
            <a:r>
              <a:rPr lang="de-DE" dirty="0" err="1"/>
              <a:t>Anonymity</a:t>
            </a:r>
            <a:r>
              <a:rPr lang="de-DE" dirty="0"/>
              <a:t> - </a:t>
            </a:r>
            <a:r>
              <a:rPr lang="de-DE" dirty="0" err="1"/>
              <a:t>Generalizations</a:t>
            </a:r>
            <a:r>
              <a:rPr lang="de-DE" dirty="0"/>
              <a:t> </a:t>
            </a:r>
            <a:r>
              <a:rPr lang="de-DE" dirty="0" err="1"/>
              <a:t>lattice</a:t>
            </a:r>
            <a:r>
              <a:rPr lang="de-DE" dirty="0"/>
              <a:t> </a:t>
            </a:r>
            <a:r>
              <a:rPr lang="de-DE" dirty="0" err="1"/>
              <a:t>con‘t</a:t>
            </a:r>
            <a:endParaRPr lang="de-DE" dirty="0"/>
          </a:p>
        </p:txBody>
      </p:sp>
    </p:spTree>
    <p:extLst>
      <p:ext uri="{BB962C8B-B14F-4D97-AF65-F5344CB8AC3E}">
        <p14:creationId xmlns:p14="http://schemas.microsoft.com/office/powerpoint/2010/main" val="167463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en-US" dirty="0"/>
              <a:t>example</a:t>
            </a:r>
          </a:p>
          <a:p>
            <a:r>
              <a:rPr lang="en-US" dirty="0" err="1"/>
              <a:t>Prec</a:t>
            </a:r>
            <a:r>
              <a:rPr lang="en-US" dirty="0"/>
              <a:t>: takes lattice height into account</a:t>
            </a:r>
          </a:p>
          <a:p>
            <a:r>
              <a:rPr lang="en-US" dirty="0"/>
              <a:t>example</a:t>
            </a:r>
          </a:p>
          <a:p>
            <a:r>
              <a:rPr lang="de-DE" dirty="0" err="1"/>
              <a:t>Discernability</a:t>
            </a:r>
            <a:r>
              <a:rPr lang="de-DE" dirty="0"/>
              <a:t> </a:t>
            </a:r>
            <a:r>
              <a:rPr lang="de-DE" dirty="0" err="1"/>
              <a:t>Metric</a:t>
            </a:r>
            <a:r>
              <a:rPr lang="de-DE" dirty="0"/>
              <a:t> </a:t>
            </a:r>
            <a:r>
              <a:rPr lang="de-DE" dirty="0" err="1"/>
              <a:t>or</a:t>
            </a:r>
            <a:r>
              <a:rPr lang="de-DE" dirty="0"/>
              <a:t> DM.</a:t>
            </a:r>
          </a:p>
          <a:p>
            <a:r>
              <a:rPr lang="de-DE" dirty="0" err="1"/>
              <a:t>Example</a:t>
            </a:r>
            <a:endParaRPr lang="de-DE" dirty="0"/>
          </a:p>
          <a:p>
            <a:r>
              <a:rPr lang="de-DE" dirty="0" err="1"/>
              <a:t>Entropy</a:t>
            </a:r>
            <a:r>
              <a:rPr lang="de-DE" dirty="0"/>
              <a:t> </a:t>
            </a:r>
          </a:p>
          <a:p>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dirty="0"/>
              <a:t>K-</a:t>
            </a:r>
            <a:r>
              <a:rPr lang="de-DE" dirty="0" err="1"/>
              <a:t>Anonymity</a:t>
            </a:r>
            <a:r>
              <a:rPr lang="de-DE" dirty="0"/>
              <a:t> - Information Loss </a:t>
            </a:r>
            <a:r>
              <a:rPr lang="de-DE" dirty="0" err="1"/>
              <a:t>Metric</a:t>
            </a:r>
            <a:endParaRPr lang="de-DE" dirty="0"/>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2755900" y="3573016"/>
            <a:ext cx="5768656" cy="2104141"/>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dirty="0"/>
              <a:t>1. For each generalization strategy, conduct a binary search</a:t>
            </a:r>
          </a:p>
          <a:p>
            <a:pPr marL="0" indent="0">
              <a:buNone/>
            </a:pPr>
            <a:r>
              <a:rPr lang="en-US" dirty="0"/>
              <a:t>to find all the k-anonymous nodes.</a:t>
            </a:r>
          </a:p>
          <a:p>
            <a:r>
              <a:rPr lang="en-US" dirty="0"/>
              <a:t>2. For each generalization strategy with k-anonymous</a:t>
            </a:r>
          </a:p>
          <a:p>
            <a:pPr marL="0" indent="0">
              <a:buNone/>
            </a:pPr>
            <a:r>
              <a:rPr lang="en-US" dirty="0"/>
              <a:t>nodes, only the k-anonymous node with the lowest</a:t>
            </a:r>
          </a:p>
          <a:p>
            <a:pPr marL="0" indent="0">
              <a:buNone/>
            </a:pPr>
            <a:r>
              <a:rPr lang="en-US" dirty="0"/>
              <a:t>height within the strategy is retained. For example, in</a:t>
            </a:r>
          </a:p>
          <a:p>
            <a:pPr marL="0" indent="0">
              <a:buNone/>
            </a:pPr>
            <a:r>
              <a:rPr lang="en-US" dirty="0"/>
              <a:t>Figure 2 both nodes d0, g1, a1 and d0, g1, a2 are</a:t>
            </a:r>
          </a:p>
          <a:p>
            <a:pPr marL="0" indent="0">
              <a:buNone/>
            </a:pPr>
            <a:r>
              <a:rPr lang="en-US" dirty="0"/>
              <a:t>k-anonymous, but they are both part of the same generalization strategy and d0, g1, a1 is below d0, g1, a2</a:t>
            </a:r>
          </a:p>
          <a:p>
            <a:pPr marL="0" indent="0">
              <a:buNone/>
            </a:pPr>
            <a:r>
              <a:rPr lang="en-US" dirty="0"/>
              <a:t>in the lattice. This means that d0, g1, a1 will have less information loss on all the three metrics we considered. The node d0, g1, a1 is called a </a:t>
            </a:r>
            <a:r>
              <a:rPr lang="en-US" i="1" dirty="0"/>
              <a:t>k</a:t>
            </a:r>
            <a:r>
              <a:rPr lang="en-US" dirty="0"/>
              <a:t>-</a:t>
            </a:r>
            <a:r>
              <a:rPr lang="en-US" i="1" dirty="0"/>
              <a:t>minimal node</a:t>
            </a:r>
            <a:r>
              <a:rPr lang="en-US" dirty="0"/>
              <a:t>. </a:t>
            </a:r>
          </a:p>
          <a:p>
            <a:r>
              <a:rPr lang="en-US" dirty="0"/>
              <a:t>3. Now that we have the k-minimal nodes, these are compared n terms of their information loss and the node </a:t>
            </a:r>
            <a:r>
              <a:rPr lang="en-US" dirty="0" err="1"/>
              <a:t>withthe</a:t>
            </a:r>
            <a:r>
              <a:rPr lang="en-US" dirty="0"/>
              <a:t> smallest information loss is selected as the globally</a:t>
            </a:r>
          </a:p>
          <a:p>
            <a:pPr marL="0" indent="0">
              <a:buNone/>
            </a:pPr>
            <a:r>
              <a:rPr lang="en-US" dirty="0"/>
              <a:t>optimal solution. Because of the monotonicity property,</a:t>
            </a:r>
          </a:p>
          <a:p>
            <a:pPr marL="0" indent="0">
              <a:buNone/>
            </a:pPr>
            <a:r>
              <a:rPr lang="en-US" dirty="0"/>
              <a:t>the k-minimal node with the smallest information loss</a:t>
            </a:r>
          </a:p>
          <a:p>
            <a:pPr marL="0" indent="0">
              <a:buNone/>
            </a:pPr>
            <a:r>
              <a:rPr lang="en-US" dirty="0"/>
              <a:t>must also have the smallest information loss among all</a:t>
            </a:r>
          </a:p>
          <a:p>
            <a:pPr marL="0" indent="0">
              <a:buNone/>
            </a:pPr>
            <a:r>
              <a:rPr lang="en-US" dirty="0"/>
              <a:t>k-anonymous nodes in the lattice.</a:t>
            </a:r>
            <a:endParaRPr lang="de-DE"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18</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b="1" dirty="0"/>
              <a:t>The OLA </a:t>
            </a:r>
            <a:r>
              <a:rPr lang="de-DE" b="1" dirty="0" err="1"/>
              <a:t>Algorithm</a:t>
            </a:r>
            <a:endParaRPr lang="de-DE" dirty="0"/>
          </a:p>
        </p:txBody>
      </p:sp>
    </p:spTree>
    <p:extLst>
      <p:ext uri="{BB962C8B-B14F-4D97-AF65-F5344CB8AC3E}">
        <p14:creationId xmlns:p14="http://schemas.microsoft.com/office/powerpoint/2010/main" val="323886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de-DE" sz="2400" b="1" dirty="0"/>
              <a:t>6. Datatyp - Moving Object Data</a:t>
            </a:r>
            <a:endParaRPr lang="de-DE" sz="2400" dirty="0"/>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4294967295"/>
          </p:nvPr>
        </p:nvSpPr>
        <p:spPr>
          <a:xfrm>
            <a:off x="1331913" y="6208713"/>
            <a:ext cx="1296987" cy="476250"/>
          </a:xfrm>
        </p:spPr>
        <p:txBody>
          <a:bodyPr/>
          <a:lstStyle/>
          <a:p>
            <a:r>
              <a:rPr lang="de-DE" dirty="0"/>
              <a:t>30.01.2017</a:t>
            </a:r>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1"/>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de-DE" dirty="0"/>
              <a:t>Location-</a:t>
            </a:r>
            <a:r>
              <a:rPr lang="de-DE" dirty="0" err="1"/>
              <a:t>based</a:t>
            </a:r>
            <a:r>
              <a:rPr lang="de-DE" dirty="0"/>
              <a:t> services (LBS)</a:t>
            </a:r>
          </a:p>
          <a:p>
            <a:r>
              <a:rPr lang="en-US" dirty="0"/>
              <a:t>In the context of LBSs and mobile users, location </a:t>
            </a:r>
            <a:r>
              <a:rPr lang="en-US" i="1" dirty="0"/>
              <a:t>k</a:t>
            </a:r>
            <a:r>
              <a:rPr lang="en-US" dirty="0"/>
              <a:t>-anonymity demands that location information contained in a message sent from a mobile user to a LBS should be indistinguishable from at least </a:t>
            </a:r>
            <a:r>
              <a:rPr lang="en-US" i="1" dirty="0"/>
              <a:t>k−</a:t>
            </a:r>
            <a:r>
              <a:rPr lang="en-US" dirty="0"/>
              <a:t>1 other messages from different mobile nodes</a:t>
            </a:r>
          </a:p>
          <a:p>
            <a:r>
              <a:rPr lang="de-DE" i="1" dirty="0"/>
              <a:t>Location </a:t>
            </a:r>
            <a:r>
              <a:rPr lang="de-DE" i="1" dirty="0" err="1"/>
              <a:t>can</a:t>
            </a:r>
            <a:r>
              <a:rPr lang="de-DE" i="1" dirty="0"/>
              <a:t> </a:t>
            </a:r>
            <a:r>
              <a:rPr lang="de-DE" i="1" dirty="0" err="1"/>
              <a:t>be</a:t>
            </a:r>
            <a:r>
              <a:rPr lang="de-DE" i="1" dirty="0"/>
              <a:t> a quasi – </a:t>
            </a:r>
            <a:r>
              <a:rPr lang="de-DE" i="1" dirty="0" err="1"/>
              <a:t>Idendifier</a:t>
            </a:r>
            <a:r>
              <a:rPr lang="de-DE" i="1" dirty="0"/>
              <a:t> </a:t>
            </a:r>
            <a:endParaRPr lang="de-DE" dirty="0"/>
          </a:p>
          <a:p>
            <a:r>
              <a:rPr lang="en-US" i="1" dirty="0"/>
              <a:t>Attacks Restricted Space Identification </a:t>
            </a:r>
            <a:r>
              <a:rPr lang="en-US" dirty="0"/>
              <a:t>and </a:t>
            </a:r>
            <a:r>
              <a:rPr lang="en-US" i="1" dirty="0"/>
              <a:t>Observation </a:t>
            </a:r>
            <a:r>
              <a:rPr lang="de-DE" i="1" dirty="0" err="1"/>
              <a:t>Identification</a:t>
            </a:r>
            <a:r>
              <a:rPr lang="de-DE" dirty="0"/>
              <a:t>.</a:t>
            </a:r>
          </a:p>
          <a:p>
            <a:r>
              <a:rPr lang="de-DE" i="1" dirty="0" err="1"/>
              <a:t>Spatial</a:t>
            </a:r>
            <a:r>
              <a:rPr lang="de-DE" i="1" dirty="0"/>
              <a:t> </a:t>
            </a:r>
            <a:r>
              <a:rPr lang="de-DE" i="1" dirty="0" err="1"/>
              <a:t>cloaking</a:t>
            </a:r>
            <a:r>
              <a:rPr lang="de-DE" i="1" dirty="0"/>
              <a:t> and temporal </a:t>
            </a:r>
            <a:r>
              <a:rPr lang="de-DE" i="1" dirty="0" err="1"/>
              <a:t>cloaking</a:t>
            </a:r>
            <a:endParaRPr lang="de-DE" i="1" dirty="0"/>
          </a:p>
          <a:p>
            <a:r>
              <a:rPr lang="de-DE" i="1" dirty="0"/>
              <a:t>Usability and </a:t>
            </a:r>
            <a:r>
              <a:rPr lang="de-DE" i="1" dirty="0" err="1"/>
              <a:t>anonymity</a:t>
            </a:r>
            <a:r>
              <a:rPr lang="de-DE" i="1" dirty="0"/>
              <a:t> </a:t>
            </a:r>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2"/>
          </p:nvPr>
        </p:nvSpPr>
        <p:spPr/>
        <p:txBody>
          <a:bodyPr/>
          <a:lstStyle/>
          <a:p>
            <a:fld id="{50E76E58-F275-47A3-BB17-470016A267B6}" type="slidenum">
              <a:rPr lang="de-DE" smtClean="0"/>
              <a:pPr/>
              <a:t>19</a:t>
            </a:fld>
            <a:endParaRPr lang="de-DE" dirty="0"/>
          </a:p>
        </p:txBody>
      </p:sp>
    </p:spTree>
    <p:extLst>
      <p:ext uri="{BB962C8B-B14F-4D97-AF65-F5344CB8AC3E}">
        <p14:creationId xmlns:p14="http://schemas.microsoft.com/office/powerpoint/2010/main" val="357911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173037"/>
            <a:ext cx="7886700" cy="573087"/>
          </a:xfrm>
        </p:spPr>
        <p:txBody>
          <a:bodyPr/>
          <a:lstStyle/>
          <a:p>
            <a:r>
              <a:rPr lang="de-DE" dirty="0"/>
              <a:t>Index</a:t>
            </a:r>
          </a:p>
        </p:txBody>
      </p:sp>
      <p:sp>
        <p:nvSpPr>
          <p:cNvPr id="3" name="Datumsplatzhalter 2"/>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p:cNvSpPr>
            <a:spLocks noGrp="1"/>
          </p:cNvSpPr>
          <p:nvPr>
            <p:ph type="ftr" sz="quarter" idx="11"/>
          </p:nvPr>
        </p:nvSpPr>
        <p:spPr/>
        <p:txBody>
          <a:bodyPr/>
          <a:lstStyle/>
          <a:p>
            <a:endParaRPr lang="de-DE" dirty="0"/>
          </a:p>
        </p:txBody>
      </p:sp>
      <p:sp>
        <p:nvSpPr>
          <p:cNvPr id="5" name="Textplatzhalter 4"/>
          <p:cNvSpPr>
            <a:spLocks noGrp="1"/>
          </p:cNvSpPr>
          <p:nvPr>
            <p:ph type="body" sz="quarter" idx="13"/>
          </p:nvPr>
        </p:nvSpPr>
        <p:spPr>
          <a:xfrm>
            <a:off x="1980406" y="1342286"/>
            <a:ext cx="8570912" cy="5526600"/>
          </a:xfrm>
        </p:spPr>
        <p:txBody>
          <a:bodyPr/>
          <a:lstStyle/>
          <a:p>
            <a:pPr marL="0" indent="0">
              <a:buNone/>
            </a:pPr>
            <a:endParaRPr lang="de-DE" dirty="0"/>
          </a:p>
          <a:p>
            <a:pPr marL="0" indent="0">
              <a:buNone/>
            </a:pPr>
            <a:r>
              <a:rPr lang="de-DE" dirty="0"/>
              <a:t>1. Introduction</a:t>
            </a:r>
          </a:p>
          <a:p>
            <a:pPr marL="0" indent="0">
              <a:buNone/>
            </a:pPr>
            <a:r>
              <a:rPr lang="de-DE" dirty="0"/>
              <a:t>2. k-anonymity</a:t>
            </a:r>
          </a:p>
          <a:p>
            <a:pPr marL="0" indent="0">
              <a:buNone/>
            </a:pPr>
            <a:r>
              <a:rPr lang="de-DE" dirty="0"/>
              <a:t>3. OLA</a:t>
            </a:r>
          </a:p>
          <a:p>
            <a:pPr marL="0" indent="0">
              <a:buNone/>
            </a:pPr>
            <a:r>
              <a:rPr lang="de-DE" dirty="0"/>
              <a:t>4. 2. </a:t>
            </a:r>
            <a:r>
              <a:rPr lang="de-DE" dirty="0" err="1"/>
              <a:t>Alogrithmus</a:t>
            </a:r>
            <a:endParaRPr lang="de-DE" dirty="0"/>
          </a:p>
          <a:p>
            <a:pPr marL="0" indent="0">
              <a:buNone/>
            </a:pPr>
            <a:r>
              <a:rPr lang="de-DE" dirty="0"/>
              <a:t>5. </a:t>
            </a:r>
            <a:r>
              <a:rPr lang="de-DE" dirty="0" err="1"/>
              <a:t>Datatyp</a:t>
            </a:r>
            <a:r>
              <a:rPr lang="de-DE" dirty="0"/>
              <a:t> - Moving </a:t>
            </a:r>
            <a:r>
              <a:rPr lang="de-DE" dirty="0" err="1"/>
              <a:t>Object</a:t>
            </a:r>
            <a:r>
              <a:rPr lang="de-DE" dirty="0"/>
              <a:t> Data</a:t>
            </a:r>
          </a:p>
          <a:p>
            <a:pPr marL="0" indent="0">
              <a:buNone/>
            </a:pPr>
            <a:r>
              <a:rPr lang="de-DE" dirty="0"/>
              <a:t>6. </a:t>
            </a:r>
            <a:r>
              <a:rPr lang="de-DE" dirty="0" err="1"/>
              <a:t>Datatype</a:t>
            </a:r>
            <a:r>
              <a:rPr lang="de-DE" dirty="0"/>
              <a:t> - High-Dimensional Transaction Data</a:t>
            </a:r>
          </a:p>
          <a:p>
            <a:pPr marL="0" indent="0">
              <a:buNone/>
            </a:pPr>
            <a:r>
              <a:rPr lang="de-DE" dirty="0"/>
              <a:t>7. Summary</a:t>
            </a:r>
          </a:p>
          <a:p>
            <a:pPr marL="0" indent="0">
              <a:buNone/>
            </a:pPr>
            <a:endParaRPr lang="de-DE" dirty="0"/>
          </a:p>
          <a:p>
            <a:pPr marL="0" indent="0">
              <a:buNone/>
            </a:pPr>
            <a:endParaRPr lang="de-DE" dirty="0"/>
          </a:p>
          <a:p>
            <a:pPr marL="0" indent="0">
              <a:buNone/>
            </a:pPr>
            <a:endParaRPr lang="de-DE" dirty="0"/>
          </a:p>
        </p:txBody>
      </p:sp>
      <p:sp>
        <p:nvSpPr>
          <p:cNvPr id="6" name="Foliennummernplatzhalter 5"/>
          <p:cNvSpPr>
            <a:spLocks noGrp="1"/>
          </p:cNvSpPr>
          <p:nvPr>
            <p:ph type="sldNum" sz="quarter" idx="12"/>
          </p:nvPr>
        </p:nvSpPr>
        <p:spPr/>
        <p:txBody>
          <a:bodyPr/>
          <a:lstStyle/>
          <a:p>
            <a:fld id="{50E76E58-F275-47A3-BB17-470016A267B6}" type="slidenum">
              <a:rPr lang="de-DE" smtClean="0"/>
              <a:pPr/>
              <a:t>2</a:t>
            </a:fld>
            <a:endParaRPr lang="de-DE" dirty="0"/>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495376" y="1328217"/>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20</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2" name="Rechteck 1">
            <a:extLst>
              <a:ext uri="{FF2B5EF4-FFF2-40B4-BE49-F238E27FC236}">
                <a16:creationId xmlns:a16="http://schemas.microsoft.com/office/drawing/2014/main" id="{B6512827-72D2-478B-9678-D39E14A3E8B0}"/>
              </a:ext>
            </a:extLst>
          </p:cNvPr>
          <p:cNvSpPr/>
          <p:nvPr/>
        </p:nvSpPr>
        <p:spPr>
          <a:xfrm>
            <a:off x="4255075" y="1548393"/>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8" name="Textfeld 7">
            <a:extLst>
              <a:ext uri="{FF2B5EF4-FFF2-40B4-BE49-F238E27FC236}">
                <a16:creationId xmlns:a16="http://schemas.microsoft.com/office/drawing/2014/main" id="{5F8E9856-BD4D-4CC5-9F42-FF46237E8680}"/>
              </a:ext>
            </a:extLst>
          </p:cNvPr>
          <p:cNvSpPr txBox="1"/>
          <p:nvPr/>
        </p:nvSpPr>
        <p:spPr>
          <a:xfrm>
            <a:off x="4860032" y="2132856"/>
            <a:ext cx="3555306" cy="1477328"/>
          </a:xfrm>
          <a:prstGeom prst="rect">
            <a:avLst/>
          </a:prstGeom>
          <a:noFill/>
        </p:spPr>
        <p:txBody>
          <a:bodyPr wrap="square" rtlCol="0">
            <a:spAutoFit/>
          </a:bodyPr>
          <a:lstStyle/>
          <a:p>
            <a:r>
              <a:rPr lang="de-DE" dirty="0" err="1"/>
              <a:t>success</a:t>
            </a:r>
            <a:r>
              <a:rPr lang="de-DE" dirty="0"/>
              <a:t> rate</a:t>
            </a:r>
          </a:p>
          <a:p>
            <a:r>
              <a:rPr lang="de-DE" dirty="0"/>
              <a:t>Relative </a:t>
            </a:r>
            <a:r>
              <a:rPr lang="de-DE" dirty="0" err="1"/>
              <a:t>anonymity</a:t>
            </a:r>
            <a:r>
              <a:rPr lang="de-DE" dirty="0"/>
              <a:t> </a:t>
            </a:r>
            <a:r>
              <a:rPr lang="de-DE" dirty="0" err="1"/>
              <a:t>level</a:t>
            </a:r>
            <a:endParaRPr lang="de-DE" dirty="0"/>
          </a:p>
          <a:p>
            <a:r>
              <a:rPr lang="de-DE" dirty="0"/>
              <a:t>Relative </a:t>
            </a:r>
            <a:r>
              <a:rPr lang="de-DE" dirty="0" err="1"/>
              <a:t>spatial</a:t>
            </a:r>
            <a:r>
              <a:rPr lang="de-DE" dirty="0"/>
              <a:t> </a:t>
            </a:r>
            <a:r>
              <a:rPr lang="de-DE" dirty="0" err="1"/>
              <a:t>resolution</a:t>
            </a:r>
            <a:endParaRPr lang="de-DE" dirty="0"/>
          </a:p>
          <a:p>
            <a:r>
              <a:rPr lang="de-DE" dirty="0"/>
              <a:t>Relative temporal </a:t>
            </a:r>
            <a:r>
              <a:rPr lang="de-DE" dirty="0" err="1"/>
              <a:t>resolution</a:t>
            </a:r>
            <a:endParaRPr lang="de-DE" dirty="0"/>
          </a:p>
          <a:p>
            <a:r>
              <a:rPr lang="de-DE" dirty="0"/>
              <a:t>Message </a:t>
            </a:r>
            <a:r>
              <a:rPr lang="de-DE" dirty="0" err="1"/>
              <a:t>processing</a:t>
            </a:r>
            <a:r>
              <a:rPr lang="de-DE" dirty="0"/>
              <a:t> time</a:t>
            </a:r>
          </a:p>
        </p:txBody>
      </p:sp>
    </p:spTree>
    <p:extLst>
      <p:ext uri="{BB962C8B-B14F-4D97-AF65-F5344CB8AC3E}">
        <p14:creationId xmlns:p14="http://schemas.microsoft.com/office/powerpoint/2010/main" val="830300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sz="2400" b="1" dirty="0"/>
              <a:t>6. Datatype - High-Dimensional Transaction Data</a:t>
            </a:r>
            <a:endParaRPr lang="de-DE" sz="2400"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4294967295"/>
          </p:nvPr>
        </p:nvSpPr>
        <p:spPr>
          <a:xfrm>
            <a:off x="1331913" y="6208713"/>
            <a:ext cx="1296987" cy="476250"/>
          </a:xfrm>
        </p:spPr>
        <p:txBody>
          <a:bodyPr/>
          <a:lstStyle/>
          <a:p>
            <a:r>
              <a:rPr lang="de-DE" dirty="0"/>
              <a:t>30.01.2017</a:t>
            </a:r>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1"/>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dirty="0"/>
              <a:t>Transaction data is high-dimensional</a:t>
            </a:r>
          </a:p>
          <a:p>
            <a:r>
              <a:rPr lang="en-US" dirty="0"/>
              <a:t>Each dimension could be a potential </a:t>
            </a:r>
            <a:r>
              <a:rPr lang="en-US" i="1" dirty="0"/>
              <a:t>QID </a:t>
            </a:r>
            <a:r>
              <a:rPr lang="en-US" dirty="0"/>
              <a:t>attribute</a:t>
            </a:r>
          </a:p>
          <a:p>
            <a:r>
              <a:rPr lang="de-DE" dirty="0"/>
              <a:t>Curse of high-dimensionality</a:t>
            </a:r>
          </a:p>
          <a:p>
            <a:r>
              <a:rPr lang="de-DE" dirty="0"/>
              <a:t>Bound background knowledge of the attacker</a:t>
            </a:r>
          </a:p>
          <a:p>
            <a:pPr>
              <a:buFontTx/>
              <a:buChar char="-"/>
            </a:pP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2"/>
          </p:nvPr>
        </p:nvSpPr>
        <p:spPr/>
        <p:txBody>
          <a:bodyPr/>
          <a:lstStyle/>
          <a:p>
            <a:fld id="{50E76E58-F275-47A3-BB17-470016A267B6}" type="slidenum">
              <a:rPr lang="de-DE" smtClean="0"/>
              <a:pPr/>
              <a:t>21</a:t>
            </a:fld>
            <a:endParaRPr lang="de-DE" dirty="0"/>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7. Summary</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4294967295"/>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There is no </a:t>
            </a:r>
            <a:r>
              <a:rPr lang="en-US" dirty="0" err="1"/>
              <a:t>compination</a:t>
            </a:r>
            <a:r>
              <a:rPr lang="en-US" dirty="0"/>
              <a:t> between optimal k-anonymity and </a:t>
            </a:r>
            <a:r>
              <a:rPr lang="en-US" dirty="0" err="1"/>
              <a:t>dataquality</a:t>
            </a:r>
            <a:endParaRPr lang="en-US" dirty="0"/>
          </a:p>
          <a:p>
            <a:r>
              <a:rPr lang="en-US" dirty="0"/>
              <a:t>Attacks against anonymity</a:t>
            </a:r>
          </a:p>
          <a:p>
            <a:r>
              <a:rPr lang="de-DE" i="1" dirty="0"/>
              <a:t>Usability and </a:t>
            </a:r>
            <a:r>
              <a:rPr lang="de-DE" i="1" dirty="0" err="1"/>
              <a:t>anonymity</a:t>
            </a:r>
            <a:endParaRPr lang="de-DE" i="1" dirty="0"/>
          </a:p>
          <a:p>
            <a:r>
              <a:rPr lang="de-DE" i="1" dirty="0" err="1"/>
              <a:t>Identifie</a:t>
            </a:r>
            <a:r>
              <a:rPr lang="de-DE" i="1" dirty="0"/>
              <a:t> Quasi </a:t>
            </a:r>
            <a:r>
              <a:rPr lang="de-DE" i="1" dirty="0" err="1"/>
              <a:t>identifiers</a:t>
            </a:r>
            <a:endParaRPr lang="de-DE" i="1" dirty="0"/>
          </a:p>
          <a:p>
            <a:r>
              <a:rPr lang="de-DE" dirty="0"/>
              <a:t>NP – Hard</a:t>
            </a:r>
          </a:p>
          <a:p>
            <a:r>
              <a:rPr lang="de-DE" dirty="0" err="1"/>
              <a:t>Only</a:t>
            </a:r>
            <a:r>
              <a:rPr lang="de-DE" dirty="0"/>
              <a:t> </a:t>
            </a:r>
            <a:r>
              <a:rPr lang="de-DE" dirty="0" err="1"/>
              <a:t>heuristics</a:t>
            </a:r>
            <a:r>
              <a:rPr lang="de-DE" dirty="0"/>
              <a:t> </a:t>
            </a:r>
            <a:r>
              <a:rPr lang="de-DE" dirty="0" err="1"/>
              <a:t>no</a:t>
            </a:r>
            <a:r>
              <a:rPr lang="de-DE" dirty="0"/>
              <a:t> </a:t>
            </a:r>
            <a:r>
              <a:rPr lang="de-DE" dirty="0" err="1"/>
              <a:t>rules</a:t>
            </a:r>
            <a:r>
              <a:rPr lang="de-DE" dirty="0"/>
              <a:t> like mutual Information </a:t>
            </a:r>
          </a:p>
          <a:p>
            <a:pPr marL="0" indent="0">
              <a:buNone/>
            </a:pPr>
            <a:endParaRPr lang="de-DE" i="1" dirty="0"/>
          </a:p>
          <a:p>
            <a:pPr marL="0" indent="0">
              <a:buNone/>
            </a:pPr>
            <a:endParaRPr lang="de-DE" dirty="0"/>
          </a:p>
          <a:p>
            <a:pPr marL="0" indent="0">
              <a:buNone/>
            </a:pP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4294967295"/>
          </p:nvPr>
        </p:nvSpPr>
        <p:spPr/>
        <p:txBody>
          <a:bodyPr/>
          <a:lstStyle/>
          <a:p>
            <a:fld id="{50E76E58-F275-47A3-BB17-470016A267B6}" type="slidenum">
              <a:rPr lang="de-DE" smtClean="0"/>
              <a:pPr/>
              <a:t>22</a:t>
            </a:fld>
            <a:endParaRPr lang="de-DE" dirty="0"/>
          </a:p>
        </p:txBody>
      </p:sp>
    </p:spTree>
    <p:extLst>
      <p:ext uri="{BB962C8B-B14F-4D97-AF65-F5344CB8AC3E}">
        <p14:creationId xmlns:p14="http://schemas.microsoft.com/office/powerpoint/2010/main" val="3866177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t>
            </a:r>
            <a:r>
              <a:rPr lang="en-US" sz="1600" dirty="0"/>
              <a:t>-ANONYMITY: A MODEL FOR PROTECTING PRIVACY - </a:t>
            </a:r>
            <a:r>
              <a:rPr lang="de-DE" sz="1600" dirty="0"/>
              <a:t>LATANYA SWEENEY</a:t>
            </a:r>
          </a:p>
          <a:p>
            <a:r>
              <a:rPr lang="de-DE" sz="1600" dirty="0"/>
              <a:t>ACHIEVING </a:t>
            </a:r>
            <a:r>
              <a:rPr lang="de-DE" sz="1600" i="1" dirty="0"/>
              <a:t>k</a:t>
            </a:r>
            <a:r>
              <a:rPr lang="de-DE" sz="1600" dirty="0"/>
              <a:t>-ANONYMITY PRIVACY PROTECTIONUSING GENERALIZATION AND SUPPRESSION- LATANYA SWEENEY</a:t>
            </a:r>
          </a:p>
          <a:p>
            <a:r>
              <a:rPr lang="de-DE" sz="1600" dirty="0" err="1"/>
              <a:t>Efficient</a:t>
            </a:r>
            <a:r>
              <a:rPr lang="de-DE" sz="1600" dirty="0"/>
              <a:t> Multidimensional Suppression </a:t>
            </a:r>
            <a:r>
              <a:rPr lang="de-DE" sz="1600" dirty="0" err="1"/>
              <a:t>for</a:t>
            </a:r>
            <a:r>
              <a:rPr lang="de-DE" sz="1600" dirty="0"/>
              <a:t>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a:t>
            </a:r>
            <a:r>
              <a:rPr lang="de-DE" sz="1600" dirty="0" err="1"/>
              <a:t>of</a:t>
            </a:r>
            <a:r>
              <a:rPr lang="de-DE" sz="1600" dirty="0"/>
              <a:t> Health Data - EL EMAM</a:t>
            </a:r>
          </a:p>
          <a:p>
            <a:r>
              <a:rPr lang="en-US" sz="1600" dirty="0"/>
              <a:t>On the Complexity of Optimal </a:t>
            </a:r>
            <a:r>
              <a:rPr lang="en-US" sz="1600" dirty="0" err="1"/>
              <a:t>Kanonymity</a:t>
            </a:r>
            <a:r>
              <a:rPr lang="en-US" sz="1600" dirty="0"/>
              <a:t>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30.01.2018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23</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Introduction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4</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de-DE" dirty="0"/>
              <a:t>K-ANONYMITY </a:t>
            </a:r>
          </a:p>
        </p:txBody>
      </p:sp>
    </p:spTree>
    <p:extLst>
      <p:ext uri="{BB962C8B-B14F-4D97-AF65-F5344CB8AC3E}">
        <p14:creationId xmlns:p14="http://schemas.microsoft.com/office/powerpoint/2010/main" val="218887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Tree>
    <p:extLst>
      <p:ext uri="{BB962C8B-B14F-4D97-AF65-F5344CB8AC3E}">
        <p14:creationId xmlns:p14="http://schemas.microsoft.com/office/powerpoint/2010/main" val="42806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a:t>
            </a:r>
          </a:p>
          <a:p>
            <a:pPr lvl="1"/>
            <a:r>
              <a:rPr lang="en-US" dirty="0"/>
              <a:t>And knows that the table is generalized + knows 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a:t>
            </a:r>
            <a:r>
              <a:rPr lang="en-US" dirty="0" err="1"/>
              <a:t>e.g</a:t>
            </a:r>
            <a:r>
              <a:rPr lang="en-US" dirty="0"/>
              <a:t>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AB5F7A7E-01C8-48FD-8047-5A2134437BC9}"/>
              </a:ext>
            </a:extLst>
          </p:cNvPr>
          <p:cNvSpPr>
            <a:spLocks noGrp="1"/>
          </p:cNvSpPr>
          <p:nvPr>
            <p:ph type="body" sz="quarter" idx="13"/>
          </p:nvPr>
        </p:nvSpPr>
        <p:spPr/>
        <p:txBody>
          <a:bodyPr/>
          <a:lstStyle/>
          <a:p>
            <a:r>
              <a:rPr lang="en-US" dirty="0"/>
              <a:t>Homogeneity Attack</a:t>
            </a:r>
          </a:p>
          <a:p>
            <a:r>
              <a:rPr lang="en-US" dirty="0"/>
              <a:t>Background Knowledge Attack/attribute linkage</a:t>
            </a:r>
          </a:p>
          <a:p>
            <a:r>
              <a:rPr lang="en-US" dirty="0"/>
              <a:t>Unsorted Matching Attacks</a:t>
            </a:r>
          </a:p>
          <a:p>
            <a:r>
              <a:rPr lang="en-US" dirty="0"/>
              <a:t>Complementary Release Attack</a:t>
            </a:r>
          </a:p>
        </p:txBody>
      </p:sp>
      <p:sp>
        <p:nvSpPr>
          <p:cNvPr id="3" name="Datumsplatzhalter 2">
            <a:extLst>
              <a:ext uri="{FF2B5EF4-FFF2-40B4-BE49-F238E27FC236}">
                <a16:creationId xmlns:a16="http://schemas.microsoft.com/office/drawing/2014/main" id="{2B614201-281B-41E9-A020-0CDA277467C3}"/>
              </a:ext>
            </a:extLst>
          </p:cNvPr>
          <p:cNvSpPr>
            <a:spLocks noGrp="1"/>
          </p:cNvSpPr>
          <p:nvPr>
            <p:ph type="dt" sz="half" idx="14"/>
          </p:nvPr>
        </p:nvSpPr>
        <p:spPr/>
        <p:txBody>
          <a:bodyPr/>
          <a:lstStyle/>
          <a:p>
            <a:r>
              <a:rPr lang="de-DE"/>
              <a:t>18.05.2017</a:t>
            </a:r>
            <a:endParaRPr lang="de-DE" dirty="0"/>
          </a:p>
        </p:txBody>
      </p:sp>
      <p:sp>
        <p:nvSpPr>
          <p:cNvPr id="4" name="Fußzeilenplatzhalter 3">
            <a:extLst>
              <a:ext uri="{FF2B5EF4-FFF2-40B4-BE49-F238E27FC236}">
                <a16:creationId xmlns:a16="http://schemas.microsoft.com/office/drawing/2014/main" id="{E5DE40AE-BF51-40C8-A6E9-F8B2204521CC}"/>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09410FF4-2E0F-4E88-A69A-145B229403F7}"/>
              </a:ext>
            </a:extLst>
          </p:cNvPr>
          <p:cNvSpPr>
            <a:spLocks noGrp="1"/>
          </p:cNvSpPr>
          <p:nvPr>
            <p:ph type="sldNum" sz="quarter" idx="16"/>
          </p:nvPr>
        </p:nvSpPr>
        <p:spPr/>
        <p:txBody>
          <a:bodyPr/>
          <a:lstStyle/>
          <a:p>
            <a:fld id="{50E76E58-F275-47A3-BB17-470016A267B6}" type="slidenum">
              <a:rPr lang="de-DE" smtClean="0"/>
              <a:pPr/>
              <a:t>7</a:t>
            </a:fld>
            <a:endParaRPr lang="de-DE"/>
          </a:p>
        </p:txBody>
      </p:sp>
      <p:sp>
        <p:nvSpPr>
          <p:cNvPr id="2" name="Titel 1">
            <a:extLst>
              <a:ext uri="{FF2B5EF4-FFF2-40B4-BE49-F238E27FC236}">
                <a16:creationId xmlns:a16="http://schemas.microsoft.com/office/drawing/2014/main" id="{5A696494-2619-425B-9A88-26F6239A8C0F}"/>
              </a:ext>
            </a:extLst>
          </p:cNvPr>
          <p:cNvSpPr>
            <a:spLocks noGrp="1"/>
          </p:cNvSpPr>
          <p:nvPr>
            <p:ph type="title"/>
          </p:nvPr>
        </p:nvSpPr>
        <p:spPr/>
        <p:txBody>
          <a:bodyPr/>
          <a:lstStyle/>
          <a:p>
            <a:r>
              <a:rPr lang="de-DE"/>
              <a:t>Attacks on K-ANONYMITY </a:t>
            </a:r>
            <a:endParaRPr lang="de-DE" dirty="0"/>
          </a:p>
        </p:txBody>
      </p:sp>
    </p:spTree>
    <p:extLst>
      <p:ext uri="{BB962C8B-B14F-4D97-AF65-F5344CB8AC3E}">
        <p14:creationId xmlns:p14="http://schemas.microsoft.com/office/powerpoint/2010/main" val="218849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12594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a:t>
            </a:r>
            <a:r>
              <a:rPr lang="en-US" dirty="0" err="1"/>
              <a:t>knowlegde</a:t>
            </a:r>
            <a:endParaRPr lang="en-US" dirty="0"/>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545862038"/>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dec3670c-0d6f-4455-9c2f-971d108358d4" Revision="1" Stencil="System.MyShapes" StencilVersion="1.0"/>
</Control>
</file>

<file path=customXml/item2.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customXml/itemProps2.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3262</Words>
  <Application>Microsoft Office PowerPoint</Application>
  <PresentationFormat>Bildschirmpräsentation (4:3)</PresentationFormat>
  <Paragraphs>368</Paragraphs>
  <Slides>23</Slides>
  <Notes>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Arial</vt:lpstr>
      <vt:lpstr>CMMI10</vt:lpstr>
      <vt:lpstr>CMMI7</vt:lpstr>
      <vt:lpstr>CMR10</vt:lpstr>
      <vt:lpstr>CMSY10</vt:lpstr>
      <vt:lpstr>Wingdings</vt:lpstr>
      <vt:lpstr>1_VorlageLSPI</vt:lpstr>
      <vt:lpstr>Barriers to the implementation of k-anonymity and related microdata anonymization techniques in a realworld application</vt:lpstr>
      <vt:lpstr>Index</vt:lpstr>
      <vt:lpstr>Introduction </vt:lpstr>
      <vt:lpstr>K-ANONYMITY </vt:lpstr>
      <vt:lpstr>Example of K-Anonymity</vt:lpstr>
      <vt:lpstr>The Adversary’s Knowledge is Unknown </vt:lpstr>
      <vt:lpstr>Attacks on K-ANONYMITY </vt:lpstr>
      <vt:lpstr>Homogeneity Attack</vt:lpstr>
      <vt:lpstr>Background Knowledge Attack</vt:lpstr>
      <vt:lpstr>Unsorted Matching Attacks</vt:lpstr>
      <vt:lpstr>Complementary Release Attack</vt:lpstr>
      <vt:lpstr>Complementary Release Attack</vt:lpstr>
      <vt:lpstr>Optimal K-Anonymity</vt:lpstr>
      <vt:lpstr>K-Anonymity Generalization and Supression</vt:lpstr>
      <vt:lpstr>K-Anonymity - Generalizations lattice</vt:lpstr>
      <vt:lpstr>K-Anonymity - Generalizations lattice con‘t</vt:lpstr>
      <vt:lpstr>K-Anonymity - Information Loss Metric</vt:lpstr>
      <vt:lpstr>The OLA Algorithm</vt:lpstr>
      <vt:lpstr>6. Datatyp - Moving Object Data</vt:lpstr>
      <vt:lpstr>6. Datatyp - Moving Object Data</vt:lpstr>
      <vt:lpstr>6. Datatype - High-Dimensional Transaction Data</vt:lpstr>
      <vt:lpstr>7. 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Andi h</cp:lastModifiedBy>
  <cp:revision>305</cp:revision>
  <cp:lastPrinted>2018-01-29T10:26:05Z</cp:lastPrinted>
  <dcterms:created xsi:type="dcterms:W3CDTF">2016-01-24T22:07:33Z</dcterms:created>
  <dcterms:modified xsi:type="dcterms:W3CDTF">2018-02-04T11:42:32Z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