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88" r:id="rId10"/>
    <p:sldId id="289" r:id="rId11"/>
    <p:sldId id="332" r:id="rId12"/>
    <p:sldId id="333" r:id="rId13"/>
    <p:sldId id="334" r:id="rId14"/>
    <p:sldId id="331" r:id="rId15"/>
    <p:sldId id="320" r:id="rId16"/>
    <p:sldId id="321" r:id="rId17"/>
    <p:sldId id="322" r:id="rId18"/>
    <p:sldId id="323" r:id="rId19"/>
    <p:sldId id="319" r:id="rId20"/>
    <p:sldId id="329" r:id="rId21"/>
    <p:sldId id="312" r:id="rId22"/>
    <p:sldId id="328"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3948" autoAdjust="0"/>
  </p:normalViewPr>
  <p:slideViewPr>
    <p:cSldViewPr snapToObjects="1">
      <p:cViewPr varScale="1">
        <p:scale>
          <a:sx n="50" d="100"/>
          <a:sy n="50" d="100"/>
        </p:scale>
        <p:origin x="33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04.02.2018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Example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  -&gt; another barrier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got an optimal k-anonymity version. –&gt; anther barrier</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a:t>
            </a:r>
          </a:p>
          <a:p>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generalization hierarchies for the three quasi-identifiers in</a:t>
            </a:r>
          </a:p>
          <a:p>
            <a:r>
              <a:rPr lang="en-US" sz="1200" b="0" i="0" u="none" strike="noStrike" kern="1200" baseline="0" dirty="0">
                <a:solidFill>
                  <a:schemeClr val="tx1"/>
                </a:solidFill>
                <a:latin typeface="Arial" charset="0"/>
                <a:ea typeface="+mn-ea"/>
                <a:cs typeface="+mn-cs"/>
              </a:rPr>
              <a:t>Figure 1 can be represented as a lattice, as in panel (a) of Figure</a:t>
            </a:r>
          </a:p>
          <a:p>
            <a:r>
              <a:rPr lang="en-US" sz="1200" b="0" i="0" u="none" strike="noStrike" kern="1200" baseline="0" dirty="0">
                <a:solidFill>
                  <a:schemeClr val="tx1"/>
                </a:solidFill>
                <a:latin typeface="Arial" charset="0"/>
                <a:ea typeface="+mn-ea"/>
                <a:cs typeface="+mn-cs"/>
              </a:rPr>
              <a:t>2.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a:t>
            </a:r>
          </a:p>
          <a:p>
            <a:r>
              <a:rPr lang="en-US" sz="1200" b="0" i="0" u="none" strike="noStrike" kern="1200" baseline="0" dirty="0">
                <a:solidFill>
                  <a:schemeClr val="tx1"/>
                </a:solidFill>
                <a:latin typeface="Arial" charset="0"/>
                <a:ea typeface="+mn-ea"/>
                <a:cs typeface="+mn-cs"/>
              </a:rPr>
              <a:t>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a:t>
            </a:r>
          </a:p>
          <a:p>
            <a:r>
              <a:rPr lang="en-US" sz="1200" b="0" i="0" u="none" strike="noStrike" kern="1200" baseline="0" dirty="0">
                <a:solidFill>
                  <a:schemeClr val="tx1"/>
                </a:solidFill>
                <a:latin typeface="Arial" charset="0"/>
                <a:ea typeface="+mn-ea"/>
                <a:cs typeface="+mn-cs"/>
              </a:rPr>
              <a:t>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Panel (b) of Figure 2 shows two</a:t>
            </a:r>
          </a:p>
          <a:p>
            <a:r>
              <a:rPr lang="en-US" sz="1200" b="0" i="0" u="none" strike="noStrike" kern="1200" baseline="0" dirty="0">
                <a:solidFill>
                  <a:schemeClr val="tx1"/>
                </a:solidFill>
                <a:latin typeface="Arial" charset="0"/>
                <a:ea typeface="+mn-ea"/>
                <a:cs typeface="+mn-cs"/>
              </a:rPr>
              <a:t>generalization strategies which pass through the node d0, g1,</a:t>
            </a:r>
          </a:p>
          <a:p>
            <a:r>
              <a:rPr lang="en-US" sz="1200" b="0" i="0" u="none" strike="noStrike" kern="1200" baseline="0" dirty="0">
                <a:solidFill>
                  <a:schemeClr val="tx1"/>
                </a:solidFill>
                <a:latin typeface="Arial" charset="0"/>
                <a:ea typeface="+mn-ea"/>
                <a:cs typeface="+mn-cs"/>
              </a:rPr>
              <a:t>a2. Each node in the lattice represents a possible instance of the</a:t>
            </a:r>
          </a:p>
          <a:p>
            <a:r>
              <a:rPr lang="en-US" sz="1200" b="0" i="0" u="none" strike="noStrike" kern="1200" baseline="0" dirty="0">
                <a:solidFill>
                  <a:schemeClr val="tx1"/>
                </a:solidFill>
                <a:latin typeface="Arial" charset="0"/>
                <a:ea typeface="+mn-ea"/>
                <a:cs typeface="+mn-cs"/>
              </a:rPr>
              <a:t>dataset. One of these nodes is the globally optimal solution and</a:t>
            </a:r>
          </a:p>
          <a:p>
            <a:r>
              <a:rPr lang="en-US" sz="1200" b="0" i="0" u="none" strike="noStrike" kern="1200" baseline="0" dirty="0">
                <a:solidFill>
                  <a:schemeClr val="tx1"/>
                </a:solidFill>
                <a:latin typeface="Arial" charset="0"/>
                <a:ea typeface="+mn-ea"/>
                <a:cs typeface="+mn-cs"/>
              </a:rPr>
              <a:t>the objective of a k-anonymity algorithm is to find it efficiently.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All equivalence classes in the dataset that are smaller than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are</a:t>
            </a:r>
          </a:p>
          <a:p>
            <a:r>
              <a:rPr lang="en-US" sz="1200" b="0" i="0" u="none" strike="noStrike" kern="1200" baseline="0" dirty="0">
                <a:solidFill>
                  <a:schemeClr val="tx1"/>
                </a:solidFill>
                <a:latin typeface="Arial" charset="0"/>
                <a:ea typeface="+mn-ea"/>
                <a:cs typeface="+mn-cs"/>
              </a:rPr>
              <a:t>suppressed.26 In Figure 2, 70% of the records were suppressed in</a:t>
            </a:r>
          </a:p>
          <a:p>
            <a:r>
              <a:rPr lang="en-US" sz="1200" b="0" i="0" u="none" strike="noStrike" kern="1200" baseline="0" dirty="0">
                <a:solidFill>
                  <a:schemeClr val="tx1"/>
                </a:solidFill>
                <a:latin typeface="Arial" charset="0"/>
                <a:ea typeface="+mn-ea"/>
                <a:cs typeface="+mn-cs"/>
              </a:rPr>
              <a:t>the dataset represented by node d0, g0, a0 because these</a:t>
            </a:r>
          </a:p>
          <a:p>
            <a:r>
              <a:rPr lang="en-US" sz="1200" b="0" i="0" u="none" strike="noStrike" kern="1200" baseline="0" dirty="0">
                <a:solidFill>
                  <a:schemeClr val="tx1"/>
                </a:solidFill>
                <a:latin typeface="Arial" charset="0"/>
                <a:ea typeface="+mn-ea"/>
                <a:cs typeface="+mn-cs"/>
              </a:rPr>
              <a:t>records were in small equivalence classes. As more generalization</a:t>
            </a:r>
          </a:p>
          <a:p>
            <a:r>
              <a:rPr lang="en-US" sz="1200" b="0" i="0" u="none" strike="noStrike" kern="1200" baseline="0" dirty="0">
                <a:solidFill>
                  <a:schemeClr val="tx1"/>
                </a:solidFill>
                <a:latin typeface="Arial" charset="0"/>
                <a:ea typeface="+mn-ea"/>
                <a:cs typeface="+mn-cs"/>
              </a:rPr>
              <a:t>is applied, the extent of suppression goes down. For example,</a:t>
            </a:r>
          </a:p>
          <a:p>
            <a:r>
              <a:rPr lang="en-US" sz="1200" b="0" i="0" u="none" strike="noStrike" kern="1200" baseline="0" dirty="0">
                <a:solidFill>
                  <a:schemeClr val="tx1"/>
                </a:solidFill>
                <a:latin typeface="Arial" charset="0"/>
                <a:ea typeface="+mn-ea"/>
                <a:cs typeface="+mn-cs"/>
              </a:rPr>
              <a:t>node d0, g0, a1, with age generalized to 5-year intervals, has</a:t>
            </a:r>
          </a:p>
          <a:p>
            <a:r>
              <a:rPr lang="en-US" sz="1200" b="0" i="0" u="none" strike="noStrike" kern="1200" baseline="0" dirty="0">
                <a:solidFill>
                  <a:schemeClr val="tx1"/>
                </a:solidFill>
                <a:latin typeface="Arial" charset="0"/>
                <a:ea typeface="+mn-ea"/>
                <a:cs typeface="+mn-cs"/>
              </a:rPr>
              <a:t>only 30% of the records suppressed.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a:t>
            </a:r>
          </a:p>
          <a:p>
            <a:r>
              <a:rPr lang="en-US" sz="1200" b="0" i="0" u="none" strike="noStrike" kern="1200" baseline="0" dirty="0">
                <a:solidFill>
                  <a:schemeClr val="tx1"/>
                </a:solidFill>
                <a:latin typeface="Arial" charset="0"/>
                <a:ea typeface="+mn-ea"/>
                <a:cs typeface="+mn-cs"/>
              </a:rPr>
              <a:t>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 introduced by Sweeney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a:t>
            </a:r>
            <a:r>
              <a:rPr lang="en-US" dirty="0" err="1"/>
              <a:t>correlatedwith</a:t>
            </a:r>
            <a:r>
              <a:rPr lang="en-US" dirty="0"/>
              <a:t>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a:t>
            </a:r>
          </a:p>
          <a:p>
            <a:r>
              <a:rPr lang="en-US" sz="1200" b="0" i="0" u="none" strike="noStrike" kern="1200" baseline="0" dirty="0">
                <a:solidFill>
                  <a:schemeClr val="tx1"/>
                </a:solidFill>
                <a:latin typeface="Arial" charset="0"/>
                <a:ea typeface="+mn-ea"/>
                <a:cs typeface="+mn-cs"/>
              </a:rPr>
              <a:t>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a:t>
            </a:r>
          </a:p>
          <a:p>
            <a:r>
              <a:rPr lang="en-US" sz="1200" b="0" i="0" u="none" strike="noStrike" kern="1200" baseline="0" dirty="0">
                <a:solidFill>
                  <a:schemeClr val="tx1"/>
                </a:solidFill>
                <a:latin typeface="Arial" charset="0"/>
                <a:ea typeface="+mn-ea"/>
                <a:cs typeface="+mn-cs"/>
              </a:rPr>
              <a:t>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a:t>
            </a:r>
          </a:p>
          <a:p>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of</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a:t>
            </a:r>
          </a:p>
          <a:p>
            <a:r>
              <a:rPr lang="en-US" sz="1200" b="0" i="0" u="none" strike="noStrike" kern="1200" baseline="0" dirty="0">
                <a:solidFill>
                  <a:schemeClr val="tx1"/>
                </a:solidFill>
                <a:latin typeface="Arial" charset="0"/>
                <a:ea typeface="+mn-ea"/>
                <a:cs typeface="+mn-cs"/>
              </a:rPr>
              <a:t>curse of high-dimensionality [Aggarwal 2005],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a:t>
            </a:r>
          </a:p>
          <a:p>
            <a:r>
              <a:rPr lang="en-US" sz="1200" b="0" i="0" u="none" strike="noStrike" kern="1200" baseline="0" dirty="0" err="1">
                <a:solidFill>
                  <a:schemeClr val="tx1"/>
                </a:solidFill>
                <a:latin typeface="Arial" charset="0"/>
                <a:ea typeface="+mn-ea"/>
                <a:cs typeface="+mn-cs"/>
              </a:rPr>
              <a:t>tinue</a:t>
            </a:r>
            <a:r>
              <a:rPr lang="en-US" sz="1200" b="0" i="0" u="none" strike="noStrike" kern="1200" baseline="0" dirty="0">
                <a:solidFill>
                  <a:schemeClr val="tx1"/>
                </a:solidFill>
                <a:latin typeface="Arial" charset="0"/>
                <a:ea typeface="+mn-ea"/>
                <a:cs typeface="+mn-cs"/>
              </a:rPr>
              <a:t>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real</a:t>
            </a:r>
          </a:p>
          <a:p>
            <a:r>
              <a:rPr lang="en-US" sz="1200" b="0" i="0" u="none" strike="noStrike" kern="1200" baseline="0" dirty="0">
                <a:solidFill>
                  <a:schemeClr val="tx1"/>
                </a:solidFill>
                <a:latin typeface="Arial" charset="0"/>
                <a:ea typeface="+mn-ea"/>
                <a:cs typeface="+mn-cs"/>
              </a:rPr>
              <a:t>life, since an adversary may also have personal </a:t>
            </a:r>
            <a:r>
              <a:rPr lang="en-US" sz="1200" b="0" i="0" u="none" strike="noStrike" kern="1200" baseline="0" dirty="0" err="1">
                <a:solidFill>
                  <a:schemeClr val="tx1"/>
                </a:solidFill>
                <a:latin typeface="Arial" charset="0"/>
                <a:ea typeface="+mn-ea"/>
                <a:cs typeface="+mn-cs"/>
              </a:rPr>
              <a:t>knowl</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edge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a:t>
            </a:r>
          </a:p>
          <a:p>
            <a:r>
              <a:rPr lang="en-US" sz="1200" b="0" i="0" u="none" strike="noStrike" kern="1200" baseline="0" dirty="0">
                <a:solidFill>
                  <a:schemeClr val="tx1"/>
                </a:solidFill>
                <a:latin typeface="Arial" charset="0"/>
                <a:ea typeface="+mn-ea"/>
                <a:cs typeface="+mn-cs"/>
              </a:rPr>
              <a:t>interest knows much more than is available from public</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1D1614-3ADC-4DE3-8C51-A7417C1EDD56}"/>
              </a:ext>
            </a:extLst>
          </p:cNvPr>
          <p:cNvSpPr>
            <a:spLocks noGrp="1"/>
          </p:cNvSpPr>
          <p:nvPr>
            <p:ph type="body" sz="quarter" idx="13"/>
          </p:nvPr>
        </p:nvSpPr>
        <p:spPr/>
        <p:txBody>
          <a:bodyPr/>
          <a:lstStyle/>
          <a:p>
            <a:r>
              <a:rPr lang="en-US" dirty="0"/>
              <a:t>Calculate information loss/distortion:</a:t>
            </a:r>
          </a:p>
          <a:p>
            <a:pPr lvl="1"/>
            <a:r>
              <a:rPr lang="en-US" dirty="0"/>
              <a:t>Modification rate:</a:t>
            </a:r>
          </a:p>
          <a:p>
            <a:pPr lvl="2"/>
            <a:r>
              <a:rPr lang="en-US" dirty="0"/>
              <a:t>The fraction of cells being modified</a:t>
            </a:r>
          </a:p>
          <a:p>
            <a:pPr lvl="2"/>
            <a:r>
              <a:rPr lang="en-US" dirty="0"/>
              <a:t>Does not consider hierarchical structures</a:t>
            </a:r>
          </a:p>
          <a:p>
            <a:pPr lvl="1"/>
            <a:r>
              <a:rPr lang="en-US" dirty="0"/>
              <a:t>Weighted hierarchical Distance</a:t>
            </a:r>
          </a:p>
          <a:p>
            <a:pPr lvl="2"/>
            <a:r>
              <a:rPr lang="en-US" dirty="0"/>
              <a:t>Uniformed Weight: wj,j-1 = 1 (where 2&lt;= j&lt;=h)</a:t>
            </a:r>
          </a:p>
          <a:p>
            <a:pPr lvl="2"/>
            <a:r>
              <a:rPr lang="en-US" dirty="0"/>
              <a:t>Or height weight </a:t>
            </a:r>
          </a:p>
          <a:p>
            <a:pPr lvl="2"/>
            <a:endParaRPr lang="en-US" dirty="0"/>
          </a:p>
          <a:p>
            <a:pPr lvl="1"/>
            <a:endParaRPr lang="en-US" dirty="0"/>
          </a:p>
        </p:txBody>
      </p:sp>
      <p:sp>
        <p:nvSpPr>
          <p:cNvPr id="3" name="Datumsplatzhalter 2">
            <a:extLst>
              <a:ext uri="{FF2B5EF4-FFF2-40B4-BE49-F238E27FC236}">
                <a16:creationId xmlns:a16="http://schemas.microsoft.com/office/drawing/2014/main" id="{43E853D6-46C1-4523-ACD1-ED97431F810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C730658-4EC4-4585-854A-66ACA12C51F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FAB273A-C162-4643-B876-9030E30E092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0E078E46-7095-4E2A-B4DE-B56C7B703DA6}"/>
              </a:ext>
            </a:extLst>
          </p:cNvPr>
          <p:cNvSpPr>
            <a:spLocks noGrp="1"/>
          </p:cNvSpPr>
          <p:nvPr>
            <p:ph type="title"/>
          </p:nvPr>
        </p:nvSpPr>
        <p:spPr/>
        <p:txBody>
          <a:bodyPr/>
          <a:lstStyle/>
          <a:p>
            <a:r>
              <a:rPr lang="en-US" dirty="0"/>
              <a:t>Quality of k-anonymization</a:t>
            </a:r>
          </a:p>
        </p:txBody>
      </p:sp>
      <p:pic>
        <p:nvPicPr>
          <p:cNvPr id="8" name="Grafik 7">
            <a:extLst>
              <a:ext uri="{FF2B5EF4-FFF2-40B4-BE49-F238E27FC236}">
                <a16:creationId xmlns:a16="http://schemas.microsoft.com/office/drawing/2014/main" id="{41925E0A-3354-4A62-925F-B526D0B4E84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420662" y="3429000"/>
            <a:ext cx="2985143" cy="495238"/>
          </a:xfrm>
          <a:prstGeom prst="rect">
            <a:avLst/>
          </a:prstGeom>
        </p:spPr>
      </p:pic>
    </p:spTree>
    <p:extLst>
      <p:ext uri="{BB962C8B-B14F-4D97-AF65-F5344CB8AC3E}">
        <p14:creationId xmlns:p14="http://schemas.microsoft.com/office/powerpoint/2010/main" val="104205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err="1"/>
              <a:t>Heuristic</a:t>
            </a:r>
            <a:r>
              <a:rPr lang="de-DE" dirty="0"/>
              <a:t> /</a:t>
            </a:r>
            <a:r>
              <a:rPr lang="de-DE" dirty="0" err="1"/>
              <a:t>Approximations</a:t>
            </a:r>
            <a:r>
              <a:rPr lang="de-DE" dirty="0"/>
              <a:t>/ Loss </a:t>
            </a:r>
            <a:r>
              <a:rPr lang="de-DE" dirty="0" err="1"/>
              <a:t>Metrics</a:t>
            </a:r>
            <a:endParaRPr lang="de-DE" dirty="0"/>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a:t>Suppression refers to removing a certain attribute value</a:t>
            </a:r>
            <a:endParaRPr lang="en-US" i="1"/>
          </a:p>
          <a:p>
            <a:r>
              <a:rPr lang="en-US"/>
              <a:t>Some algorthim work with maxsup</a:t>
            </a:r>
          </a:p>
          <a:p>
            <a:r>
              <a:rPr lang="en-US"/>
              <a:t>The idea of generalizing an attribute is a simple concept. A value is replaced by a less specific, more general value that is faithful to the original.</a:t>
            </a:r>
          </a:p>
          <a:p>
            <a:r>
              <a:rPr lang="en-US"/>
              <a:t>Generalization incluce suppression </a:t>
            </a:r>
          </a:p>
          <a:p>
            <a:r>
              <a:rPr lang="en-US"/>
              <a:t>There is no compination between optimal k-anonymity and dataquality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a:t>K-Anonymity Generalization and Supression</a:t>
            </a:r>
            <a:endParaRPr lang="de-DE" dirty="0"/>
          </a:p>
        </p:txBody>
      </p:sp>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2"/>
          <a:stretch>
            <a:fillRect/>
          </a:stretch>
        </p:blipFill>
        <p:spPr>
          <a:xfrm>
            <a:off x="373063" y="980728"/>
            <a:ext cx="7870825" cy="4422654"/>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659800" y="5422799"/>
            <a:ext cx="11399217"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a:t>example</a:t>
            </a:r>
          </a:p>
          <a:p>
            <a:r>
              <a:rPr lang="en-US" dirty="0" err="1"/>
              <a:t>Prec</a:t>
            </a:r>
            <a:r>
              <a:rPr lang="en-US" dirty="0"/>
              <a:t>: takes lattice height into account</a:t>
            </a:r>
          </a:p>
          <a:p>
            <a:r>
              <a:rPr lang="en-US" dirty="0"/>
              <a:t>example</a:t>
            </a:r>
          </a:p>
          <a:p>
            <a:r>
              <a:rPr lang="de-DE" dirty="0" err="1"/>
              <a:t>Discernability</a:t>
            </a:r>
            <a:r>
              <a:rPr lang="de-DE" dirty="0"/>
              <a:t> </a:t>
            </a:r>
            <a:r>
              <a:rPr lang="de-DE" dirty="0" err="1"/>
              <a:t>Metric</a:t>
            </a:r>
            <a:r>
              <a:rPr lang="de-DE" dirty="0"/>
              <a:t> </a:t>
            </a:r>
            <a:r>
              <a:rPr lang="de-DE" dirty="0" err="1"/>
              <a:t>or</a:t>
            </a:r>
            <a:r>
              <a:rPr lang="de-DE" dirty="0"/>
              <a:t> DM.</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a:t>K-Anonymity - Information Loss 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1980406" y="3601566"/>
            <a:ext cx="5768656" cy="2104141"/>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pPr marL="342900" indent="-342900">
              <a:buFont typeface="+mj-lt"/>
              <a:buAutoNum type="arabicPeriod"/>
            </a:pPr>
            <a:r>
              <a:rPr lang="en-US" sz="1800" dirty="0"/>
              <a:t>For each generalization strategy, conduct a binary search to find all the k-anonymous nodes.</a:t>
            </a:r>
          </a:p>
          <a:p>
            <a:pPr marL="342900" indent="-342900">
              <a:buFont typeface="+mj-lt"/>
              <a:buAutoNum type="arabicPeriod"/>
            </a:pPr>
            <a:r>
              <a:rPr lang="en-US" sz="1800" dirty="0"/>
              <a:t>For each generalization strategy with k-anonymous nodes, only the k-anonymous node with the lowest height within the strategy is retained. 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a:t>
            </a:r>
            <a:r>
              <a:rPr lang="en-US" sz="1800" i="1" dirty="0"/>
              <a:t>k</a:t>
            </a:r>
            <a:r>
              <a:rPr lang="en-US" sz="1800" dirty="0"/>
              <a:t>-</a:t>
            </a:r>
            <a:r>
              <a:rPr lang="en-US" sz="1800" i="1" dirty="0"/>
              <a:t>minimal node</a:t>
            </a:r>
            <a:r>
              <a:rPr lang="en-US" sz="1800" dirty="0"/>
              <a:t>. </a:t>
            </a:r>
          </a:p>
          <a:p>
            <a:pPr marL="342900" indent="-342900">
              <a:buFont typeface="+mj-lt"/>
              <a:buAutoNum type="arabicPeriod"/>
            </a:pPr>
            <a:r>
              <a:rPr lang="en-US" sz="1800" dirty="0"/>
              <a:t>Now that we have the k-minimal nodes, these are compared n terms of their information loss and the node with the smallest information loss is selected as the globally optimal solution. Because of the monotonicity property, the k-minimal node with the smallest information loss must also have the smallest information loss among all k-anonymous nodes in the lattice.</a:t>
            </a:r>
            <a:endParaRPr lang="de-DE" sz="18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b="1"/>
              <a:t>The OLA 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sz="2400" b="1" dirty="0"/>
              <a:t>6. </a:t>
            </a:r>
            <a:r>
              <a:rPr lang="de-DE" sz="2400" b="1" dirty="0" err="1"/>
              <a:t>Datatyp</a:t>
            </a:r>
            <a:r>
              <a:rPr lang="de-DE" sz="2400" b="1" dirty="0"/>
              <a:t> - Moving </a:t>
            </a:r>
            <a:r>
              <a:rPr lang="de-DE" sz="2400" b="1" dirty="0" err="1"/>
              <a:t>Object</a:t>
            </a:r>
            <a:r>
              <a:rPr lang="de-DE" sz="2400" b="1" dirty="0"/>
              <a:t> Data</a:t>
            </a:r>
            <a:endParaRPr lang="de-DE" sz="2400" dirty="0"/>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4294967295"/>
          </p:nvPr>
        </p:nvSpPr>
        <p:spPr>
          <a:xfrm>
            <a:off x="1331913" y="6208713"/>
            <a:ext cx="1296987" cy="476250"/>
          </a:xfrm>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1"/>
          </p:nvPr>
        </p:nvSpPr>
        <p:spPr/>
        <p:txBody>
          <a:bodyPr/>
          <a:lstStyle/>
          <a:p>
            <a:r>
              <a:rPr lang="de-DE"/>
              <a:t>Andreas Wiegand &amp; Ludwig Schallner</a:t>
            </a:r>
            <a:endParaRPr lang="de-DE" dirty="0"/>
          </a:p>
        </p:txBody>
      </p:sp>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de-DE"/>
              <a:t>Location-based services (LBS)</a:t>
            </a:r>
          </a:p>
          <a:p>
            <a:r>
              <a:rPr lang="en-US"/>
              <a:t>In the context of LBSs and mobile users, location </a:t>
            </a:r>
            <a:r>
              <a:rPr lang="en-US" i="1"/>
              <a:t>k</a:t>
            </a:r>
            <a:r>
              <a:rPr lang="en-US"/>
              <a:t>-anonymity demands that location information contained in a message sent from a mobile user to a LBS should be indistinguishable from at least </a:t>
            </a:r>
            <a:r>
              <a:rPr lang="en-US" i="1"/>
              <a:t>k−</a:t>
            </a:r>
            <a:r>
              <a:rPr lang="en-US"/>
              <a:t>1 other messages from different mobile nodes</a:t>
            </a:r>
          </a:p>
          <a:p>
            <a:r>
              <a:rPr lang="de-DE" i="1"/>
              <a:t>Location can be a quasi – Idendifier </a:t>
            </a:r>
            <a:endParaRPr lang="de-DE"/>
          </a:p>
          <a:p>
            <a:r>
              <a:rPr lang="en-US" i="1"/>
              <a:t>Attacks Restricted Space Identification </a:t>
            </a:r>
            <a:r>
              <a:rPr lang="en-US"/>
              <a:t>and </a:t>
            </a:r>
            <a:r>
              <a:rPr lang="en-US" i="1"/>
              <a:t>Observation </a:t>
            </a:r>
            <a:r>
              <a:rPr lang="de-DE" i="1"/>
              <a:t>Identification</a:t>
            </a:r>
            <a:r>
              <a:rPr lang="de-DE"/>
              <a:t>.</a:t>
            </a:r>
          </a:p>
          <a:p>
            <a:r>
              <a:rPr lang="de-DE" i="1"/>
              <a:t>Spatial cloaking and temporal cloaking</a:t>
            </a:r>
          </a:p>
          <a:p>
            <a:r>
              <a:rPr lang="de-DE" i="1"/>
              <a:t>Usability and anonymity </a:t>
            </a:r>
            <a:endParaRPr lang="de-DE" i="1"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2"/>
          </p:nvPr>
        </p:nvSpPr>
        <p:spPr/>
        <p:txBody>
          <a:bodyPr/>
          <a:lstStyle/>
          <a:p>
            <a:fld id="{50E76E58-F275-47A3-BB17-470016A267B6}" type="slidenum">
              <a:rPr lang="de-DE" smtClean="0"/>
              <a:pPr/>
              <a:t>19</a:t>
            </a:fld>
            <a:endParaRPr lang="de-DE" dirty="0"/>
          </a:p>
        </p:txBody>
      </p:sp>
    </p:spTree>
    <p:extLst>
      <p:ext uri="{BB962C8B-B14F-4D97-AF65-F5344CB8AC3E}">
        <p14:creationId xmlns:p14="http://schemas.microsoft.com/office/powerpoint/2010/main" val="357911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Basics</a:t>
            </a:r>
          </a:p>
          <a:p>
            <a:pPr marL="0" indent="0">
              <a:buNone/>
            </a:pPr>
            <a:r>
              <a:rPr lang="de-DE" dirty="0"/>
              <a:t>2. k-anonymity</a:t>
            </a:r>
          </a:p>
          <a:p>
            <a:pPr marL="0" indent="0">
              <a:buNone/>
            </a:pPr>
            <a:r>
              <a:rPr lang="de-DE" dirty="0"/>
              <a:t>3. OLA</a:t>
            </a:r>
          </a:p>
          <a:p>
            <a:pPr marL="0" indent="0">
              <a:buNone/>
            </a:pPr>
            <a:r>
              <a:rPr lang="de-DE" dirty="0"/>
              <a:t>4. 2. Algorithmus</a:t>
            </a:r>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495376" y="1328217"/>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255075" y="1548393"/>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8" name="Textfeld 7">
            <a:extLst>
              <a:ext uri="{FF2B5EF4-FFF2-40B4-BE49-F238E27FC236}">
                <a16:creationId xmlns:a16="http://schemas.microsoft.com/office/drawing/2014/main" id="{5F8E9856-BD4D-4CC5-9F42-FF46237E8680}"/>
              </a:ext>
            </a:extLst>
          </p:cNvPr>
          <p:cNvSpPr txBox="1"/>
          <p:nvPr/>
        </p:nvSpPr>
        <p:spPr>
          <a:xfrm>
            <a:off x="4860032" y="2132856"/>
            <a:ext cx="3555306" cy="1477328"/>
          </a:xfrm>
          <a:prstGeom prst="rect">
            <a:avLst/>
          </a:prstGeom>
          <a:noFill/>
        </p:spPr>
        <p:txBody>
          <a:bodyPr wrap="square" rtlCol="0">
            <a:spAutoFit/>
          </a:bodyPr>
          <a:lstStyle/>
          <a:p>
            <a:r>
              <a:rPr lang="de-DE" dirty="0" err="1"/>
              <a:t>success</a:t>
            </a:r>
            <a:r>
              <a:rPr lang="de-DE" dirty="0"/>
              <a:t> rate</a:t>
            </a:r>
          </a:p>
          <a:p>
            <a:r>
              <a:rPr lang="de-DE" dirty="0"/>
              <a:t>Relative </a:t>
            </a:r>
            <a:r>
              <a:rPr lang="de-DE" dirty="0" err="1"/>
              <a:t>anonymity</a:t>
            </a:r>
            <a:r>
              <a:rPr lang="de-DE" dirty="0"/>
              <a:t> </a:t>
            </a:r>
            <a:r>
              <a:rPr lang="de-DE" dirty="0" err="1"/>
              <a:t>level</a:t>
            </a:r>
            <a:endParaRPr lang="de-DE" dirty="0"/>
          </a:p>
          <a:p>
            <a:r>
              <a:rPr lang="de-DE" dirty="0"/>
              <a:t>Relative </a:t>
            </a:r>
            <a:r>
              <a:rPr lang="de-DE" dirty="0" err="1"/>
              <a:t>spatial</a:t>
            </a:r>
            <a:r>
              <a:rPr lang="de-DE" dirty="0"/>
              <a:t> </a:t>
            </a:r>
            <a:r>
              <a:rPr lang="de-DE" dirty="0" err="1"/>
              <a:t>resolution</a:t>
            </a:r>
            <a:endParaRPr lang="de-DE" dirty="0"/>
          </a:p>
          <a:p>
            <a:r>
              <a:rPr lang="de-DE" dirty="0"/>
              <a:t>Relative temporal </a:t>
            </a:r>
            <a:r>
              <a:rPr lang="de-DE" dirty="0" err="1"/>
              <a:t>resolution</a:t>
            </a:r>
            <a:endParaRPr lang="de-DE" dirty="0"/>
          </a:p>
          <a:p>
            <a:r>
              <a:rPr lang="de-DE" dirty="0"/>
              <a:t>Message </a:t>
            </a:r>
            <a:r>
              <a:rPr lang="de-DE" dirty="0" err="1"/>
              <a:t>processing</a:t>
            </a:r>
            <a:r>
              <a:rPr lang="de-DE" dirty="0"/>
              <a:t> time</a:t>
            </a:r>
          </a:p>
        </p:txBody>
      </p:sp>
    </p:spTree>
    <p:extLst>
      <p:ext uri="{BB962C8B-B14F-4D97-AF65-F5344CB8AC3E}">
        <p14:creationId xmlns:p14="http://schemas.microsoft.com/office/powerpoint/2010/main" val="83030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a:t>
            </a:r>
            <a:r>
              <a:rPr lang="de-DE" sz="2400" b="1" dirty="0" err="1"/>
              <a:t>Datatype</a:t>
            </a:r>
            <a:r>
              <a:rPr lang="de-DE" sz="2400" b="1" dirty="0"/>
              <a:t>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a:t>30.01.2017</a:t>
            </a:r>
            <a:endParaRPr lang="de-DE" dirty="0"/>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a:t>Andreas Wiegand &amp; Ludwig Schallner</a:t>
            </a:r>
            <a:endParaRPr lang="de-DE" dirty="0"/>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a:t>Transaction data is high-dimensional</a:t>
            </a:r>
          </a:p>
          <a:p>
            <a:r>
              <a:rPr lang="en-US"/>
              <a:t>Each dimension could be a potential </a:t>
            </a:r>
            <a:r>
              <a:rPr lang="en-US" i="1"/>
              <a:t>QID </a:t>
            </a:r>
            <a:r>
              <a:rPr lang="en-US"/>
              <a:t>attribute</a:t>
            </a:r>
          </a:p>
          <a:p>
            <a:r>
              <a:rPr lang="de-DE"/>
              <a:t>Curse of high-dimensionality</a:t>
            </a:r>
          </a:p>
          <a:p>
            <a:r>
              <a:rPr lang="de-DE"/>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21</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There is no </a:t>
            </a:r>
            <a:r>
              <a:rPr lang="en-US" dirty="0" err="1"/>
              <a:t>compination</a:t>
            </a:r>
            <a:r>
              <a:rPr lang="en-US" dirty="0"/>
              <a:t> between optimal k-anonymity and </a:t>
            </a:r>
            <a:r>
              <a:rPr lang="en-US" dirty="0" err="1"/>
              <a:t>dataquality</a:t>
            </a:r>
            <a:endParaRPr lang="en-US" dirty="0"/>
          </a:p>
          <a:p>
            <a:r>
              <a:rPr lang="en-US" dirty="0"/>
              <a:t>Attacks against anonymity</a:t>
            </a:r>
          </a:p>
          <a:p>
            <a:r>
              <a:rPr lang="de-DE" i="1" dirty="0"/>
              <a:t>Usability and </a:t>
            </a:r>
            <a:r>
              <a:rPr lang="de-DE" i="1" dirty="0" err="1"/>
              <a:t>anonymity</a:t>
            </a:r>
            <a:endParaRPr lang="de-DE" i="1" dirty="0"/>
          </a:p>
          <a:p>
            <a:r>
              <a:rPr lang="de-DE" i="1" dirty="0" err="1"/>
              <a:t>Identifie</a:t>
            </a:r>
            <a:r>
              <a:rPr lang="de-DE" i="1" dirty="0"/>
              <a:t> Quasi </a:t>
            </a:r>
            <a:r>
              <a:rPr lang="de-DE" i="1" dirty="0" err="1"/>
              <a:t>identifiers</a:t>
            </a:r>
            <a:endParaRPr lang="de-DE" i="1" dirty="0"/>
          </a:p>
          <a:p>
            <a:r>
              <a:rPr lang="de-DE" dirty="0"/>
              <a:t>NP – Hard</a:t>
            </a:r>
          </a:p>
          <a:p>
            <a:r>
              <a:rPr lang="de-DE" dirty="0" err="1"/>
              <a:t>Only</a:t>
            </a:r>
            <a:r>
              <a:rPr lang="de-DE" dirty="0"/>
              <a:t> </a:t>
            </a:r>
            <a:r>
              <a:rPr lang="de-DE" dirty="0" err="1"/>
              <a:t>heuristics</a:t>
            </a:r>
            <a:r>
              <a:rPr lang="de-DE" dirty="0"/>
              <a:t> </a:t>
            </a:r>
            <a:r>
              <a:rPr lang="de-DE" dirty="0" err="1"/>
              <a:t>no</a:t>
            </a:r>
            <a:r>
              <a:rPr lang="de-DE" dirty="0"/>
              <a:t> </a:t>
            </a:r>
            <a:r>
              <a:rPr lang="de-DE" dirty="0" err="1"/>
              <a:t>rules</a:t>
            </a:r>
            <a:r>
              <a:rPr lang="de-DE" dirty="0"/>
              <a:t> like mutual Information </a:t>
            </a:r>
          </a:p>
          <a:p>
            <a:pPr marL="0" indent="0">
              <a:buNone/>
            </a:pPr>
            <a:endParaRPr lang="de-DE" i="1" dirty="0"/>
          </a:p>
          <a:p>
            <a:pPr marL="0" indent="0">
              <a:buNone/>
            </a:pP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22</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1469,066"/>
  <p:tag name="LATEXADDIN" val="\documentclass{article}&#10;\usepackage{amsmath}&#10;\pagestyle{empty}&#10;\begin{document}&#10;&#10;$ WHD (p, q) = \frac{\sum_{j=q+1}^{p} \omega_{j,j-1}}{\sum_{j=2}^{h} \omega_{j,j-1}} $&#10;&#10;&#10;\end{document}"/>
  <p:tag name="IGUANATEXSIZE" val="20"/>
  <p:tag name="IGUANATEXCURSOR" val="167"/>
  <p:tag name="TRANSPARENCY" val="Wahr"/>
  <p:tag name="FILENAME" val=""/>
  <p:tag name="LATEXENGINEID" val="0"/>
  <p:tag name="TEMPFOLDER" val="c:\temp\"/>
  <p:tag name="LATEXFORMHEIGHT" val="312"/>
  <p:tag name="LATEXFORMWIDTH" val="384"/>
  <p:tag name="LATEXFORMWRAP" val="Wahr"/>
  <p:tag name="BITMAPVECTOR" val="0"/>
</p:tagLst>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3240</Words>
  <Application>Microsoft Office PowerPoint</Application>
  <PresentationFormat>Bildschirmpräsentation (4:3)</PresentationFormat>
  <Paragraphs>349</Paragraphs>
  <Slides>23</Slides>
  <Notes>8</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Basics </vt:lpstr>
      <vt:lpstr>K-ANONYMITY </vt:lpstr>
      <vt:lpstr>Example of K-Anonymity</vt:lpstr>
      <vt:lpstr>The Adversary’s Knowledge is Unknown </vt:lpstr>
      <vt:lpstr>Homogeneity Attack</vt:lpstr>
      <vt:lpstr>Background Knowledge Attack</vt:lpstr>
      <vt:lpstr>Unsorted Matching Attacks</vt:lpstr>
      <vt:lpstr>Complementary Release Attack</vt:lpstr>
      <vt:lpstr>Complementary Release Attack</vt:lpstr>
      <vt:lpstr>Quality of k-anonymization</vt:lpstr>
      <vt:lpstr>Optimal K-Anonymity</vt:lpstr>
      <vt:lpstr>K-Anonymity Generalization and Supression</vt:lpstr>
      <vt:lpstr>K-Anonymity - Generalizations lattice</vt:lpstr>
      <vt:lpstr>K-Anonymity - Generalizations lattice con‘t</vt:lpstr>
      <vt:lpstr>K-Anonymity - Information Loss Metric</vt:lpstr>
      <vt:lpstr>The OLA Algorithm</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316</cp:revision>
  <cp:lastPrinted>2018-01-29T10:26:05Z</cp:lastPrinted>
  <dcterms:created xsi:type="dcterms:W3CDTF">2016-01-24T22:07:33Z</dcterms:created>
  <dcterms:modified xsi:type="dcterms:W3CDTF">2018-02-04T14:27:56Z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