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3"/>
  </p:sldMasterIdLst>
  <p:notesMasterIdLst>
    <p:notesMasterId r:id="rId37"/>
  </p:notesMasterIdLst>
  <p:handoutMasterIdLst>
    <p:handoutMasterId r:id="rId38"/>
  </p:handoutMasterIdLst>
  <p:sldIdLst>
    <p:sldId id="256" r:id="rId4"/>
    <p:sldId id="257" r:id="rId5"/>
    <p:sldId id="297" r:id="rId6"/>
    <p:sldId id="287" r:id="rId7"/>
    <p:sldId id="295" r:id="rId8"/>
    <p:sldId id="294" r:id="rId9"/>
    <p:sldId id="259" r:id="rId10"/>
    <p:sldId id="288" r:id="rId11"/>
    <p:sldId id="289" r:id="rId12"/>
    <p:sldId id="290" r:id="rId13"/>
    <p:sldId id="291" r:id="rId14"/>
    <p:sldId id="296" r:id="rId15"/>
    <p:sldId id="298" r:id="rId16"/>
    <p:sldId id="299" r:id="rId17"/>
    <p:sldId id="270" r:id="rId18"/>
    <p:sldId id="272" r:id="rId19"/>
    <p:sldId id="271" r:id="rId20"/>
    <p:sldId id="283" r:id="rId21"/>
    <p:sldId id="273" r:id="rId22"/>
    <p:sldId id="274" r:id="rId23"/>
    <p:sldId id="275" r:id="rId24"/>
    <p:sldId id="277" r:id="rId25"/>
    <p:sldId id="278" r:id="rId26"/>
    <p:sldId id="280" r:id="rId27"/>
    <p:sldId id="281" r:id="rId28"/>
    <p:sldId id="263" r:id="rId29"/>
    <p:sldId id="264" r:id="rId30"/>
    <p:sldId id="260" r:id="rId31"/>
    <p:sldId id="265" r:id="rId32"/>
    <p:sldId id="266" r:id="rId33"/>
    <p:sldId id="262" r:id="rId34"/>
    <p:sldId id="261" r:id="rId35"/>
    <p:sldId id="267" r:id="rId36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445" autoAdjust="0"/>
  </p:normalViewPr>
  <p:slideViewPr>
    <p:cSldViewPr snapToObjects="1">
      <p:cViewPr varScale="1">
        <p:scale>
          <a:sx n="92" d="100"/>
          <a:sy n="92" d="100"/>
        </p:scale>
        <p:origin x="21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28.01.2018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Entropy l diversity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Sometimes this may too restrictive,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the entropy of the entire table may be low if a few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values are very common. This leads to the following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less conservative notion of -diversity.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06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52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30.01.2018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620C50A-E15B-46E6-8ED2-422FFD70CEA1}"/>
              </a:ext>
            </a:extLst>
          </p:cNvPr>
          <p:cNvSpPr>
            <a:spLocks noGrp="1"/>
          </p:cNvSpPr>
          <p:nvPr>
            <p:ph type="dt" sz="half" idx="14"/>
            <p:custDataLst>
              <p:custData r:id="rId1"/>
            </p:custDataLst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3072F47D-DA7D-48C0-BEC2-01BFAE0091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Schallner Ludwig, </a:t>
            </a:r>
            <a:r>
              <a:rPr lang="de-DE" dirty="0" err="1"/>
              <a:t>Wiegnand</a:t>
            </a:r>
            <a:r>
              <a:rPr lang="de-DE" dirty="0"/>
              <a:t> Andreas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2543511-3CDA-45A2-B410-7F834D1CC2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3F92FC5C-681C-4049-B8D3-78B41265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 dirty="0"/>
              <a:t>30.01.2018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de-DE" b="0" dirty="0" err="1"/>
              <a:t>realworld</a:t>
            </a:r>
            <a:r>
              <a:rPr lang="de-DE" b="0" dirty="0"/>
              <a:t> </a:t>
            </a:r>
            <a:r>
              <a:rPr lang="de-DE" b="0" dirty="0" err="1"/>
              <a:t>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</a:t>
            </a:r>
            <a:r>
              <a:rPr lang="de-DE" dirty="0" err="1"/>
              <a:t>Schallner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716006-562A-43E3-9DDE-A104B3493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order of tuples in the released data</a:t>
            </a:r>
          </a:p>
          <a:p>
            <a:pPr lvl="1"/>
            <a:r>
              <a:rPr lang="en-US" dirty="0"/>
              <a:t>Often used in real world</a:t>
            </a:r>
          </a:p>
          <a:p>
            <a:pPr lvl="2"/>
            <a:r>
              <a:rPr lang="en-US" dirty="0"/>
              <a:t>release of sensitive data</a:t>
            </a:r>
          </a:p>
          <a:p>
            <a:pPr lvl="1"/>
            <a:r>
              <a:rPr lang="en-US" dirty="0"/>
              <a:t>Solution: random sorting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3AB6C9-0DB8-4D81-A14E-52B661D2CC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049113-3CC5-4ACC-BE03-43D9B950C6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EDDA99-AB0E-4825-AFC1-0682F0036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30D40E-2D43-4755-A8FC-A78B2B5D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Unsorted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2418571-4529-411F-B64C-DF801EE1C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70" y="2782583"/>
            <a:ext cx="4725059" cy="2372056"/>
          </a:xfrm>
          <a:prstGeom prst="rect">
            <a:avLst/>
          </a:prstGeom>
        </p:spPr>
      </p:pic>
      <p:sp>
        <p:nvSpPr>
          <p:cNvPr id="7" name="Pfeil: nach oben 6">
            <a:extLst>
              <a:ext uri="{FF2B5EF4-FFF2-40B4-BE49-F238E27FC236}">
                <a16:creationId xmlns:a16="http://schemas.microsoft.com/office/drawing/2014/main" id="{32A3DA81-67B0-412B-AD13-622A9A050DD2}"/>
              </a:ext>
            </a:extLst>
          </p:cNvPr>
          <p:cNvSpPr/>
          <p:nvPr/>
        </p:nvSpPr>
        <p:spPr>
          <a:xfrm rot="14538008">
            <a:off x="6805019" y="3664232"/>
            <a:ext cx="415600" cy="4156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23E141D4-90C0-4ADD-AAC0-C94A5F3656AF}"/>
              </a:ext>
            </a:extLst>
          </p:cNvPr>
          <p:cNvSpPr/>
          <p:nvPr/>
        </p:nvSpPr>
        <p:spPr>
          <a:xfrm rot="1495549">
            <a:off x="3836350" y="5063264"/>
            <a:ext cx="415600" cy="4156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629483C-59DF-473B-92E3-EB230628E392}"/>
              </a:ext>
            </a:extLst>
          </p:cNvPr>
          <p:cNvSpPr txBox="1"/>
          <p:nvPr/>
        </p:nvSpPr>
        <p:spPr>
          <a:xfrm>
            <a:off x="2628900" y="54359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Generation of race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EF50669-3AB0-4CE1-8434-7A16472C3F23}"/>
              </a:ext>
            </a:extLst>
          </p:cNvPr>
          <p:cNvSpPr txBox="1"/>
          <p:nvPr/>
        </p:nvSpPr>
        <p:spPr>
          <a:xfrm>
            <a:off x="7071890" y="3412037"/>
            <a:ext cx="148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Generation of ZIP</a:t>
            </a:r>
          </a:p>
        </p:txBody>
      </p:sp>
    </p:spTree>
    <p:extLst>
      <p:ext uri="{BB962C8B-B14F-4D97-AF65-F5344CB8AC3E}">
        <p14:creationId xmlns:p14="http://schemas.microsoft.com/office/powerpoint/2010/main" val="416100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2F42DF-6375-4386-98AE-E1280CE9F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Prior examples, all attributes were quasi-identifier</a:t>
            </a:r>
          </a:p>
          <a:p>
            <a:pPr lvl="1"/>
            <a:r>
              <a:rPr lang="en-US" dirty="0"/>
              <a:t>Not typical in the real world </a:t>
            </a:r>
            <a:r>
              <a:rPr lang="en-US" dirty="0">
                <a:sym typeface="Wingdings" panose="05000000000000000000" pitchFamily="2" charset="2"/>
              </a:rPr>
              <a:t> subsequent releases are common</a:t>
            </a:r>
            <a:r>
              <a:rPr lang="en-US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ABE376-BDA0-4305-B6BE-8D8C0BF64F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B0631A-ED17-4091-AB67-4D7FF760F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6C0578-B337-493E-B4B8-D6D431BE9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FAFF667-F48A-47B4-86AA-4A7AF69D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Release Attack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0D9E64-9A88-4AAF-BDC6-08056EF01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42332"/>
            <a:ext cx="4172532" cy="282932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14169D4-2195-444C-97CE-A5F9FC3349FB}"/>
              </a:ext>
            </a:extLst>
          </p:cNvPr>
          <p:cNvSpPr/>
          <p:nvPr/>
        </p:nvSpPr>
        <p:spPr>
          <a:xfrm>
            <a:off x="5436096" y="3349312"/>
            <a:ext cx="774020" cy="7134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F83077-1A4A-4171-940A-68CA51561AEF}"/>
              </a:ext>
            </a:extLst>
          </p:cNvPr>
          <p:cNvSpPr txBox="1"/>
          <p:nvPr/>
        </p:nvSpPr>
        <p:spPr>
          <a:xfrm>
            <a:off x="6173366" y="3198196"/>
            <a:ext cx="2014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Are unique     </a:t>
            </a:r>
            <a:r>
              <a:rPr lang="en-US" sz="2000" b="0" dirty="0">
                <a:sym typeface="Wingdings" panose="05000000000000000000" pitchFamily="2" charset="2"/>
              </a:rPr>
              <a:t>  subsequent release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04036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2F42DF-6375-4386-98AE-E1280CE9F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Linked both tables on {Problem} possible</a:t>
            </a:r>
          </a:p>
          <a:p>
            <a:pPr lvl="1"/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ABE376-BDA0-4305-B6BE-8D8C0BF64F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B0631A-ED17-4091-AB67-4D7FF760F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6C0578-B337-493E-B4B8-D6D431BE9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FAFF667-F48A-47B4-86AA-4A7AF69D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Release Attack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873F260-AEA6-4E2E-8184-8CA0869E9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/>
          <a:stretch/>
        </p:blipFill>
        <p:spPr>
          <a:xfrm>
            <a:off x="4864348" y="1416863"/>
            <a:ext cx="3195856" cy="22287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BAAFAD1-ADC1-45CA-A858-640B74637F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3"/>
          <a:stretch/>
        </p:blipFill>
        <p:spPr>
          <a:xfrm>
            <a:off x="634941" y="1415459"/>
            <a:ext cx="3248505" cy="222871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8226B20-2B97-4934-872A-B6AA063F9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951755"/>
            <a:ext cx="2947607" cy="2059937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DD498C96-9F6C-4C92-B90F-1A052180AD04}"/>
              </a:ext>
            </a:extLst>
          </p:cNvPr>
          <p:cNvSpPr/>
          <p:nvPr/>
        </p:nvSpPr>
        <p:spPr>
          <a:xfrm>
            <a:off x="4701757" y="4583144"/>
            <a:ext cx="774020" cy="7134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C01D92A-91D7-483A-B70A-8EFB67811A17}"/>
              </a:ext>
            </a:extLst>
          </p:cNvPr>
          <p:cNvSpPr txBox="1"/>
          <p:nvPr/>
        </p:nvSpPr>
        <p:spPr>
          <a:xfrm>
            <a:off x="1111834" y="3564200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Released table 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022F68A-AEAC-4556-BE0A-878D4DAC8439}"/>
              </a:ext>
            </a:extLst>
          </p:cNvPr>
          <p:cNvSpPr txBox="1"/>
          <p:nvPr/>
        </p:nvSpPr>
        <p:spPr>
          <a:xfrm>
            <a:off x="5314917" y="3601777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Released table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E7045DB-CB22-4938-B6CF-2F0DC2898601}"/>
              </a:ext>
            </a:extLst>
          </p:cNvPr>
          <p:cNvSpPr txBox="1"/>
          <p:nvPr/>
        </p:nvSpPr>
        <p:spPr>
          <a:xfrm>
            <a:off x="1946116" y="5987788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Linked table of table 1 and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27042C-B6A3-40E3-815E-0CC13AFB8708}"/>
              </a:ext>
            </a:extLst>
          </p:cNvPr>
          <p:cNvSpPr txBox="1"/>
          <p:nvPr/>
        </p:nvSpPr>
        <p:spPr>
          <a:xfrm>
            <a:off x="5336740" y="4432028"/>
            <a:ext cx="211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Are unique</a:t>
            </a:r>
            <a:br>
              <a:rPr lang="en-US" sz="2000" b="0" dirty="0"/>
            </a:br>
            <a:r>
              <a:rPr lang="en-US" sz="2000" b="0" dirty="0"/>
              <a:t>Fix: table 2 is based on table 1</a:t>
            </a:r>
          </a:p>
        </p:txBody>
      </p:sp>
    </p:spTree>
    <p:extLst>
      <p:ext uri="{BB962C8B-B14F-4D97-AF65-F5344CB8AC3E}">
        <p14:creationId xmlns:p14="http://schemas.microsoft.com/office/powerpoint/2010/main" val="302178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8C46945-AD05-4FAB-A28A-B0760EC3A1B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Definition:</a:t>
                </a:r>
              </a:p>
              <a:p>
                <a:pPr lvl="1"/>
                <a:r>
                  <a:rPr lang="en-US" dirty="0"/>
                  <a:t>A table is l-diverse if there are at least l “</a:t>
                </a:r>
                <a:r>
                  <a:rPr lang="en-US" b="1" dirty="0"/>
                  <a:t>well represented</a:t>
                </a:r>
                <a:r>
                  <a:rPr lang="en-US" dirty="0"/>
                  <a:t>” values for the sensitive attribute</a:t>
                </a:r>
              </a:p>
              <a:p>
                <a:r>
                  <a:rPr lang="en-US" dirty="0"/>
                  <a:t>Distinct l-diversity</a:t>
                </a:r>
              </a:p>
              <a:p>
                <a:pPr lvl="1"/>
                <a:r>
                  <a:rPr lang="en-US" dirty="0"/>
                  <a:t>The simplest definition ensures that at least </a:t>
                </a:r>
                <a:r>
                  <a:rPr lang="en-US" i="1" dirty="0"/>
                  <a:t>l</a:t>
                </a:r>
                <a:r>
                  <a:rPr lang="en-US" dirty="0"/>
                  <a:t> distinct values for the sensitive field in each equivalence class.</a:t>
                </a:r>
              </a:p>
              <a:p>
                <a:r>
                  <a:rPr lang="en-US" dirty="0"/>
                  <a:t>Entropy l-diversity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l-diversity if for every equivalence class E, Entropy(E) ≥ log l </a:t>
                </a:r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8C46945-AD05-4FAB-A28A-B0760EC3A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356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47FE7D-B712-4418-99A5-34C36589CF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A8983E-DF29-4EBC-AD6B-2651C7AFF0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5DF7C-AA19-485B-AD25-307B8FD270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AC9209-5E89-4065-840E-6FECF1F8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L-Diversity</a:t>
            </a:r>
          </a:p>
        </p:txBody>
      </p:sp>
    </p:spTree>
    <p:extLst>
      <p:ext uri="{BB962C8B-B14F-4D97-AF65-F5344CB8AC3E}">
        <p14:creationId xmlns:p14="http://schemas.microsoft.com/office/powerpoint/2010/main" val="338755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B941A83-4BB8-4716-8A05-BDBD6A692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Recursive (</a:t>
            </a:r>
            <a:r>
              <a:rPr lang="en-US" i="1" dirty="0"/>
              <a:t>c, l</a:t>
            </a:r>
            <a:r>
              <a:rPr lang="en-US" dirty="0"/>
              <a:t>)-diversity.</a:t>
            </a:r>
          </a:p>
          <a:p>
            <a:pPr lvl="1"/>
            <a:r>
              <a:rPr lang="en-US" dirty="0"/>
              <a:t>Makes sure that most frequent values not too often and</a:t>
            </a:r>
          </a:p>
          <a:p>
            <a:pPr lvl="1"/>
            <a:r>
              <a:rPr lang="en-US" dirty="0"/>
              <a:t>Most less frequent not too rarely</a:t>
            </a:r>
          </a:p>
          <a:p>
            <a:pPr lvl="1"/>
            <a:r>
              <a:rPr lang="en-US" dirty="0"/>
              <a:t>Compromise between the prior ones </a:t>
            </a:r>
          </a:p>
          <a:p>
            <a:pPr lvl="2"/>
            <a:r>
              <a:rPr lang="en-US" dirty="0"/>
              <a:t>Let</a:t>
            </a:r>
            <a:r>
              <a:rPr lang="en-US" i="1" dirty="0"/>
              <a:t> n </a:t>
            </a:r>
            <a:r>
              <a:rPr lang="en-US" dirty="0"/>
              <a:t>be the number of values in a equivalent class</a:t>
            </a:r>
          </a:p>
          <a:p>
            <a:pPr lvl="2"/>
            <a:r>
              <a:rPr lang="en-US" i="1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, l &lt;= I &lt;= n FASDF</a:t>
            </a:r>
          </a:p>
          <a:p>
            <a:pPr lvl="2"/>
            <a:r>
              <a:rPr lang="en-US" dirty="0"/>
              <a:t>Then </a:t>
            </a:r>
            <a:r>
              <a:rPr lang="en-US" i="1" dirty="0"/>
              <a:t>E </a:t>
            </a:r>
            <a:r>
              <a:rPr lang="en-US" dirty="0"/>
              <a:t>is said to have recursive ((</a:t>
            </a:r>
            <a:r>
              <a:rPr lang="en-US" i="1" dirty="0"/>
              <a:t>c, l</a:t>
            </a:r>
            <a:r>
              <a:rPr lang="en-US" dirty="0"/>
              <a:t>)-diversity if </a:t>
            </a:r>
            <a:r>
              <a:rPr lang="en-US" i="1" dirty="0"/>
              <a:t>r</a:t>
            </a:r>
            <a:r>
              <a:rPr lang="en-US" sz="400" dirty="0"/>
              <a:t>1 </a:t>
            </a:r>
            <a:r>
              <a:rPr lang="en-US" i="1" dirty="0"/>
              <a:t>&lt; c</a:t>
            </a:r>
            <a:r>
              <a:rPr lang="en-US" dirty="0"/>
              <a:t>(</a:t>
            </a:r>
            <a:r>
              <a:rPr lang="en-US" i="1" dirty="0" err="1"/>
              <a:t>r</a:t>
            </a:r>
            <a:r>
              <a:rPr lang="en-US" sz="400" i="1" dirty="0" err="1"/>
              <a:t>l</a:t>
            </a:r>
            <a:r>
              <a:rPr lang="en-US" sz="400" i="1" dirty="0"/>
              <a:t> </a:t>
            </a:r>
            <a:r>
              <a:rPr lang="en-US" dirty="0"/>
              <a:t>+</a:t>
            </a:r>
            <a:r>
              <a:rPr lang="en-US" i="1" dirty="0"/>
              <a:t>r</a:t>
            </a:r>
            <a:r>
              <a:rPr lang="en-US" sz="400" i="1" dirty="0"/>
              <a:t>l</a:t>
            </a:r>
            <a:r>
              <a:rPr lang="en-US" sz="400" dirty="0"/>
              <a:t>+1 </a:t>
            </a:r>
            <a:r>
              <a:rPr lang="en-US" dirty="0"/>
              <a:t>+</a:t>
            </a:r>
            <a:r>
              <a:rPr lang="en-US" i="1" dirty="0"/>
              <a:t>...</a:t>
            </a:r>
            <a:r>
              <a:rPr lang="en-US" dirty="0"/>
              <a:t>+</a:t>
            </a:r>
            <a:r>
              <a:rPr lang="en-US" i="1" dirty="0" err="1"/>
              <a:t>r</a:t>
            </a:r>
            <a:r>
              <a:rPr lang="en-US" sz="400" i="1" dirty="0" err="1"/>
              <a:t>m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A2A1FE-83FE-487A-9105-1D95C041988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378E79-B487-426A-AF28-48D8BAFB84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0EAD66-757F-4810-AEDA-4E29FAA51C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702746B-B7F7-41CB-AF7C-EC3D1EEF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L-Diversity</a:t>
            </a:r>
          </a:p>
        </p:txBody>
      </p:sp>
    </p:spTree>
    <p:extLst>
      <p:ext uri="{BB962C8B-B14F-4D97-AF65-F5344CB8AC3E}">
        <p14:creationId xmlns:p14="http://schemas.microsoft.com/office/powerpoint/2010/main" val="236229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7EA547-F858-48D5-A99A-AC24CC5B1B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Different data recipients got different claims to the data</a:t>
            </a:r>
          </a:p>
          <a:p>
            <a:r>
              <a:rPr lang="de-DE"/>
              <a:t>T(Job, Sex, Age, Race, Disease, Salary)</a:t>
            </a:r>
          </a:p>
          <a:p>
            <a:r>
              <a:rPr lang="de-DE"/>
              <a:t>Pharma company intresed in diesease with attribute job,sex, age</a:t>
            </a:r>
          </a:p>
          <a:p>
            <a:r>
              <a:rPr lang="de-DE"/>
              <a:t>Another is intereset in JOB, AGE, RACE</a:t>
            </a:r>
          </a:p>
          <a:p>
            <a:r>
              <a:rPr lang="de-DE"/>
              <a:t>Relse one table with {JOB, Sex, Age, Race}</a:t>
            </a:r>
          </a:p>
          <a:p>
            <a:r>
              <a:rPr lang="de-DE"/>
              <a:t>- </a:t>
            </a:r>
            <a:r>
              <a:rPr lang="en-US"/>
              <a:t>A drawback is that information is released unnecessarily, in that neither of the two purposes needs all four attributes</a:t>
            </a:r>
          </a:p>
          <a:p>
            <a:r>
              <a:rPr lang="en-US"/>
              <a:t>You make one for both of them. Problem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B812E9-FF67-440E-8D43-E9D95CEADC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0002ED-C0A7-4887-8B84-D46B721CD64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F5161-AF90-426C-A082-2392411945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FF05F5-BFE1-403A-A36E-6A282864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EXTENDED SCENARIOS - Multiple Release Publishing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9178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AA1D-CBA5-4BF9-827F-0AC0BEF9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/>
              <a:t>EXTENDED SCENARIOS – Multiple Release Publishing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EB5D0-C0FE-4AFE-8A81-2589296C778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F7375E-8B76-432F-8062-DE249F9B1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9E4DF0-6D1B-42D2-8864-3E9847385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FD7E1-5AA6-4CA7-887C-3211D94A54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816CE3B-BCDB-4B82-9CAB-E0317913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46718"/>
              </p:ext>
            </p:extLst>
          </p:nvPr>
        </p:nvGraphicFramePr>
        <p:xfrm>
          <a:off x="539552" y="1567734"/>
          <a:ext cx="3096344" cy="180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2160">
                  <a:extLst>
                    <a:ext uri="{9D8B030D-6E8A-4147-A177-3AD203B41FA5}">
                      <a16:colId xmlns:a16="http://schemas.microsoft.com/office/drawing/2014/main" val="320632794"/>
                    </a:ext>
                  </a:extLst>
                </a:gridCol>
                <a:gridCol w="1237092">
                  <a:extLst>
                    <a:ext uri="{9D8B030D-6E8A-4147-A177-3AD203B41FA5}">
                      <a16:colId xmlns:a16="http://schemas.microsoft.com/office/drawing/2014/main" val="2598373127"/>
                    </a:ext>
                  </a:extLst>
                </a:gridCol>
                <a:gridCol w="1237092">
                  <a:extLst>
                    <a:ext uri="{9D8B030D-6E8A-4147-A177-3AD203B41FA5}">
                      <a16:colId xmlns:a16="http://schemas.microsoft.com/office/drawing/2014/main" val="2167730399"/>
                    </a:ext>
                  </a:extLst>
                </a:gridCol>
              </a:tblGrid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Size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lecture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122449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82518271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2182950023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videogames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sport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69107959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dancing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phyisic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285554444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basketball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4006333830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collecting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stamps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987818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86F5005-D8D8-46E8-91DB-9B15DEE53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6417"/>
              </p:ext>
            </p:extLst>
          </p:nvPr>
        </p:nvGraphicFramePr>
        <p:xfrm>
          <a:off x="4979864" y="1561282"/>
          <a:ext cx="3264024" cy="180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8008">
                  <a:extLst>
                    <a:ext uri="{9D8B030D-6E8A-4147-A177-3AD203B41FA5}">
                      <a16:colId xmlns:a16="http://schemas.microsoft.com/office/drawing/2014/main" val="320632794"/>
                    </a:ext>
                  </a:extLst>
                </a:gridCol>
                <a:gridCol w="1088008">
                  <a:extLst>
                    <a:ext uri="{9D8B030D-6E8A-4147-A177-3AD203B41FA5}">
                      <a16:colId xmlns:a16="http://schemas.microsoft.com/office/drawing/2014/main" val="2598373127"/>
                    </a:ext>
                  </a:extLst>
                </a:gridCol>
                <a:gridCol w="1088008">
                  <a:extLst>
                    <a:ext uri="{9D8B030D-6E8A-4147-A177-3AD203B41FA5}">
                      <a16:colId xmlns:a16="http://schemas.microsoft.com/office/drawing/2014/main" val="2167730399"/>
                    </a:ext>
                  </a:extLst>
                </a:gridCol>
              </a:tblGrid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residence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122449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82518271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2182950023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videogames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69107959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dancing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Forchheim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285554444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basketball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4006333830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collecting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stamps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987818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9DA06F8-F5B8-4686-92F6-17A874E23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21104"/>
              </p:ext>
            </p:extLst>
          </p:nvPr>
        </p:nvGraphicFramePr>
        <p:xfrm>
          <a:off x="2123728" y="3693657"/>
          <a:ext cx="4762069" cy="245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9258">
                  <a:extLst>
                    <a:ext uri="{9D8B030D-6E8A-4147-A177-3AD203B41FA5}">
                      <a16:colId xmlns:a16="http://schemas.microsoft.com/office/drawing/2014/main" val="3038909483"/>
                    </a:ext>
                  </a:extLst>
                </a:gridCol>
                <a:gridCol w="1306008">
                  <a:extLst>
                    <a:ext uri="{9D8B030D-6E8A-4147-A177-3AD203B41FA5}">
                      <a16:colId xmlns:a16="http://schemas.microsoft.com/office/drawing/2014/main" val="1218478600"/>
                    </a:ext>
                  </a:extLst>
                </a:gridCol>
                <a:gridCol w="858333">
                  <a:extLst>
                    <a:ext uri="{9D8B030D-6E8A-4147-A177-3AD203B41FA5}">
                      <a16:colId xmlns:a16="http://schemas.microsoft.com/office/drawing/2014/main" val="2365763890"/>
                    </a:ext>
                  </a:extLst>
                </a:gridCol>
                <a:gridCol w="739270">
                  <a:extLst>
                    <a:ext uri="{9D8B030D-6E8A-4147-A177-3AD203B41FA5}">
                      <a16:colId xmlns:a16="http://schemas.microsoft.com/office/drawing/2014/main" val="8989515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87341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Size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residence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lecture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14839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43478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46452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videogames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sport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44841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dancing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Forchheim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phyisic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23126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basketball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419785816"/>
                  </a:ext>
                </a:extLst>
              </a:tr>
              <a:tr h="117135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collecting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stamps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4177111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772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5D8BA-34BD-4AB3-A8F1-5BE24DA4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sz="1800" b="1" dirty="0"/>
              <a:t>EXTENDED SCENARIOS – </a:t>
            </a:r>
            <a:r>
              <a:rPr lang="de-DE" sz="1800" b="1" dirty="0" err="1"/>
              <a:t>Sequential</a:t>
            </a:r>
            <a:r>
              <a:rPr lang="de-DE" sz="1800" b="1" dirty="0"/>
              <a:t> Release Publishing</a:t>
            </a:r>
            <a:endParaRPr lang="de-DE" sz="18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79DD1B-902A-432A-8C60-C4C83007992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FECC64-6F1A-4381-9B68-BF04EF1814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09FEC9-4889-4738-8FAA-9EDCD59C89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some other scenarios, the data is released continuously</a:t>
            </a:r>
          </a:p>
          <a:p>
            <a:pPr marL="0" indent="0">
              <a:buNone/>
            </a:pPr>
            <a:r>
              <a:rPr lang="en-US" dirty="0"/>
              <a:t>and sequentially as new information becomes available.</a:t>
            </a:r>
          </a:p>
          <a:p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en-US" i="1" dirty="0"/>
              <a:t>sequential anonymization </a:t>
            </a:r>
            <a:r>
              <a:rPr lang="en-US" dirty="0"/>
              <a:t>[Wang and Fung 2006]: a data publisher has </a:t>
            </a:r>
            <a:r>
              <a:rPr lang="en-US" i="1" dirty="0" err="1"/>
              <a:t>previously</a:t>
            </a:r>
            <a:r>
              <a:rPr lang="en-US" dirty="0" err="1"/>
              <a:t>released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</a:t>
            </a:r>
            <a:r>
              <a:rPr lang="en-US" i="1" dirty="0"/>
              <a:t>now </a:t>
            </a:r>
            <a:r>
              <a:rPr lang="en-US" dirty="0"/>
              <a:t>wants to publish the next release </a:t>
            </a:r>
            <a:r>
              <a:rPr lang="en-US" i="1" dirty="0" err="1"/>
              <a:t>Tp</a:t>
            </a:r>
            <a:r>
              <a:rPr lang="en-US" dirty="0"/>
              <a:t>, where all </a:t>
            </a:r>
            <a:r>
              <a:rPr lang="en-US" i="1" dirty="0" err="1"/>
              <a:t>Ti</a:t>
            </a:r>
            <a:r>
              <a:rPr lang="en-US" dirty="0" err="1"/>
              <a:t>are</a:t>
            </a:r>
            <a:r>
              <a:rPr lang="en-US" dirty="0"/>
              <a:t> projections of the same underlying table, and each </a:t>
            </a:r>
            <a:r>
              <a:rPr lang="en-US" i="1" dirty="0"/>
              <a:t>individual release</a:t>
            </a:r>
            <a:r>
              <a:rPr lang="en-US" dirty="0"/>
              <a:t>, not </a:t>
            </a:r>
            <a:r>
              <a:rPr lang="en-US" dirty="0" err="1"/>
              <a:t>thejoin</a:t>
            </a:r>
            <a:r>
              <a:rPr lang="en-US" dirty="0"/>
              <a:t>, serves a data mining purpose. The data publisher wants to prevent record and attribute linkages through the join of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3F62D-EA09-4552-880A-D595452A3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311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72EE3-C7B3-46F3-A7CF-C5AF22CE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/>
              <a:t>EXTENDED SCENARIOS – </a:t>
            </a:r>
            <a:r>
              <a:rPr lang="de-DE" b="1" dirty="0" err="1"/>
              <a:t>Sequential</a:t>
            </a:r>
            <a:r>
              <a:rPr lang="de-DE" b="1" dirty="0"/>
              <a:t> Release Publishing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4DE68C-F76E-4A6A-B409-3FDE54121B9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18.05.2017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67A2C-1694-4361-9F96-605A246298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C62AE4-0009-4ADA-946E-A027FC75B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D19244-33D2-4D87-A50B-1974002966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29873"/>
              </p:ext>
            </p:extLst>
          </p:nvPr>
        </p:nvGraphicFramePr>
        <p:xfrm>
          <a:off x="982705" y="1283334"/>
          <a:ext cx="3312368" cy="178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Hobby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painting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Female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painting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Female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basketball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basketball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647B90BD-FE29-40A4-A397-DA6385204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00242"/>
              </p:ext>
            </p:extLst>
          </p:nvPr>
        </p:nvGraphicFramePr>
        <p:xfrm>
          <a:off x="299864" y="3226025"/>
          <a:ext cx="4200129" cy="15295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0043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252008"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Sex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Painting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963043723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2C22BFF2-9ED9-413C-9F80-FDF8C7C43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49892"/>
              </p:ext>
            </p:extLst>
          </p:nvPr>
        </p:nvGraphicFramePr>
        <p:xfrm>
          <a:off x="4586002" y="4708559"/>
          <a:ext cx="4200129" cy="1274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0043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252008"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Sex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45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87936-32EF-4EB4-9D68-B53F697A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/>
              <a:t>6.3. </a:t>
            </a:r>
            <a:r>
              <a:rPr lang="de-DE" b="1" dirty="0" err="1"/>
              <a:t>Continuous</a:t>
            </a:r>
            <a:r>
              <a:rPr lang="de-DE" b="1" dirty="0"/>
              <a:t> Data Publishing -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53109D-2A5A-4517-9C4D-31158B1601B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38E58-72C9-4357-9457-6BCB6F78AE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4CB419-1E48-4285-9B7C-6C8EBC4E9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the model of continuous data publishing, the data publisher has previously published</a:t>
            </a:r>
          </a:p>
          <a:p>
            <a:pPr marL="0" indent="0">
              <a:buNone/>
            </a:pP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now wants to publish </a:t>
            </a:r>
            <a:r>
              <a:rPr lang="en-US" i="1" dirty="0" err="1"/>
              <a:t>Tp</a:t>
            </a:r>
            <a:r>
              <a:rPr lang="en-US" dirty="0"/>
              <a:t>, where </a:t>
            </a:r>
            <a:r>
              <a:rPr lang="en-US" i="1" dirty="0" err="1"/>
              <a:t>Ti</a:t>
            </a:r>
            <a:r>
              <a:rPr lang="en-US" i="1" dirty="0"/>
              <a:t> </a:t>
            </a:r>
            <a:r>
              <a:rPr lang="en-US" dirty="0"/>
              <a:t>is an updated release of</a:t>
            </a:r>
            <a:r>
              <a:rPr lang="en-US" i="1" dirty="0"/>
              <a:t>Ti</a:t>
            </a:r>
            <a:r>
              <a:rPr lang="en-US" dirty="0"/>
              <a:t>−1 with record insertions and/or deletions. The problem assumes that all </a:t>
            </a:r>
            <a:r>
              <a:rPr lang="en-US" dirty="0" err="1"/>
              <a:t>recordsfor</a:t>
            </a:r>
            <a:r>
              <a:rPr lang="en-US" dirty="0"/>
              <a:t> the same individual remain the same in all releases. Even though each release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</a:t>
            </a:r>
            <a:r>
              <a:rPr lang="en-US" i="1" dirty="0" err="1"/>
              <a:t>Tp</a:t>
            </a:r>
            <a:r>
              <a:rPr lang="en-US" i="1" dirty="0"/>
              <a:t> </a:t>
            </a:r>
            <a:r>
              <a:rPr lang="en-US" dirty="0"/>
              <a:t>is individually anonymous, the privacy requirement could be </a:t>
            </a:r>
            <a:r>
              <a:rPr lang="en-US" dirty="0" err="1"/>
              <a:t>compromisedby</a:t>
            </a:r>
            <a:r>
              <a:rPr lang="en-US" dirty="0"/>
              <a:t> comparing different releases and eliminating some possible sensitive values for a</a:t>
            </a:r>
            <a:r>
              <a:rPr lang="de-DE" dirty="0" err="1"/>
              <a:t>victim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B597C-BFBC-47FC-A8ED-C28E6FC10A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42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Wiegnand</a:t>
            </a:r>
            <a:r>
              <a:rPr lang="de-DE" dirty="0"/>
              <a:t> &amp; Ludwig Schallner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</a:t>
            </a:r>
            <a:r>
              <a:rPr lang="de-DE" dirty="0" err="1"/>
              <a:t>Introduction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2.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</a:t>
            </a:r>
            <a:r>
              <a:rPr lang="de-DE" dirty="0" err="1"/>
              <a:t>Extendet</a:t>
            </a:r>
            <a:r>
              <a:rPr lang="de-DE" dirty="0"/>
              <a:t> </a:t>
            </a:r>
            <a:r>
              <a:rPr lang="de-DE" dirty="0" err="1"/>
              <a:t>scenarios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p-sensitive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l-</a:t>
            </a:r>
            <a:r>
              <a:rPr lang="de-DE" dirty="0" err="1"/>
              <a:t>diversity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4. t-</a:t>
            </a:r>
            <a:r>
              <a:rPr lang="de-DE" dirty="0" err="1"/>
              <a:t>closeness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21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1F97E-62E3-427F-A641-E682BB8C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 err="1"/>
              <a:t>Continuous</a:t>
            </a:r>
            <a:r>
              <a:rPr lang="de-DE" b="1" dirty="0"/>
              <a:t> Data Publishing -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022DD0-D3BB-4BAC-84BB-517F888560C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DE4202-8DBD-4915-BBCE-5EAFAEB902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686CD6-2E27-4BA8-A0AA-6679732011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endParaRPr lang="de-DE" dirty="0"/>
          </a:p>
          <a:p>
            <a:r>
              <a:rPr lang="en-US" i="1" dirty="0"/>
              <a:t>Example </a:t>
            </a:r>
            <a:r>
              <a:rPr lang="en-US" dirty="0"/>
              <a:t>6.3. Let Table VIII(a) be the first release </a:t>
            </a:r>
            <a:r>
              <a:rPr lang="en-US" i="1" dirty="0"/>
              <a:t>T</a:t>
            </a:r>
            <a:r>
              <a:rPr lang="en-US" dirty="0"/>
              <a:t>1. Let Table VIII(b) be </a:t>
            </a:r>
            <a:r>
              <a:rPr lang="en-US" dirty="0" err="1"/>
              <a:t>thesecond</a:t>
            </a:r>
            <a:r>
              <a:rPr lang="en-US" dirty="0"/>
              <a:t> release </a:t>
            </a:r>
            <a:r>
              <a:rPr lang="en-US" i="1" dirty="0"/>
              <a:t>T</a:t>
            </a:r>
            <a:r>
              <a:rPr lang="en-US" dirty="0"/>
              <a:t>2 after inserting a new record. Both </a:t>
            </a:r>
            <a:r>
              <a:rPr lang="en-US" i="1" dirty="0"/>
              <a:t>T</a:t>
            </a:r>
            <a:r>
              <a:rPr lang="en-US" dirty="0"/>
              <a:t>1 and </a:t>
            </a:r>
            <a:r>
              <a:rPr lang="en-US" i="1" dirty="0"/>
              <a:t>T</a:t>
            </a:r>
            <a:r>
              <a:rPr lang="en-US" dirty="0"/>
              <a:t>2 satisfy 2-diversity </a:t>
            </a:r>
            <a:r>
              <a:rPr lang="en-US" dirty="0" err="1"/>
              <a:t>independently.Suppose</a:t>
            </a:r>
            <a:r>
              <a:rPr lang="en-US" dirty="0"/>
              <a:t> the attacker knows that a female lawyer, Alice, has a record in </a:t>
            </a:r>
            <a:r>
              <a:rPr lang="en-US" i="1" dirty="0"/>
              <a:t>T</a:t>
            </a:r>
            <a:r>
              <a:rPr lang="en-US" dirty="0"/>
              <a:t>2but not in </a:t>
            </a:r>
            <a:r>
              <a:rPr lang="en-US" i="1" dirty="0"/>
              <a:t>T</a:t>
            </a:r>
            <a:r>
              <a:rPr lang="en-US" dirty="0"/>
              <a:t>1, based on the timestamp that Alice was admitted to a hospital. From </a:t>
            </a:r>
            <a:r>
              <a:rPr lang="en-US" i="1" dirty="0"/>
              <a:t>T</a:t>
            </a:r>
            <a:r>
              <a:rPr lang="en-US" dirty="0"/>
              <a:t>2,the attacker can infer that Alice must have contracted either </a:t>
            </a:r>
            <a:r>
              <a:rPr lang="en-US" i="1" dirty="0"/>
              <a:t>Flu</a:t>
            </a:r>
            <a:r>
              <a:rPr lang="en-US" dirty="0"/>
              <a:t>, </a:t>
            </a:r>
            <a:r>
              <a:rPr lang="en-US" i="1" dirty="0"/>
              <a:t>Fever</a:t>
            </a:r>
            <a:r>
              <a:rPr lang="en-US" dirty="0"/>
              <a:t>, or </a:t>
            </a:r>
            <a:r>
              <a:rPr lang="en-US" i="1" dirty="0"/>
              <a:t>HIV</a:t>
            </a:r>
            <a:r>
              <a:rPr lang="en-US" dirty="0"/>
              <a:t>. </a:t>
            </a:r>
            <a:r>
              <a:rPr lang="en-US" dirty="0" err="1"/>
              <a:t>Bycomparing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2 with </a:t>
            </a:r>
            <a:r>
              <a:rPr lang="en-US" i="1" dirty="0"/>
              <a:t>T</a:t>
            </a:r>
            <a:r>
              <a:rPr lang="en-US" dirty="0"/>
              <a:t>1, the attacker can identify that the first two records in </a:t>
            </a:r>
            <a:r>
              <a:rPr lang="en-US" i="1" dirty="0"/>
              <a:t>T</a:t>
            </a:r>
            <a:r>
              <a:rPr lang="en-US" dirty="0"/>
              <a:t>2 </a:t>
            </a:r>
            <a:r>
              <a:rPr lang="en-US" dirty="0" err="1"/>
              <a:t>mustbe</a:t>
            </a:r>
            <a:r>
              <a:rPr lang="en-US" dirty="0"/>
              <a:t> old records from </a:t>
            </a:r>
            <a:r>
              <a:rPr lang="en-US" i="1" dirty="0"/>
              <a:t>T</a:t>
            </a:r>
            <a:r>
              <a:rPr lang="en-US" dirty="0"/>
              <a:t>1 and, thus, infer that Alice must have contracted </a:t>
            </a:r>
            <a:r>
              <a:rPr lang="en-US" i="1" dirty="0"/>
              <a:t>HIV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7E9D4-E06A-41FC-993E-1210130028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09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9B5AD-9023-4577-80E9-CDB25B8F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/>
              <a:t>6.4. Collaborative Data Publishing -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2D45DF-953B-440C-8392-F79536D7407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CAF52-DCB5-4A4D-9FC3-D6124547A0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FD85B4-EAA6-4214-96BE-BB8640E17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 far, we have considered only a single data publisher. In real-life data </a:t>
            </a:r>
            <a:r>
              <a:rPr lang="en-US" dirty="0" err="1"/>
              <a:t>publishing,a</a:t>
            </a:r>
            <a:r>
              <a:rPr lang="en-US" dirty="0"/>
              <a:t> single organization often does not hold the complete data. Organizations need </a:t>
            </a:r>
            <a:r>
              <a:rPr lang="en-US" dirty="0" err="1"/>
              <a:t>toshare</a:t>
            </a:r>
            <a:r>
              <a:rPr lang="en-US" dirty="0"/>
              <a:t> data for mutual benefits or for publishing to a third party. For example, </a:t>
            </a:r>
            <a:r>
              <a:rPr lang="en-US" dirty="0" err="1"/>
              <a:t>twocredit</a:t>
            </a:r>
            <a:r>
              <a:rPr lang="en-US" dirty="0"/>
              <a:t> card companies want to integrate their customer data for developing a </a:t>
            </a:r>
            <a:r>
              <a:rPr lang="en-US" dirty="0" err="1"/>
              <a:t>frauddetectionsystem</a:t>
            </a:r>
            <a:r>
              <a:rPr lang="en-US" dirty="0"/>
              <a:t> or for publishing to a bank. However, the credit card companies </a:t>
            </a:r>
            <a:r>
              <a:rPr lang="en-US" dirty="0" err="1"/>
              <a:t>donot</a:t>
            </a:r>
            <a:r>
              <a:rPr lang="en-US" dirty="0"/>
              <a:t> want to indiscriminately disclose their data to each other or to the bank for </a:t>
            </a:r>
            <a:r>
              <a:rPr lang="en-US" dirty="0" err="1"/>
              <a:t>reasonssuch</a:t>
            </a:r>
            <a:r>
              <a:rPr lang="en-US" dirty="0"/>
              <a:t> as privacy protection and business competitiveness. Figure 4 depicts </a:t>
            </a:r>
            <a:r>
              <a:rPr lang="en-US" dirty="0" err="1"/>
              <a:t>thisscenario</a:t>
            </a:r>
            <a:r>
              <a:rPr lang="en-US" dirty="0"/>
              <a:t>, called </a:t>
            </a:r>
            <a:r>
              <a:rPr lang="en-US" i="1" dirty="0"/>
              <a:t>collaborative data publishing</a:t>
            </a:r>
            <a:r>
              <a:rPr lang="en-US" dirty="0"/>
              <a:t>, where several data publishers own </a:t>
            </a:r>
            <a:r>
              <a:rPr lang="en-US" dirty="0" err="1"/>
              <a:t>differentsets</a:t>
            </a:r>
            <a:r>
              <a:rPr lang="en-US" dirty="0"/>
              <a:t> of attributes on the same set of records and want to publish the </a:t>
            </a:r>
            <a:r>
              <a:rPr lang="en-US" dirty="0" err="1"/>
              <a:t>integrateddata</a:t>
            </a:r>
            <a:r>
              <a:rPr lang="en-US" dirty="0"/>
              <a:t> on all attributes. Say, publisher 1 owns {</a:t>
            </a:r>
            <a:r>
              <a:rPr lang="en-US" i="1" dirty="0" err="1"/>
              <a:t>RecID</a:t>
            </a:r>
            <a:r>
              <a:rPr lang="en-US" i="1" dirty="0"/>
              <a:t>, Job, Sex, Age</a:t>
            </a:r>
            <a:r>
              <a:rPr lang="en-US" dirty="0"/>
              <a:t>}, and publisher 2owns {</a:t>
            </a:r>
            <a:r>
              <a:rPr lang="en-US" i="1" dirty="0" err="1"/>
              <a:t>RecID</a:t>
            </a:r>
            <a:r>
              <a:rPr lang="en-US" i="1" dirty="0"/>
              <a:t>, Salary, Disease</a:t>
            </a:r>
            <a:r>
              <a:rPr lang="en-US" dirty="0"/>
              <a:t>}, where </a:t>
            </a:r>
            <a:r>
              <a:rPr lang="en-US" i="1" dirty="0" err="1"/>
              <a:t>RecID</a:t>
            </a:r>
            <a:r>
              <a:rPr lang="en-US" dirty="0"/>
              <a:t>, such as the </a:t>
            </a:r>
            <a:r>
              <a:rPr lang="en-US" i="1" dirty="0"/>
              <a:t>SSN</a:t>
            </a:r>
            <a:r>
              <a:rPr lang="en-US" dirty="0"/>
              <a:t>, is the record </a:t>
            </a:r>
            <a:r>
              <a:rPr lang="en-US" dirty="0" err="1"/>
              <a:t>identifiershared</a:t>
            </a:r>
            <a:r>
              <a:rPr lang="en-US" dirty="0"/>
              <a:t> by all data publishers. They want to publish an integrated </a:t>
            </a:r>
            <a:r>
              <a:rPr lang="en-US" i="1" dirty="0"/>
              <a:t>k</a:t>
            </a:r>
            <a:r>
              <a:rPr lang="en-US" dirty="0"/>
              <a:t>-anonymous </a:t>
            </a:r>
            <a:r>
              <a:rPr lang="en-US" dirty="0" err="1"/>
              <a:t>tableon</a:t>
            </a:r>
            <a:r>
              <a:rPr lang="en-US" dirty="0"/>
              <a:t> all attributes. Also, no data publisher should learn more specific information, owned</a:t>
            </a:r>
          </a:p>
          <a:p>
            <a:r>
              <a:rPr lang="en-US" dirty="0"/>
              <a:t>by the other data publishers, than the information that appears in the final integrated</a:t>
            </a:r>
          </a:p>
          <a:p>
            <a:r>
              <a:rPr lang="de-DE" dirty="0" err="1"/>
              <a:t>table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4F23A-5C6F-4187-AD19-8C0F68B37E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17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0F9EE-799A-4FBC-BDC9-BBCD9F11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/>
              <a:t>High-Dimensional Transaction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24E019-E637-42FA-954A-B2746B57FA3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871A7E-DE7F-4B04-A79B-7559FABD83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162768-F447-417D-8E83-B270B3CE3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Aol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en-US" dirty="0"/>
              <a:t>Transaction data is usually high-dimensional. For example, Amazon.com has several million catalog items. Each dimension could be a potential </a:t>
            </a:r>
            <a:r>
              <a:rPr lang="en-US" i="1" dirty="0"/>
              <a:t>QID </a:t>
            </a:r>
            <a:r>
              <a:rPr lang="en-US" dirty="0"/>
              <a:t>attribute used for record or attribute linkages; therefore, employing traditional privacy models, such as </a:t>
            </a:r>
            <a:r>
              <a:rPr lang="en-US" i="1" dirty="0"/>
              <a:t>k</a:t>
            </a:r>
            <a:r>
              <a:rPr lang="en-US" dirty="0"/>
              <a:t>-anonymity, would require including all dimensions into a single </a:t>
            </a:r>
            <a:r>
              <a:rPr lang="en-US" i="1" dirty="0"/>
              <a:t>QID</a:t>
            </a:r>
            <a:r>
              <a:rPr lang="en-US" dirty="0"/>
              <a:t>. Due to the curse of high-dimensionality [Aggarwal 2005], it is very likely that lots of data has to be suppressed or generalized to the top-most values in order to satisfy </a:t>
            </a:r>
            <a:r>
              <a:rPr lang="en-US" i="1" dirty="0"/>
              <a:t>k</a:t>
            </a:r>
            <a:r>
              <a:rPr lang="en-US" dirty="0"/>
              <a:t>-anonymity, even if </a:t>
            </a:r>
            <a:r>
              <a:rPr lang="en-US" i="1" dirty="0"/>
              <a:t>k </a:t>
            </a:r>
            <a:r>
              <a:rPr lang="en-US" dirty="0"/>
              <a:t>is small. Obviously, such anonymous data is useless for data analysis.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C9EDA-B921-4D19-B054-284FFDECB0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261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80236-DFF8-4429-AD46-A0D4B640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/>
              <a:t>High-Dimensional Transaction Data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419E86-0E9E-4216-B427-413C6BA3C0D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2DC528-EE24-4AC3-9EED-1BF090D99E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4D59BE-0376-4E44-A0FE-7031A294F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Each dimension could be a potential </a:t>
            </a:r>
            <a:r>
              <a:rPr lang="en-US" i="1" dirty="0"/>
              <a:t>QID </a:t>
            </a:r>
            <a:r>
              <a:rPr lang="en-US" dirty="0"/>
              <a:t>attribute</a:t>
            </a:r>
          </a:p>
          <a:p>
            <a:pPr>
              <a:buFontTx/>
              <a:buChar char="-"/>
            </a:pPr>
            <a:r>
              <a:rPr lang="de-DE" dirty="0" err="1"/>
              <a:t>Curse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high-</a:t>
            </a:r>
            <a:r>
              <a:rPr lang="de-DE" dirty="0" err="1"/>
              <a:t>dimensionality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Bound </a:t>
            </a:r>
            <a:r>
              <a:rPr lang="de-DE" dirty="0" err="1"/>
              <a:t>backgroundknowledge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attacker</a:t>
            </a:r>
            <a:r>
              <a:rPr lang="de-DE" dirty="0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D3BF9-A70C-417F-A9C7-F883A5D091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325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0762F-ADDB-483B-8B3B-603DD961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/>
              <a:t>Moving </a:t>
            </a:r>
            <a:r>
              <a:rPr lang="de-DE" b="1" dirty="0" err="1"/>
              <a:t>Object</a:t>
            </a:r>
            <a:r>
              <a:rPr lang="de-DE" b="1" dirty="0"/>
              <a:t>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37A1D-373E-4CB5-8A00-E4420DD981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18522C-A894-49C9-A4F0-5E1DFA7741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651521-0381-4223-BDE6-C2A67D608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Location-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(LBS)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7CAC0-ED65-461E-B9D6-E014713A72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523E23-ED8F-45A6-A4AD-F769D0C5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75" y="1346826"/>
            <a:ext cx="3960440" cy="368906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3A77AD6-47AF-49F6-9118-CB30DAE3C920}"/>
              </a:ext>
            </a:extLst>
          </p:cNvPr>
          <p:cNvSpPr txBox="1"/>
          <p:nvPr/>
        </p:nvSpPr>
        <p:spPr>
          <a:xfrm>
            <a:off x="5076056" y="1268760"/>
            <a:ext cx="32408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/>
              <a:t>There are a few recent works on anonymizing moving objects. Abul et al. [2008] extended</a:t>
            </a:r>
          </a:p>
          <a:p>
            <a:r>
              <a:rPr lang="en-US" b="0"/>
              <a:t>the traditional </a:t>
            </a:r>
            <a:r>
              <a:rPr lang="en-US" b="0" i="1"/>
              <a:t>k</a:t>
            </a:r>
            <a:r>
              <a:rPr lang="en-US" b="0"/>
              <a:t>-anonymity model to anonymize a set of moving objects. The</a:t>
            </a:r>
          </a:p>
          <a:p>
            <a:r>
              <a:rPr lang="en-US" b="0"/>
              <a:t>intuition is to have at least </a:t>
            </a:r>
            <a:r>
              <a:rPr lang="en-US" b="0" i="1"/>
              <a:t>k </a:t>
            </a:r>
            <a:r>
              <a:rPr lang="en-US" b="0"/>
              <a:t>moving objects appearing within the radius </a:t>
            </a:r>
            <a:r>
              <a:rPr lang="en-US" b="0" i="1"/>
              <a:t>δ </a:t>
            </a:r>
            <a:r>
              <a:rPr lang="en-US" b="0"/>
              <a:t>of the path</a:t>
            </a:r>
          </a:p>
          <a:p>
            <a:r>
              <a:rPr lang="en-US" b="0"/>
              <a:t>of every moving object in the same period of time, as depicted in Figure 5.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9114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09404-EB17-4FCD-B405-68EACB8E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b="1" dirty="0" err="1"/>
              <a:t>Textual</a:t>
            </a:r>
            <a:r>
              <a:rPr lang="de-DE" b="1" dirty="0"/>
              <a:t>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125B1C-1267-40AB-BF49-0CA8C1F2D42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807493-F45D-44B0-AE12-4DF2E5E5F2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A1F07-925E-4D51-9984-7A8E5FFCBB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Most previous work focused on anonymizing the structural or </a:t>
            </a:r>
            <a:r>
              <a:rPr lang="en-US" dirty="0" err="1"/>
              <a:t>semistructural</a:t>
            </a:r>
            <a:r>
              <a:rPr lang="en-US" dirty="0"/>
              <a:t> </a:t>
            </a:r>
            <a:r>
              <a:rPr lang="en-US" dirty="0" err="1"/>
              <a:t>data.What</a:t>
            </a:r>
            <a:r>
              <a:rPr lang="en-US" dirty="0"/>
              <a:t> about the </a:t>
            </a:r>
            <a:r>
              <a:rPr lang="en-US" dirty="0" err="1"/>
              <a:t>unstructural</a:t>
            </a:r>
            <a:r>
              <a:rPr lang="en-US" dirty="0"/>
              <a:t> data, such as text documents? </a:t>
            </a:r>
            <a:r>
              <a:rPr lang="en-US" dirty="0" err="1"/>
              <a:t>Saygin</a:t>
            </a:r>
            <a:r>
              <a:rPr lang="en-US" dirty="0"/>
              <a:t> et al. [2006] </a:t>
            </a:r>
            <a:r>
              <a:rPr lang="en-US" dirty="0" err="1"/>
              <a:t>describesimplicit</a:t>
            </a:r>
            <a:r>
              <a:rPr lang="en-US" dirty="0"/>
              <a:t> and explicit privacy threats in text document repositories. </a:t>
            </a:r>
            <a:r>
              <a:rPr lang="en-US" dirty="0" err="1"/>
              <a:t>Sanitizationof</a:t>
            </a:r>
            <a:r>
              <a:rPr lang="en-US" dirty="0"/>
              <a:t> text documents involves removing sensitive information or removing potential </a:t>
            </a:r>
            <a:r>
              <a:rPr lang="en-US" dirty="0" err="1"/>
              <a:t>linkinginformation</a:t>
            </a:r>
            <a:r>
              <a:rPr lang="en-US" dirty="0"/>
              <a:t> that can associate an individual person to the sensitive information </a:t>
            </a:r>
            <a:r>
              <a:rPr lang="en-US" dirty="0" err="1"/>
              <a:t>ina</a:t>
            </a:r>
            <a:r>
              <a:rPr lang="en-US" dirty="0"/>
              <a:t> document. This research direction is in its </a:t>
            </a:r>
            <a:r>
              <a:rPr lang="en-US" dirty="0" err="1"/>
              <a:t>infancy.Kokkinakis</a:t>
            </a:r>
            <a:r>
              <a:rPr lang="en-US" dirty="0"/>
              <a:t> and </a:t>
            </a:r>
            <a:r>
              <a:rPr lang="en-US" dirty="0" err="1"/>
              <a:t>Thurin</a:t>
            </a:r>
            <a:r>
              <a:rPr lang="en-US" dirty="0"/>
              <a:t> [2007] implemented a system for automatically </a:t>
            </a:r>
            <a:r>
              <a:rPr lang="en-US" dirty="0" err="1"/>
              <a:t>anonymizinghospital</a:t>
            </a:r>
            <a:r>
              <a:rPr lang="en-US" dirty="0"/>
              <a:t> discharge letters by identifying and deliberately removing all phrases </a:t>
            </a:r>
            <a:r>
              <a:rPr lang="en-US" dirty="0" err="1"/>
              <a:t>fromclinical</a:t>
            </a:r>
            <a:r>
              <a:rPr lang="en-US" dirty="0"/>
              <a:t> text that satisfy some predefined types of sensitive entities. The </a:t>
            </a:r>
            <a:r>
              <a:rPr lang="en-US" dirty="0" err="1"/>
              <a:t>identificationphase</a:t>
            </a:r>
            <a:r>
              <a:rPr lang="en-US" dirty="0"/>
              <a:t> is achieved by collaborating with an underlying generic named entity recognition</a:t>
            </a:r>
            <a:r>
              <a:rPr lang="de-DE" dirty="0" err="1"/>
              <a:t>system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8C7BE-3668-4468-B27D-88F5562E2D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08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F9CD1-9C9B-404C-BA1F-6E0E9A52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p-sensitive k-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60DF70-9E66-4354-A537-9A6F20EF768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C9E642-E14C-4E77-9B36-1ABB217EAF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443BB6-0E02-4D1C-85A1-676AC33F2E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identity disclosure and attribute disclosure.</a:t>
            </a:r>
          </a:p>
          <a:p>
            <a:r>
              <a:rPr lang="en-US" dirty="0" err="1"/>
              <a:t>dentity</a:t>
            </a:r>
            <a:r>
              <a:rPr lang="en-US" dirty="0"/>
              <a:t> disclosure and attribute disclosure.</a:t>
            </a:r>
          </a:p>
          <a:p>
            <a:pPr marL="0" indent="0">
              <a:buNone/>
            </a:pPr>
            <a:r>
              <a:rPr lang="en-US" i="1" dirty="0"/>
              <a:t>Identity disclosure </a:t>
            </a:r>
            <a:r>
              <a:rPr lang="en-US" dirty="0"/>
              <a:t>refers to identification of an entity</a:t>
            </a:r>
          </a:p>
          <a:p>
            <a:pPr marL="0" indent="0">
              <a:buNone/>
            </a:pPr>
            <a:r>
              <a:rPr lang="en-US" dirty="0"/>
              <a:t>(person, institution) and </a:t>
            </a:r>
            <a:r>
              <a:rPr lang="en-US" i="1" dirty="0"/>
              <a:t>attribute disclosure </a:t>
            </a:r>
            <a:r>
              <a:rPr lang="en-US" dirty="0"/>
              <a:t>occurs when</a:t>
            </a:r>
          </a:p>
          <a:p>
            <a:pPr marL="0" indent="0">
              <a:buNone/>
            </a:pPr>
            <a:r>
              <a:rPr lang="en-US" dirty="0"/>
              <a:t>the intruder finds out something new about the target</a:t>
            </a:r>
          </a:p>
          <a:p>
            <a:pPr marL="0" indent="0">
              <a:buNone/>
            </a:pPr>
            <a:r>
              <a:rPr lang="en-US" dirty="0"/>
              <a:t>entity [11]. Identity disclosure does not automatically</a:t>
            </a:r>
          </a:p>
          <a:p>
            <a:pPr marL="0" indent="0">
              <a:buNone/>
            </a:pPr>
            <a:r>
              <a:rPr lang="de-DE" dirty="0" err="1"/>
              <a:t>imply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439EF-D42F-4986-86FE-E0B37623E7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241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13E46-A044-4329-AE39-7349DB1B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P-sensitive k 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17CE23-A8AD-4FC4-B6DD-A2E0CDE682B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3D59A7-D63C-4137-972B-3B6224BB0D5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403F49-8A1E-4574-B8FF-BE1B459AD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k-</a:t>
            </a:r>
            <a:r>
              <a:rPr lang="de-DE" dirty="0" err="1"/>
              <a:t>anonymity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at least p different sensitive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Problem:</a:t>
            </a:r>
            <a:r>
              <a:rPr lang="en-US" dirty="0"/>
              <a:t>p-Sensitive k-anonymity has the limitation of implicitly assuming that each confidential attribute takes values uniformly over its domain, that is, that the frequencies of the various values of a confidential attribute are similar. When this is not the case, </a:t>
            </a:r>
            <a:r>
              <a:rPr lang="en-US" dirty="0" err="1"/>
              <a:t>achievingp</a:t>
            </a:r>
            <a:r>
              <a:rPr lang="en-US" dirty="0"/>
              <a:t>-sensitive k-anonymity may cause a huge data utility loss. This is illustrated in the following example.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2A72A-F651-40F4-8DBC-665586CBC4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308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1BA2-C897-4834-998A-48C037EF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7299E6-283C-4175-B3B3-5D836D4EF88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C6992F-08D8-482D-96AA-DC41E416B9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4D70E7-CAB1-402E-A84F-08E5BE171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 3 (l-Diversity): A data set is said to satisfy</a:t>
            </a:r>
          </a:p>
          <a:p>
            <a:pPr marL="0" indent="0">
              <a:buNone/>
            </a:pPr>
            <a:r>
              <a:rPr lang="en-US" dirty="0"/>
              <a:t>l-diversity if, for each group of records sharing a</a:t>
            </a:r>
          </a:p>
          <a:p>
            <a:pPr marL="0" indent="0">
              <a:buNone/>
            </a:pPr>
            <a:r>
              <a:rPr lang="en-US" dirty="0"/>
              <a:t>combination of key attributes, there are at least l “</a:t>
            </a:r>
            <a:r>
              <a:rPr lang="en-US" dirty="0" err="1"/>
              <a:t>wellrepresented</a:t>
            </a:r>
            <a:r>
              <a:rPr lang="en-US" dirty="0"/>
              <a:t>” values for each confidential attribute.</a:t>
            </a:r>
          </a:p>
          <a:p>
            <a:pPr marL="0" indent="0">
              <a:buNone/>
            </a:pPr>
            <a:r>
              <a:rPr lang="en-US" dirty="0"/>
              <a:t>According to [9] the term “well-represented” can be</a:t>
            </a:r>
          </a:p>
          <a:p>
            <a:pPr marL="0" indent="0">
              <a:buNone/>
            </a:pPr>
            <a:r>
              <a:rPr lang="de-DE" dirty="0" err="1"/>
              <a:t>defined</a:t>
            </a:r>
            <a:r>
              <a:rPr lang="de-DE" dirty="0"/>
              <a:t> in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: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5E418F-8B07-43E5-91F1-566EB30C7F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88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7001C-8209-4829-9211-838EE997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Different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17572A-0126-4E39-9967-6339673CBF1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7D38FB-93C4-47D0-B1B6-40BB9C26DC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D93557-FF57-443A-B61F-5F9D57A43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1) Distinct l-diversity. There must be at least l distinct values for the confidential attribute in each group of records sharing a combination of key attributes. This is equivalent to l-sensitive k-</a:t>
            </a:r>
          </a:p>
          <a:p>
            <a:r>
              <a:rPr lang="de-DE" dirty="0"/>
              <a:t>2) </a:t>
            </a:r>
            <a:r>
              <a:rPr lang="de-DE" dirty="0" err="1"/>
              <a:t>Entropy</a:t>
            </a:r>
            <a:r>
              <a:rPr lang="de-DE" dirty="0"/>
              <a:t> l-</a:t>
            </a:r>
            <a:r>
              <a:rPr lang="de-DE" dirty="0" err="1"/>
              <a:t>diversity</a:t>
            </a:r>
            <a:r>
              <a:rPr lang="de-DE" dirty="0"/>
              <a:t>.</a:t>
            </a:r>
            <a:r>
              <a:rPr lang="en-US" dirty="0"/>
              <a:t>.</a:t>
            </a:r>
          </a:p>
          <a:p>
            <a:r>
              <a:rPr lang="de-DE" dirty="0"/>
              <a:t>3) </a:t>
            </a:r>
            <a:r>
              <a:rPr lang="de-DE" dirty="0" err="1"/>
              <a:t>Recursive</a:t>
            </a:r>
            <a:r>
              <a:rPr lang="de-DE" dirty="0"/>
              <a:t> (c, l)-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4C375-82E2-4ED0-B2D7-27F730213B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27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FE1328E-9AF4-4ED3-884A-BB18226EB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Identity </a:t>
            </a:r>
            <a:r>
              <a:rPr lang="en-US" dirty="0"/>
              <a:t>disclosure</a:t>
            </a:r>
          </a:p>
          <a:p>
            <a:pPr lvl="1"/>
            <a:r>
              <a:rPr lang="en-US" dirty="0"/>
              <a:t>Individual is linked to a particular record</a:t>
            </a:r>
          </a:p>
          <a:p>
            <a:r>
              <a:rPr lang="en-US" dirty="0"/>
              <a:t>Attribute disclosure</a:t>
            </a:r>
          </a:p>
          <a:p>
            <a:pPr lvl="1"/>
            <a:r>
              <a:rPr lang="en-US" dirty="0"/>
              <a:t>new information revealed about some </a:t>
            </a:r>
            <a:r>
              <a:rPr lang="de-DE" dirty="0"/>
              <a:t>individual</a:t>
            </a:r>
          </a:p>
          <a:p>
            <a:r>
              <a:rPr lang="en-US" dirty="0"/>
              <a:t>Tables give useful information to researchers, but</a:t>
            </a:r>
          </a:p>
          <a:p>
            <a:pPr lvl="1"/>
            <a:r>
              <a:rPr lang="en-US" dirty="0"/>
              <a:t>Record owners interest is to be anonym.</a:t>
            </a:r>
          </a:p>
          <a:p>
            <a:pPr lvl="2"/>
            <a:r>
              <a:rPr lang="en-US" dirty="0"/>
              <a:t>We have to anonymize</a:t>
            </a:r>
            <a:r>
              <a:rPr lang="de-DE" dirty="0"/>
              <a:t> </a:t>
            </a:r>
            <a:r>
              <a:rPr lang="en-US" dirty="0"/>
              <a:t>the data before releasing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FDDA15-1E22-4222-B007-F7EF40384E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694D7-E7B7-4EBB-8619-8284865201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FA6910-0933-43F2-8202-914F522F4C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75A54DF-9259-4AA8-948E-8B261B3C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2903989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F315B-3D66-4582-BD2E-B5CF68CF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Pr0blems </a:t>
            </a:r>
            <a:r>
              <a:rPr lang="de-DE" dirty="0" err="1"/>
              <a:t>with</a:t>
            </a:r>
            <a:r>
              <a:rPr lang="de-DE" dirty="0"/>
              <a:t>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D016CC-39B2-45FF-8A84-ED244F5DF67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CF5D6B-468B-404B-9403-11972A2A94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AD6479-C7D5-46BC-9148-10AF544DFB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l-Diversity may be difficult and unnecessary to</a:t>
            </a:r>
          </a:p>
          <a:p>
            <a:pPr marL="0" indent="0">
              <a:buNone/>
            </a:pPr>
            <a:r>
              <a:rPr lang="en-US" dirty="0"/>
              <a:t>achieve. The argument is the same given against</a:t>
            </a:r>
          </a:p>
          <a:p>
            <a:pPr marL="0" indent="0">
              <a:buNone/>
            </a:pPr>
            <a:r>
              <a:rPr lang="en-US" dirty="0"/>
              <a:t>p-sensitive k-anonymity in Example 2 above.</a:t>
            </a:r>
          </a:p>
          <a:p>
            <a:r>
              <a:rPr lang="en-US" dirty="0"/>
              <a:t>l-Diversity is insufficient to prevent attribute disclosure.</a:t>
            </a:r>
          </a:p>
          <a:p>
            <a:pPr marL="0" indent="0">
              <a:buNone/>
            </a:pPr>
            <a:r>
              <a:rPr lang="en-US" dirty="0"/>
              <a:t>At least the following two attacks are </a:t>
            </a:r>
            <a:r>
              <a:rPr lang="de-DE" dirty="0" err="1"/>
              <a:t>conceivable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Skewness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 </a:t>
            </a:r>
            <a:r>
              <a:rPr lang="de-DE" dirty="0" err="1"/>
              <a:t>sematical</a:t>
            </a:r>
            <a:r>
              <a:rPr lang="de-DE" dirty="0"/>
              <a:t> same </a:t>
            </a:r>
            <a:r>
              <a:rPr lang="de-DE" dirty="0" err="1"/>
              <a:t>cofidentail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B792D-2998-422A-8AFD-846A7976EE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885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74710-EF24-496F-8E16-1860EB94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9087A1-C8F7-429D-9539-28EFF980787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A1720A-77AB-4E5A-8054-A5D031724E0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3C5B2-53AA-499A-886B-AA06C3A92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Definition: </a:t>
            </a:r>
            <a:r>
              <a:rPr lang="en-US" dirty="0"/>
              <a:t>Definition 4 (t-Closeness): A data set is said to</a:t>
            </a:r>
          </a:p>
          <a:p>
            <a:pPr marL="0" indent="0">
              <a:buNone/>
            </a:pPr>
            <a:r>
              <a:rPr lang="en-US" dirty="0"/>
              <a:t>satisfy t-closeness if, for each group of records sharing</a:t>
            </a:r>
          </a:p>
          <a:p>
            <a:pPr marL="0" indent="0">
              <a:buNone/>
            </a:pPr>
            <a:r>
              <a:rPr lang="en-US" dirty="0"/>
              <a:t>a combination of key attributes, the distance between</a:t>
            </a:r>
          </a:p>
          <a:p>
            <a:pPr marL="0" indent="0">
              <a:buNone/>
            </a:pPr>
            <a:r>
              <a:rPr lang="en-US" dirty="0"/>
              <a:t>the distribution of the confidential attribute in the group</a:t>
            </a:r>
          </a:p>
          <a:p>
            <a:pPr marL="0" indent="0">
              <a:buNone/>
            </a:pPr>
            <a:r>
              <a:rPr lang="en-US" dirty="0"/>
              <a:t>and the distribution of the attribute in the whole data</a:t>
            </a:r>
          </a:p>
          <a:p>
            <a:pPr marL="0" indent="0">
              <a:buNone/>
            </a:pPr>
            <a:r>
              <a:rPr lang="en-US" dirty="0"/>
              <a:t>set is no more than a threshold t.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3FDF2-2764-4BE6-BE4D-51DAF1C1A0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80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D9F5-7E88-40DD-A611-56459F70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1886F5-D8A0-4AB2-A12D-B44314A0860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640035-9623-4075-BDEE-7833C664A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031245-BB29-41F9-8C5E-156AFC612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Problems:</a:t>
            </a:r>
          </a:p>
          <a:p>
            <a:pPr marL="0" indent="0">
              <a:buNone/>
            </a:pPr>
            <a:r>
              <a:rPr lang="en-US" dirty="0"/>
              <a:t>Whereas the paper [7] elaborates on several ways</a:t>
            </a:r>
          </a:p>
          <a:p>
            <a:pPr marL="0" indent="0">
              <a:buNone/>
            </a:pPr>
            <a:r>
              <a:rPr lang="en-US" dirty="0"/>
              <a:t>o check t-closeness (using several distances between</a:t>
            </a:r>
          </a:p>
          <a:p>
            <a:pPr marL="0" indent="0">
              <a:buNone/>
            </a:pPr>
            <a:r>
              <a:rPr lang="de-DE" dirty="0" err="1"/>
              <a:t>distributions</a:t>
            </a:r>
            <a:r>
              <a:rPr lang="de-DE" dirty="0"/>
              <a:t>),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to enforce this property is given.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5C671-02F4-435F-A4CA-4659E0309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306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F76F7-DA21-4280-B132-DB1CBFFB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Differential </a:t>
            </a:r>
            <a:r>
              <a:rPr lang="de-DE"/>
              <a:t>privacy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0A201-5742-48F2-9C76-90EB7278DE8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5609BE-6FD9-442B-89BF-1438B615F4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AB503-2D36-4EFD-97BC-4FB481D90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78E9B-BDE0-4DC9-9BC7-6B1CE8112B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3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439D2A-782E-4435-8FDF-59992AB0F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Is achieved if:</a:t>
            </a:r>
          </a:p>
          <a:p>
            <a:pPr lvl="1"/>
            <a:r>
              <a:rPr lang="en-US" dirty="0"/>
              <a:t>At least k matching record with the same quasi-identifiers</a:t>
            </a:r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Attributes which identifies individuals explicitly </a:t>
            </a:r>
          </a:p>
          <a:p>
            <a:r>
              <a:rPr lang="en-US" dirty="0"/>
              <a:t>Quasi-identifiers</a:t>
            </a:r>
          </a:p>
          <a:p>
            <a:pPr lvl="1"/>
            <a:r>
              <a:rPr lang="en-US" dirty="0"/>
              <a:t>Identifies an record owner only buy combination of other Qis</a:t>
            </a:r>
          </a:p>
          <a:p>
            <a:r>
              <a:rPr lang="en-US" dirty="0"/>
              <a:t>Sensitive Data</a:t>
            </a:r>
          </a:p>
          <a:p>
            <a:pPr lvl="1"/>
            <a:r>
              <a:rPr lang="en-US" dirty="0"/>
              <a:t>Data to which record owner doesn't want to get linked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92D87E-BB4F-4D9B-B1A3-7F22FE7800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70CA90-AC67-4927-9235-2F85DC31D6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F907BC-D7D5-4926-838E-B2BABE8D0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0D7DD37-D477-4068-A739-1E0BF8D5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K-ANONYMITY </a:t>
            </a:r>
          </a:p>
        </p:txBody>
      </p:sp>
    </p:spTree>
    <p:extLst>
      <p:ext uri="{BB962C8B-B14F-4D97-AF65-F5344CB8AC3E}">
        <p14:creationId xmlns:p14="http://schemas.microsoft.com/office/powerpoint/2010/main" val="218887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F57CBBF-584D-4412-87ED-456ABF0447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1B7546-A060-4E05-82F1-E84F0AF1A6E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E25E-B969-4DC8-AFC4-2728A5DD2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E4DF9E-5A6A-47F3-8605-B938844D1A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095F09-1670-4988-9347-891DEB4B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K-Anonymity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685720F-1621-4C8A-ABD2-8E6A53722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56" y="1419684"/>
            <a:ext cx="3210061" cy="24152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14D82E5-6E87-485B-A839-E614D3019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60" y="3431115"/>
            <a:ext cx="3457079" cy="259280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6D8702C-4641-4B77-85FE-E7BD0B08ADB2}"/>
              </a:ext>
            </a:extLst>
          </p:cNvPr>
          <p:cNvSpPr txBox="1"/>
          <p:nvPr/>
        </p:nvSpPr>
        <p:spPr>
          <a:xfrm>
            <a:off x="4944551" y="310317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2: 3-Anoymized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F244F2D-A47F-4DF3-BE03-074FFBF40233}"/>
              </a:ext>
            </a:extLst>
          </p:cNvPr>
          <p:cNvSpPr txBox="1"/>
          <p:nvPr/>
        </p:nvSpPr>
        <p:spPr>
          <a:xfrm>
            <a:off x="1157038" y="10503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1: original </a:t>
            </a: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8061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76F1B7-5B4C-475F-A809-6EE3BFF59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Adversary has access to table</a:t>
            </a:r>
          </a:p>
          <a:p>
            <a:pPr lvl="1"/>
            <a:r>
              <a:rPr lang="en-US" dirty="0"/>
              <a:t>And knows that the table is generalized + knows the domain of the attributes</a:t>
            </a:r>
          </a:p>
          <a:p>
            <a:r>
              <a:rPr lang="en-US" b="1" dirty="0"/>
              <a:t>Instance-level background knowledge</a:t>
            </a:r>
          </a:p>
          <a:p>
            <a:pPr lvl="1"/>
            <a:r>
              <a:rPr lang="en-US" dirty="0"/>
              <a:t>Adversary knows that his target does not suffer from a disease</a:t>
            </a:r>
          </a:p>
          <a:p>
            <a:pPr lvl="2"/>
            <a:r>
              <a:rPr lang="en-US" dirty="0"/>
              <a:t>May conclude what the target really suffers from</a:t>
            </a:r>
          </a:p>
          <a:p>
            <a:r>
              <a:rPr lang="en-US" b="1" dirty="0"/>
              <a:t>Demographic background knowledge</a:t>
            </a:r>
          </a:p>
          <a:p>
            <a:pPr lvl="1"/>
            <a:r>
              <a:rPr lang="en-US" dirty="0"/>
              <a:t>Adversary knows </a:t>
            </a:r>
            <a:r>
              <a:rPr lang="en-US" dirty="0" err="1"/>
              <a:t>e.g</a:t>
            </a:r>
            <a:r>
              <a:rPr lang="en-US" dirty="0"/>
              <a:t> P(t[condition] = cancer| t[Age]&gt;=40)</a:t>
            </a:r>
          </a:p>
          <a:p>
            <a:pPr lvl="2"/>
            <a:r>
              <a:rPr lang="en-US" dirty="0"/>
              <a:t>May use it to interference about records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94F70-B7EF-4C12-9AE7-956450F478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F7B15-09B7-4C02-BEFE-A16EB25204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93CFF6-12F4-493D-97F2-8B11CF5363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34BEA00-FDF4-41DD-BE03-48069827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Adversary’s Knowledge is Unknown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75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F7A7E-01C8-48FD-8047-5A2134437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Homogeneity Attack</a:t>
            </a:r>
          </a:p>
          <a:p>
            <a:r>
              <a:rPr lang="en-US" dirty="0"/>
              <a:t>Background Knowledge Attack/attribute linkage</a:t>
            </a:r>
          </a:p>
          <a:p>
            <a:r>
              <a:rPr lang="en-US" dirty="0"/>
              <a:t>Unsorted Matching Attacks</a:t>
            </a:r>
          </a:p>
          <a:p>
            <a:r>
              <a:rPr lang="en-US" dirty="0"/>
              <a:t>Complementary Release Attack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14201-281B-41E9-A020-0CDA277467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E40AE-BF51-40C8-A6E9-F8B2204521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Andreas Wiegand &amp; Ludwig Schallner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10FF4-2E0F-4E88-A69A-145B229403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696494-2619-425B-9A88-26F6239A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Attacks on K-ANONYMITY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849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28B2314-EA01-4E8C-8BE7-ECBAA0B7E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/>
          <a:p>
            <a:r>
              <a:rPr lang="en-US" dirty="0"/>
              <a:t>This attack is based on the homogeneity of data</a:t>
            </a:r>
          </a:p>
          <a:p>
            <a:pPr lvl="1"/>
            <a:r>
              <a:rPr lang="en-US" dirty="0"/>
              <a:t>Age and Zip-Code of the Target</a:t>
            </a:r>
          </a:p>
          <a:p>
            <a:pPr lvl="2"/>
            <a:r>
              <a:rPr lang="en-US" dirty="0"/>
              <a:t>Leads to concluding of disease of the record owner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0A4336-E51A-4E5B-9447-8611A2E596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4B249F-E965-425F-ABB0-889A92CC7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FD7C77-691E-4BBF-BA2F-83CB670234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6A3F582-8596-4106-89D0-7C9AD986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Attack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AF9F48-C339-43FE-A2E3-393D95893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" y="2338825"/>
            <a:ext cx="3410650" cy="2566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1810A6-58CE-44E7-B84B-3A9FED100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5669"/>
            <a:ext cx="3673103" cy="27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4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12EDF2D-E22D-4111-B791-CA1B22C491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attack is based on background </a:t>
            </a:r>
            <a:r>
              <a:rPr lang="en-US" dirty="0" err="1"/>
              <a:t>knowlegde</a:t>
            </a:r>
            <a:endParaRPr lang="en-US" dirty="0"/>
          </a:p>
          <a:p>
            <a:pPr lvl="1"/>
            <a:r>
              <a:rPr lang="en-US" dirty="0"/>
              <a:t>Alice knows </a:t>
            </a:r>
            <a:r>
              <a:rPr lang="en-US" dirty="0" err="1"/>
              <a:t>additionaly</a:t>
            </a:r>
            <a:r>
              <a:rPr lang="en-US" dirty="0"/>
              <a:t> that </a:t>
            </a:r>
            <a:r>
              <a:rPr lang="en-US" dirty="0" err="1"/>
              <a:t>e.g</a:t>
            </a:r>
            <a:r>
              <a:rPr lang="en-US" dirty="0"/>
              <a:t> Carl(37, 4768) is </a:t>
            </a:r>
            <a:r>
              <a:rPr lang="en-US" dirty="0" err="1"/>
              <a:t>asian</a:t>
            </a:r>
            <a:r>
              <a:rPr lang="en-US" dirty="0"/>
              <a:t> (low risk of heart disease)</a:t>
            </a:r>
          </a:p>
          <a:p>
            <a:pPr lvl="2"/>
            <a:r>
              <a:rPr lang="en-US" dirty="0"/>
              <a:t>Conclude he has cancer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28F102-CDB3-41C8-8D94-CB806376B4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C1C321-4680-4D84-9195-40BE4EC659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D21FA-A127-486F-963C-2CBB16E98C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34D44C4-357D-44B2-8D47-D4AB70C3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Knowledge </a:t>
            </a:r>
            <a:r>
              <a:rPr lang="de-DE" dirty="0" err="1"/>
              <a:t>Attack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5831B25-B1FB-4227-BF6E-5DF268BA5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" y="2338825"/>
            <a:ext cx="3410650" cy="2566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FF7B54C-52F5-429B-AABD-254DEB3E4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5669"/>
            <a:ext cx="3673103" cy="27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62038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dec3670c-0d6f-4455-9c2f-971d108358d4" Revision="1" Stencil="System.MyShapes" StencilVersion="1.0"/>
</Control>
</file>

<file path=customXml/itemProps1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66C5A5A-5A83-4A95-95C1-260C6D486DE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2257</Words>
  <Application>Microsoft Office PowerPoint</Application>
  <PresentationFormat>Bildschirmpräsentation (4:3)</PresentationFormat>
  <Paragraphs>396</Paragraphs>
  <Slides>33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Arial</vt:lpstr>
      <vt:lpstr>Cambria Math</vt:lpstr>
      <vt:lpstr>Wingdings</vt:lpstr>
      <vt:lpstr>1_VorlageLSPI</vt:lpstr>
      <vt:lpstr>Barriers to the implementation of k-anonymity and related microdata anonymization techniques in a realworld application</vt:lpstr>
      <vt:lpstr>Inhaltsverzeichnis</vt:lpstr>
      <vt:lpstr>Introduction </vt:lpstr>
      <vt:lpstr>K-ANONYMITY </vt:lpstr>
      <vt:lpstr>Example of K-Anonymity</vt:lpstr>
      <vt:lpstr>The Adversary’s Knowledge is Unknown </vt:lpstr>
      <vt:lpstr>Attacks on K-ANONYMITY </vt:lpstr>
      <vt:lpstr>Homogeneity Attack</vt:lpstr>
      <vt:lpstr>Background Knowledge Attack</vt:lpstr>
      <vt:lpstr>Unsorted Matching Attacks</vt:lpstr>
      <vt:lpstr>Complementary Release Attack</vt:lpstr>
      <vt:lpstr>Complementary Release Attack</vt:lpstr>
      <vt:lpstr>L-Diversity</vt:lpstr>
      <vt:lpstr>L-Diversity</vt:lpstr>
      <vt:lpstr>EXTENDED SCENARIOS - Multiple Release Publishing</vt:lpstr>
      <vt:lpstr>EXTENDED SCENARIOS – Multiple Release Publishing</vt:lpstr>
      <vt:lpstr>EXTENDED SCENARIOS – Sequential Release Publishing</vt:lpstr>
      <vt:lpstr>EXTENDED SCENARIOS – Sequential Release Publishing</vt:lpstr>
      <vt:lpstr>6.3. Continuous Data Publishing - </vt:lpstr>
      <vt:lpstr>Continuous Data Publishing -</vt:lpstr>
      <vt:lpstr>6.4. Collaborative Data Publishing -</vt:lpstr>
      <vt:lpstr>High-Dimensional Transaction Data</vt:lpstr>
      <vt:lpstr>High-Dimensional Transaction Data</vt:lpstr>
      <vt:lpstr>Moving Object Data</vt:lpstr>
      <vt:lpstr>Textual Data</vt:lpstr>
      <vt:lpstr>p-sensitive k-anonymity</vt:lpstr>
      <vt:lpstr>P-sensitive k -anonymity</vt:lpstr>
      <vt:lpstr>l-diversity</vt:lpstr>
      <vt:lpstr>Different l-diversity</vt:lpstr>
      <vt:lpstr>Pr0blems with l-diversity</vt:lpstr>
      <vt:lpstr>t-close´ness</vt:lpstr>
      <vt:lpstr>t-close´ness</vt:lpstr>
      <vt:lpstr>Differential privacy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Ludwig S.</cp:lastModifiedBy>
  <cp:revision>231</cp:revision>
  <cp:lastPrinted>1601-01-01T00:00:00Z</cp:lastPrinted>
  <dcterms:created xsi:type="dcterms:W3CDTF">2016-01-24T22:07:33Z</dcterms:created>
  <dcterms:modified xsi:type="dcterms:W3CDTF">2018-01-28T20:30:41Z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