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33"/>
  </p:notesMasterIdLst>
  <p:handoutMasterIdLst>
    <p:handoutMasterId r:id="rId34"/>
  </p:handoutMasterIdLst>
  <p:sldIdLst>
    <p:sldId id="256" r:id="rId4"/>
    <p:sldId id="301" r:id="rId5"/>
    <p:sldId id="297" r:id="rId6"/>
    <p:sldId id="337" r:id="rId7"/>
    <p:sldId id="287" r:id="rId8"/>
    <p:sldId id="295" r:id="rId9"/>
    <p:sldId id="336" r:id="rId10"/>
    <p:sldId id="294" r:id="rId11"/>
    <p:sldId id="288" r:id="rId12"/>
    <p:sldId id="289" r:id="rId13"/>
    <p:sldId id="332" r:id="rId14"/>
    <p:sldId id="333" r:id="rId15"/>
    <p:sldId id="334" r:id="rId16"/>
    <p:sldId id="338" r:id="rId17"/>
    <p:sldId id="320" r:id="rId18"/>
    <p:sldId id="321" r:id="rId19"/>
    <p:sldId id="322" r:id="rId20"/>
    <p:sldId id="319" r:id="rId21"/>
    <p:sldId id="323" r:id="rId22"/>
    <p:sldId id="339" r:id="rId23"/>
    <p:sldId id="329" r:id="rId24"/>
    <p:sldId id="340" r:id="rId25"/>
    <p:sldId id="312" r:id="rId26"/>
    <p:sldId id="328" r:id="rId27"/>
    <p:sldId id="335" r:id="rId28"/>
    <p:sldId id="341" r:id="rId29"/>
    <p:sldId id="311" r:id="rId30"/>
    <p:sldId id="325" r:id="rId31"/>
    <p:sldId id="330" r:id="rId32"/>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7333" autoAdjust="0"/>
  </p:normalViewPr>
  <p:slideViewPr>
    <p:cSldViewPr snapToObjects="1">
      <p:cViewPr varScale="1">
        <p:scale>
          <a:sx n="77" d="100"/>
          <a:sy n="77" d="100"/>
        </p:scale>
        <p:origin x="260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27</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23</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24</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25</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knowledge</a:t>
            </a:r>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7" name="Textfeld 6">
            <a:extLst>
              <a:ext uri="{FF2B5EF4-FFF2-40B4-BE49-F238E27FC236}">
                <a16:creationId xmlns:a16="http://schemas.microsoft.com/office/drawing/2014/main" id="{46CE9768-F2A9-4A64-92D6-80552AF1E3D7}"/>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54586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
        <p:nvSpPr>
          <p:cNvPr id="12" name="Textfeld 11">
            <a:extLst>
              <a:ext uri="{FF2B5EF4-FFF2-40B4-BE49-F238E27FC236}">
                <a16:creationId xmlns:a16="http://schemas.microsoft.com/office/drawing/2014/main" id="{EA2A541D-B33E-488E-BCB1-46CCB422A580}"/>
              </a:ext>
            </a:extLst>
          </p:cNvPr>
          <p:cNvSpPr txBox="1"/>
          <p:nvPr/>
        </p:nvSpPr>
        <p:spPr>
          <a:xfrm>
            <a:off x="1998663" y="5924792"/>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416100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
        <p:nvSpPr>
          <p:cNvPr id="11" name="Textfeld 10">
            <a:extLst>
              <a:ext uri="{FF2B5EF4-FFF2-40B4-BE49-F238E27FC236}">
                <a16:creationId xmlns:a16="http://schemas.microsoft.com/office/drawing/2014/main" id="{23A537DC-9281-44FB-A391-14D33C10B7D6}"/>
              </a:ext>
            </a:extLst>
          </p:cNvPr>
          <p:cNvSpPr txBox="1"/>
          <p:nvPr/>
        </p:nvSpPr>
        <p:spPr>
          <a:xfrm>
            <a:off x="1187624" y="4910223"/>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204036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
        <p:nvSpPr>
          <p:cNvPr id="19" name="Textfeld 18">
            <a:extLst>
              <a:ext uri="{FF2B5EF4-FFF2-40B4-BE49-F238E27FC236}">
                <a16:creationId xmlns:a16="http://schemas.microsoft.com/office/drawing/2014/main" id="{02BEA6A7-4CFE-45F3-9425-EB59733CB9DB}"/>
              </a:ext>
            </a:extLst>
          </p:cNvPr>
          <p:cNvSpPr txBox="1"/>
          <p:nvPr/>
        </p:nvSpPr>
        <p:spPr>
          <a:xfrm>
            <a:off x="4509401" y="6012821"/>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302178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2B07D15-4096-494A-A328-F4FC4C42FD96}"/>
              </a:ext>
            </a:extLst>
          </p:cNvPr>
          <p:cNvSpPr>
            <a:spLocks noGrp="1"/>
          </p:cNvSpPr>
          <p:nvPr>
            <p:ph type="ctrTitle"/>
          </p:nvPr>
        </p:nvSpPr>
        <p:spPr>
          <a:xfrm>
            <a:off x="704850" y="1527175"/>
            <a:ext cx="7704138" cy="2870200"/>
          </a:xfrm>
        </p:spPr>
        <p:txBody>
          <a:bodyPr/>
          <a:lstStyle/>
          <a:p>
            <a:r>
              <a:rPr lang="en-US" dirty="0"/>
              <a:t>Optimal K-Anonymity</a:t>
            </a:r>
          </a:p>
        </p:txBody>
      </p:sp>
      <p:sp>
        <p:nvSpPr>
          <p:cNvPr id="3" name="Datumsplatzhalter 2">
            <a:extLst>
              <a:ext uri="{FF2B5EF4-FFF2-40B4-BE49-F238E27FC236}">
                <a16:creationId xmlns:a16="http://schemas.microsoft.com/office/drawing/2014/main" id="{D494A6F2-3A79-427E-B492-0AF8362994E0}"/>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09763DC7-3711-4A68-BD58-888E46287AEB}"/>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898F6FC-B5CB-4664-9E93-A2CBC4A46FB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14</a:t>
            </a:fld>
            <a:endParaRPr lang="de-DE"/>
          </a:p>
        </p:txBody>
      </p:sp>
    </p:spTree>
    <p:extLst>
      <p:ext uri="{BB962C8B-B14F-4D97-AF65-F5344CB8AC3E}">
        <p14:creationId xmlns:p14="http://schemas.microsoft.com/office/powerpoint/2010/main" val="35320743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of K-</a:t>
            </a:r>
            <a:r>
              <a:rPr lang="de-DE" dirty="0" err="1"/>
              <a:t>Anonymity</a:t>
            </a:r>
            <a:r>
              <a:rPr lang="de-DE" dirty="0"/>
              <a:t> algorithm is to find a optimal solution</a:t>
            </a:r>
          </a:p>
          <a:p>
            <a:r>
              <a:rPr lang="de-DE" dirty="0"/>
              <a:t>Minimal Information loss</a:t>
            </a:r>
          </a:p>
          <a:p>
            <a:r>
              <a:rPr lang="de-DE" dirty="0"/>
              <a:t>Datamining</a:t>
            </a:r>
          </a:p>
          <a:p>
            <a:r>
              <a:rPr lang="de-DE"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pPr marL="457200" indent="-457200">
              <a:buFont typeface="+mj-lt"/>
              <a:buAutoNum type="arabicPeriod"/>
            </a:pPr>
            <a:r>
              <a:rPr lang="en-US" sz="2800" dirty="0"/>
              <a:t>Basics</a:t>
            </a:r>
          </a:p>
          <a:p>
            <a:pPr marL="457200" indent="-457200">
              <a:buFont typeface="+mj-lt"/>
              <a:buAutoNum type="arabicPeriod"/>
            </a:pPr>
            <a:r>
              <a:rPr lang="en-US" sz="2800" dirty="0"/>
              <a:t>K-Anonymity</a:t>
            </a:r>
          </a:p>
          <a:p>
            <a:pPr marL="457200" indent="-457200">
              <a:buFont typeface="+mj-lt"/>
              <a:buAutoNum type="arabicPeriod"/>
            </a:pPr>
            <a:r>
              <a:rPr lang="en-US" sz="2800" dirty="0"/>
              <a:t>Attacks as Barriers</a:t>
            </a:r>
          </a:p>
          <a:p>
            <a:pPr marL="457200" indent="-457200">
              <a:buFont typeface="+mj-lt"/>
              <a:buAutoNum type="arabicPeriod"/>
            </a:pPr>
            <a:r>
              <a:rPr lang="en-US" sz="2800" dirty="0"/>
              <a:t>Optimal K-Anonymity</a:t>
            </a:r>
          </a:p>
          <a:p>
            <a:pPr marL="457200" indent="-457200">
              <a:buFont typeface="+mj-lt"/>
              <a:buAutoNum type="arabicPeriod"/>
            </a:pPr>
            <a:r>
              <a:rPr lang="en-US" sz="2800" dirty="0"/>
              <a:t>The OLA - Algorithm</a:t>
            </a:r>
          </a:p>
          <a:p>
            <a:pPr marL="457200" indent="-457200">
              <a:buFont typeface="+mj-lt"/>
              <a:buAutoNum type="arabicPeriod"/>
            </a:pPr>
            <a:r>
              <a:rPr lang="en-US" sz="2800" dirty="0"/>
              <a:t>Important Datatypes</a:t>
            </a:r>
          </a:p>
          <a:p>
            <a:pPr marL="457200" indent="-457200">
              <a:buFont typeface="+mj-lt"/>
              <a:buAutoNum type="arabicPeriod"/>
            </a:pPr>
            <a:r>
              <a:rPr lang="en-US" sz="2800" dirty="0"/>
              <a:t>Summary</a:t>
            </a:r>
            <a:endParaRPr lang="en-US" dirty="0"/>
          </a:p>
          <a:p>
            <a:pPr marL="0" indent="0">
              <a:buNone/>
            </a:pPr>
            <a:endParaRPr lang="en-US" dirty="0"/>
          </a:p>
        </p:txBody>
      </p:sp>
      <p:sp>
        <p:nvSpPr>
          <p:cNvPr id="3" name="Datumsplatzhalter 2"/>
          <p:cNvSpPr>
            <a:spLocks noGrp="1"/>
          </p:cNvSpPr>
          <p:nvPr>
            <p:ph type="dt" sz="half" idx="14"/>
          </p:nvPr>
        </p:nvSpPr>
        <p:spPr/>
        <p:txBody>
          <a:bodyPr/>
          <a:lstStyle/>
          <a:p>
            <a:r>
              <a:rPr lang="de-DE" dirty="0"/>
              <a:t>06.02.2018</a:t>
            </a:r>
          </a:p>
        </p:txBody>
      </p:sp>
      <p:sp>
        <p:nvSpPr>
          <p:cNvPr id="4" name="Fußzeilenplatzhalter 3"/>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6" name="Foliennummernplatzhalter 5"/>
          <p:cNvSpPr>
            <a:spLocks noGrp="1"/>
          </p:cNvSpPr>
          <p:nvPr>
            <p:ph type="sldNum" sz="quarter" idx="16"/>
          </p:nvPr>
        </p:nvSpPr>
        <p:spPr/>
        <p:txBody>
          <a:bodyPr/>
          <a:lstStyle/>
          <a:p>
            <a:fld id="{50E76E58-F275-47A3-BB17-470016A267B6}" type="slidenum">
              <a:rPr lang="de-DE" smtClean="0"/>
              <a:pPr/>
              <a:t>2</a:t>
            </a:fld>
            <a:endParaRPr lang="de-DE" dirty="0"/>
          </a:p>
        </p:txBody>
      </p:sp>
      <p:sp>
        <p:nvSpPr>
          <p:cNvPr id="2" name="Titel 1"/>
          <p:cNvSpPr>
            <a:spLocks noGrp="1"/>
          </p:cNvSpPr>
          <p:nvPr>
            <p:ph type="title"/>
          </p:nvPr>
        </p:nvSpPr>
        <p:spPr/>
        <p:txBody>
          <a:bodyPr/>
          <a:lstStyle/>
          <a:p>
            <a:r>
              <a:rPr lang="de-DE" dirty="0"/>
              <a:t>Outline</a:t>
            </a:r>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FDCCA7-5998-4985-8333-DA555ACD892C}"/>
              </a:ext>
            </a:extLst>
          </p:cNvPr>
          <p:cNvSpPr>
            <a:spLocks noGrp="1"/>
          </p:cNvSpPr>
          <p:nvPr>
            <p:ph type="ctrTitle"/>
          </p:nvPr>
        </p:nvSpPr>
        <p:spPr>
          <a:xfrm>
            <a:off x="704850" y="1527175"/>
            <a:ext cx="7704138" cy="2870200"/>
          </a:xfrm>
        </p:spPr>
        <p:txBody>
          <a:bodyPr/>
          <a:lstStyle/>
          <a:p>
            <a:r>
              <a:rPr lang="en-US" dirty="0"/>
              <a:t>OLA - </a:t>
            </a:r>
            <a:r>
              <a:rPr lang="en-US" dirty="0" err="1"/>
              <a:t>Algorithmen</a:t>
            </a:r>
            <a:endParaRPr lang="en-US" dirty="0"/>
          </a:p>
        </p:txBody>
      </p:sp>
      <p:sp>
        <p:nvSpPr>
          <p:cNvPr id="3" name="Datumsplatzhalter 2">
            <a:extLst>
              <a:ext uri="{FF2B5EF4-FFF2-40B4-BE49-F238E27FC236}">
                <a16:creationId xmlns:a16="http://schemas.microsoft.com/office/drawing/2014/main" id="{68E0F862-1C8E-44EE-9EDE-042B597E7224}"/>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77AAFF70-D2F9-4D76-809B-88E75C91683F}"/>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C51FAAE-58C4-4704-B0A8-77C70220F23C}"/>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20</a:t>
            </a:fld>
            <a:endParaRPr lang="de-DE"/>
          </a:p>
        </p:txBody>
      </p:sp>
    </p:spTree>
    <p:extLst>
      <p:ext uri="{BB962C8B-B14F-4D97-AF65-F5344CB8AC3E}">
        <p14:creationId xmlns:p14="http://schemas.microsoft.com/office/powerpoint/2010/main" val="231424812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21</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en-US" dirty="0"/>
              <a:t>Algorithm</a:t>
            </a:r>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988334-6799-4BED-8C1D-A3025BA38605}"/>
              </a:ext>
            </a:extLst>
          </p:cNvPr>
          <p:cNvSpPr>
            <a:spLocks noGrp="1"/>
          </p:cNvSpPr>
          <p:nvPr>
            <p:ph type="ctrTitle"/>
          </p:nvPr>
        </p:nvSpPr>
        <p:spPr>
          <a:xfrm>
            <a:off x="704850" y="1527175"/>
            <a:ext cx="7704138" cy="2870200"/>
          </a:xfrm>
        </p:spPr>
        <p:txBody>
          <a:bodyPr/>
          <a:lstStyle/>
          <a:p>
            <a:r>
              <a:rPr lang="en-US" dirty="0"/>
              <a:t>Datatype - Moving Object Data</a:t>
            </a:r>
          </a:p>
        </p:txBody>
      </p:sp>
      <p:sp>
        <p:nvSpPr>
          <p:cNvPr id="3" name="Datumsplatzhalter 2">
            <a:extLst>
              <a:ext uri="{FF2B5EF4-FFF2-40B4-BE49-F238E27FC236}">
                <a16:creationId xmlns:a16="http://schemas.microsoft.com/office/drawing/2014/main" id="{3FC4CD3A-99AA-40A7-98E6-FD1D28C7DF1B}"/>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C433C980-9A01-4914-9E87-7C64284E6862}"/>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6C8A8DA-DEAD-4D62-B607-98887A90A8D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22</a:t>
            </a:fld>
            <a:endParaRPr lang="de-DE"/>
          </a:p>
        </p:txBody>
      </p:sp>
    </p:spTree>
    <p:extLst>
      <p:ext uri="{BB962C8B-B14F-4D97-AF65-F5344CB8AC3E}">
        <p14:creationId xmlns:p14="http://schemas.microsoft.com/office/powerpoint/2010/main" val="19882807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23</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en-US" dirty="0"/>
              <a:t>Datatype - Moving Object Data</a:t>
            </a:r>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24</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en-US"/>
              <a:t>Datatype - Moving Object Data</a:t>
            </a:r>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25</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en-US" dirty="0"/>
              <a:t>Datatype - Moving Object Data</a:t>
            </a:r>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EC663F5-0B87-46DD-9F27-0E98B46D4CBA}"/>
              </a:ext>
            </a:extLst>
          </p:cNvPr>
          <p:cNvSpPr>
            <a:spLocks noGrp="1"/>
          </p:cNvSpPr>
          <p:nvPr>
            <p:ph type="ctrTitle"/>
          </p:nvPr>
        </p:nvSpPr>
        <p:spPr>
          <a:xfrm>
            <a:off x="704850" y="1527175"/>
            <a:ext cx="7704138" cy="2870200"/>
          </a:xfrm>
        </p:spPr>
        <p:txBody>
          <a:bodyPr/>
          <a:lstStyle/>
          <a:p>
            <a:r>
              <a:rPr lang="en-US" dirty="0"/>
              <a:t>Datatype - High-Dimensional Transaction Data</a:t>
            </a:r>
          </a:p>
        </p:txBody>
      </p:sp>
      <p:sp>
        <p:nvSpPr>
          <p:cNvPr id="3" name="Datumsplatzhalter 2">
            <a:extLst>
              <a:ext uri="{FF2B5EF4-FFF2-40B4-BE49-F238E27FC236}">
                <a16:creationId xmlns:a16="http://schemas.microsoft.com/office/drawing/2014/main" id="{B5FB1D02-E0A3-43A3-BF1B-941DB72E3227}"/>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961CB94B-E14C-4FDA-A857-47D0B38174F1}"/>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D17BC6DF-9A02-4643-85E2-86DC2EC34F4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26</a:t>
            </a:fld>
            <a:endParaRPr lang="de-DE"/>
          </a:p>
        </p:txBody>
      </p:sp>
    </p:spTree>
    <p:extLst>
      <p:ext uri="{BB962C8B-B14F-4D97-AF65-F5344CB8AC3E}">
        <p14:creationId xmlns:p14="http://schemas.microsoft.com/office/powerpoint/2010/main" val="30090810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en-US" dirty="0"/>
              <a:t>Curse of high-dimensionality</a:t>
            </a:r>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27</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dirty="0" err="1"/>
              <a:t>Datatype</a:t>
            </a:r>
            <a:r>
              <a:rPr lang="de-DE" dirty="0"/>
              <a:t> - High-Dimensional Transaction Data</a:t>
            </a:r>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en-US" dirty="0"/>
              <a:t>Usability and anonymity</a:t>
            </a:r>
          </a:p>
          <a:p>
            <a:r>
              <a:rPr lang="de-DE" dirty="0"/>
              <a:t>NP – Hard</a:t>
            </a:r>
          </a:p>
          <a:p>
            <a:r>
              <a:rPr lang="de-DE" dirty="0"/>
              <a:t>Hard </a:t>
            </a:r>
            <a:r>
              <a:rPr lang="en-US" dirty="0"/>
              <a:t>to</a:t>
            </a:r>
            <a:r>
              <a:rPr lang="de-DE" dirty="0"/>
              <a:t> </a:t>
            </a:r>
            <a:r>
              <a:rPr lang="en-US" dirty="0"/>
              <a:t>predict</a:t>
            </a:r>
            <a:r>
              <a:rPr lang="de-DE" dirty="0"/>
              <a:t> – </a:t>
            </a:r>
            <a:r>
              <a:rPr lang="en-US" dirty="0"/>
              <a:t>Quasi-identifier</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28</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Summary</a:t>
            </a:r>
          </a:p>
        </p:txBody>
      </p:sp>
    </p:spTree>
    <p:extLst>
      <p:ext uri="{BB962C8B-B14F-4D97-AF65-F5344CB8AC3E}">
        <p14:creationId xmlns:p14="http://schemas.microsoft.com/office/powerpoint/2010/main" val="38661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K-anonymity: a model for protecting privacy - </a:t>
            </a:r>
            <a:r>
              <a:rPr lang="en-US" sz="1600" i="1" dirty="0" err="1"/>
              <a:t>latanya</a:t>
            </a:r>
            <a:r>
              <a:rPr lang="en-US" sz="1600" i="1" dirty="0"/>
              <a:t> </a:t>
            </a:r>
            <a:r>
              <a:rPr lang="en-US" sz="1600" i="1" dirty="0" err="1"/>
              <a:t>sweeney</a:t>
            </a:r>
            <a:endParaRPr lang="en-US" sz="1600" i="1" dirty="0"/>
          </a:p>
          <a:p>
            <a:r>
              <a:rPr lang="en-US" sz="1600" dirty="0"/>
              <a:t>Achieving k-Anonymity privacy </a:t>
            </a:r>
            <a:r>
              <a:rPr lang="en-US" sz="1600" dirty="0" err="1"/>
              <a:t>protectionusing</a:t>
            </a:r>
            <a:r>
              <a:rPr lang="en-US" sz="1600" dirty="0"/>
              <a:t> generalization and suppression- </a:t>
            </a:r>
            <a:r>
              <a:rPr lang="en-US" sz="1600" dirty="0" err="1"/>
              <a:t>latanya</a:t>
            </a:r>
            <a:r>
              <a:rPr lang="en-US" sz="1600" dirty="0"/>
              <a:t> </a:t>
            </a:r>
            <a:r>
              <a:rPr lang="en-US" sz="1600" dirty="0" err="1"/>
              <a:t>sweeney</a:t>
            </a:r>
            <a:endParaRPr lang="en-US" sz="1600" dirty="0"/>
          </a:p>
          <a:p>
            <a:r>
              <a:rPr lang="en-US" sz="1600" dirty="0"/>
              <a:t>T-Closeness: Privacy Beyond k-Anonymity and l-Diversity</a:t>
            </a:r>
            <a:endParaRPr lang="de-DE" sz="1600" dirty="0"/>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29</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544DD62-BD02-4A78-A617-FD0E065A1580}"/>
              </a:ext>
            </a:extLst>
          </p:cNvPr>
          <p:cNvSpPr>
            <a:spLocks noGrp="1"/>
          </p:cNvSpPr>
          <p:nvPr>
            <p:ph type="ctrTitle"/>
          </p:nvPr>
        </p:nvSpPr>
        <p:spPr>
          <a:xfrm>
            <a:off x="704850" y="1527175"/>
            <a:ext cx="7827590" cy="2870200"/>
          </a:xfrm>
        </p:spPr>
        <p:txBody>
          <a:bodyPr/>
          <a:lstStyle/>
          <a:p>
            <a:r>
              <a:rPr lang="en-US" dirty="0"/>
              <a:t>K-Anonymity</a:t>
            </a:r>
          </a:p>
        </p:txBody>
      </p:sp>
      <p:sp>
        <p:nvSpPr>
          <p:cNvPr id="3" name="Datumsplatzhalter 2">
            <a:extLst>
              <a:ext uri="{FF2B5EF4-FFF2-40B4-BE49-F238E27FC236}">
                <a16:creationId xmlns:a16="http://schemas.microsoft.com/office/drawing/2014/main" id="{EEA2F4CA-6AF0-417C-B0EC-9A97A669B21D}"/>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A047CCAB-7216-4926-882A-D6BA09DB6FE9}"/>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802D1-A299-4DB0-9E39-107F62ABAC6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4</a:t>
            </a:fld>
            <a:endParaRPr lang="de-DE"/>
          </a:p>
        </p:txBody>
      </p:sp>
    </p:spTree>
    <p:extLst>
      <p:ext uri="{BB962C8B-B14F-4D97-AF65-F5344CB8AC3E}">
        <p14:creationId xmlns:p14="http://schemas.microsoft.com/office/powerpoint/2010/main" val="26764173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en-US" dirty="0"/>
              <a:t>K-ANONYMITY </a:t>
            </a:r>
          </a:p>
        </p:txBody>
      </p:sp>
    </p:spTree>
    <p:extLst>
      <p:ext uri="{BB962C8B-B14F-4D97-AF65-F5344CB8AC3E}">
        <p14:creationId xmlns:p14="http://schemas.microsoft.com/office/powerpoint/2010/main" val="218887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
        <p:nvSpPr>
          <p:cNvPr id="11" name="Textfeld 10">
            <a:extLst>
              <a:ext uri="{FF2B5EF4-FFF2-40B4-BE49-F238E27FC236}">
                <a16:creationId xmlns:a16="http://schemas.microsoft.com/office/drawing/2014/main" id="{67DE86B0-DB76-4D10-B85C-DF55B03A1CF6}"/>
              </a:ext>
            </a:extLst>
          </p:cNvPr>
          <p:cNvSpPr txBox="1"/>
          <p:nvPr/>
        </p:nvSpPr>
        <p:spPr>
          <a:xfrm>
            <a:off x="1157038" y="5888729"/>
            <a:ext cx="4088242"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428061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1A43DC5-BE38-48EB-BD9B-C48D9A87E6D0}"/>
              </a:ext>
            </a:extLst>
          </p:cNvPr>
          <p:cNvSpPr>
            <a:spLocks noGrp="1"/>
          </p:cNvSpPr>
          <p:nvPr>
            <p:ph type="ctrTitle"/>
          </p:nvPr>
        </p:nvSpPr>
        <p:spPr>
          <a:xfrm>
            <a:off x="704850" y="1527175"/>
            <a:ext cx="7704138" cy="2725737"/>
          </a:xfrm>
        </p:spPr>
        <p:txBody>
          <a:bodyPr/>
          <a:lstStyle/>
          <a:p>
            <a:r>
              <a:rPr lang="en-US" dirty="0"/>
              <a:t>Attacks as Barriers</a:t>
            </a:r>
          </a:p>
        </p:txBody>
      </p:sp>
      <p:sp>
        <p:nvSpPr>
          <p:cNvPr id="3" name="Datumsplatzhalter 2">
            <a:extLst>
              <a:ext uri="{FF2B5EF4-FFF2-40B4-BE49-F238E27FC236}">
                <a16:creationId xmlns:a16="http://schemas.microsoft.com/office/drawing/2014/main" id="{8541F952-8E7D-497D-A5C1-06D26EA690A1}"/>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B2AB9FD5-A9D6-4B99-AA58-99510B4060DC}"/>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9E9F36DE-4A31-4A74-B1C1-88E95DA1AB86}"/>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7</a:t>
            </a:fld>
            <a:endParaRPr lang="de-DE"/>
          </a:p>
        </p:txBody>
      </p:sp>
    </p:spTree>
    <p:extLst>
      <p:ext uri="{BB962C8B-B14F-4D97-AF65-F5344CB8AC3E}">
        <p14:creationId xmlns:p14="http://schemas.microsoft.com/office/powerpoint/2010/main" val="33117798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 and knows</a:t>
            </a:r>
          </a:p>
          <a:p>
            <a:pPr lvl="1"/>
            <a:r>
              <a:rPr lang="en-US" dirty="0"/>
              <a:t>that the table is generalized</a:t>
            </a:r>
          </a:p>
          <a:p>
            <a:pPr lvl="1"/>
            <a:r>
              <a:rPr lang="en-US" dirty="0"/>
              <a:t>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e.g.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9" name="Textfeld 8">
            <a:extLst>
              <a:ext uri="{FF2B5EF4-FFF2-40B4-BE49-F238E27FC236}">
                <a16:creationId xmlns:a16="http://schemas.microsoft.com/office/drawing/2014/main" id="{7066DF1C-BF32-4CAF-A359-B1BEC8E64FB5}"/>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125947265"/>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2601</Words>
  <Application>Microsoft Office PowerPoint</Application>
  <PresentationFormat>Bildschirmpräsentation (4:3)</PresentationFormat>
  <Paragraphs>324</Paragraphs>
  <Slides>29</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CMMI10</vt:lpstr>
      <vt:lpstr>CMMI7</vt:lpstr>
      <vt:lpstr>CMR10</vt:lpstr>
      <vt:lpstr>CMSY10</vt:lpstr>
      <vt:lpstr>Arial</vt:lpstr>
      <vt:lpstr>Wingdings</vt:lpstr>
      <vt:lpstr>1_VorlageLSPI</vt:lpstr>
      <vt:lpstr>Barriers to the implementation of k-anonymity and related microdata anonymization techniques in a realworld application</vt:lpstr>
      <vt:lpstr>Outline</vt:lpstr>
      <vt:lpstr>Basics </vt:lpstr>
      <vt:lpstr>K-Anonymity</vt:lpstr>
      <vt:lpstr>K-ANONYMITY </vt:lpstr>
      <vt:lpstr>Example of K-Anonymity</vt:lpstr>
      <vt:lpstr>Attacks as Barriers</vt:lpstr>
      <vt:lpstr>The Adversary’s Knowledge is Unknown </vt:lpstr>
      <vt:lpstr>Homogeneity Attack</vt:lpstr>
      <vt:lpstr>Background Knowledge Attack</vt:lpstr>
      <vt:lpstr>Unsorted Matching Attacks</vt:lpstr>
      <vt:lpstr>Complementary Release Attack</vt:lpstr>
      <vt:lpstr>Complementary Release Attack</vt:lpstr>
      <vt:lpstr>Optimal K-Anonymity</vt:lpstr>
      <vt:lpstr>Optimal K-Anonymity</vt:lpstr>
      <vt:lpstr>K-Anonymity Generalization and Supression</vt:lpstr>
      <vt:lpstr>K-Anonymity - Generalizations lattice</vt:lpstr>
      <vt:lpstr>K-Anonymity - Information Loss Metric</vt:lpstr>
      <vt:lpstr>K-Anonymity - Generalizations lattice con‘t</vt:lpstr>
      <vt:lpstr>OLA - Algorithmen</vt:lpstr>
      <vt:lpstr>The OLA Algorithm</vt:lpstr>
      <vt:lpstr>Datatype - Moving Object Data</vt:lpstr>
      <vt:lpstr>Datatype - Moving Object Data</vt:lpstr>
      <vt:lpstr>Datatype - Moving Object Data</vt:lpstr>
      <vt:lpstr>Datatype - Moving Object Data</vt:lpstr>
      <vt:lpstr>Datatype - High-Dimensional Transaction Data</vt:lpstr>
      <vt:lpstr>Datatype - High-Dimensional Transaction Data</vt:lpstr>
      <vt:lpstr>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Ludwig S.</cp:lastModifiedBy>
  <cp:revision>351</cp:revision>
  <cp:lastPrinted>2018-01-29T10:26:05Z</cp:lastPrinted>
  <dcterms:created xsi:type="dcterms:W3CDTF">2016-01-24T22:07:33Z</dcterms:created>
  <dcterms:modified xsi:type="dcterms:W3CDTF">2018-02-06T08:36:25Z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