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3"/>
  </p:sldMasterIdLst>
  <p:notesMasterIdLst>
    <p:notesMasterId r:id="rId27"/>
  </p:notesMasterIdLst>
  <p:handoutMasterIdLst>
    <p:handoutMasterId r:id="rId28"/>
  </p:handoutMasterIdLst>
  <p:sldIdLst>
    <p:sldId id="256" r:id="rId4"/>
    <p:sldId id="301" r:id="rId5"/>
    <p:sldId id="297" r:id="rId6"/>
    <p:sldId id="287" r:id="rId7"/>
    <p:sldId id="295" r:id="rId8"/>
    <p:sldId id="294" r:id="rId9"/>
    <p:sldId id="259" r:id="rId10"/>
    <p:sldId id="288" r:id="rId11"/>
    <p:sldId id="289" r:id="rId12"/>
    <p:sldId id="290" r:id="rId13"/>
    <p:sldId id="291" r:id="rId14"/>
    <p:sldId id="296" r:id="rId15"/>
    <p:sldId id="320" r:id="rId16"/>
    <p:sldId id="321" r:id="rId17"/>
    <p:sldId id="322" r:id="rId18"/>
    <p:sldId id="323" r:id="rId19"/>
    <p:sldId id="319" r:id="rId20"/>
    <p:sldId id="329" r:id="rId21"/>
    <p:sldId id="312" r:id="rId22"/>
    <p:sldId id="328" r:id="rId23"/>
    <p:sldId id="311" r:id="rId24"/>
    <p:sldId id="325" r:id="rId25"/>
    <p:sldId id="330" r:id="rId26"/>
  </p:sldIdLst>
  <p:sldSz cx="9144000" cy="6858000" type="screen4x3"/>
  <p:notesSz cx="9942513" cy="6761163"/>
  <p:defaultTextStyle>
    <a:defPPr>
      <a:defRPr lang="de-DE"/>
    </a:defPPr>
    <a:lvl1pPr algn="ctr" rtl="0" fontAlgn="base">
      <a:spcBef>
        <a:spcPct val="0"/>
      </a:spcBef>
      <a:spcAft>
        <a:spcPct val="0"/>
      </a:spcAft>
      <a:defRPr b="1" kern="1200">
        <a:solidFill>
          <a:schemeClr val="tx1"/>
        </a:solidFill>
        <a:latin typeface="Arial" charset="0"/>
        <a:ea typeface="+mn-ea"/>
        <a:cs typeface="+mn-cs"/>
      </a:defRPr>
    </a:lvl1pPr>
    <a:lvl2pPr marL="457200" algn="ctr" rtl="0" fontAlgn="base">
      <a:spcBef>
        <a:spcPct val="0"/>
      </a:spcBef>
      <a:spcAft>
        <a:spcPct val="0"/>
      </a:spcAft>
      <a:defRPr b="1" kern="1200">
        <a:solidFill>
          <a:schemeClr val="tx1"/>
        </a:solidFill>
        <a:latin typeface="Arial" charset="0"/>
        <a:ea typeface="+mn-ea"/>
        <a:cs typeface="+mn-cs"/>
      </a:defRPr>
    </a:lvl2pPr>
    <a:lvl3pPr marL="914400" algn="ctr" rtl="0" fontAlgn="base">
      <a:spcBef>
        <a:spcPct val="0"/>
      </a:spcBef>
      <a:spcAft>
        <a:spcPct val="0"/>
      </a:spcAft>
      <a:defRPr b="1" kern="1200">
        <a:solidFill>
          <a:schemeClr val="tx1"/>
        </a:solidFill>
        <a:latin typeface="Arial" charset="0"/>
        <a:ea typeface="+mn-ea"/>
        <a:cs typeface="+mn-cs"/>
      </a:defRPr>
    </a:lvl3pPr>
    <a:lvl4pPr marL="1371600" algn="ctr" rtl="0" fontAlgn="base">
      <a:spcBef>
        <a:spcPct val="0"/>
      </a:spcBef>
      <a:spcAft>
        <a:spcPct val="0"/>
      </a:spcAft>
      <a:defRPr b="1" kern="1200">
        <a:solidFill>
          <a:schemeClr val="tx1"/>
        </a:solidFill>
        <a:latin typeface="Arial" charset="0"/>
        <a:ea typeface="+mn-ea"/>
        <a:cs typeface="+mn-cs"/>
      </a:defRPr>
    </a:lvl4pPr>
    <a:lvl5pPr marL="1828800" algn="ct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7A"/>
    <a:srgbClr val="004078"/>
    <a:srgbClr val="003366"/>
    <a:srgbClr val="336699"/>
    <a:srgbClr val="003300"/>
    <a:srgbClr val="FFFFCC"/>
    <a:srgbClr val="660066"/>
    <a:srgbClr val="E6B0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33843" autoAdjust="0"/>
  </p:normalViewPr>
  <p:slideViewPr>
    <p:cSldViewPr snapToObjects="1">
      <p:cViewPr varScale="1">
        <p:scale>
          <a:sx n="38" d="100"/>
          <a:sy n="38" d="100"/>
        </p:scale>
        <p:origin x="369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51" d="100"/>
          <a:sy n="51" d="100"/>
        </p:scale>
        <p:origin x="291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l" eaLnBrk="0" hangingPunct="0">
              <a:defRPr sz="1200" b="0"/>
            </a:lvl1pPr>
          </a:lstStyle>
          <a:p>
            <a:endParaRPr lang="de-DE"/>
          </a:p>
        </p:txBody>
      </p:sp>
      <p:sp>
        <p:nvSpPr>
          <p:cNvPr id="30723" name="Rectangle 3"/>
          <p:cNvSpPr>
            <a:spLocks noGrp="1" noChangeArrowheads="1"/>
          </p:cNvSpPr>
          <p:nvPr>
            <p:ph type="dt" sz="quarter" idx="1"/>
          </p:nvPr>
        </p:nvSpPr>
        <p:spPr bwMode="auto">
          <a:xfrm>
            <a:off x="5631572" y="0"/>
            <a:ext cx="4308719" cy="337691"/>
          </a:xfrm>
          <a:prstGeom prst="rect">
            <a:avLst/>
          </a:prstGeom>
          <a:noFill/>
          <a:ln w="9525">
            <a:noFill/>
            <a:miter lim="800000"/>
            <a:headEnd/>
            <a:tailEnd/>
          </a:ln>
          <a:effectLst/>
        </p:spPr>
        <p:txBody>
          <a:bodyPr vert="horz" wrap="square" lIns="88112" tIns="44056" rIns="88112" bIns="44056" numCol="1" anchor="t" anchorCtr="0" compatLnSpc="1">
            <a:prstTxWarp prst="textNoShape">
              <a:avLst/>
            </a:prstTxWarp>
          </a:bodyPr>
          <a:lstStyle>
            <a:lvl1pPr algn="r" eaLnBrk="0" hangingPunct="0">
              <a:defRPr sz="1200" b="0"/>
            </a:lvl1pPr>
          </a:lstStyle>
          <a:p>
            <a:fld id="{5BB45A7C-CD8D-4615-9E21-7904701129AE}" type="datetimeFigureOut">
              <a:rPr lang="de-DE"/>
              <a:pPr/>
              <a:t>04.02.2018</a:t>
            </a:fld>
            <a:endParaRPr lang="de-DE"/>
          </a:p>
        </p:txBody>
      </p:sp>
      <p:sp>
        <p:nvSpPr>
          <p:cNvPr id="30724" name="Rectangle 4"/>
          <p:cNvSpPr>
            <a:spLocks noGrp="1" noChangeArrowheads="1"/>
          </p:cNvSpPr>
          <p:nvPr>
            <p:ph type="ftr" sz="quarter" idx="2"/>
          </p:nvPr>
        </p:nvSpPr>
        <p:spPr bwMode="auto">
          <a:xfrm>
            <a:off x="1"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l" eaLnBrk="0" hangingPunct="0">
              <a:defRPr sz="1200" b="0"/>
            </a:lvl1pPr>
          </a:lstStyle>
          <a:p>
            <a:endParaRPr lang="de-DE"/>
          </a:p>
        </p:txBody>
      </p:sp>
      <p:sp>
        <p:nvSpPr>
          <p:cNvPr id="30725" name="Rectangle 5"/>
          <p:cNvSpPr>
            <a:spLocks noGrp="1" noChangeArrowheads="1"/>
          </p:cNvSpPr>
          <p:nvPr>
            <p:ph type="sldNum" sz="quarter" idx="3"/>
          </p:nvPr>
        </p:nvSpPr>
        <p:spPr bwMode="auto">
          <a:xfrm>
            <a:off x="5631572" y="6422423"/>
            <a:ext cx="4308719" cy="337691"/>
          </a:xfrm>
          <a:prstGeom prst="rect">
            <a:avLst/>
          </a:prstGeom>
          <a:noFill/>
          <a:ln w="9525">
            <a:noFill/>
            <a:miter lim="800000"/>
            <a:headEnd/>
            <a:tailEnd/>
          </a:ln>
          <a:effectLst/>
        </p:spPr>
        <p:txBody>
          <a:bodyPr vert="horz" wrap="square" lIns="88112" tIns="44056" rIns="88112" bIns="44056" numCol="1" anchor="b" anchorCtr="0" compatLnSpc="1">
            <a:prstTxWarp prst="textNoShape">
              <a:avLst/>
            </a:prstTxWarp>
          </a:bodyPr>
          <a:lstStyle>
            <a:lvl1pPr algn="r" eaLnBrk="0" hangingPunct="0">
              <a:defRPr sz="1200" b="0"/>
            </a:lvl1pPr>
          </a:lstStyle>
          <a:p>
            <a:fld id="{E242EFC1-08D3-4DD8-B15E-4C1B55AD07DE}" type="slidenum">
              <a:rPr lang="de-DE"/>
              <a:pPr/>
              <a:t>‹Nr.›</a:t>
            </a:fld>
            <a:endParaRPr lang="de-DE"/>
          </a:p>
        </p:txBody>
      </p:sp>
    </p:spTree>
    <p:extLst>
      <p:ext uri="{BB962C8B-B14F-4D97-AF65-F5344CB8AC3E}">
        <p14:creationId xmlns:p14="http://schemas.microsoft.com/office/powerpoint/2010/main" val="2328947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1"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l" defTabSz="930051">
              <a:defRPr sz="1300" b="0"/>
            </a:lvl1pPr>
          </a:lstStyle>
          <a:p>
            <a:pPr>
              <a:defRPr/>
            </a:pPr>
            <a:endParaRPr lang="de-DE"/>
          </a:p>
        </p:txBody>
      </p:sp>
      <p:sp>
        <p:nvSpPr>
          <p:cNvPr id="23555" name="Rectangle 3"/>
          <p:cNvSpPr>
            <a:spLocks noGrp="1" noChangeArrowheads="1"/>
          </p:cNvSpPr>
          <p:nvPr>
            <p:ph type="dt" idx="1"/>
          </p:nvPr>
        </p:nvSpPr>
        <p:spPr bwMode="auto">
          <a:xfrm>
            <a:off x="5631572" y="0"/>
            <a:ext cx="4308719" cy="337691"/>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lvl1pPr algn="r" defTabSz="930051">
              <a:defRPr sz="1300" b="0"/>
            </a:lvl1pPr>
          </a:lstStyle>
          <a:p>
            <a:pPr>
              <a:defRPr/>
            </a:pPr>
            <a:endParaRPr lang="de-DE"/>
          </a:p>
        </p:txBody>
      </p:sp>
      <p:sp>
        <p:nvSpPr>
          <p:cNvPr id="22532" name="Rectangle 4"/>
          <p:cNvSpPr>
            <a:spLocks noGrp="1" noRot="1" noChangeAspect="1" noChangeArrowheads="1" noTextEdit="1"/>
          </p:cNvSpPr>
          <p:nvPr>
            <p:ph type="sldImg" idx="2"/>
          </p:nvPr>
        </p:nvSpPr>
        <p:spPr bwMode="auto">
          <a:xfrm>
            <a:off x="3282950" y="508000"/>
            <a:ext cx="3378200" cy="253365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96030" y="3210164"/>
            <a:ext cx="7950453" cy="3043415"/>
          </a:xfrm>
          <a:prstGeom prst="rect">
            <a:avLst/>
          </a:prstGeom>
          <a:noFill/>
          <a:ln w="9525">
            <a:noFill/>
            <a:miter lim="800000"/>
            <a:headEnd/>
            <a:tailEnd/>
          </a:ln>
          <a:effectLst/>
        </p:spPr>
        <p:txBody>
          <a:bodyPr vert="horz" wrap="square" lIns="92973" tIns="46486" rIns="92973" bIns="46486"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3558" name="Rectangle 6"/>
          <p:cNvSpPr>
            <a:spLocks noGrp="1" noChangeArrowheads="1"/>
          </p:cNvSpPr>
          <p:nvPr>
            <p:ph type="ftr" sz="quarter" idx="4"/>
          </p:nvPr>
        </p:nvSpPr>
        <p:spPr bwMode="auto">
          <a:xfrm>
            <a:off x="1"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l" defTabSz="930051">
              <a:defRPr sz="1300" b="0"/>
            </a:lvl1pPr>
          </a:lstStyle>
          <a:p>
            <a:pPr>
              <a:defRPr/>
            </a:pPr>
            <a:endParaRPr lang="de-DE"/>
          </a:p>
        </p:txBody>
      </p:sp>
      <p:sp>
        <p:nvSpPr>
          <p:cNvPr id="23559" name="Rectangle 7"/>
          <p:cNvSpPr>
            <a:spLocks noGrp="1" noChangeArrowheads="1"/>
          </p:cNvSpPr>
          <p:nvPr>
            <p:ph type="sldNum" sz="quarter" idx="5"/>
          </p:nvPr>
        </p:nvSpPr>
        <p:spPr bwMode="auto">
          <a:xfrm>
            <a:off x="5631572" y="6422423"/>
            <a:ext cx="4308719" cy="337691"/>
          </a:xfrm>
          <a:prstGeom prst="rect">
            <a:avLst/>
          </a:prstGeom>
          <a:noFill/>
          <a:ln w="9525">
            <a:noFill/>
            <a:miter lim="800000"/>
            <a:headEnd/>
            <a:tailEnd/>
          </a:ln>
          <a:effectLst/>
        </p:spPr>
        <p:txBody>
          <a:bodyPr vert="horz" wrap="square" lIns="92973" tIns="46486" rIns="92973" bIns="46486" numCol="1" anchor="b" anchorCtr="0" compatLnSpc="1">
            <a:prstTxWarp prst="textNoShape">
              <a:avLst/>
            </a:prstTxWarp>
          </a:bodyPr>
          <a:lstStyle>
            <a:lvl1pPr algn="r" defTabSz="930051">
              <a:defRPr sz="1300" b="0"/>
            </a:lvl1pPr>
          </a:lstStyle>
          <a:p>
            <a:pPr>
              <a:defRPr/>
            </a:pPr>
            <a:fld id="{4351B0B5-D942-48DD-B88D-7AC11D76AF21}" type="slidenum">
              <a:rPr lang="de-DE"/>
              <a:pPr>
                <a:defRPr/>
              </a:pPr>
              <a:t>‹Nr.›</a:t>
            </a:fld>
            <a:endParaRPr lang="de-DE"/>
          </a:p>
        </p:txBody>
      </p:sp>
    </p:spTree>
    <p:extLst>
      <p:ext uri="{BB962C8B-B14F-4D97-AF65-F5344CB8AC3E}">
        <p14:creationId xmlns:p14="http://schemas.microsoft.com/office/powerpoint/2010/main" val="145561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The goal of an optimal K-anonymity </a:t>
            </a:r>
            <a:r>
              <a:rPr lang="en-US" dirty="0" err="1"/>
              <a:t>Alogrithm</a:t>
            </a:r>
            <a:r>
              <a:rPr lang="en-US" dirty="0"/>
              <a:t> is to balance the we known k-anonymity definition with the amount of information loss we get by </a:t>
            </a:r>
            <a:r>
              <a:rPr lang="en-US" dirty="0" err="1"/>
              <a:t>anonmitaz</a:t>
            </a:r>
            <a:r>
              <a:rPr lang="en-US" dirty="0"/>
              <a:t> the dataset.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Information loss is important because the data is used for </a:t>
            </a:r>
            <a:r>
              <a:rPr lang="en-US" dirty="0" err="1"/>
              <a:t>applikations</a:t>
            </a:r>
            <a:r>
              <a:rPr lang="en-US" dirty="0"/>
              <a:t> like datamining or </a:t>
            </a:r>
            <a:r>
              <a:rPr lang="en-US" dirty="0" err="1"/>
              <a:t>machinelearning</a:t>
            </a:r>
            <a:r>
              <a:rPr lang="en-US" dirty="0"/>
              <a:t> </a:t>
            </a:r>
            <a:r>
              <a:rPr lang="en-US" dirty="0" err="1"/>
              <a:t>apllications</a:t>
            </a:r>
            <a:r>
              <a:rPr lang="en-US" dirty="0"/>
              <a:t> . An </a:t>
            </a:r>
            <a:r>
              <a:rPr lang="en-US" dirty="0" err="1"/>
              <a:t>tehrefor</a:t>
            </a:r>
            <a:r>
              <a:rPr lang="en-US" dirty="0"/>
              <a:t> we don’t want to get rid of to much information because it’s the essence of </a:t>
            </a:r>
            <a:r>
              <a:rPr lang="en-US" dirty="0" err="1"/>
              <a:t>usefull</a:t>
            </a:r>
            <a:r>
              <a:rPr lang="en-US" dirty="0"/>
              <a:t> </a:t>
            </a:r>
            <a:r>
              <a:rPr lang="en-US" dirty="0" err="1"/>
              <a:t>dataming</a:t>
            </a:r>
            <a:r>
              <a:rPr lang="en-US" dirty="0"/>
              <a:t> . Example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en-US" dirty="0" err="1"/>
              <a:t>measue</a:t>
            </a:r>
            <a:r>
              <a:rPr lang="en-US" dirty="0"/>
              <a:t> the amount of information loss the </a:t>
            </a:r>
            <a:r>
              <a:rPr lang="en-US" dirty="0" err="1"/>
              <a:t>algorthims</a:t>
            </a:r>
            <a:r>
              <a:rPr lang="en-US" dirty="0"/>
              <a:t> use Loss Metrics. In practice there are a lot proposed and used in practice but non of them are the real deal. So no one of them are </a:t>
            </a:r>
            <a:r>
              <a:rPr lang="en-US" dirty="0" err="1"/>
              <a:t>scintifical</a:t>
            </a:r>
            <a:r>
              <a:rPr lang="en-US" dirty="0"/>
              <a:t> </a:t>
            </a:r>
            <a:r>
              <a:rPr lang="en-US" dirty="0" err="1"/>
              <a:t>acceptebal</a:t>
            </a:r>
            <a:r>
              <a:rPr lang="en-US" dirty="0"/>
              <a:t> because they are all just heuristics approximations. We will later see example to understand the problem clearer.  -&gt; another barrier</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To </a:t>
            </a:r>
            <a:r>
              <a:rPr lang="de-DE" dirty="0" err="1"/>
              <a:t>Solving</a:t>
            </a:r>
            <a:r>
              <a:rPr lang="de-DE" dirty="0"/>
              <a:t> </a:t>
            </a:r>
            <a:r>
              <a:rPr lang="en-US" dirty="0"/>
              <a:t>this problem has been proven to be NP-hard. So these means we </a:t>
            </a:r>
            <a:r>
              <a:rPr lang="en-US" dirty="0" err="1"/>
              <a:t>ar</a:t>
            </a:r>
            <a:r>
              <a:rPr lang="en-US" dirty="0"/>
              <a:t> at least in NP-</a:t>
            </a:r>
            <a:r>
              <a:rPr lang="en-US" dirty="0" err="1"/>
              <a:t>Complett</a:t>
            </a:r>
            <a:r>
              <a:rPr lang="en-US" dirty="0"/>
              <a:t> problems but possible harder. Maybe we wont find an answer if this solution got an optimal k-anonymity version. –&gt; anther barrier</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13</a:t>
            </a:fld>
            <a:endParaRPr lang="de-DE"/>
          </a:p>
        </p:txBody>
      </p:sp>
    </p:spTree>
    <p:extLst>
      <p:ext uri="{BB962C8B-B14F-4D97-AF65-F5344CB8AC3E}">
        <p14:creationId xmlns:p14="http://schemas.microsoft.com/office/powerpoint/2010/main" val="2971074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authors of [20] introduced the notion of monotonic</a:t>
            </a:r>
          </a:p>
          <a:p>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hierarchies</a:t>
            </a:r>
            <a:r>
              <a:rPr lang="de-DE" sz="1200" b="0" i="0" u="none" strike="noStrike" kern="1200" baseline="0" dirty="0">
                <a:solidFill>
                  <a:schemeClr val="tx1"/>
                </a:solidFill>
                <a:latin typeface="Arial" charset="0"/>
                <a:ea typeface="+mn-ea"/>
                <a:cs typeface="+mn-cs"/>
              </a:rPr>
              <a:t>. In a </a:t>
            </a:r>
            <a:r>
              <a:rPr lang="de-DE" sz="1200" b="0" i="0" u="none" strike="noStrike" kern="1200" baseline="0" dirty="0" err="1">
                <a:solidFill>
                  <a:schemeClr val="tx1"/>
                </a:solidFill>
                <a:latin typeface="Arial" charset="0"/>
                <a:ea typeface="+mn-ea"/>
                <a:cs typeface="+mn-cs"/>
              </a:rPr>
              <a:t>monotonic</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generalization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hierarchy</a:t>
            </a:r>
            <a:r>
              <a:rPr lang="de-DE"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the groups at level l +1 are built by merging groups</a:t>
            </a:r>
          </a:p>
          <a:p>
            <a:r>
              <a:rPr lang="en-US" sz="1200" b="0" i="0" u="none" strike="noStrike" kern="1200" baseline="0" dirty="0">
                <a:solidFill>
                  <a:schemeClr val="tx1"/>
                </a:solidFill>
                <a:latin typeface="Arial" charset="0"/>
                <a:ea typeface="+mn-ea"/>
                <a:cs typeface="+mn-cs"/>
              </a:rPr>
              <a:t>from level l. This allows pruning of large parts of the search</a:t>
            </a:r>
          </a:p>
          <a:p>
            <a:r>
              <a:rPr lang="en-US" sz="1200" b="0" i="0" u="none" strike="noStrike" kern="1200" baseline="0" dirty="0">
                <a:solidFill>
                  <a:schemeClr val="tx1"/>
                </a:solidFill>
                <a:latin typeface="Arial" charset="0"/>
                <a:ea typeface="+mn-ea"/>
                <a:cs typeface="+mn-cs"/>
              </a:rPr>
              <a:t>space, because all states which are successors of an anonymous</a:t>
            </a:r>
          </a:p>
          <a:p>
            <a:r>
              <a:rPr lang="en-US" sz="1200" b="0" i="0" u="none" strike="noStrike" kern="1200" baseline="0" dirty="0">
                <a:solidFill>
                  <a:schemeClr val="tx1"/>
                </a:solidFill>
                <a:latin typeface="Arial" charset="0"/>
                <a:ea typeface="+mn-ea"/>
                <a:cs typeface="+mn-cs"/>
              </a:rPr>
              <a:t>state are also anonymous. Furthermore, all predecessors of a</a:t>
            </a:r>
          </a:p>
          <a:p>
            <a:r>
              <a:rPr lang="en-US" sz="1200" b="0" i="0" u="none" strike="noStrike" kern="1200" baseline="0" dirty="0">
                <a:solidFill>
                  <a:schemeClr val="tx1"/>
                </a:solidFill>
                <a:latin typeface="Arial" charset="0"/>
                <a:ea typeface="+mn-ea"/>
                <a:cs typeface="+mn-cs"/>
              </a:rPr>
              <a:t>non-anonymous state are also non-anonymous. This is because</a:t>
            </a:r>
          </a:p>
          <a:p>
            <a:r>
              <a:rPr lang="en-US" sz="1200" b="0" i="0" u="none" strike="noStrike" kern="1200" baseline="0" dirty="0">
                <a:solidFill>
                  <a:schemeClr val="tx1"/>
                </a:solidFill>
                <a:latin typeface="Arial" charset="0"/>
                <a:ea typeface="+mn-ea"/>
                <a:cs typeface="+mn-cs"/>
              </a:rPr>
              <a:t>generalization is monotonic for the complete dataset if it is</a:t>
            </a:r>
          </a:p>
          <a:p>
            <a:r>
              <a:rPr lang="en-US" sz="1200" b="0" i="0" u="none" strike="noStrike" kern="1200" baseline="0" dirty="0">
                <a:solidFill>
                  <a:schemeClr val="tx1"/>
                </a:solidFill>
                <a:latin typeface="Arial" charset="0"/>
                <a:ea typeface="+mn-ea"/>
                <a:cs typeface="+mn-cs"/>
              </a:rPr>
              <a:t>monotonic for each quasi-identifier. An example is shown</a:t>
            </a:r>
          </a:p>
          <a:p>
            <a:r>
              <a:rPr lang="en-US" sz="1200" b="0" i="0" u="none" strike="noStrike" kern="1200" baseline="0" dirty="0">
                <a:solidFill>
                  <a:schemeClr val="tx1"/>
                </a:solidFill>
                <a:latin typeface="Arial" charset="0"/>
                <a:ea typeface="+mn-ea"/>
                <a:cs typeface="+mn-cs"/>
              </a:rPr>
              <a:t>in Figure 3, where the fact that (2, 1, 1) is non-anonymous</a:t>
            </a:r>
          </a:p>
          <a:p>
            <a:r>
              <a:rPr lang="en-US" sz="1200" b="0" i="0" u="none" strike="noStrike" kern="1200" baseline="0" dirty="0">
                <a:solidFill>
                  <a:schemeClr val="tx1"/>
                </a:solidFill>
                <a:latin typeface="Arial" charset="0"/>
                <a:ea typeface="+mn-ea"/>
                <a:cs typeface="+mn-cs"/>
              </a:rPr>
              <a:t>implies that all of its predecessors are also non-anonymous</a:t>
            </a:r>
          </a:p>
          <a:p>
            <a:r>
              <a:rPr lang="en-US" sz="1200" b="0" i="0" u="none" strike="noStrike" kern="1200" baseline="0" dirty="0">
                <a:solidFill>
                  <a:schemeClr val="tx1"/>
                </a:solidFill>
                <a:latin typeface="Arial" charset="0"/>
                <a:ea typeface="+mn-ea"/>
                <a:cs typeface="+mn-cs"/>
              </a:rPr>
              <a:t>(dark gray). Furthermore, all successors of the</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err="1">
                <a:solidFill>
                  <a:schemeClr val="tx1"/>
                </a:solidFill>
                <a:latin typeface="Arial" charset="0"/>
                <a:ea typeface="+mn-ea"/>
                <a:cs typeface="+mn-cs"/>
              </a:rPr>
              <a:t>Supression</a:t>
            </a:r>
            <a:r>
              <a:rPr lang="en-US" sz="1200" b="0" i="0" u="none" strike="noStrike" kern="1200" baseline="0" dirty="0">
                <a:solidFill>
                  <a:schemeClr val="tx1"/>
                </a:solidFill>
                <a:latin typeface="Arial" charset="0"/>
                <a:ea typeface="+mn-ea"/>
                <a:cs typeface="+mn-cs"/>
              </a:rPr>
              <a:t> problem: Suppression can drastically reduce the quality of the data</a:t>
            </a:r>
          </a:p>
          <a:p>
            <a:r>
              <a:rPr lang="de-DE" sz="1200" b="0" i="0" u="none" strike="noStrike" kern="1200" baseline="0" dirty="0" err="1">
                <a:solidFill>
                  <a:schemeClr val="tx1"/>
                </a:solidFill>
                <a:latin typeface="Arial" charset="0"/>
                <a:ea typeface="+mn-ea"/>
                <a:cs typeface="+mn-cs"/>
              </a:rPr>
              <a:t>if</a:t>
            </a:r>
            <a:r>
              <a:rPr lang="de-DE" sz="1200" b="0" i="0" u="none" strike="noStrike" kern="1200" baseline="0" dirty="0">
                <a:solidFill>
                  <a:schemeClr val="tx1"/>
                </a:solidFill>
                <a:latin typeface="Arial" charset="0"/>
                <a:ea typeface="+mn-ea"/>
                <a:cs typeface="+mn-cs"/>
              </a:rPr>
              <a:t> not </a:t>
            </a:r>
            <a:r>
              <a:rPr lang="de-DE" sz="1200" b="0" i="0" u="none" strike="noStrike" kern="1200" baseline="0" dirty="0" err="1">
                <a:solidFill>
                  <a:schemeClr val="tx1"/>
                </a:solidFill>
                <a:latin typeface="Arial" charset="0"/>
                <a:ea typeface="+mn-ea"/>
                <a:cs typeface="+mn-cs"/>
              </a:rPr>
              <a:t>properly</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used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14</a:t>
            </a:fld>
            <a:endParaRPr lang="de-DE"/>
          </a:p>
        </p:txBody>
      </p:sp>
    </p:spTree>
    <p:extLst>
      <p:ext uri="{BB962C8B-B14F-4D97-AF65-F5344CB8AC3E}">
        <p14:creationId xmlns:p14="http://schemas.microsoft.com/office/powerpoint/2010/main" val="226674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The three information loss metrics that we have presented above (</a:t>
            </a:r>
            <a:r>
              <a:rPr lang="en-US" sz="1200" b="0" i="1" u="none" strike="noStrike" kern="1200" baseline="0" dirty="0" err="1">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and non-uniform entropy) are monotonic</a:t>
            </a:r>
          </a:p>
          <a:p>
            <a:r>
              <a:rPr lang="en-US" sz="1200" b="0" i="0" u="none" strike="noStrike" kern="1200" baseline="0" dirty="0">
                <a:solidFill>
                  <a:schemeClr val="tx1"/>
                </a:solidFill>
                <a:latin typeface="Arial" charset="0"/>
                <a:ea typeface="+mn-ea"/>
                <a:cs typeface="+mn-cs"/>
              </a:rPr>
              <a:t>within any given generalization strategy. This means that as we move up the lattice along any generalization strategy the</a:t>
            </a:r>
          </a:p>
          <a:p>
            <a:r>
              <a:rPr lang="en-US" sz="1200" b="0" i="0" u="none" strike="noStrike" kern="1200" baseline="0" dirty="0">
                <a:solidFill>
                  <a:schemeClr val="tx1"/>
                </a:solidFill>
                <a:latin typeface="Arial" charset="0"/>
                <a:ea typeface="+mn-ea"/>
                <a:cs typeface="+mn-cs"/>
              </a:rPr>
              <a:t>information loss value will either remain the same or increase. This property is important because it means that if we have two</a:t>
            </a:r>
          </a:p>
          <a:p>
            <a:r>
              <a:rPr lang="en-US" sz="1200" b="0" i="0" u="none" strike="noStrike" kern="1200" baseline="0" dirty="0">
                <a:solidFill>
                  <a:schemeClr val="tx1"/>
                </a:solidFill>
                <a:latin typeface="Arial" charset="0"/>
                <a:ea typeface="+mn-ea"/>
                <a:cs typeface="+mn-cs"/>
              </a:rPr>
              <a:t>k-anonymous nodes in the same generalization strategy, then the one lower in the strategy will always have a lower information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generalization hierarchies for the three quasi-identifiers in</a:t>
            </a:r>
          </a:p>
          <a:p>
            <a:r>
              <a:rPr lang="en-US" sz="1200" b="0" i="0" u="none" strike="noStrike" kern="1200" baseline="0" dirty="0">
                <a:solidFill>
                  <a:schemeClr val="tx1"/>
                </a:solidFill>
                <a:latin typeface="Arial" charset="0"/>
                <a:ea typeface="+mn-ea"/>
                <a:cs typeface="+mn-cs"/>
              </a:rPr>
              <a:t>Figure 1 can be represented as a lattice, as in panel (a) of Figure</a:t>
            </a:r>
          </a:p>
          <a:p>
            <a:r>
              <a:rPr lang="en-US" sz="1200" b="0" i="0" u="none" strike="noStrike" kern="1200" baseline="0" dirty="0">
                <a:solidFill>
                  <a:schemeClr val="tx1"/>
                </a:solidFill>
                <a:latin typeface="Arial" charset="0"/>
                <a:ea typeface="+mn-ea"/>
                <a:cs typeface="+mn-cs"/>
              </a:rPr>
              <a:t>2. The height of each row of nodes is shown on the left hand</a:t>
            </a:r>
          </a:p>
          <a:p>
            <a:r>
              <a:rPr lang="en-US" sz="1200" b="0" i="0" u="none" strike="noStrike" kern="1200" baseline="0" dirty="0">
                <a:solidFill>
                  <a:schemeClr val="tx1"/>
                </a:solidFill>
                <a:latin typeface="Arial" charset="0"/>
                <a:ea typeface="+mn-ea"/>
                <a:cs typeface="+mn-cs"/>
              </a:rPr>
              <a:t>side, ranging from zero to 7 in this case. The arrows illustrate</a:t>
            </a:r>
          </a:p>
          <a:p>
            <a:r>
              <a:rPr lang="en-US" sz="1200" b="0" i="0" u="none" strike="noStrike" kern="1200" baseline="0" dirty="0">
                <a:solidFill>
                  <a:schemeClr val="tx1"/>
                </a:solidFill>
                <a:latin typeface="Arial" charset="0"/>
                <a:ea typeface="+mn-ea"/>
                <a:cs typeface="+mn-cs"/>
              </a:rPr>
              <a:t>the possible generalization paths that can be taken through the</a:t>
            </a:r>
          </a:p>
          <a:p>
            <a:r>
              <a:rPr lang="en-US" sz="1200" b="0" i="0" u="none" strike="noStrike" kern="1200" baseline="0" dirty="0">
                <a:solidFill>
                  <a:schemeClr val="tx1"/>
                </a:solidFill>
                <a:latin typeface="Arial" charset="0"/>
                <a:ea typeface="+mn-ea"/>
                <a:cs typeface="+mn-cs"/>
              </a:rPr>
              <a:t>lattice. A series of connected paths from the bottom node to the</a:t>
            </a:r>
          </a:p>
          <a:p>
            <a:r>
              <a:rPr lang="en-US" sz="1200" b="0" i="0" u="none" strike="noStrike" kern="1200" baseline="0" dirty="0">
                <a:solidFill>
                  <a:schemeClr val="tx1"/>
                </a:solidFill>
                <a:latin typeface="Arial" charset="0"/>
                <a:ea typeface="+mn-ea"/>
                <a:cs typeface="+mn-cs"/>
              </a:rPr>
              <a:t>top node is a </a:t>
            </a:r>
            <a:r>
              <a:rPr lang="en-US" sz="1200" b="0" i="1" u="none" strike="noStrike" kern="1200" baseline="0" dirty="0">
                <a:solidFill>
                  <a:schemeClr val="tx1"/>
                </a:solidFill>
                <a:latin typeface="Arial" charset="0"/>
                <a:ea typeface="+mn-ea"/>
                <a:cs typeface="+mn-cs"/>
              </a:rPr>
              <a:t>generalization strategy</a:t>
            </a:r>
            <a:r>
              <a:rPr lang="en-US" sz="1200" b="0" i="0" u="none" strike="noStrike" kern="1200" baseline="0" dirty="0">
                <a:solidFill>
                  <a:schemeClr val="tx1"/>
                </a:solidFill>
                <a:latin typeface="Arial" charset="0"/>
                <a:ea typeface="+mn-ea"/>
                <a:cs typeface="+mn-cs"/>
              </a:rPr>
              <a:t>. Panel (b) of Figure 2 shows two</a:t>
            </a:r>
          </a:p>
          <a:p>
            <a:r>
              <a:rPr lang="en-US" sz="1200" b="0" i="0" u="none" strike="noStrike" kern="1200" baseline="0" dirty="0">
                <a:solidFill>
                  <a:schemeClr val="tx1"/>
                </a:solidFill>
                <a:latin typeface="Arial" charset="0"/>
                <a:ea typeface="+mn-ea"/>
                <a:cs typeface="+mn-cs"/>
              </a:rPr>
              <a:t>generalization strategies which pass through the node d0, g1,</a:t>
            </a:r>
          </a:p>
          <a:p>
            <a:r>
              <a:rPr lang="en-US" sz="1200" b="0" i="0" u="none" strike="noStrike" kern="1200" baseline="0" dirty="0">
                <a:solidFill>
                  <a:schemeClr val="tx1"/>
                </a:solidFill>
                <a:latin typeface="Arial" charset="0"/>
                <a:ea typeface="+mn-ea"/>
                <a:cs typeface="+mn-cs"/>
              </a:rPr>
              <a:t>a2. Each node in the lattice represents a possible instance of the</a:t>
            </a:r>
          </a:p>
          <a:p>
            <a:r>
              <a:rPr lang="en-US" sz="1200" b="0" i="0" u="none" strike="noStrike" kern="1200" baseline="0" dirty="0">
                <a:solidFill>
                  <a:schemeClr val="tx1"/>
                </a:solidFill>
                <a:latin typeface="Arial" charset="0"/>
                <a:ea typeface="+mn-ea"/>
                <a:cs typeface="+mn-cs"/>
              </a:rPr>
              <a:t>dataset. One of these nodes is the globally optimal solution and</a:t>
            </a:r>
          </a:p>
          <a:p>
            <a:r>
              <a:rPr lang="en-US" sz="1200" b="0" i="0" u="none" strike="noStrike" kern="1200" baseline="0" dirty="0">
                <a:solidFill>
                  <a:schemeClr val="tx1"/>
                </a:solidFill>
                <a:latin typeface="Arial" charset="0"/>
                <a:ea typeface="+mn-ea"/>
                <a:cs typeface="+mn-cs"/>
              </a:rPr>
              <a:t>the objective of a k-anonymity algorithm is to find it efficiently.</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All equivalence classes in the dataset that are smaller than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are</a:t>
            </a:r>
          </a:p>
          <a:p>
            <a:r>
              <a:rPr lang="en-US" sz="1200" b="0" i="0" u="none" strike="noStrike" kern="1200" baseline="0" dirty="0">
                <a:solidFill>
                  <a:schemeClr val="tx1"/>
                </a:solidFill>
                <a:latin typeface="Arial" charset="0"/>
                <a:ea typeface="+mn-ea"/>
                <a:cs typeface="+mn-cs"/>
              </a:rPr>
              <a:t>suppressed.26 In Figure 2, 70% of the records were suppressed in</a:t>
            </a:r>
          </a:p>
          <a:p>
            <a:r>
              <a:rPr lang="en-US" sz="1200" b="0" i="0" u="none" strike="noStrike" kern="1200" baseline="0" dirty="0">
                <a:solidFill>
                  <a:schemeClr val="tx1"/>
                </a:solidFill>
                <a:latin typeface="Arial" charset="0"/>
                <a:ea typeface="+mn-ea"/>
                <a:cs typeface="+mn-cs"/>
              </a:rPr>
              <a:t>the dataset represented by node d0, g0, a0 because these</a:t>
            </a:r>
          </a:p>
          <a:p>
            <a:r>
              <a:rPr lang="en-US" sz="1200" b="0" i="0" u="none" strike="noStrike" kern="1200" baseline="0" dirty="0">
                <a:solidFill>
                  <a:schemeClr val="tx1"/>
                </a:solidFill>
                <a:latin typeface="Arial" charset="0"/>
                <a:ea typeface="+mn-ea"/>
                <a:cs typeface="+mn-cs"/>
              </a:rPr>
              <a:t>records were in small equivalence classes. As more generalization</a:t>
            </a:r>
          </a:p>
          <a:p>
            <a:r>
              <a:rPr lang="en-US" sz="1200" b="0" i="0" u="none" strike="noStrike" kern="1200" baseline="0" dirty="0">
                <a:solidFill>
                  <a:schemeClr val="tx1"/>
                </a:solidFill>
                <a:latin typeface="Arial" charset="0"/>
                <a:ea typeface="+mn-ea"/>
                <a:cs typeface="+mn-cs"/>
              </a:rPr>
              <a:t>is applied, the extent of suppression goes down. For example,</a:t>
            </a:r>
          </a:p>
          <a:p>
            <a:r>
              <a:rPr lang="en-US" sz="1200" b="0" i="0" u="none" strike="noStrike" kern="1200" baseline="0" dirty="0">
                <a:solidFill>
                  <a:schemeClr val="tx1"/>
                </a:solidFill>
                <a:latin typeface="Arial" charset="0"/>
                <a:ea typeface="+mn-ea"/>
                <a:cs typeface="+mn-cs"/>
              </a:rPr>
              <a:t>node d0, g0, a1, with age generalized to 5-year intervals, has</a:t>
            </a:r>
          </a:p>
          <a:p>
            <a:r>
              <a:rPr lang="en-US" sz="1200" b="0" i="0" u="none" strike="noStrike" kern="1200" baseline="0" dirty="0">
                <a:solidFill>
                  <a:schemeClr val="tx1"/>
                </a:solidFill>
                <a:latin typeface="Arial" charset="0"/>
                <a:ea typeface="+mn-ea"/>
                <a:cs typeface="+mn-cs"/>
              </a:rPr>
              <a:t>only 30% of the records suppressed.</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16</a:t>
            </a:fld>
            <a:endParaRPr lang="de-DE"/>
          </a:p>
        </p:txBody>
      </p:sp>
    </p:spTree>
    <p:extLst>
      <p:ext uri="{BB962C8B-B14F-4D97-AF65-F5344CB8AC3E}">
        <p14:creationId xmlns:p14="http://schemas.microsoft.com/office/powerpoint/2010/main" val="3798197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Out of the highlighted nodes in the lattice, Samarati24 proposes that the node with the lowest lattice height should be selected as the optimal solution. In our example of Figure</a:t>
            </a:r>
          </a:p>
          <a:p>
            <a:r>
              <a:rPr lang="en-US" sz="1200" b="0" i="0" u="none" strike="noStrike" kern="1200" baseline="0" dirty="0">
                <a:solidFill>
                  <a:schemeClr val="tx1"/>
                </a:solidFill>
                <a:latin typeface="Arial" charset="0"/>
                <a:ea typeface="+mn-ea"/>
                <a:cs typeface="+mn-cs"/>
              </a:rPr>
              <a:t>2, this would be node d0, g1, a1. The assumption being made is that this solution balances the extent of generalization with the extent of suppression</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lattice height is not considered a good information loss metric because it does not account for the generalization hierarchy depths of the quasi-identifiers. For example, if we generalize “Male” to “Person” then this is given equal weight to generalizing age in years to age in five year intervals.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 information loss metric that takes into account the height of the generalization hierarchy is Precision or </a:t>
            </a:r>
            <a:r>
              <a:rPr lang="en-US" sz="1200" b="0" i="1" u="none" strike="noStrike" kern="1200" baseline="0" dirty="0">
                <a:solidFill>
                  <a:schemeClr val="tx1"/>
                </a:solidFill>
                <a:latin typeface="Arial" charset="0"/>
                <a:ea typeface="+mn-ea"/>
                <a:cs typeface="+mn-cs"/>
              </a:rPr>
              <a:t>Prec</a:t>
            </a:r>
            <a:r>
              <a:rPr lang="en-US" sz="1200" b="0" i="0" u="none" strike="noStrike" kern="1200" baseline="0" dirty="0">
                <a:solidFill>
                  <a:schemeClr val="tx1"/>
                </a:solidFill>
                <a:latin typeface="Arial" charset="0"/>
                <a:ea typeface="+mn-ea"/>
                <a:cs typeface="+mn-cs"/>
              </a:rPr>
              <a:t>.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was</a:t>
            </a:r>
          </a:p>
          <a:p>
            <a:r>
              <a:rPr lang="en-US" sz="1200" b="0" i="0" u="none" strike="noStrike" kern="1200" baseline="0" dirty="0">
                <a:solidFill>
                  <a:schemeClr val="tx1"/>
                </a:solidFill>
                <a:latin typeface="Arial" charset="0"/>
                <a:ea typeface="+mn-ea"/>
                <a:cs typeface="+mn-cs"/>
              </a:rPr>
              <a:t>introduced by Sweeney46,47 as an information loss metric that is suitable for hierarchical data. For every variable, the ratio </a:t>
            </a:r>
            <a:r>
              <a:rPr lang="en-US" sz="1200" b="0" i="0" u="none" strike="noStrike" kern="1200" baseline="0" dirty="0" err="1">
                <a:solidFill>
                  <a:schemeClr val="tx1"/>
                </a:solidFill>
                <a:latin typeface="Arial" charset="0"/>
                <a:ea typeface="+mn-ea"/>
                <a:cs typeface="+mn-cs"/>
              </a:rPr>
              <a:t>ofthe</a:t>
            </a:r>
            <a:r>
              <a:rPr lang="en-US" sz="1200" b="0" i="0" u="none" strike="noStrike" kern="1200" baseline="0" dirty="0">
                <a:solidFill>
                  <a:schemeClr val="tx1"/>
                </a:solidFill>
                <a:latin typeface="Arial" charset="0"/>
                <a:ea typeface="+mn-ea"/>
                <a:cs typeface="+mn-cs"/>
              </a:rPr>
              <a:t>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 hierarchy) gives the amount of information loss for that </a:t>
            </a:r>
            <a:r>
              <a:rPr lang="de-DE" sz="1200" b="0" i="0" u="none" strike="noStrike" kern="1200" baseline="0" dirty="0" err="1">
                <a:solidFill>
                  <a:schemeClr val="tx1"/>
                </a:solidFill>
                <a:latin typeface="Arial" charset="0"/>
                <a:ea typeface="+mn-ea"/>
                <a:cs typeface="+mn-cs"/>
              </a:rPr>
              <a:t>particular</a:t>
            </a:r>
            <a:r>
              <a:rPr lang="de-DE" sz="1200" b="0" i="0" u="none" strike="noStrike" kern="1200" baseline="0" dirty="0">
                <a:solidFill>
                  <a:schemeClr val="tx1"/>
                </a:solidFill>
                <a:latin typeface="Arial" charset="0"/>
                <a:ea typeface="+mn-ea"/>
                <a:cs typeface="+mn-cs"/>
              </a:rPr>
              <a:t> variable.</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For example, in Figure 1 if age is generalized from age in years to age in five year intervals, then the 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 As a</a:t>
            </a:r>
          </a:p>
          <a:p>
            <a:r>
              <a:rPr lang="en-US" sz="1200" b="0" i="0" u="none" strike="noStrike" kern="1200" baseline="0" dirty="0">
                <a:solidFill>
                  <a:schemeClr val="tx1"/>
                </a:solidFill>
                <a:latin typeface="Arial" charset="0"/>
                <a:ea typeface="+mn-ea"/>
                <a:cs typeface="+mn-cs"/>
              </a:rPr>
              <a:t>consequence, the more a variable is generalized, the higher the information loss. Moreover, variables with more generalization steps (i.e., more levels in their generalization hierarchy) tend to have less information loss than ones with shorter hierarchies. Using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as the information loss metric, the noded2, g0, a1 would be the optimal node rather than node d0, g1, a1 in</a:t>
            </a:r>
          </a:p>
          <a:p>
            <a:r>
              <a:rPr lang="en-US" sz="1200" b="0" i="0" u="none" strike="noStrike" kern="1200" baseline="0" dirty="0">
                <a:solidFill>
                  <a:schemeClr val="tx1"/>
                </a:solidFill>
                <a:latin typeface="Arial" charset="0"/>
                <a:ea typeface="+mn-ea"/>
                <a:cs typeface="+mn-cs"/>
              </a:rPr>
              <a:t>Figure 2: the former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0.417 and the latter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a:t>
            </a:r>
            <a:r>
              <a:rPr lang="de-DE" sz="1200" b="0" i="0" u="none" strike="noStrike" kern="1200" baseline="0" dirty="0">
                <a:solidFill>
                  <a:schemeClr val="tx1"/>
                </a:solidFill>
                <a:latin typeface="Arial" charset="0"/>
                <a:ea typeface="+mn-ea"/>
                <a:cs typeface="+mn-cs"/>
              </a:rPr>
              <a:t>0.466.</a:t>
            </a:r>
          </a:p>
          <a:p>
            <a:endParaRPr lang="de-DE" sz="1200" b="0" i="0" u="none" strike="noStrike" kern="1200" baseline="0" dirty="0">
              <a:solidFill>
                <a:schemeClr val="tx1"/>
              </a:solidFill>
              <a:latin typeface="Arial" charset="0"/>
              <a:ea typeface="+mn-ea"/>
              <a:cs typeface="+mn-cs"/>
            </a:endParaRP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Another commonly used information loss metric is the </a:t>
            </a:r>
            <a:r>
              <a:rPr lang="en-US" sz="1200" b="0" i="0" u="none" strike="noStrike" kern="1200" baseline="0" dirty="0" err="1">
                <a:solidFill>
                  <a:schemeClr val="tx1"/>
                </a:solidFill>
                <a:latin typeface="Arial" charset="0"/>
                <a:ea typeface="+mn-ea"/>
                <a:cs typeface="+mn-cs"/>
              </a:rPr>
              <a:t>Discernability</a:t>
            </a:r>
            <a:r>
              <a:rPr lang="en-US" sz="1200" b="0" i="0" u="none" strike="noStrike" kern="1200" baseline="0" dirty="0">
                <a:solidFill>
                  <a:schemeClr val="tx1"/>
                </a:solidFill>
                <a:latin typeface="Arial" charset="0"/>
                <a:ea typeface="+mn-ea"/>
                <a:cs typeface="+mn-cs"/>
              </a:rPr>
              <a:t> Metric or DM.27,39,48–54 The </a:t>
            </a:r>
            <a:r>
              <a:rPr lang="en-US" sz="1200" b="0" i="0" u="none" strike="noStrike" kern="1200" baseline="0" dirty="0" err="1">
                <a:solidFill>
                  <a:schemeClr val="tx1"/>
                </a:solidFill>
                <a:latin typeface="Arial" charset="0"/>
                <a:ea typeface="+mn-ea"/>
                <a:cs typeface="+mn-cs"/>
              </a:rPr>
              <a:t>discernability</a:t>
            </a:r>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 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 suppressed records are indistinguishable from all other </a:t>
            </a:r>
            <a:r>
              <a:rPr lang="de-DE" sz="1200" b="0" i="0" u="none" strike="noStrike" kern="1200" baseline="0" dirty="0" err="1">
                <a:solidFill>
                  <a:schemeClr val="tx1"/>
                </a:solidFill>
                <a:latin typeface="Arial" charset="0"/>
                <a:ea typeface="+mn-ea"/>
                <a:cs typeface="+mn-cs"/>
              </a:rPr>
              <a:t>records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information loss also solves a weakness with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in that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does not take into account the size</a:t>
            </a:r>
          </a:p>
          <a:p>
            <a:r>
              <a:rPr lang="en-US" sz="1200" b="0" i="0" u="none" strike="noStrike" kern="1200" baseline="0" dirty="0">
                <a:solidFill>
                  <a:schemeClr val="tx1"/>
                </a:solidFill>
                <a:latin typeface="Arial" charset="0"/>
                <a:ea typeface="+mn-ea"/>
                <a:cs typeface="+mn-cs"/>
              </a:rPr>
              <a:t>of the equivalence classes. If we generalize gender to “Person” in Table a of Figure 3 to obtain Table c in Figure</a:t>
            </a:r>
          </a:p>
          <a:p>
            <a:r>
              <a:rPr lang="en-US" sz="1200" b="0" i="0" u="none" strike="noStrike" kern="1200" baseline="0" dirty="0">
                <a:solidFill>
                  <a:schemeClr val="tx1"/>
                </a:solidFill>
                <a:latin typeface="Arial" charset="0"/>
                <a:ea typeface="+mn-ea"/>
                <a:cs typeface="+mn-cs"/>
              </a:rPr>
              <a:t>3, then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for Table (c) would be 0.33 and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would be 16. However, Table b in Figure 3 has a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of 0.0833 and a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of 28. As can be seen in this case, the</a:t>
            </a:r>
          </a:p>
          <a:p>
            <a:r>
              <a:rPr lang="en-US" sz="1200" b="0" i="0" u="none" strike="noStrike" kern="1200" baseline="0" dirty="0">
                <a:solidFill>
                  <a:schemeClr val="tx1"/>
                </a:solidFill>
                <a:latin typeface="Arial" charset="0"/>
                <a:ea typeface="+mn-ea"/>
                <a:cs typeface="+mn-cs"/>
              </a:rPr>
              <a:t>higher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 had a lower </a:t>
            </a:r>
            <a:r>
              <a:rPr lang="en-US" sz="1200" b="0" i="1" u="none" strike="noStrike" kern="1200" baseline="0" dirty="0">
                <a:solidFill>
                  <a:schemeClr val="tx1"/>
                </a:solidFill>
                <a:latin typeface="Arial" charset="0"/>
                <a:ea typeface="+mn-ea"/>
                <a:cs typeface="+mn-cs"/>
              </a:rPr>
              <a:t>DM</a:t>
            </a:r>
            <a:r>
              <a:rPr lang="en-US" sz="1200" b="0" i="0" u="none" strike="noStrike" kern="1200" baseline="0" dirty="0">
                <a:solidFill>
                  <a:schemeClr val="tx1"/>
                </a:solidFill>
                <a:latin typeface="Arial" charset="0"/>
                <a:ea typeface="+mn-ea"/>
                <a:cs typeface="+mn-cs"/>
              </a:rPr>
              <a:t>* value. The reason is that there are more equivalence classes in (b) than in (c),</a:t>
            </a:r>
          </a:p>
          <a:p>
            <a:r>
              <a:rPr lang="en-US" sz="1200" b="0" i="0" u="none" strike="noStrike" kern="1200" baseline="0" dirty="0">
                <a:solidFill>
                  <a:schemeClr val="tx1"/>
                </a:solidFill>
                <a:latin typeface="Arial" charset="0"/>
                <a:ea typeface="+mn-ea"/>
                <a:cs typeface="+mn-cs"/>
              </a:rPr>
              <a:t>and one of the equivalence classes is larger; the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metric does not consider the structure of the data itself.</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the number of generalization steps applied to the total number</a:t>
            </a:r>
          </a:p>
          <a:p>
            <a:r>
              <a:rPr lang="en-US" sz="1200" b="0" i="0" u="none" strike="noStrike" kern="1200" baseline="0" dirty="0">
                <a:solidFill>
                  <a:schemeClr val="tx1"/>
                </a:solidFill>
                <a:latin typeface="Arial" charset="0"/>
                <a:ea typeface="+mn-ea"/>
                <a:cs typeface="+mn-cs"/>
              </a:rPr>
              <a:t>of possible generalization steps (total height of the generalization</a:t>
            </a:r>
          </a:p>
          <a:p>
            <a:r>
              <a:rPr lang="en-US" sz="1200" b="0" i="0" u="none" strike="noStrike" kern="1200" baseline="0" dirty="0">
                <a:solidFill>
                  <a:schemeClr val="tx1"/>
                </a:solidFill>
                <a:latin typeface="Arial" charset="0"/>
                <a:ea typeface="+mn-ea"/>
                <a:cs typeface="+mn-cs"/>
              </a:rPr>
              <a:t>hierarchy) gives the amount of information loss for that</a:t>
            </a:r>
          </a:p>
          <a:p>
            <a:r>
              <a:rPr lang="en-US" sz="1200" b="0" i="0" u="none" strike="noStrike" kern="1200" baseline="0" dirty="0">
                <a:solidFill>
                  <a:schemeClr val="tx1"/>
                </a:solidFill>
                <a:latin typeface="Arial" charset="0"/>
                <a:ea typeface="+mn-ea"/>
                <a:cs typeface="+mn-cs"/>
              </a:rPr>
              <a:t>particular variable. For example, in Figure 1 if age is generalized</a:t>
            </a:r>
          </a:p>
          <a:p>
            <a:r>
              <a:rPr lang="en-US" sz="1200" b="0" i="0" u="none" strike="noStrike" kern="1200" baseline="0" dirty="0">
                <a:solidFill>
                  <a:schemeClr val="tx1"/>
                </a:solidFill>
                <a:latin typeface="Arial" charset="0"/>
                <a:ea typeface="+mn-ea"/>
                <a:cs typeface="+mn-cs"/>
              </a:rPr>
              <a:t>from age in years to age in five year intervals, then the</a:t>
            </a:r>
          </a:p>
          <a:p>
            <a:r>
              <a:rPr lang="en-US" sz="1200" b="0" i="0" u="none" strike="noStrike" kern="1200" baseline="0" dirty="0">
                <a:solidFill>
                  <a:schemeClr val="tx1"/>
                </a:solidFill>
                <a:latin typeface="Arial" charset="0"/>
                <a:ea typeface="+mn-ea"/>
                <a:cs typeface="+mn-cs"/>
              </a:rPr>
              <a:t>value is ¼. Overall </a:t>
            </a:r>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information loss is the average of the</a:t>
            </a:r>
          </a:p>
          <a:p>
            <a:r>
              <a:rPr lang="en-US" sz="1200" b="0" i="1" u="none" strike="noStrike" kern="1200" baseline="0" dirty="0" err="1">
                <a:solidFill>
                  <a:schemeClr val="tx1"/>
                </a:solidFill>
                <a:latin typeface="Arial" charset="0"/>
                <a:ea typeface="+mn-ea"/>
                <a:cs typeface="+mn-cs"/>
              </a:rPr>
              <a:t>Prec</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values across all quasi-identifiers in the dataset.</a:t>
            </a:r>
            <a:r>
              <a:rPr lang="de-DE" sz="1200" b="0" i="0" u="none" strike="noStrike" kern="1200" baseline="0" dirty="0">
                <a:solidFill>
                  <a:schemeClr val="tx1"/>
                </a:solidFill>
                <a:latin typeface="Arial" charset="0"/>
                <a:ea typeface="+mn-ea"/>
                <a:cs typeface="+mn-cs"/>
              </a:rPr>
              <a:t> As a</a:t>
            </a:r>
          </a:p>
          <a:p>
            <a:r>
              <a:rPr lang="en-US" sz="1200" b="0" i="0" u="none" strike="noStrike" kern="1200" baseline="0" dirty="0">
                <a:solidFill>
                  <a:schemeClr val="tx1"/>
                </a:solidFill>
                <a:latin typeface="Arial" charset="0"/>
                <a:ea typeface="+mn-ea"/>
                <a:cs typeface="+mn-cs"/>
              </a:rPr>
              <a:t>consequence, the more a variable is generalized, the higher the</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loss</a:t>
            </a:r>
            <a:r>
              <a:rPr lang="de-DE" sz="1200" b="0" i="0" u="none" strike="noStrike" kern="1200" baseline="0" dirty="0">
                <a:solidFill>
                  <a:schemeClr val="tx1"/>
                </a:solidFill>
                <a:latin typeface="Arial" charset="0"/>
                <a:ea typeface="+mn-ea"/>
                <a:cs typeface="+mn-cs"/>
              </a:rPr>
              <a:t>.</a:t>
            </a:r>
          </a:p>
          <a:p>
            <a:endParaRPr lang="de-DE"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The </a:t>
            </a:r>
            <a:r>
              <a:rPr lang="de-DE" sz="1200" b="0" i="0" u="none" strike="noStrike" kern="1200" baseline="0" dirty="0" err="1">
                <a:solidFill>
                  <a:schemeClr val="tx1"/>
                </a:solidFill>
                <a:latin typeface="Arial" charset="0"/>
                <a:ea typeface="+mn-ea"/>
                <a:cs typeface="+mn-cs"/>
              </a:rPr>
              <a:t>discernability</a:t>
            </a:r>
            <a:endParaRPr lang="de-DE"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metric assigns a penalty to every record that is proportional</a:t>
            </a:r>
          </a:p>
          <a:p>
            <a:r>
              <a:rPr lang="en-US" sz="1200" b="0" i="0" u="none" strike="noStrike" kern="1200" baseline="0" dirty="0">
                <a:solidFill>
                  <a:schemeClr val="tx1"/>
                </a:solidFill>
                <a:latin typeface="Arial" charset="0"/>
                <a:ea typeface="+mn-ea"/>
                <a:cs typeface="+mn-cs"/>
              </a:rPr>
              <a:t>to the number of records that are indistinguishable from it.</a:t>
            </a:r>
          </a:p>
          <a:p>
            <a:r>
              <a:rPr lang="en-US" sz="1200" b="0" i="0" u="none" strike="noStrike" kern="1200" baseline="0" dirty="0">
                <a:solidFill>
                  <a:schemeClr val="tx1"/>
                </a:solidFill>
                <a:latin typeface="Arial" charset="0"/>
                <a:ea typeface="+mn-ea"/>
                <a:cs typeface="+mn-cs"/>
              </a:rPr>
              <a:t>Following the same reasoning, DM assigns a penalty equal</a:t>
            </a:r>
          </a:p>
          <a:p>
            <a:r>
              <a:rPr lang="en-US" sz="1200" b="0" i="0" u="none" strike="noStrike" kern="1200" baseline="0" dirty="0">
                <a:solidFill>
                  <a:schemeClr val="tx1"/>
                </a:solidFill>
                <a:latin typeface="Arial" charset="0"/>
                <a:ea typeface="+mn-ea"/>
                <a:cs typeface="+mn-cs"/>
              </a:rPr>
              <a:t>to the whole dataset for every suppressed record (since</a:t>
            </a:r>
          </a:p>
          <a:p>
            <a:r>
              <a:rPr lang="en-US" sz="1200" b="0" i="0" u="none" strike="noStrike" kern="1200" baseline="0" dirty="0">
                <a:solidFill>
                  <a:schemeClr val="tx1"/>
                </a:solidFill>
                <a:latin typeface="Arial" charset="0"/>
                <a:ea typeface="+mn-ea"/>
                <a:cs typeface="+mn-cs"/>
              </a:rPr>
              <a:t>suppressed records are indistinguishable from all other</a:t>
            </a:r>
          </a:p>
          <a:p>
            <a:r>
              <a:rPr lang="en-US" sz="1200" b="0" i="0" u="none" strike="noStrike" kern="1200" baseline="0" dirty="0">
                <a:solidFill>
                  <a:schemeClr val="tx1"/>
                </a:solidFill>
                <a:latin typeface="Arial" charset="0"/>
                <a:ea typeface="+mn-ea"/>
                <a:cs typeface="+mn-cs"/>
              </a:rPr>
              <a:t>records). The formula for DM metric appears in online</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17</a:t>
            </a:fld>
            <a:endParaRPr lang="de-DE"/>
          </a:p>
        </p:txBody>
      </p:sp>
    </p:spTree>
    <p:extLst>
      <p:ext uri="{BB962C8B-B14F-4D97-AF65-F5344CB8AC3E}">
        <p14:creationId xmlns:p14="http://schemas.microsoft.com/office/powerpoint/2010/main" val="370852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1" u="none" strike="noStrike" kern="1200" baseline="0" dirty="0">
                <a:solidFill>
                  <a:schemeClr val="tx1"/>
                </a:solidFill>
                <a:latin typeface="Arial" charset="0"/>
                <a:ea typeface="+mn-ea"/>
                <a:cs typeface="+mn-cs"/>
              </a:rPr>
              <a:t>The cloaking algorithm is run by the location protection broker on a trusted server, which anonymizes messages from the mobile nodes by </a:t>
            </a:r>
            <a:r>
              <a:rPr lang="en-US" sz="1200" b="0" i="0" u="none" strike="noStrike" kern="1200" baseline="0" dirty="0">
                <a:solidFill>
                  <a:schemeClr val="tx1"/>
                </a:solidFill>
                <a:latin typeface="Arial" charset="0"/>
                <a:ea typeface="+mn-ea"/>
                <a:cs typeface="+mn-cs"/>
              </a:rPr>
              <a:t>cloaking </a:t>
            </a:r>
            <a:r>
              <a:rPr lang="en-US" sz="1200" b="0" i="1" u="none" strike="noStrike" kern="1200" baseline="0" dirty="0">
                <a:solidFill>
                  <a:schemeClr val="tx1"/>
                </a:solidFill>
                <a:latin typeface="Arial" charset="0"/>
                <a:ea typeface="+mn-ea"/>
                <a:cs typeface="+mn-cs"/>
              </a:rPr>
              <a:t>the location information contained in</a:t>
            </a:r>
          </a:p>
          <a:p>
            <a:r>
              <a:rPr lang="en-US" sz="1200" b="0" i="1" u="none" strike="noStrike" kern="1200" baseline="0" dirty="0">
                <a:solidFill>
                  <a:schemeClr val="tx1"/>
                </a:solidFill>
                <a:latin typeface="Arial" charset="0"/>
                <a:ea typeface="+mn-ea"/>
                <a:cs typeface="+mn-cs"/>
              </a:rPr>
              <a:t>the messages to reduce or avoid privacy threats before forwarding them to the LBS provider(s).</a:t>
            </a:r>
          </a:p>
          <a:p>
            <a:endParaRPr lang="en-US" sz="1200" b="0" i="1" u="none" strike="noStrike" kern="1200" baseline="0" dirty="0">
              <a:solidFill>
                <a:schemeClr val="tx1"/>
              </a:solidFill>
              <a:latin typeface="Arial" charset="0"/>
              <a:ea typeface="+mn-ea"/>
              <a:cs typeface="+mn-cs"/>
            </a:endParaRPr>
          </a:p>
          <a:p>
            <a:r>
              <a:rPr lang="en-US" dirty="0"/>
              <a:t>Restricted Space Identiﬁcation. If A knows that space L exclusively belongs to subject S then A learns that S is in L and S has sent M. For example, when the owner of a suburban house sends a message from his garage or driveway, the coordinates can be </a:t>
            </a:r>
            <a:r>
              <a:rPr lang="en-US" dirty="0" err="1"/>
              <a:t>correlatedwith</a:t>
            </a:r>
            <a:r>
              <a:rPr lang="en-US" dirty="0"/>
              <a:t> a </a:t>
            </a:r>
            <a:r>
              <a:rPr lang="en-US" dirty="0" err="1"/>
              <a:t>databaseof</a:t>
            </a:r>
            <a:r>
              <a:rPr lang="en-US" dirty="0"/>
              <a:t> </a:t>
            </a:r>
            <a:r>
              <a:rPr lang="en-US" dirty="0" err="1"/>
              <a:t>geocodedpostal</a:t>
            </a:r>
            <a:r>
              <a:rPr lang="en-US" dirty="0"/>
              <a:t> addresses (e.g., [30]) to identify the residence. An address lookup in phone or property listings then reveals the owner and likely originator of the </a:t>
            </a:r>
            <a:r>
              <a:rPr lang="en-US" dirty="0" err="1"/>
              <a:t>messag</a:t>
            </a:r>
            <a:endParaRPr lang="en-US" dirty="0"/>
          </a:p>
          <a:p>
            <a:endParaRPr lang="en-US" dirty="0"/>
          </a:p>
          <a:p>
            <a:r>
              <a:rPr lang="en-US" dirty="0"/>
              <a:t>Observation Identiﬁcation. If A has observed the current location L of subject S and ﬁnds a message M from L then A learns that S has sent M. For example, the subject has revealed its identity and location in a previous message and then wants to send an anonymous message. The later message can be linked to the previous one through the location information.</a:t>
            </a:r>
          </a:p>
          <a:p>
            <a:endParaRPr lang="en-US" dirty="0"/>
          </a:p>
          <a:p>
            <a:r>
              <a:rPr lang="en-US" sz="1200" b="0" i="0" u="none" strike="noStrike" kern="1200" baseline="0" dirty="0">
                <a:solidFill>
                  <a:schemeClr val="tx1"/>
                </a:solidFill>
                <a:latin typeface="Arial" charset="0"/>
                <a:ea typeface="+mn-ea"/>
                <a:cs typeface="+mn-cs"/>
              </a:rPr>
              <a:t>First, a given degree of location anonymity can be maintained, regardless of population density, by decreasing</a:t>
            </a:r>
          </a:p>
          <a:p>
            <a:r>
              <a:rPr lang="en-US" sz="1200" b="0" i="0" u="none" strike="noStrike" kern="1200" baseline="0" dirty="0">
                <a:solidFill>
                  <a:schemeClr val="tx1"/>
                </a:solidFill>
                <a:latin typeface="Arial" charset="0"/>
                <a:ea typeface="+mn-ea"/>
                <a:cs typeface="+mn-cs"/>
              </a:rPr>
              <a:t>the location accuracy through enlarging the revealed spatial area, such that there are other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1 mobile nodes present</a:t>
            </a:r>
          </a:p>
          <a:p>
            <a:r>
              <a:rPr lang="en-US" sz="1200" b="0" i="0" u="none" strike="noStrike" kern="1200" baseline="0" dirty="0">
                <a:solidFill>
                  <a:schemeClr val="tx1"/>
                </a:solidFill>
                <a:latin typeface="Arial" charset="0"/>
                <a:ea typeface="+mn-ea"/>
                <a:cs typeface="+mn-cs"/>
              </a:rPr>
              <a:t>in the same spatial area. This approach is called spatial cloaking. Second, one can achieve the location anonymity by delaying</a:t>
            </a:r>
          </a:p>
          <a:p>
            <a:r>
              <a:rPr lang="en-US" sz="1200" b="0" i="0" u="none" strike="noStrike" kern="1200" baseline="0" dirty="0">
                <a:solidFill>
                  <a:schemeClr val="tx1"/>
                </a:solidFill>
                <a:latin typeface="Arial" charset="0"/>
                <a:ea typeface="+mn-ea"/>
                <a:cs typeface="+mn-cs"/>
              </a:rPr>
              <a:t>the message until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mobile nodes have visited the same area located by the message sender. This approach is called </a:t>
            </a:r>
            <a:r>
              <a:rPr lang="de-DE" sz="1200" b="0" i="0" u="none" strike="noStrike" kern="1200" baseline="0" dirty="0">
                <a:solidFill>
                  <a:schemeClr val="tx1"/>
                </a:solidFill>
                <a:latin typeface="Arial" charset="0"/>
                <a:ea typeface="+mn-ea"/>
                <a:cs typeface="+mn-cs"/>
              </a:rPr>
              <a:t>temporal </a:t>
            </a:r>
            <a:r>
              <a:rPr lang="de-DE" sz="1200" b="0" i="0" u="none" strike="noStrike" kern="1200" baseline="0" dirty="0" err="1">
                <a:solidFill>
                  <a:schemeClr val="tx1"/>
                </a:solidFill>
                <a:latin typeface="Arial" charset="0"/>
                <a:ea typeface="+mn-ea"/>
                <a:cs typeface="+mn-cs"/>
              </a:rPr>
              <a:t>cloaking</a:t>
            </a:r>
            <a:r>
              <a:rPr lang="de-DE" sz="1200" b="0" i="0" u="none" strike="noStrike" kern="1200" baseline="0" dirty="0">
                <a:solidFill>
                  <a:schemeClr val="tx1"/>
                </a:solidFill>
                <a:latin typeface="Arial" charset="0"/>
                <a:ea typeface="+mn-ea"/>
                <a:cs typeface="+mn-cs"/>
              </a:rPr>
              <a:t>.</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19</a:t>
            </a:fld>
            <a:endParaRPr lang="de-DE"/>
          </a:p>
        </p:txBody>
      </p:sp>
    </p:spTree>
    <p:extLst>
      <p:ext uri="{BB962C8B-B14F-4D97-AF65-F5344CB8AC3E}">
        <p14:creationId xmlns:p14="http://schemas.microsoft.com/office/powerpoint/2010/main" val="1491132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A main technical challenge for developing an efficient cloaking</a:t>
            </a:r>
          </a:p>
          <a:p>
            <a:r>
              <a:rPr lang="en-US" sz="1200" b="0" i="0" u="none" strike="noStrike" kern="1200" baseline="0" dirty="0">
                <a:solidFill>
                  <a:schemeClr val="tx1"/>
                </a:solidFill>
                <a:latin typeface="Arial" charset="0"/>
                <a:ea typeface="+mn-ea"/>
                <a:cs typeface="+mn-cs"/>
              </a:rPr>
              <a:t>algorithm is to find a set of messages and to assign the</a:t>
            </a:r>
          </a:p>
          <a:p>
            <a:r>
              <a:rPr lang="en-US" sz="1200" b="0" i="0" u="none" strike="noStrike" kern="1200" baseline="0" dirty="0">
                <a:solidFill>
                  <a:schemeClr val="tx1"/>
                </a:solidFill>
                <a:latin typeface="Arial" charset="0"/>
                <a:ea typeface="+mn-ea"/>
                <a:cs typeface="+mn-cs"/>
              </a:rPr>
              <a:t>smallest possible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cloaking box to these messages,</a:t>
            </a:r>
          </a:p>
          <a:p>
            <a:r>
              <a:rPr lang="en-US" sz="1200" b="0" i="0" u="none" strike="noStrike" kern="1200" baseline="0" dirty="0">
                <a:solidFill>
                  <a:schemeClr val="tx1"/>
                </a:solidFill>
                <a:latin typeface="Arial" charset="0"/>
                <a:ea typeface="+mn-ea"/>
                <a:cs typeface="+mn-cs"/>
              </a:rPr>
              <a:t>such that the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requirements are satisfied for</a:t>
            </a:r>
          </a:p>
          <a:p>
            <a:r>
              <a:rPr lang="en-US" sz="1200" b="0" i="0" u="none" strike="noStrike" kern="1200" baseline="0" dirty="0">
                <a:solidFill>
                  <a:schemeClr val="tx1"/>
                </a:solidFill>
                <a:latin typeface="Arial" charset="0"/>
                <a:ea typeface="+mn-ea"/>
                <a:cs typeface="+mn-cs"/>
              </a:rPr>
              <a:t>all messages in the set.</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that can not be anonymized until their </a:t>
            </a:r>
            <a:r>
              <a:rPr lang="en-US" sz="1200" b="0" i="1" u="none" strike="noStrike" kern="1200" baseline="0" dirty="0">
                <a:solidFill>
                  <a:schemeClr val="tx1"/>
                </a:solidFill>
                <a:latin typeface="Arial" charset="0"/>
                <a:ea typeface="+mn-ea"/>
                <a:cs typeface="+mn-cs"/>
              </a:rPr>
              <a:t>deadline</a:t>
            </a:r>
          </a:p>
          <a:p>
            <a:r>
              <a:rPr lang="en-US" sz="1200" b="0" i="0" u="none" strike="noStrike" kern="1200" baseline="0" dirty="0">
                <a:solidFill>
                  <a:schemeClr val="tx1"/>
                </a:solidFill>
                <a:latin typeface="Arial" charset="0"/>
                <a:ea typeface="+mn-ea"/>
                <a:cs typeface="+mn-cs"/>
              </a:rPr>
              <a:t>are dropped. The deadline of a message is the high point along</a:t>
            </a:r>
          </a:p>
          <a:p>
            <a:r>
              <a:rPr lang="en-US" sz="1200" b="0" i="0" u="none" strike="noStrike" kern="1200" baseline="0" dirty="0">
                <a:solidFill>
                  <a:schemeClr val="tx1"/>
                </a:solidFill>
                <a:latin typeface="Arial" charset="0"/>
                <a:ea typeface="+mn-ea"/>
                <a:cs typeface="+mn-cs"/>
              </a:rPr>
              <a:t>the temporal dimension in its </a:t>
            </a:r>
            <a:r>
              <a:rPr lang="en-US" sz="1200" b="0" i="0" u="none" strike="noStrike" kern="1200" baseline="0" dirty="0" err="1">
                <a:solidFill>
                  <a:schemeClr val="tx1"/>
                </a:solidFill>
                <a:latin typeface="Arial" charset="0"/>
                <a:ea typeface="+mn-ea"/>
                <a:cs typeface="+mn-cs"/>
              </a:rPr>
              <a:t>spatio</a:t>
            </a:r>
            <a:r>
              <a:rPr lang="en-US" sz="1200" b="0" i="0" u="none" strike="noStrike" kern="1200" baseline="0" dirty="0">
                <a:solidFill>
                  <a:schemeClr val="tx1"/>
                </a:solidFill>
                <a:latin typeface="Arial" charset="0"/>
                <a:ea typeface="+mn-ea"/>
                <a:cs typeface="+mn-cs"/>
              </a:rPr>
              <a:t>-temporal constraint box.</a:t>
            </a: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Messages are uniquely identifiable by the sender’s identifier, message reference number pairs, (</a:t>
            </a:r>
            <a:r>
              <a:rPr lang="en-US" sz="1200" b="0" i="1" u="none" strike="noStrike" kern="1200" baseline="0" dirty="0" err="1">
                <a:solidFill>
                  <a:schemeClr val="tx1"/>
                </a:solidFill>
                <a:latin typeface="Arial" charset="0"/>
                <a:ea typeface="+mn-ea"/>
                <a:cs typeface="+mn-cs"/>
              </a:rPr>
              <a:t>uid</a:t>
            </a:r>
            <a:r>
              <a:rPr lang="en-US" sz="1200" b="0" i="1" u="none" strike="noStrike" kern="1200" baseline="0" dirty="0">
                <a:solidFill>
                  <a:schemeClr val="tx1"/>
                </a:solidFill>
                <a:latin typeface="Arial" charset="0"/>
                <a:ea typeface="+mn-ea"/>
                <a:cs typeface="+mn-cs"/>
              </a:rPr>
              <a:t>, </a:t>
            </a:r>
            <a:r>
              <a:rPr lang="en-US" sz="1200" b="0" i="1" u="none" strike="noStrike" kern="1200" baseline="0" dirty="0" err="1">
                <a:solidFill>
                  <a:schemeClr val="tx1"/>
                </a:solidFill>
                <a:latin typeface="Arial" charset="0"/>
                <a:ea typeface="+mn-ea"/>
                <a:cs typeface="+mn-cs"/>
              </a:rPr>
              <a:t>rno</a:t>
            </a:r>
            <a:r>
              <a:rPr lang="en-US" sz="1200" b="0" i="0" u="none" strike="noStrike" kern="1200" baseline="0" dirty="0">
                <a:solidFill>
                  <a:schemeClr val="tx1"/>
                </a:solidFill>
                <a:latin typeface="Arial" charset="0"/>
                <a:ea typeface="+mn-ea"/>
                <a:cs typeface="+mn-cs"/>
              </a:rPr>
              <a:t>), within the set </a:t>
            </a:r>
            <a:r>
              <a:rPr lang="en-US" sz="1200" b="0" i="1" u="none" strike="noStrike" kern="1200" baseline="0" dirty="0">
                <a:solidFill>
                  <a:schemeClr val="tx1"/>
                </a:solidFill>
                <a:latin typeface="Arial" charset="0"/>
                <a:ea typeface="+mn-ea"/>
                <a:cs typeface="+mn-cs"/>
              </a:rPr>
              <a:t>S</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Messages from the same mobile node have same sender identifiers but different reference numbers. In a received message,</a:t>
            </a:r>
          </a:p>
          <a:p>
            <a:r>
              <a:rPr lang="en-US" sz="1200" b="0" i="1" u="none" strike="noStrike" kern="1200" baseline="0" dirty="0">
                <a:solidFill>
                  <a:schemeClr val="tx1"/>
                </a:solidFill>
                <a:latin typeface="Arial" charset="0"/>
                <a:ea typeface="+mn-ea"/>
                <a:cs typeface="+mn-cs"/>
              </a:rPr>
              <a:t>x, y,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a:solidFill>
                  <a:schemeClr val="tx1"/>
                </a:solidFill>
                <a:latin typeface="Arial" charset="0"/>
                <a:ea typeface="+mn-ea"/>
                <a:cs typeface="+mn-cs"/>
              </a:rPr>
              <a:t>t </a:t>
            </a:r>
            <a:r>
              <a:rPr lang="en-US" sz="1200" b="0" i="0" u="none" strike="noStrike" kern="1200" baseline="0" dirty="0">
                <a:solidFill>
                  <a:schemeClr val="tx1"/>
                </a:solidFill>
                <a:latin typeface="Arial" charset="0"/>
                <a:ea typeface="+mn-ea"/>
                <a:cs typeface="+mn-cs"/>
              </a:rPr>
              <a:t>together form the three dimensional </a:t>
            </a:r>
            <a:r>
              <a:rPr lang="en-US" sz="1200" b="0" i="1" u="none" strike="noStrike" kern="1200" baseline="0" dirty="0" err="1">
                <a:solidFill>
                  <a:schemeClr val="tx1"/>
                </a:solidFill>
                <a:latin typeface="Arial" charset="0"/>
                <a:ea typeface="+mn-ea"/>
                <a:cs typeface="+mn-cs"/>
              </a:rPr>
              <a:t>spatio</a:t>
            </a:r>
            <a:r>
              <a:rPr lang="en-US" sz="1200" b="0" i="1" u="none" strike="noStrike" kern="1200" baseline="0" dirty="0">
                <a:solidFill>
                  <a:schemeClr val="tx1"/>
                </a:solidFill>
                <a:latin typeface="Arial" charset="0"/>
                <a:ea typeface="+mn-ea"/>
                <a:cs typeface="+mn-cs"/>
              </a:rPr>
              <a:t>-temporal point </a:t>
            </a:r>
            <a:r>
              <a:rPr lang="en-US" sz="1200" b="0" i="0" u="none" strike="noStrike" kern="1200" baseline="0" dirty="0">
                <a:solidFill>
                  <a:schemeClr val="tx1"/>
                </a:solidFill>
                <a:latin typeface="Arial" charset="0"/>
                <a:ea typeface="+mn-ea"/>
                <a:cs typeface="+mn-cs"/>
              </a:rPr>
              <a:t>of the message, denoted as </a:t>
            </a:r>
            <a:r>
              <a:rPr lang="en-US" sz="1200" b="0" i="1" u="none" strike="noStrike" kern="1200" baseline="0" dirty="0">
                <a:solidFill>
                  <a:schemeClr val="tx1"/>
                </a:solidFill>
                <a:latin typeface="Arial" charset="0"/>
                <a:ea typeface="+mn-ea"/>
                <a:cs typeface="+mn-cs"/>
              </a:rPr>
              <a:t>P</a:t>
            </a:r>
            <a:r>
              <a:rPr lang="en-US" sz="1200" b="0" i="0" u="none" strike="noStrike" kern="1200" baseline="0" dirty="0">
                <a:solidFill>
                  <a:schemeClr val="tx1"/>
                </a:solidFill>
                <a:latin typeface="Arial" charset="0"/>
                <a:ea typeface="+mn-ea"/>
                <a:cs typeface="+mn-cs"/>
              </a:rPr>
              <a:t>(</a:t>
            </a:r>
            <a:r>
              <a:rPr lang="en-US" sz="1200" b="0" i="1" u="none" strike="noStrike" kern="1200" baseline="0" dirty="0" err="1">
                <a:solidFill>
                  <a:schemeClr val="tx1"/>
                </a:solidFill>
                <a:latin typeface="Arial" charset="0"/>
                <a:ea typeface="+mn-ea"/>
                <a:cs typeface="+mn-cs"/>
              </a:rPr>
              <a:t>ms</a:t>
            </a:r>
            <a:r>
              <a:rPr lang="en-US" sz="1200" b="0" i="0" u="none" strike="noStrike" kern="1200" baseline="0" dirty="0">
                <a:solidFill>
                  <a:schemeClr val="tx1"/>
                </a:solidFill>
                <a:latin typeface="Arial" charset="0"/>
                <a:ea typeface="+mn-ea"/>
                <a:cs typeface="+mn-cs"/>
              </a:rPr>
              <a:t>). The coordinate (</a:t>
            </a:r>
            <a:r>
              <a:rPr lang="en-US" sz="1200" b="0" i="1" u="none" strike="noStrike" kern="1200" baseline="0" dirty="0">
                <a:solidFill>
                  <a:schemeClr val="tx1"/>
                </a:solidFill>
                <a:latin typeface="Arial" charset="0"/>
                <a:ea typeface="+mn-ea"/>
                <a:cs typeface="+mn-cs"/>
              </a:rPr>
              <a:t>x, y</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refers to the spatial position of the mobile node in the two dimensional space (i.e., </a:t>
            </a:r>
            <a:r>
              <a:rPr lang="en-US" sz="1200" b="0" i="1" u="none" strike="noStrike" kern="1200" baseline="0" dirty="0">
                <a:solidFill>
                  <a:schemeClr val="tx1"/>
                </a:solidFill>
                <a:latin typeface="Arial" charset="0"/>
                <a:ea typeface="+mn-ea"/>
                <a:cs typeface="+mn-cs"/>
              </a:rPr>
              <a:t>x</a:t>
            </a:r>
            <a:r>
              <a:rPr lang="en-US" sz="1200" b="0" i="0" u="none" strike="noStrike" kern="1200" baseline="0" dirty="0">
                <a:solidFill>
                  <a:schemeClr val="tx1"/>
                </a:solidFill>
                <a:latin typeface="Arial" charset="0"/>
                <a:ea typeface="+mn-ea"/>
                <a:cs typeface="+mn-cs"/>
              </a:rPr>
              <a:t>-axis and </a:t>
            </a:r>
            <a:r>
              <a:rPr lang="en-US" sz="1200" b="0" i="1" u="none" strike="noStrike" kern="1200" baseline="0" dirty="0">
                <a:solidFill>
                  <a:schemeClr val="tx1"/>
                </a:solidFill>
                <a:latin typeface="Arial" charset="0"/>
                <a:ea typeface="+mn-ea"/>
                <a:cs typeface="+mn-cs"/>
              </a:rPr>
              <a:t>y</a:t>
            </a:r>
            <a:r>
              <a:rPr lang="en-US" sz="1200" b="0" i="0" u="none" strike="noStrike" kern="1200" baseline="0" dirty="0">
                <a:solidFill>
                  <a:schemeClr val="tx1"/>
                </a:solidFill>
                <a:latin typeface="Arial" charset="0"/>
                <a:ea typeface="+mn-ea"/>
                <a:cs typeface="+mn-cs"/>
              </a:rPr>
              <a:t>-axis), and the timestamp </a:t>
            </a:r>
            <a:r>
              <a:rPr lang="en-US" sz="1200" b="0" i="1" u="none" strike="noStrike" kern="1200" baseline="0" dirty="0">
                <a:solidFill>
                  <a:schemeClr val="tx1"/>
                </a:solidFill>
                <a:latin typeface="Arial" charset="0"/>
                <a:ea typeface="+mn-ea"/>
                <a:cs typeface="+mn-cs"/>
              </a:rPr>
              <a:t>t</a:t>
            </a:r>
          </a:p>
          <a:p>
            <a:r>
              <a:rPr lang="en-US" sz="1200" b="0" i="0" u="none" strike="noStrike" kern="1200" baseline="0" dirty="0">
                <a:solidFill>
                  <a:schemeClr val="tx1"/>
                </a:solidFill>
                <a:latin typeface="Arial" charset="0"/>
                <a:ea typeface="+mn-ea"/>
                <a:cs typeface="+mn-cs"/>
              </a:rPr>
              <a:t>refers to the time point at which the mobile node was present at that position (temporal dimension: </a:t>
            </a:r>
            <a:r>
              <a:rPr lang="en-US" sz="1200" b="0" i="1" u="none" strike="noStrike" kern="1200" baseline="0" dirty="0">
                <a:solidFill>
                  <a:schemeClr val="tx1"/>
                </a:solidFill>
                <a:latin typeface="Arial" charset="0"/>
                <a:ea typeface="+mn-ea"/>
                <a:cs typeface="+mn-cs"/>
              </a:rPr>
              <a:t>t</a:t>
            </a:r>
            <a:r>
              <a:rPr lang="en-US" sz="1200" b="0" i="0" u="none" strike="noStrike" kern="1200" baseline="0" dirty="0">
                <a:solidFill>
                  <a:schemeClr val="tx1"/>
                </a:solidFill>
                <a:latin typeface="Arial" charset="0"/>
                <a:ea typeface="+mn-ea"/>
                <a:cs typeface="+mn-cs"/>
              </a:rPr>
              <a:t>-axis of the message).</a:t>
            </a:r>
          </a:p>
          <a:p>
            <a:r>
              <a:rPr lang="de-DE" sz="1200" b="0" i="0" u="none" strike="noStrike" kern="1200" baseline="0" dirty="0">
                <a:solidFill>
                  <a:schemeClr val="tx1"/>
                </a:solidFill>
                <a:latin typeface="Arial" charset="0"/>
                <a:ea typeface="+mn-ea"/>
                <a:cs typeface="+mn-cs"/>
              </a:rPr>
              <a:t>The </a:t>
            </a:r>
            <a:r>
              <a:rPr lang="de-DE" sz="1200" b="0" i="1" u="none" strike="noStrike" kern="1200" baseline="0" dirty="0" err="1">
                <a:solidFill>
                  <a:schemeClr val="tx1"/>
                </a:solidFill>
                <a:latin typeface="Arial" charset="0"/>
                <a:ea typeface="+mn-ea"/>
                <a:cs typeface="+mn-cs"/>
              </a:rPr>
              <a:t>dt</a:t>
            </a:r>
            <a:r>
              <a:rPr lang="de-DE" sz="1200" b="0" i="1"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value</a:t>
            </a:r>
            <a:r>
              <a:rPr lang="de-DE" sz="1200" b="0" i="0" u="none" strike="noStrike" kern="1200" baseline="0" dirty="0">
                <a:solidFill>
                  <a:schemeClr val="tx1"/>
                </a:solidFill>
                <a:latin typeface="Arial" charset="0"/>
                <a:ea typeface="+mn-ea"/>
                <a:cs typeface="+mn-cs"/>
              </a:rPr>
              <a:t> </a:t>
            </a:r>
            <a:r>
              <a:rPr lang="de-DE" sz="1200" b="0" i="0" u="none" strike="noStrike" kern="1200" baseline="0" dirty="0" err="1">
                <a:solidFill>
                  <a:schemeClr val="tx1"/>
                </a:solidFill>
                <a:latin typeface="Arial" charset="0"/>
                <a:ea typeface="+mn-ea"/>
                <a:cs typeface="+mn-cs"/>
              </a:rPr>
              <a:t>of</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the message represents the temporal tolerance specified by the </a:t>
            </a:r>
            <a:r>
              <a:rPr lang="de-DE" sz="1200" b="0" i="0" u="none" strike="noStrike" kern="1200" baseline="0" dirty="0" err="1">
                <a:solidFill>
                  <a:schemeClr val="tx1"/>
                </a:solidFill>
                <a:latin typeface="Arial" charset="0"/>
                <a:ea typeface="+mn-ea"/>
                <a:cs typeface="+mn-cs"/>
              </a:rPr>
              <a:t>user</a:t>
            </a:r>
            <a:r>
              <a:rPr lang="de-DE" sz="1200" b="0" i="0"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Similarly, </a:t>
            </a:r>
            <a:r>
              <a:rPr lang="en-US" sz="1200" b="0" i="1" u="none" strike="noStrike" kern="1200" baseline="0" dirty="0">
                <a:solidFill>
                  <a:schemeClr val="tx1"/>
                </a:solidFill>
                <a:latin typeface="Arial" charset="0"/>
                <a:ea typeface="+mn-ea"/>
                <a:cs typeface="+mn-cs"/>
              </a:rPr>
              <a:t>dx </a:t>
            </a:r>
            <a:r>
              <a:rPr lang="en-US" sz="1200" b="0" i="0" u="none" strike="noStrike" kern="1200" baseline="0" dirty="0">
                <a:solidFill>
                  <a:schemeClr val="tx1"/>
                </a:solidFill>
                <a:latin typeface="Arial" charset="0"/>
                <a:ea typeface="+mn-ea"/>
                <a:cs typeface="+mn-cs"/>
              </a:rPr>
              <a:t>and </a:t>
            </a:r>
            <a:r>
              <a:rPr lang="en-US" sz="1200" b="0" i="1" u="none" strike="noStrike" kern="1200" baseline="0" dirty="0" err="1">
                <a:solidFill>
                  <a:schemeClr val="tx1"/>
                </a:solidFill>
                <a:latin typeface="Arial" charset="0"/>
                <a:ea typeface="+mn-ea"/>
                <a:cs typeface="+mn-cs"/>
              </a:rPr>
              <a:t>dy</a:t>
            </a:r>
            <a:r>
              <a:rPr lang="en-US" sz="1200" b="0" i="1" u="none" strike="noStrike" kern="1200" baseline="0" dirty="0">
                <a:solidFill>
                  <a:schemeClr val="tx1"/>
                </a:solidFill>
                <a:latin typeface="Arial" charset="0"/>
                <a:ea typeface="+mn-ea"/>
                <a:cs typeface="+mn-cs"/>
              </a:rPr>
              <a:t> </a:t>
            </a:r>
            <a:r>
              <a:rPr lang="en-US" sz="1200" b="0" i="0" u="none" strike="noStrike" kern="1200" baseline="0" dirty="0">
                <a:solidFill>
                  <a:schemeClr val="tx1"/>
                </a:solidFill>
                <a:latin typeface="Arial" charset="0"/>
                <a:ea typeface="+mn-ea"/>
                <a:cs typeface="+mn-cs"/>
              </a:rPr>
              <a:t>specify the tolerances with</a:t>
            </a:r>
          </a:p>
          <a:p>
            <a:r>
              <a:rPr lang="de-DE" sz="1200" b="0" i="0" u="none" strike="noStrike" kern="1200" baseline="0" dirty="0">
                <a:solidFill>
                  <a:schemeClr val="tx1"/>
                </a:solidFill>
                <a:latin typeface="Arial" charset="0"/>
                <a:ea typeface="+mn-ea"/>
                <a:cs typeface="+mn-cs"/>
              </a:rPr>
              <a:t>3 </a:t>
            </a:r>
            <a:r>
              <a:rPr lang="en-US" sz="1200" b="0" i="0" u="none" strike="noStrike" kern="1200" baseline="0" dirty="0">
                <a:solidFill>
                  <a:schemeClr val="tx1"/>
                </a:solidFill>
                <a:latin typeface="Arial" charset="0"/>
                <a:ea typeface="+mn-ea"/>
                <a:cs typeface="+mn-cs"/>
              </a:rPr>
              <a:t>respect to the spatial dimensions. The values of these three parameters are dependent on the requirements of the external</a:t>
            </a:r>
          </a:p>
          <a:p>
            <a:r>
              <a:rPr lang="en-US" sz="1200" b="0" i="0" u="none" strike="noStrike" kern="1200" baseline="0" dirty="0">
                <a:solidFill>
                  <a:schemeClr val="tx1"/>
                </a:solidFill>
                <a:latin typeface="Arial" charset="0"/>
                <a:ea typeface="+mn-ea"/>
                <a:cs typeface="+mn-cs"/>
              </a:rPr>
              <a:t>LBS and users’ preferences with regard to quality of service. For instance, larger spatial tolerances may result in less accurate</a:t>
            </a:r>
          </a:p>
          <a:p>
            <a:r>
              <a:rPr lang="en-US" sz="1200" b="0" i="0" u="none" strike="noStrike" kern="1200" baseline="0" dirty="0">
                <a:solidFill>
                  <a:schemeClr val="tx1"/>
                </a:solidFill>
                <a:latin typeface="Arial" charset="0"/>
                <a:ea typeface="+mn-ea"/>
                <a:cs typeface="+mn-cs"/>
              </a:rPr>
              <a:t>results to location-dependent service requests and larger temporal tolerances may result in higher latencies of the messages.</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20</a:t>
            </a:fld>
            <a:endParaRPr lang="de-DE"/>
          </a:p>
        </p:txBody>
      </p:sp>
    </p:spTree>
    <p:extLst>
      <p:ext uri="{BB962C8B-B14F-4D97-AF65-F5344CB8AC3E}">
        <p14:creationId xmlns:p14="http://schemas.microsoft.com/office/powerpoint/2010/main" val="539691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Transaction data is usually high-dimensional. For example, Amazon.com has several</a:t>
            </a:r>
          </a:p>
          <a:p>
            <a:r>
              <a:rPr lang="en-US" sz="1200" b="0" i="0" u="none" strike="noStrike" kern="1200" baseline="0" dirty="0">
                <a:solidFill>
                  <a:schemeClr val="tx1"/>
                </a:solidFill>
                <a:latin typeface="Arial" charset="0"/>
                <a:ea typeface="+mn-ea"/>
                <a:cs typeface="+mn-cs"/>
              </a:rPr>
              <a:t>million catalog items. Each dimension could be a potential </a:t>
            </a:r>
            <a:r>
              <a:rPr lang="en-US" sz="1200" b="0" i="1" u="none" strike="noStrike" kern="1200" baseline="0" dirty="0">
                <a:solidFill>
                  <a:schemeClr val="tx1"/>
                </a:solidFill>
                <a:latin typeface="Arial" charset="0"/>
                <a:ea typeface="+mn-ea"/>
                <a:cs typeface="+mn-cs"/>
              </a:rPr>
              <a:t>QID </a:t>
            </a:r>
            <a:r>
              <a:rPr lang="en-US" sz="1200" b="0" i="0" u="none" strike="noStrike" kern="1200" baseline="0" dirty="0">
                <a:solidFill>
                  <a:schemeClr val="tx1"/>
                </a:solidFill>
                <a:latin typeface="Arial" charset="0"/>
                <a:ea typeface="+mn-ea"/>
                <a:cs typeface="+mn-cs"/>
              </a:rPr>
              <a:t>attribute used</a:t>
            </a:r>
          </a:p>
          <a:p>
            <a:r>
              <a:rPr lang="en-US" sz="1200" b="0" i="0" u="none" strike="noStrike" kern="1200" baseline="0" dirty="0">
                <a:solidFill>
                  <a:schemeClr val="tx1"/>
                </a:solidFill>
                <a:latin typeface="Arial" charset="0"/>
                <a:ea typeface="+mn-ea"/>
                <a:cs typeface="+mn-cs"/>
              </a:rPr>
              <a:t>for record or attribute linkages; therefore, employing traditional privacy models, such</a:t>
            </a:r>
          </a:p>
          <a:p>
            <a:r>
              <a:rPr lang="en-US" sz="1200" b="0" i="0" u="none" strike="noStrike" kern="1200" baseline="0" dirty="0">
                <a:solidFill>
                  <a:schemeClr val="tx1"/>
                </a:solidFill>
                <a:latin typeface="Arial" charset="0"/>
                <a:ea typeface="+mn-ea"/>
                <a:cs typeface="+mn-cs"/>
              </a:rPr>
              <a:t>as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 would require including all dimensions into a single </a:t>
            </a:r>
            <a:r>
              <a:rPr lang="en-US" sz="1200" b="0" i="1" u="none" strike="noStrike" kern="1200" baseline="0" dirty="0">
                <a:solidFill>
                  <a:schemeClr val="tx1"/>
                </a:solidFill>
                <a:latin typeface="Arial" charset="0"/>
                <a:ea typeface="+mn-ea"/>
                <a:cs typeface="+mn-cs"/>
              </a:rPr>
              <a:t>QID</a:t>
            </a:r>
            <a:r>
              <a:rPr lang="en-US" sz="1200" b="0" i="0" u="none" strike="noStrike" kern="1200" baseline="0" dirty="0">
                <a:solidFill>
                  <a:schemeClr val="tx1"/>
                </a:solidFill>
                <a:latin typeface="Arial" charset="0"/>
                <a:ea typeface="+mn-ea"/>
                <a:cs typeface="+mn-cs"/>
              </a:rPr>
              <a:t>.</a:t>
            </a:r>
          </a:p>
          <a:p>
            <a:endParaRPr lang="en-US" sz="1200" b="0" i="0" u="none" strike="noStrike" kern="1200" baseline="0" dirty="0">
              <a:solidFill>
                <a:schemeClr val="tx1"/>
              </a:solidFill>
              <a:latin typeface="Arial" charset="0"/>
              <a:ea typeface="+mn-ea"/>
              <a:cs typeface="+mn-cs"/>
            </a:endParaRPr>
          </a:p>
          <a:p>
            <a:r>
              <a:rPr lang="de-DE" sz="1200" b="0" i="0" u="none" strike="noStrike" kern="1200" baseline="0" dirty="0">
                <a:solidFill>
                  <a:schemeClr val="tx1"/>
                </a:solidFill>
                <a:latin typeface="Arial" charset="0"/>
                <a:ea typeface="+mn-ea"/>
                <a:cs typeface="+mn-cs"/>
              </a:rPr>
              <a:t>Due to the</a:t>
            </a:r>
          </a:p>
          <a:p>
            <a:r>
              <a:rPr lang="en-US" sz="1200" b="0" i="0" u="none" strike="noStrike" kern="1200" baseline="0" dirty="0">
                <a:solidFill>
                  <a:schemeClr val="tx1"/>
                </a:solidFill>
                <a:latin typeface="Arial" charset="0"/>
                <a:ea typeface="+mn-ea"/>
                <a:cs typeface="+mn-cs"/>
              </a:rPr>
              <a:t>curse of high-dimensionality [Aggarwal 2005], it is very likely that lots of data has to</a:t>
            </a:r>
          </a:p>
          <a:p>
            <a:r>
              <a:rPr lang="en-US" sz="1200" b="0" i="0" u="none" strike="noStrike" kern="1200" baseline="0" dirty="0">
                <a:solidFill>
                  <a:schemeClr val="tx1"/>
                </a:solidFill>
                <a:latin typeface="Arial" charset="0"/>
                <a:ea typeface="+mn-ea"/>
                <a:cs typeface="+mn-cs"/>
              </a:rPr>
              <a:t>be suppressed or generalized to the top-most values in order to satisfy </a:t>
            </a:r>
            <a:r>
              <a:rPr lang="en-US" sz="1200" b="0" i="1" u="none" strike="noStrike" kern="1200" baseline="0" dirty="0">
                <a:solidFill>
                  <a:schemeClr val="tx1"/>
                </a:solidFill>
                <a:latin typeface="Arial" charset="0"/>
                <a:ea typeface="+mn-ea"/>
                <a:cs typeface="+mn-cs"/>
              </a:rPr>
              <a:t>k</a:t>
            </a:r>
            <a:r>
              <a:rPr lang="en-US" sz="1200" b="0" i="0" u="none" strike="noStrike" kern="1200" baseline="0" dirty="0">
                <a:solidFill>
                  <a:schemeClr val="tx1"/>
                </a:solidFill>
                <a:latin typeface="Arial" charset="0"/>
                <a:ea typeface="+mn-ea"/>
                <a:cs typeface="+mn-cs"/>
              </a:rPr>
              <a:t>-anonymity,</a:t>
            </a:r>
          </a:p>
          <a:p>
            <a:r>
              <a:rPr lang="en-US" sz="1200" b="0" i="0" u="none" strike="noStrike" kern="1200" baseline="0" dirty="0">
                <a:solidFill>
                  <a:schemeClr val="tx1"/>
                </a:solidFill>
                <a:latin typeface="Arial" charset="0"/>
                <a:ea typeface="+mn-ea"/>
                <a:cs typeface="+mn-cs"/>
              </a:rPr>
              <a:t>even if </a:t>
            </a:r>
            <a:r>
              <a:rPr lang="en-US" sz="1200" b="0" i="1" u="none" strike="noStrike" kern="1200" baseline="0" dirty="0">
                <a:solidFill>
                  <a:schemeClr val="tx1"/>
                </a:solidFill>
                <a:latin typeface="Arial" charset="0"/>
                <a:ea typeface="+mn-ea"/>
                <a:cs typeface="+mn-cs"/>
              </a:rPr>
              <a:t>k </a:t>
            </a:r>
            <a:r>
              <a:rPr lang="en-US" sz="1200" b="0" i="0" u="none" strike="noStrike" kern="1200" baseline="0" dirty="0">
                <a:solidFill>
                  <a:schemeClr val="tx1"/>
                </a:solidFill>
                <a:latin typeface="Arial" charset="0"/>
                <a:ea typeface="+mn-ea"/>
                <a:cs typeface="+mn-cs"/>
              </a:rPr>
              <a:t>is small. Obviously, such anonymous data is useless for data analysis.</a:t>
            </a: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such cases, many attributes (</a:t>
            </a:r>
            <a:r>
              <a:rPr lang="en-US" sz="1200" b="0" i="0" u="none" strike="noStrike" kern="1200" baseline="0" dirty="0" err="1">
                <a:solidFill>
                  <a:schemeClr val="tx1"/>
                </a:solidFill>
                <a:latin typeface="Arial" charset="0"/>
                <a:ea typeface="+mn-ea"/>
                <a:cs typeface="+mn-cs"/>
              </a:rPr>
              <a:t>eg.</a:t>
            </a:r>
            <a:r>
              <a:rPr lang="en-US" sz="1200" b="0" i="0" u="none" strike="noStrike" kern="1200" baseline="0" dirty="0">
                <a:solidFill>
                  <a:schemeClr val="tx1"/>
                </a:solidFill>
                <a:latin typeface="Arial" charset="0"/>
                <a:ea typeface="+mn-ea"/>
                <a:cs typeface="+mn-cs"/>
              </a:rPr>
              <a:t> salary) con-</a:t>
            </a:r>
          </a:p>
          <a:p>
            <a:r>
              <a:rPr lang="en-US" sz="1200" b="0" i="0" u="none" strike="noStrike" kern="1200" baseline="0" dirty="0" err="1">
                <a:solidFill>
                  <a:schemeClr val="tx1"/>
                </a:solidFill>
                <a:latin typeface="Arial" charset="0"/>
                <a:ea typeface="+mn-ea"/>
                <a:cs typeface="+mn-cs"/>
              </a:rPr>
              <a:t>tinue</a:t>
            </a:r>
            <a:r>
              <a:rPr lang="en-US" sz="1200" b="0" i="0" u="none" strike="noStrike" kern="1200" baseline="0" dirty="0">
                <a:solidFill>
                  <a:schemeClr val="tx1"/>
                </a:solidFill>
                <a:latin typeface="Arial" charset="0"/>
                <a:ea typeface="+mn-ea"/>
                <a:cs typeface="+mn-cs"/>
              </a:rPr>
              <a:t> to be sensitive, but also cannot be ruled out as</a:t>
            </a:r>
          </a:p>
          <a:p>
            <a:r>
              <a:rPr lang="en-US" sz="1200" b="0" i="0" u="none" strike="noStrike" kern="1200" baseline="0" dirty="0">
                <a:solidFill>
                  <a:schemeClr val="tx1"/>
                </a:solidFill>
                <a:latin typeface="Arial" charset="0"/>
                <a:ea typeface="+mn-ea"/>
                <a:cs typeface="+mn-cs"/>
              </a:rPr>
              <a:t>quasi-</a:t>
            </a:r>
            <a:r>
              <a:rPr lang="en-US" sz="1200" b="0" i="0" u="none" strike="noStrike" kern="1200" baseline="0" dirty="0" err="1">
                <a:solidFill>
                  <a:schemeClr val="tx1"/>
                </a:solidFill>
                <a:latin typeface="Arial" charset="0"/>
                <a:ea typeface="+mn-ea"/>
                <a:cs typeface="+mn-cs"/>
              </a:rPr>
              <a:t>identiers</a:t>
            </a:r>
            <a:r>
              <a:rPr lang="en-US" sz="1200" b="0" i="0" u="none" strike="noStrike" kern="1200" baseline="0" dirty="0">
                <a:solidFill>
                  <a:schemeClr val="tx1"/>
                </a:solidFill>
                <a:latin typeface="Arial" charset="0"/>
                <a:ea typeface="+mn-ea"/>
                <a:cs typeface="+mn-cs"/>
              </a:rPr>
              <a:t>. Such situations are quite likely in real</a:t>
            </a:r>
          </a:p>
          <a:p>
            <a:r>
              <a:rPr lang="en-US" sz="1200" b="0" i="0" u="none" strike="noStrike" kern="1200" baseline="0" dirty="0">
                <a:solidFill>
                  <a:schemeClr val="tx1"/>
                </a:solidFill>
                <a:latin typeface="Arial" charset="0"/>
                <a:ea typeface="+mn-ea"/>
                <a:cs typeface="+mn-cs"/>
              </a:rPr>
              <a:t>life, since an adversary may also have personal </a:t>
            </a:r>
            <a:r>
              <a:rPr lang="en-US" sz="1200" b="0" i="0" u="none" strike="noStrike" kern="1200" baseline="0" dirty="0" err="1">
                <a:solidFill>
                  <a:schemeClr val="tx1"/>
                </a:solidFill>
                <a:latin typeface="Arial" charset="0"/>
                <a:ea typeface="+mn-ea"/>
                <a:cs typeface="+mn-cs"/>
              </a:rPr>
              <a:t>knowl</a:t>
            </a:r>
            <a:r>
              <a:rPr lang="en-US" sz="1200" b="0" i="0" u="none" strike="noStrike" kern="1200" baseline="0" dirty="0">
                <a:solidFill>
                  <a:schemeClr val="tx1"/>
                </a:solidFill>
                <a:latin typeface="Arial" charset="0"/>
                <a:ea typeface="+mn-ea"/>
                <a:cs typeface="+mn-cs"/>
              </a:rPr>
              <a:t>-</a:t>
            </a:r>
          </a:p>
          <a:p>
            <a:r>
              <a:rPr lang="en-US" sz="1200" b="0" i="0" u="none" strike="noStrike" kern="1200" baseline="0" dirty="0">
                <a:solidFill>
                  <a:schemeClr val="tx1"/>
                </a:solidFill>
                <a:latin typeface="Arial" charset="0"/>
                <a:ea typeface="+mn-ea"/>
                <a:cs typeface="+mn-cs"/>
              </a:rPr>
              <a:t>edge of the target of interest. It is in fact quite likely</a:t>
            </a:r>
          </a:p>
          <a:p>
            <a:r>
              <a:rPr lang="en-US" sz="1200" b="0" i="0" u="none" strike="noStrike" kern="1200" baseline="0" dirty="0">
                <a:solidFill>
                  <a:schemeClr val="tx1"/>
                </a:solidFill>
                <a:latin typeface="Arial" charset="0"/>
                <a:ea typeface="+mn-ea"/>
                <a:cs typeface="+mn-cs"/>
              </a:rPr>
              <a:t>that an adversary who is acquainted with a target of</a:t>
            </a:r>
          </a:p>
          <a:p>
            <a:r>
              <a:rPr lang="en-US" sz="1200" b="0" i="0" u="none" strike="noStrike" kern="1200" baseline="0" dirty="0">
                <a:solidFill>
                  <a:schemeClr val="tx1"/>
                </a:solidFill>
                <a:latin typeface="Arial" charset="0"/>
                <a:ea typeface="+mn-ea"/>
                <a:cs typeface="+mn-cs"/>
              </a:rPr>
              <a:t>interest knows much more than is available from public</a:t>
            </a:r>
          </a:p>
          <a:p>
            <a:r>
              <a:rPr lang="de-DE" sz="1200" b="0" i="0" u="none" strike="noStrike" kern="1200" baseline="0" dirty="0" err="1">
                <a:solidFill>
                  <a:schemeClr val="tx1"/>
                </a:solidFill>
                <a:latin typeface="Arial" charset="0"/>
                <a:ea typeface="+mn-ea"/>
                <a:cs typeface="+mn-cs"/>
              </a:rPr>
              <a:t>information</a:t>
            </a:r>
            <a:r>
              <a:rPr lang="de-DE" sz="1200" b="0" i="0" u="none" strike="noStrike" kern="1200" baseline="0">
                <a:solidFill>
                  <a:schemeClr val="tx1"/>
                </a:solidFill>
                <a:latin typeface="Arial" charset="0"/>
                <a:ea typeface="+mn-ea"/>
                <a:cs typeface="+mn-cs"/>
              </a:rPr>
              <a:t>.</a:t>
            </a:r>
            <a:endParaRPr lang="en-US" sz="1200" b="0" i="0" u="none" strike="noStrike" kern="1200" baseline="0" dirty="0">
              <a:solidFill>
                <a:schemeClr val="tx1"/>
              </a:solidFill>
              <a:latin typeface="Arial" charset="0"/>
              <a:ea typeface="+mn-ea"/>
              <a:cs typeface="+mn-cs"/>
            </a:endParaRPr>
          </a:p>
          <a:p>
            <a:endParaRPr lang="en-US" sz="1200" b="0" i="0" u="none" strike="noStrike" kern="1200" baseline="0" dirty="0">
              <a:solidFill>
                <a:schemeClr val="tx1"/>
              </a:solidFill>
              <a:latin typeface="Arial" charset="0"/>
              <a:ea typeface="+mn-ea"/>
              <a:cs typeface="+mn-cs"/>
            </a:endParaRPr>
          </a:p>
          <a:p>
            <a:r>
              <a:rPr lang="en-US" sz="1200" b="0" i="0" u="none" strike="noStrike" kern="1200" baseline="0" dirty="0">
                <a:solidFill>
                  <a:schemeClr val="tx1"/>
                </a:solidFill>
                <a:latin typeface="Arial" charset="0"/>
                <a:ea typeface="+mn-ea"/>
                <a:cs typeface="+mn-cs"/>
              </a:rPr>
              <a:t>In any real-life privacy attack, it is unlikely that the attacker would know </a:t>
            </a:r>
            <a:r>
              <a:rPr lang="en-US" sz="1200" b="0" i="1" u="none" strike="noStrike" kern="1200" baseline="0" dirty="0">
                <a:solidFill>
                  <a:schemeClr val="tx1"/>
                </a:solidFill>
                <a:latin typeface="Arial" charset="0"/>
                <a:ea typeface="+mn-ea"/>
                <a:cs typeface="+mn-cs"/>
              </a:rPr>
              <a:t>all</a:t>
            </a:r>
          </a:p>
          <a:p>
            <a:r>
              <a:rPr lang="en-US" sz="1200" b="0" i="0" u="none" strike="noStrike" kern="1200" baseline="0" dirty="0">
                <a:solidFill>
                  <a:schemeClr val="tx1"/>
                </a:solidFill>
                <a:latin typeface="Arial" charset="0"/>
                <a:ea typeface="+mn-ea"/>
                <a:cs typeface="+mn-cs"/>
              </a:rPr>
              <a:t>quasi-identifying attributes of a target victim due to the effort it would take to gather</a:t>
            </a:r>
          </a:p>
          <a:p>
            <a:r>
              <a:rPr lang="en-US" sz="1200" b="0" i="0" u="none" strike="noStrike" kern="1200" baseline="0" dirty="0">
                <a:solidFill>
                  <a:schemeClr val="tx1"/>
                </a:solidFill>
                <a:latin typeface="Arial" charset="0"/>
                <a:ea typeface="+mn-ea"/>
                <a:cs typeface="+mn-cs"/>
              </a:rPr>
              <a:t>every piece of background knowledge. Thus, it is reasonable to bound the attacker’s</a:t>
            </a:r>
          </a:p>
          <a:p>
            <a:r>
              <a:rPr lang="en-US" sz="1200" b="0" i="0" u="none" strike="noStrike" kern="1200" baseline="0" dirty="0">
                <a:solidFill>
                  <a:schemeClr val="tx1"/>
                </a:solidFill>
                <a:latin typeface="Arial" charset="0"/>
                <a:ea typeface="+mn-ea"/>
                <a:cs typeface="+mn-cs"/>
              </a:rPr>
              <a:t>background knowledge in the privacy model.</a:t>
            </a:r>
            <a:endParaRPr lang="de-DE" dirty="0"/>
          </a:p>
        </p:txBody>
      </p:sp>
      <p:sp>
        <p:nvSpPr>
          <p:cNvPr id="4" name="Foliennummernplatzhalter 3"/>
          <p:cNvSpPr>
            <a:spLocks noGrp="1"/>
          </p:cNvSpPr>
          <p:nvPr>
            <p:ph type="sldNum" sz="quarter" idx="10"/>
          </p:nvPr>
        </p:nvSpPr>
        <p:spPr/>
        <p:txBody>
          <a:bodyPr/>
          <a:lstStyle/>
          <a:p>
            <a:pPr>
              <a:defRPr/>
            </a:pPr>
            <a:fld id="{4351B0B5-D942-48DD-B88D-7AC11D76AF21}" type="slidenum">
              <a:rPr lang="de-DE" smtClean="0"/>
              <a:pPr>
                <a:defRPr/>
              </a:pPr>
              <a:t>21</a:t>
            </a:fld>
            <a:endParaRPr lang="de-DE" dirty="0"/>
          </a:p>
        </p:txBody>
      </p:sp>
    </p:spTree>
    <p:extLst>
      <p:ext uri="{BB962C8B-B14F-4D97-AF65-F5344CB8AC3E}">
        <p14:creationId xmlns:p14="http://schemas.microsoft.com/office/powerpoint/2010/main" val="1656114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customXml" Target="../../customXml/item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elfolie">
    <p:spTree>
      <p:nvGrpSpPr>
        <p:cNvPr id="1" name=""/>
        <p:cNvGrpSpPr/>
        <p:nvPr/>
      </p:nvGrpSpPr>
      <p:grpSpPr>
        <a:xfrm>
          <a:off x="0" y="0"/>
          <a:ext cx="0" cy="0"/>
          <a:chOff x="0" y="0"/>
          <a:chExt cx="0" cy="0"/>
        </a:xfrm>
      </p:grpSpPr>
      <p:pic>
        <p:nvPicPr>
          <p:cNvPr id="32770" name="Picture 17" descr="pppstyles-07-001"/>
          <p:cNvPicPr>
            <a:picLocks noChangeAspect="1" noChangeArrowheads="1"/>
          </p:cNvPicPr>
          <p:nvPr/>
        </p:nvPicPr>
        <p:blipFill>
          <a:blip r:embed="rId2"/>
          <a:srcRect/>
          <a:stretch>
            <a:fillRect/>
          </a:stretch>
        </p:blipFill>
        <p:spPr bwMode="auto">
          <a:xfrm>
            <a:off x="0" y="6259513"/>
            <a:ext cx="9144000" cy="598487"/>
          </a:xfrm>
          <a:prstGeom prst="rect">
            <a:avLst/>
          </a:prstGeom>
          <a:noFill/>
          <a:ln w="9525">
            <a:noFill/>
            <a:miter lim="800000"/>
            <a:headEnd/>
            <a:tailEnd/>
          </a:ln>
        </p:spPr>
      </p:pic>
      <p:grpSp>
        <p:nvGrpSpPr>
          <p:cNvPr id="32771" name="Group 6"/>
          <p:cNvGrpSpPr>
            <a:grpSpLocks/>
          </p:cNvGrpSpPr>
          <p:nvPr/>
        </p:nvGrpSpPr>
        <p:grpSpPr bwMode="auto">
          <a:xfrm>
            <a:off x="152400" y="549275"/>
            <a:ext cx="8451850" cy="879475"/>
            <a:chOff x="138" y="108"/>
            <a:chExt cx="5182" cy="554"/>
          </a:xfrm>
        </p:grpSpPr>
        <p:sp>
          <p:nvSpPr>
            <p:cNvPr id="16" name="Rectangle 7"/>
            <p:cNvSpPr>
              <a:spLocks noChangeArrowheads="1"/>
            </p:cNvSpPr>
            <p:nvPr userDrawn="1"/>
          </p:nvSpPr>
          <p:spPr bwMode="gray">
            <a:xfrm>
              <a:off x="340" y="108"/>
              <a:ext cx="27"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20" name="Rectangle 16"/>
          <p:cNvSpPr>
            <a:spLocks noChangeArrowheads="1"/>
          </p:cNvSpPr>
          <p:nvPr/>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32777" name="Picture 18" descr="Logo-sw-transparent_2"/>
          <p:cNvPicPr>
            <a:picLocks noChangeAspect="1" noChangeArrowheads="1"/>
          </p:cNvPicPr>
          <p:nvPr/>
        </p:nvPicPr>
        <p:blipFill>
          <a:blip r:embed="rId3"/>
          <a:srcRect/>
          <a:stretch>
            <a:fillRect/>
          </a:stretch>
        </p:blipFill>
        <p:spPr bwMode="auto">
          <a:xfrm>
            <a:off x="685800" y="5715000"/>
            <a:ext cx="914400" cy="912813"/>
          </a:xfrm>
          <a:prstGeom prst="rect">
            <a:avLst/>
          </a:prstGeom>
          <a:solidFill>
            <a:schemeClr val="bg1"/>
          </a:solidFill>
          <a:ln w="9525">
            <a:noFill/>
            <a:miter lim="800000"/>
            <a:headEnd/>
            <a:tailEnd/>
          </a:ln>
        </p:spPr>
      </p:pic>
      <p:sp>
        <p:nvSpPr>
          <p:cNvPr id="32779" name="Rectangle 2"/>
          <p:cNvSpPr>
            <a:spLocks noGrp="1" noChangeArrowheads="1"/>
          </p:cNvSpPr>
          <p:nvPr>
            <p:ph type="ctrTitle"/>
          </p:nvPr>
        </p:nvSpPr>
        <p:spPr>
          <a:xfrm>
            <a:off x="704850" y="1527175"/>
            <a:ext cx="7704138" cy="1470025"/>
          </a:xfrm>
        </p:spPr>
        <p:txBody>
          <a:bodyPr wrap="square"/>
          <a:lstStyle>
            <a:lvl1pPr algn="ctr">
              <a:defRPr b="1" smtClean="0">
                <a:latin typeface="Arial" charset="0"/>
              </a:defRPr>
            </a:lvl1pPr>
          </a:lstStyle>
          <a:p>
            <a:r>
              <a:rPr lang="de-DE"/>
              <a:t>Titelmasterformat durch Klicken bearbeiten</a:t>
            </a:r>
          </a:p>
        </p:txBody>
      </p:sp>
      <p:sp>
        <p:nvSpPr>
          <p:cNvPr id="32780" name="Rectangle 3"/>
          <p:cNvSpPr>
            <a:spLocks noGrp="1" noChangeArrowheads="1"/>
          </p:cNvSpPr>
          <p:nvPr>
            <p:ph type="subTitle" idx="1"/>
          </p:nvPr>
        </p:nvSpPr>
        <p:spPr>
          <a:xfrm>
            <a:off x="1349375" y="3243263"/>
            <a:ext cx="6400800" cy="982662"/>
          </a:xfrm>
          <a:ln algn="ctr"/>
        </p:spPr>
        <p:txBody>
          <a:bodyPr lIns="36000" rIns="18000" anchor="ctr"/>
          <a:lstStyle>
            <a:lvl1pPr marL="0" indent="0" algn="ctr" defTabSz="1081088">
              <a:lnSpc>
                <a:spcPct val="100000"/>
              </a:lnSpc>
              <a:spcBef>
                <a:spcPct val="0"/>
              </a:spcBef>
              <a:buSzTx/>
              <a:buFontTx/>
              <a:buNone/>
              <a:tabLst>
                <a:tab pos="2403475" algn="l"/>
              </a:tabLst>
              <a:defRPr smtClean="0">
                <a:solidFill>
                  <a:srgbClr val="00407A"/>
                </a:solidFill>
                <a:latin typeface="Arial" charset="0"/>
              </a:defRPr>
            </a:lvl1pPr>
          </a:lstStyle>
          <a:p>
            <a:r>
              <a:rPr lang="de-DE"/>
              <a:t>Formatvorlage des Untertitelmasters durch Klicken bearbeiten</a:t>
            </a:r>
          </a:p>
        </p:txBody>
      </p:sp>
      <p:sp>
        <p:nvSpPr>
          <p:cNvPr id="19" name="Rectangle 10"/>
          <p:cNvSpPr>
            <a:spLocks noChangeArrowheads="1"/>
          </p:cNvSpPr>
          <p:nvPr/>
        </p:nvSpPr>
        <p:spPr bwMode="auto">
          <a:xfrm>
            <a:off x="1444625" y="4941888"/>
            <a:ext cx="6223000" cy="979487"/>
          </a:xfrm>
          <a:prstGeom prst="rect">
            <a:avLst/>
          </a:prstGeom>
          <a:noFill/>
          <a:ln w="9525">
            <a:noFill/>
            <a:miter lim="800000"/>
            <a:headEnd/>
            <a:tailEnd/>
          </a:ln>
          <a:effectLst/>
        </p:spPr>
        <p:txBody>
          <a:bodyPr lIns="36000" rIns="18000" anchor="ctr"/>
          <a:lstStyle/>
          <a:p>
            <a:pPr defTabSz="1081088" eaLnBrk="0" hangingPunct="0">
              <a:tabLst>
                <a:tab pos="2403475" algn="l"/>
              </a:tabLst>
            </a:pPr>
            <a:r>
              <a:rPr lang="de-DE" sz="1600" b="0" dirty="0">
                <a:solidFill>
                  <a:srgbClr val="00407A"/>
                </a:solidFill>
              </a:rPr>
              <a:t>Fakultät WIAI </a:t>
            </a:r>
          </a:p>
          <a:p>
            <a:pPr defTabSz="1081088" eaLnBrk="0" hangingPunct="0">
              <a:tabLst>
                <a:tab pos="2403475" algn="l"/>
              </a:tabLst>
            </a:pPr>
            <a:r>
              <a:rPr lang="de-DE" sz="1600" b="0" dirty="0">
                <a:solidFill>
                  <a:srgbClr val="00407A"/>
                </a:solidFill>
              </a:rPr>
              <a:t>Otto-Friedrich-Universität Bamberg</a:t>
            </a:r>
          </a:p>
        </p:txBody>
      </p:sp>
      <p:sp>
        <p:nvSpPr>
          <p:cNvPr id="32782" name="Rectangle 14"/>
          <p:cNvSpPr>
            <a:spLocks noGrp="1" noChangeArrowheads="1"/>
          </p:cNvSpPr>
          <p:nvPr>
            <p:ph type="dt" sz="half" idx="2"/>
          </p:nvPr>
        </p:nvSpPr>
        <p:spPr>
          <a:xfrm>
            <a:off x="3914775" y="4397375"/>
            <a:ext cx="1296988" cy="476250"/>
          </a:xfrm>
        </p:spPr>
        <p:txBody>
          <a:bodyPr/>
          <a:lstStyle>
            <a:lvl1pPr algn="ctr">
              <a:defRPr/>
            </a:lvl1pPr>
          </a:lstStyle>
          <a:p>
            <a:r>
              <a:rPr lang="de-DE" dirty="0"/>
              <a:t>30.01.2018</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pic>
        <p:nvPicPr>
          <p:cNvPr id="14" name="Picture 17" descr="pppstyles-07-001"/>
          <p:cNvPicPr>
            <a:picLocks noChangeAspect="1" noChangeArrowheads="1"/>
          </p:cNvPicPr>
          <p:nvPr userDrawn="1"/>
        </p:nvPicPr>
        <p:blipFill>
          <a:blip r:embed="rId3"/>
          <a:srcRect/>
          <a:stretch>
            <a:fillRect/>
          </a:stretch>
        </p:blipFill>
        <p:spPr bwMode="auto">
          <a:xfrm>
            <a:off x="0" y="6259513"/>
            <a:ext cx="9144000" cy="598487"/>
          </a:xfrm>
          <a:prstGeom prst="rect">
            <a:avLst/>
          </a:prstGeom>
          <a:noFill/>
          <a:ln w="9525">
            <a:noFill/>
            <a:miter lim="800000"/>
            <a:headEnd/>
            <a:tailEnd/>
          </a:ln>
        </p:spPr>
      </p:pic>
      <p:grpSp>
        <p:nvGrpSpPr>
          <p:cNvPr id="15" name="Group 6"/>
          <p:cNvGrpSpPr>
            <a:grpSpLocks/>
          </p:cNvGrpSpPr>
          <p:nvPr userDrawn="1"/>
        </p:nvGrpSpPr>
        <p:grpSpPr bwMode="auto">
          <a:xfrm>
            <a:off x="34925" y="188913"/>
            <a:ext cx="7705725" cy="879475"/>
            <a:chOff x="138" y="108"/>
            <a:chExt cx="5182" cy="554"/>
          </a:xfrm>
        </p:grpSpPr>
        <p:sp>
          <p:nvSpPr>
            <p:cNvPr id="16" name="Rectangle 7"/>
            <p:cNvSpPr>
              <a:spLocks noChangeArrowheads="1"/>
            </p:cNvSpPr>
            <p:nvPr userDrawn="1"/>
          </p:nvSpPr>
          <p:spPr bwMode="gray">
            <a:xfrm>
              <a:off x="340" y="108"/>
              <a:ext cx="28" cy="554"/>
            </a:xfrm>
            <a:prstGeom prst="rect">
              <a:avLst/>
            </a:prstGeom>
            <a:solidFill>
              <a:srgbClr val="00407A"/>
            </a:solidFill>
            <a:ln w="9525">
              <a:noFill/>
              <a:miter lim="800000"/>
              <a:headEnd/>
              <a:tailEnd/>
            </a:ln>
            <a:effectLst/>
          </p:spPr>
          <p:txBody>
            <a:bodyPr wrap="none" anchor="ctr"/>
            <a:lstStyle/>
            <a:p>
              <a:pPr>
                <a:defRPr/>
              </a:pPr>
              <a:endParaRPr kumimoji="1" lang="en-US" sz="2400" b="0"/>
            </a:p>
          </p:txBody>
        </p:sp>
        <p:sp>
          <p:nvSpPr>
            <p:cNvPr id="17" name="Rectangle 8"/>
            <p:cNvSpPr>
              <a:spLocks noChangeArrowheads="1"/>
            </p:cNvSpPr>
            <p:nvPr userDrawn="1"/>
          </p:nvSpPr>
          <p:spPr bwMode="gray">
            <a:xfrm>
              <a:off x="138" y="497"/>
              <a:ext cx="5182" cy="2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grpSp>
      <p:sp>
        <p:nvSpPr>
          <p:cNvPr id="18" name="Rectangle 16"/>
          <p:cNvSpPr>
            <a:spLocks noChangeArrowheads="1"/>
          </p:cNvSpPr>
          <p:nvPr userDrawn="1"/>
        </p:nvSpPr>
        <p:spPr bwMode="gray">
          <a:xfrm>
            <a:off x="196850" y="6248400"/>
            <a:ext cx="8947150" cy="31750"/>
          </a:xfrm>
          <a:prstGeom prst="rect">
            <a:avLst/>
          </a:prstGeom>
          <a:solidFill>
            <a:srgbClr val="00407A"/>
          </a:solidFill>
          <a:ln w="9525">
            <a:noFill/>
            <a:miter lim="800000"/>
            <a:headEnd/>
            <a:tailEnd/>
          </a:ln>
          <a:effectLst/>
        </p:spPr>
        <p:txBody>
          <a:bodyPr wrap="none" lIns="90000" tIns="46800" rIns="90000" bIns="46800" anchor="ctr"/>
          <a:lstStyle/>
          <a:p>
            <a:pPr>
              <a:defRPr/>
            </a:pPr>
            <a:endParaRPr kumimoji="1" lang="en-US" sz="2400" b="0"/>
          </a:p>
        </p:txBody>
      </p:sp>
      <p:pic>
        <p:nvPicPr>
          <p:cNvPr id="19" name="Picture 18" descr="Logo-sw-transparent_2"/>
          <p:cNvPicPr>
            <a:picLocks noChangeAspect="1" noChangeArrowheads="1"/>
          </p:cNvPicPr>
          <p:nvPr userDrawn="1"/>
        </p:nvPicPr>
        <p:blipFill>
          <a:blip r:embed="rId4" cstate="print"/>
          <a:srcRect/>
          <a:stretch>
            <a:fillRect/>
          </a:stretch>
        </p:blipFill>
        <p:spPr bwMode="auto">
          <a:xfrm>
            <a:off x="685800" y="6026150"/>
            <a:ext cx="573088" cy="571500"/>
          </a:xfrm>
          <a:prstGeom prst="rect">
            <a:avLst/>
          </a:prstGeom>
          <a:solidFill>
            <a:schemeClr val="bg1"/>
          </a:solidFill>
          <a:ln w="9525">
            <a:noFill/>
            <a:miter lim="800000"/>
            <a:headEnd/>
            <a:tailEnd/>
          </a:ln>
        </p:spPr>
      </p:pic>
      <p:sp>
        <p:nvSpPr>
          <p:cNvPr id="12" name="Textplatzhalter 11"/>
          <p:cNvSpPr>
            <a:spLocks noGrp="1"/>
          </p:cNvSpPr>
          <p:nvPr>
            <p:ph type="body" sz="quarter" idx="13"/>
          </p:nvPr>
        </p:nvSpPr>
        <p:spPr>
          <a:xfrm>
            <a:off x="430213" y="838200"/>
            <a:ext cx="8570912" cy="5526600"/>
          </a:xfrm>
        </p:spPr>
        <p:txBody>
          <a:bodyPr/>
          <a:lstStyle>
            <a:lvl3pPr marL="717550" indent="-180975">
              <a:buFont typeface="Arial" panose="020B0604020202020204" pitchFamily="34" charset="0"/>
              <a:buChar char="•"/>
              <a:defRPr/>
            </a:lvl3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Rectangle 10"/>
          <p:cNvSpPr>
            <a:spLocks noChangeArrowheads="1"/>
          </p:cNvSpPr>
          <p:nvPr userDrawn="1"/>
        </p:nvSpPr>
        <p:spPr bwMode="auto">
          <a:xfrm>
            <a:off x="1981200" y="6524625"/>
            <a:ext cx="6261100" cy="331788"/>
          </a:xfrm>
          <a:prstGeom prst="rect">
            <a:avLst/>
          </a:prstGeom>
          <a:noFill/>
          <a:ln w="9525">
            <a:noFill/>
            <a:miter lim="800000"/>
            <a:headEnd/>
            <a:tailEnd/>
          </a:ln>
          <a:effectLst/>
        </p:spPr>
        <p:txBody>
          <a:bodyPr lIns="36000" rIns="18000" anchor="ctr"/>
          <a:lstStyle/>
          <a:p>
            <a:pPr algn="r" defTabSz="1081088" eaLnBrk="0" hangingPunct="0">
              <a:tabLst>
                <a:tab pos="2403475" algn="l"/>
              </a:tabLst>
            </a:pPr>
            <a:r>
              <a:rPr lang="de-DE" sz="1200" b="0" dirty="0">
                <a:solidFill>
                  <a:srgbClr val="00407A"/>
                </a:solidFill>
              </a:rPr>
              <a:t>Otto-Friedrich-Universität Bamberg</a:t>
            </a:r>
          </a:p>
        </p:txBody>
      </p:sp>
      <p:sp>
        <p:nvSpPr>
          <p:cNvPr id="9" name="Datumsplatzhalter 8">
            <a:extLst>
              <a:ext uri="{FF2B5EF4-FFF2-40B4-BE49-F238E27FC236}">
                <a16:creationId xmlns:a16="http://schemas.microsoft.com/office/drawing/2014/main" id="{E620C50A-E15B-46E6-8ED2-422FFD70CEA1}"/>
              </a:ext>
            </a:extLst>
          </p:cNvPr>
          <p:cNvSpPr>
            <a:spLocks noGrp="1"/>
          </p:cNvSpPr>
          <p:nvPr>
            <p:ph type="dt" sz="half" idx="14"/>
            <p:custDataLst>
              <p:custData r:id="rId1"/>
            </p:custDataLst>
          </p:nvPr>
        </p:nvSpPr>
        <p:spPr/>
        <p:txBody>
          <a:bodyPr/>
          <a:lstStyle/>
          <a:p>
            <a:r>
              <a:rPr lang="de-DE" dirty="0"/>
              <a:t>30.01.2018</a:t>
            </a:r>
          </a:p>
        </p:txBody>
      </p:sp>
      <p:sp>
        <p:nvSpPr>
          <p:cNvPr id="10" name="Fußzeilenplatzhalter 9">
            <a:extLst>
              <a:ext uri="{FF2B5EF4-FFF2-40B4-BE49-F238E27FC236}">
                <a16:creationId xmlns:a16="http://schemas.microsoft.com/office/drawing/2014/main" id="{3072F47D-DA7D-48C0-BEC2-01BFAE0091D4}"/>
              </a:ext>
            </a:extLst>
          </p:cNvPr>
          <p:cNvSpPr>
            <a:spLocks noGrp="1"/>
          </p:cNvSpPr>
          <p:nvPr>
            <p:ph type="ftr" sz="quarter" idx="15"/>
          </p:nvPr>
        </p:nvSpPr>
        <p:spPr/>
        <p:txBody>
          <a:bodyPr/>
          <a:lstStyle/>
          <a:p>
            <a:r>
              <a:rPr lang="de-DE" dirty="0"/>
              <a:t>Schallner Ludwig, </a:t>
            </a:r>
            <a:r>
              <a:rPr lang="de-DE" dirty="0" err="1"/>
              <a:t>Wiegnand</a:t>
            </a:r>
            <a:r>
              <a:rPr lang="de-DE" dirty="0"/>
              <a:t> Andreas</a:t>
            </a:r>
          </a:p>
        </p:txBody>
      </p:sp>
      <p:sp>
        <p:nvSpPr>
          <p:cNvPr id="11" name="Foliennummernplatzhalter 10">
            <a:extLst>
              <a:ext uri="{FF2B5EF4-FFF2-40B4-BE49-F238E27FC236}">
                <a16:creationId xmlns:a16="http://schemas.microsoft.com/office/drawing/2014/main" id="{D2543511-3CDA-45A2-B410-7F834D1CC285}"/>
              </a:ext>
            </a:extLst>
          </p:cNvPr>
          <p:cNvSpPr>
            <a:spLocks noGrp="1"/>
          </p:cNvSpPr>
          <p:nvPr>
            <p:ph type="sldNum" sz="quarter" idx="16"/>
          </p:nvPr>
        </p:nvSpPr>
        <p:spPr/>
        <p:txBody>
          <a:bodyPr/>
          <a:lstStyle/>
          <a:p>
            <a:fld id="{50E76E58-F275-47A3-BB17-470016A267B6}" type="slidenum">
              <a:rPr lang="de-DE" smtClean="0"/>
              <a:pPr/>
              <a:t>‹Nr.›</a:t>
            </a:fld>
            <a:endParaRPr lang="de-DE"/>
          </a:p>
        </p:txBody>
      </p:sp>
      <p:sp>
        <p:nvSpPr>
          <p:cNvPr id="13" name="Titel 12">
            <a:extLst>
              <a:ext uri="{FF2B5EF4-FFF2-40B4-BE49-F238E27FC236}">
                <a16:creationId xmlns:a16="http://schemas.microsoft.com/office/drawing/2014/main" id="{3F92FC5C-681C-4049-B8D3-78B412657B62}"/>
              </a:ext>
            </a:extLst>
          </p:cNvPr>
          <p:cNvSpPr>
            <a:spLocks noGrp="1"/>
          </p:cNvSpPr>
          <p:nvPr>
            <p:ph type="title"/>
          </p:nvPr>
        </p:nvSpPr>
        <p:spPr/>
        <p:txBody>
          <a:bodyPr/>
          <a:lstStyle/>
          <a:p>
            <a:r>
              <a:rPr lang="de-DE"/>
              <a:t>Mastertitelformat bearbeiten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p:nvPr>
        </p:nvSpPr>
        <p:spPr bwMode="auto">
          <a:xfrm>
            <a:off x="430213" y="265113"/>
            <a:ext cx="7886700" cy="573087"/>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p>
            <a:pPr lvl="0"/>
            <a:r>
              <a:rPr lang="de-DE"/>
              <a:t>Titelmasterformat durch Klicken bearbeiten</a:t>
            </a:r>
            <a:endParaRPr lang="en-US"/>
          </a:p>
        </p:txBody>
      </p:sp>
      <p:sp>
        <p:nvSpPr>
          <p:cNvPr id="2058" name="Rectangle 3"/>
          <p:cNvSpPr>
            <a:spLocks noGrp="1" noChangeArrowheads="1"/>
          </p:cNvSpPr>
          <p:nvPr>
            <p:ph type="body" idx="1"/>
          </p:nvPr>
        </p:nvSpPr>
        <p:spPr bwMode="auto">
          <a:xfrm>
            <a:off x="430213" y="838200"/>
            <a:ext cx="8561387" cy="5507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err="1"/>
              <a:t>rt</a:t>
            </a:r>
            <a:endParaRPr lang="de-DE" dirty="0"/>
          </a:p>
          <a:p>
            <a:pPr lvl="1"/>
            <a:r>
              <a:rPr lang="de-DE" dirty="0"/>
              <a:t>Second </a:t>
            </a:r>
            <a:r>
              <a:rPr lang="de-DE" dirty="0" err="1"/>
              <a:t>level</a:t>
            </a:r>
            <a:endParaRPr lang="de-DE" noProof="1"/>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Sixth</a:t>
            </a:r>
            <a:r>
              <a:rPr lang="de-DE" dirty="0"/>
              <a:t> </a:t>
            </a:r>
            <a:r>
              <a:rPr lang="de-DE" dirty="0" err="1"/>
              <a:t>level</a:t>
            </a:r>
            <a:endParaRPr lang="de-DE" dirty="0"/>
          </a:p>
          <a:p>
            <a:pPr lvl="0"/>
            <a:endParaRPr lang="de-DE" dirty="0"/>
          </a:p>
        </p:txBody>
      </p:sp>
      <p:sp>
        <p:nvSpPr>
          <p:cNvPr id="2062" name="Rectangle 14"/>
          <p:cNvSpPr>
            <a:spLocks noGrp="1" noChangeArrowheads="1"/>
          </p:cNvSpPr>
          <p:nvPr>
            <p:ph type="dt" sz="half" idx="2"/>
          </p:nvPr>
        </p:nvSpPr>
        <p:spPr bwMode="auto">
          <a:xfrm>
            <a:off x="1331913" y="6208713"/>
            <a:ext cx="1296987" cy="476250"/>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l" defTabSz="1081088" eaLnBrk="0" hangingPunct="0">
              <a:tabLst>
                <a:tab pos="2403475" algn="l"/>
              </a:tabLst>
              <a:defRPr sz="1200" b="0">
                <a:solidFill>
                  <a:srgbClr val="00407A"/>
                </a:solidFill>
              </a:defRPr>
            </a:lvl1pPr>
          </a:lstStyle>
          <a:p>
            <a:r>
              <a:rPr lang="de-DE" dirty="0"/>
              <a:t>30.01.2018</a:t>
            </a:r>
          </a:p>
        </p:txBody>
      </p:sp>
      <p:sp>
        <p:nvSpPr>
          <p:cNvPr id="2063" name="Rectangle 15"/>
          <p:cNvSpPr>
            <a:spLocks noGrp="1" noChangeArrowheads="1"/>
          </p:cNvSpPr>
          <p:nvPr>
            <p:ph type="ftr" sz="quarter" idx="3"/>
          </p:nvPr>
        </p:nvSpPr>
        <p:spPr bwMode="auto">
          <a:xfrm>
            <a:off x="2755900" y="6308725"/>
            <a:ext cx="5487988" cy="288925"/>
          </a:xfrm>
          <a:prstGeom prst="rect">
            <a:avLst/>
          </a:prstGeom>
          <a:noFill/>
          <a:ln w="9525" algn="ctr">
            <a:noFill/>
            <a:miter lim="800000"/>
            <a:headEnd/>
            <a:tailEnd/>
          </a:ln>
          <a:effectLst/>
        </p:spPr>
        <p:txBody>
          <a:bodyPr vert="horz" wrap="square" lIns="36000" tIns="45720" rIns="18000" bIns="45720" numCol="1" anchor="ctr" anchorCtr="0" compatLnSpc="1">
            <a:prstTxWarp prst="textNoShape">
              <a:avLst/>
            </a:prstTxWarp>
          </a:bodyPr>
          <a:lstStyle>
            <a:lvl1pPr algn="r" defTabSz="1081088" eaLnBrk="0" hangingPunct="0">
              <a:tabLst>
                <a:tab pos="2403475" algn="l"/>
              </a:tabLst>
              <a:defRPr sz="1200" b="0">
                <a:solidFill>
                  <a:srgbClr val="00407A"/>
                </a:solidFill>
              </a:defRPr>
            </a:lvl1pPr>
          </a:lstStyle>
          <a:p>
            <a:r>
              <a:rPr lang="de-DE"/>
              <a:t>Fußzeile - Bitte entsprechend anpassen...</a:t>
            </a:r>
          </a:p>
        </p:txBody>
      </p:sp>
      <p:sp>
        <p:nvSpPr>
          <p:cNvPr id="2064" name="Rectangle 16"/>
          <p:cNvSpPr>
            <a:spLocks noGrp="1" noChangeArrowheads="1"/>
          </p:cNvSpPr>
          <p:nvPr>
            <p:ph type="sldNum" sz="quarter" idx="4"/>
          </p:nvPr>
        </p:nvSpPr>
        <p:spPr bwMode="auto">
          <a:xfrm>
            <a:off x="8415338" y="6408738"/>
            <a:ext cx="47783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407A"/>
                </a:solidFill>
              </a:defRPr>
            </a:lvl1pPr>
          </a:lstStyle>
          <a:p>
            <a:fld id="{50E76E58-F275-47A3-BB17-470016A267B6}" type="slidenum">
              <a:rPr lang="de-DE"/>
              <a:pPr/>
              <a:t>‹Nr.›</a:t>
            </a:fld>
            <a:endParaRPr lang="de-DE"/>
          </a:p>
        </p:txBody>
      </p:sp>
    </p:spTree>
  </p:cSld>
  <p:clrMap bg1="lt1" tx1="dk1" bg2="lt2" tx2="dk2" accent1="accent1" accent2="accent2" accent3="accent3" accent4="accent4" accent5="accent5" accent6="accent6" hlink="hlink" folHlink="folHlink"/>
  <p:sldLayoutIdLst>
    <p:sldLayoutId id="2147483677" r:id="rId1"/>
    <p:sldLayoutId id="2147483680" r:id="rId2"/>
  </p:sldLayoutIdLst>
  <p:hf hdr="0"/>
  <p:txStyles>
    <p:titleStyle>
      <a:lvl1pPr algn="l" rtl="0" eaLnBrk="1" fontAlgn="base" hangingPunct="1">
        <a:spcBef>
          <a:spcPct val="0"/>
        </a:spcBef>
        <a:spcAft>
          <a:spcPct val="0"/>
        </a:spcAft>
        <a:defRPr sz="3200">
          <a:solidFill>
            <a:srgbClr val="00407A"/>
          </a:solidFill>
          <a:latin typeface="+mj-lt"/>
          <a:ea typeface="+mj-ea"/>
          <a:cs typeface="+mj-cs"/>
        </a:defRPr>
      </a:lvl1pPr>
      <a:lvl2pPr algn="l" rtl="0" eaLnBrk="1" fontAlgn="base" hangingPunct="1">
        <a:spcBef>
          <a:spcPct val="0"/>
        </a:spcBef>
        <a:spcAft>
          <a:spcPct val="0"/>
        </a:spcAft>
        <a:defRPr sz="3200">
          <a:solidFill>
            <a:srgbClr val="00407A"/>
          </a:solidFill>
          <a:latin typeface="Arial" charset="0"/>
        </a:defRPr>
      </a:lvl2pPr>
      <a:lvl3pPr algn="l" rtl="0" eaLnBrk="1" fontAlgn="base" hangingPunct="1">
        <a:spcBef>
          <a:spcPct val="0"/>
        </a:spcBef>
        <a:spcAft>
          <a:spcPct val="0"/>
        </a:spcAft>
        <a:defRPr sz="3200">
          <a:solidFill>
            <a:srgbClr val="00407A"/>
          </a:solidFill>
          <a:latin typeface="Arial" charset="0"/>
        </a:defRPr>
      </a:lvl3pPr>
      <a:lvl4pPr algn="l" rtl="0" eaLnBrk="1" fontAlgn="base" hangingPunct="1">
        <a:spcBef>
          <a:spcPct val="0"/>
        </a:spcBef>
        <a:spcAft>
          <a:spcPct val="0"/>
        </a:spcAft>
        <a:defRPr sz="3200">
          <a:solidFill>
            <a:srgbClr val="00407A"/>
          </a:solidFill>
          <a:latin typeface="Arial" charset="0"/>
        </a:defRPr>
      </a:lvl4pPr>
      <a:lvl5pPr algn="l" rtl="0" eaLnBrk="1" fontAlgn="base" hangingPunct="1">
        <a:spcBef>
          <a:spcPct val="0"/>
        </a:spcBef>
        <a:spcAft>
          <a:spcPct val="0"/>
        </a:spcAft>
        <a:defRPr sz="3200">
          <a:solidFill>
            <a:srgbClr val="00407A"/>
          </a:solidFill>
          <a:latin typeface="Arial" charset="0"/>
        </a:defRPr>
      </a:lvl5pPr>
      <a:lvl6pPr marL="457200" algn="l" rtl="0" eaLnBrk="1" fontAlgn="base" hangingPunct="1">
        <a:spcBef>
          <a:spcPct val="0"/>
        </a:spcBef>
        <a:spcAft>
          <a:spcPct val="0"/>
        </a:spcAft>
        <a:defRPr sz="3200">
          <a:solidFill>
            <a:srgbClr val="00407A"/>
          </a:solidFill>
          <a:latin typeface="Arial" charset="0"/>
        </a:defRPr>
      </a:lvl6pPr>
      <a:lvl7pPr marL="914400" algn="l" rtl="0" eaLnBrk="1" fontAlgn="base" hangingPunct="1">
        <a:spcBef>
          <a:spcPct val="0"/>
        </a:spcBef>
        <a:spcAft>
          <a:spcPct val="0"/>
        </a:spcAft>
        <a:defRPr sz="3200">
          <a:solidFill>
            <a:srgbClr val="00407A"/>
          </a:solidFill>
          <a:latin typeface="Arial" charset="0"/>
        </a:defRPr>
      </a:lvl7pPr>
      <a:lvl8pPr marL="1371600" algn="l" rtl="0" eaLnBrk="1" fontAlgn="base" hangingPunct="1">
        <a:spcBef>
          <a:spcPct val="0"/>
        </a:spcBef>
        <a:spcAft>
          <a:spcPct val="0"/>
        </a:spcAft>
        <a:defRPr sz="3200">
          <a:solidFill>
            <a:srgbClr val="00407A"/>
          </a:solidFill>
          <a:latin typeface="Arial" charset="0"/>
        </a:defRPr>
      </a:lvl8pPr>
      <a:lvl9pPr marL="1828800" algn="l" rtl="0" eaLnBrk="1" fontAlgn="base" hangingPunct="1">
        <a:spcBef>
          <a:spcPct val="0"/>
        </a:spcBef>
        <a:spcAft>
          <a:spcPct val="0"/>
        </a:spcAft>
        <a:defRPr sz="3200">
          <a:solidFill>
            <a:srgbClr val="00407A"/>
          </a:solidFill>
          <a:latin typeface="Arial" charset="0"/>
        </a:defRPr>
      </a:lvl9pPr>
    </p:titleStyle>
    <p:bodyStyle>
      <a:lvl1pPr marL="269875" indent="-269875" algn="l" defTabSz="635000" rtl="0" eaLnBrk="1" fontAlgn="base" hangingPunct="1">
        <a:lnSpc>
          <a:spcPct val="110000"/>
        </a:lnSpc>
        <a:spcBef>
          <a:spcPct val="20000"/>
        </a:spcBef>
        <a:spcAft>
          <a:spcPct val="0"/>
        </a:spcAft>
        <a:buSzPct val="70000"/>
        <a:buFont typeface="Wingdings" pitchFamily="2" charset="2"/>
        <a:buChar char="q"/>
        <a:defRPr sz="2400">
          <a:solidFill>
            <a:schemeClr val="tx1"/>
          </a:solidFill>
          <a:latin typeface="+mn-lt"/>
          <a:ea typeface="+mn-ea"/>
          <a:cs typeface="+mn-cs"/>
        </a:defRPr>
      </a:lvl1pPr>
      <a:lvl2pPr marL="446088" indent="-187325" algn="l" defTabSz="635000" rtl="0" eaLnBrk="1" fontAlgn="base" hangingPunct="1">
        <a:lnSpc>
          <a:spcPct val="110000"/>
        </a:lnSpc>
        <a:spcBef>
          <a:spcPct val="20000"/>
        </a:spcBef>
        <a:spcAft>
          <a:spcPct val="0"/>
        </a:spcAft>
        <a:buClr>
          <a:srgbClr val="003366"/>
        </a:buClr>
        <a:buSzPct val="120000"/>
        <a:buFont typeface="Wingdings" pitchFamily="2" charset="2"/>
        <a:buChar char="§"/>
        <a:defRPr sz="2000">
          <a:solidFill>
            <a:schemeClr val="tx1"/>
          </a:solidFill>
          <a:latin typeface="+mn-lt"/>
        </a:defRPr>
      </a:lvl2pPr>
      <a:lvl3pPr marL="717550" indent="-180975" algn="l" defTabSz="635000" rtl="0" eaLnBrk="1" fontAlgn="base" hangingPunct="1">
        <a:lnSpc>
          <a:spcPct val="110000"/>
        </a:lnSpc>
        <a:spcBef>
          <a:spcPct val="0"/>
        </a:spcBef>
        <a:spcAft>
          <a:spcPct val="0"/>
        </a:spcAft>
        <a:buClr>
          <a:srgbClr val="00407A"/>
        </a:buClr>
        <a:buSzPct val="120000"/>
        <a:buFont typeface="Wingdings" pitchFamily="2" charset="2"/>
        <a:buChar char="§"/>
        <a:defRPr sz="2000">
          <a:solidFill>
            <a:schemeClr val="tx1"/>
          </a:solidFill>
          <a:latin typeface="+mn-lt"/>
        </a:defRPr>
      </a:lvl3pPr>
      <a:lvl4pPr marL="987425" indent="-171450" algn="l" defTabSz="635000" rtl="0" eaLnBrk="1" fontAlgn="base" hangingPunct="1">
        <a:lnSpc>
          <a:spcPct val="110000"/>
        </a:lnSpc>
        <a:spcBef>
          <a:spcPct val="0"/>
        </a:spcBef>
        <a:spcAft>
          <a:spcPct val="0"/>
        </a:spcAft>
        <a:buSzPct val="120000"/>
        <a:buChar char="•"/>
        <a:defRPr sz="2000">
          <a:solidFill>
            <a:schemeClr val="tx1"/>
          </a:solidFill>
          <a:latin typeface="+mn-lt"/>
        </a:defRPr>
      </a:lvl4pPr>
      <a:lvl5pPr marL="1350963" indent="-177800" algn="l" defTabSz="635000" rtl="0" eaLnBrk="1" fontAlgn="base" hangingPunct="1">
        <a:lnSpc>
          <a:spcPct val="110000"/>
        </a:lnSpc>
        <a:spcBef>
          <a:spcPct val="0"/>
        </a:spcBef>
        <a:spcAft>
          <a:spcPct val="0"/>
        </a:spcAft>
        <a:buSzPct val="120000"/>
        <a:buChar char="-"/>
        <a:defRPr sz="2000">
          <a:solidFill>
            <a:schemeClr val="tx1"/>
          </a:solidFill>
          <a:latin typeface="+mn-lt"/>
        </a:defRPr>
      </a:lvl5pPr>
      <a:lvl6pPr marL="16002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6pPr>
      <a:lvl7pPr marL="20574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7pPr>
      <a:lvl8pPr marL="25146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8pPr>
      <a:lvl9pPr marL="2971800" indent="-276225" algn="l" defTabSz="635000" rtl="0" eaLnBrk="1" fontAlgn="base" hangingPunct="1">
        <a:lnSpc>
          <a:spcPct val="110000"/>
        </a:lnSpc>
        <a:spcBef>
          <a:spcPct val="0"/>
        </a:spcBef>
        <a:spcAft>
          <a:spcPct val="0"/>
        </a:spcAft>
        <a:buSzPct val="120000"/>
        <a:buChar char="-"/>
        <a:defRPr>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704850" y="1772816"/>
            <a:ext cx="7704138" cy="1470025"/>
          </a:xfrm>
        </p:spPr>
        <p:txBody>
          <a:bodyPr/>
          <a:lstStyle/>
          <a:p>
            <a:r>
              <a:rPr lang="en-US" b="0" dirty="0"/>
              <a:t>Barriers to the implementation of k-anonymity</a:t>
            </a:r>
            <a:br>
              <a:rPr lang="en-US" b="0" dirty="0"/>
            </a:br>
            <a:r>
              <a:rPr lang="en-US" b="0" dirty="0"/>
              <a:t>and related microdata anonymization techniques</a:t>
            </a:r>
            <a:br>
              <a:rPr lang="en-US" b="0" dirty="0"/>
            </a:br>
            <a:r>
              <a:rPr lang="de-DE" b="0" dirty="0"/>
              <a:t>in a </a:t>
            </a:r>
            <a:r>
              <a:rPr lang="de-DE" b="0" dirty="0" err="1"/>
              <a:t>realworld</a:t>
            </a:r>
            <a:r>
              <a:rPr lang="de-DE" b="0" dirty="0"/>
              <a:t> </a:t>
            </a:r>
            <a:r>
              <a:rPr lang="de-DE" b="0" dirty="0" err="1"/>
              <a:t>application</a:t>
            </a:r>
            <a:endParaRPr lang="de-DE" dirty="0"/>
          </a:p>
        </p:txBody>
      </p:sp>
      <p:sp>
        <p:nvSpPr>
          <p:cNvPr id="3" name="Untertitel 2"/>
          <p:cNvSpPr>
            <a:spLocks noGrp="1"/>
          </p:cNvSpPr>
          <p:nvPr>
            <p:ph type="subTitle" idx="1"/>
          </p:nvPr>
        </p:nvSpPr>
        <p:spPr>
          <a:xfrm>
            <a:off x="1259632" y="4005064"/>
            <a:ext cx="6400800" cy="982662"/>
          </a:xfrm>
        </p:spPr>
        <p:txBody>
          <a:bodyPr/>
          <a:lstStyle/>
          <a:p>
            <a:r>
              <a:rPr lang="de-DE" dirty="0"/>
              <a:t>Andreas Wiegand</a:t>
            </a:r>
          </a:p>
          <a:p>
            <a:r>
              <a:rPr lang="de-DE" dirty="0"/>
              <a:t>Ludwig </a:t>
            </a:r>
            <a:r>
              <a:rPr lang="de-DE" dirty="0" err="1"/>
              <a:t>Schallner</a:t>
            </a:r>
            <a:endParaRPr lang="de-DE" dirty="0"/>
          </a:p>
        </p:txBody>
      </p:sp>
      <p:sp>
        <p:nvSpPr>
          <p:cNvPr id="4" name="Rechteck 3"/>
          <p:cNvSpPr/>
          <p:nvPr/>
        </p:nvSpPr>
        <p:spPr>
          <a:xfrm>
            <a:off x="0" y="6654055"/>
            <a:ext cx="1270000" cy="153888"/>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spAutoFit/>
          </a:bodyPr>
          <a:lstStyle/>
          <a:p>
            <a:pPr algn="ctr"/>
            <a:r>
              <a:rPr lang="de-DE" sz="1000">
                <a:solidFill>
                  <a:srgbClr val="000000"/>
                </a:solidFill>
                <a:latin typeface="Arial"/>
              </a:rPr>
              <a:t>Frei verwendbar</a:t>
            </a:r>
          </a:p>
        </p:txBody>
      </p:sp>
    </p:spTree>
    <p:extLst>
      <p:ext uri="{BB962C8B-B14F-4D97-AF65-F5344CB8AC3E}">
        <p14:creationId xmlns:p14="http://schemas.microsoft.com/office/powerpoint/2010/main" val="33208230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2716006-562A-43E3-9DDE-A104B3493D01}"/>
              </a:ext>
            </a:extLst>
          </p:cNvPr>
          <p:cNvSpPr>
            <a:spLocks noGrp="1"/>
          </p:cNvSpPr>
          <p:nvPr>
            <p:ph type="body" sz="quarter" idx="13"/>
          </p:nvPr>
        </p:nvSpPr>
        <p:spPr/>
        <p:txBody>
          <a:bodyPr/>
          <a:lstStyle/>
          <a:p>
            <a:r>
              <a:rPr lang="en-US" dirty="0"/>
              <a:t>Based on order of tuples in the released data</a:t>
            </a:r>
          </a:p>
          <a:p>
            <a:pPr lvl="1"/>
            <a:r>
              <a:rPr lang="en-US" dirty="0"/>
              <a:t>Often used in real world</a:t>
            </a:r>
          </a:p>
          <a:p>
            <a:pPr lvl="2"/>
            <a:r>
              <a:rPr lang="en-US" dirty="0"/>
              <a:t>release of sensitive data</a:t>
            </a:r>
          </a:p>
        </p:txBody>
      </p:sp>
      <p:sp>
        <p:nvSpPr>
          <p:cNvPr id="3" name="Datumsplatzhalter 2">
            <a:extLst>
              <a:ext uri="{FF2B5EF4-FFF2-40B4-BE49-F238E27FC236}">
                <a16:creationId xmlns:a16="http://schemas.microsoft.com/office/drawing/2014/main" id="{AD3AB6C9-0DB8-4D81-A14E-52B661D2CC80}"/>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A049113-3CC5-4ACC-BE03-43D9B950C6D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E4EDDA99-AB0E-4825-AFC1-0682F00360D8}"/>
              </a:ext>
            </a:extLst>
          </p:cNvPr>
          <p:cNvSpPr>
            <a:spLocks noGrp="1"/>
          </p:cNvSpPr>
          <p:nvPr>
            <p:ph type="sldNum" sz="quarter" idx="16"/>
          </p:nvPr>
        </p:nvSpPr>
        <p:spPr/>
        <p:txBody>
          <a:bodyPr/>
          <a:lstStyle/>
          <a:p>
            <a:fld id="{50E76E58-F275-47A3-BB17-470016A267B6}" type="slidenum">
              <a:rPr lang="de-DE" smtClean="0"/>
              <a:pPr/>
              <a:t>10</a:t>
            </a:fld>
            <a:endParaRPr lang="de-DE"/>
          </a:p>
        </p:txBody>
      </p:sp>
      <p:sp>
        <p:nvSpPr>
          <p:cNvPr id="6" name="Titel 5">
            <a:extLst>
              <a:ext uri="{FF2B5EF4-FFF2-40B4-BE49-F238E27FC236}">
                <a16:creationId xmlns:a16="http://schemas.microsoft.com/office/drawing/2014/main" id="{5530D40E-2D43-4755-A8FC-A78B2B5D402C}"/>
              </a:ext>
            </a:extLst>
          </p:cNvPr>
          <p:cNvSpPr>
            <a:spLocks noGrp="1"/>
          </p:cNvSpPr>
          <p:nvPr>
            <p:ph type="title"/>
          </p:nvPr>
        </p:nvSpPr>
        <p:spPr/>
        <p:txBody>
          <a:bodyPr/>
          <a:lstStyle/>
          <a:p>
            <a:r>
              <a:rPr lang="de-DE" dirty="0" err="1"/>
              <a:t>Unsorted</a:t>
            </a:r>
            <a:r>
              <a:rPr lang="de-DE" dirty="0"/>
              <a:t> </a:t>
            </a:r>
            <a:r>
              <a:rPr lang="de-DE" dirty="0" err="1"/>
              <a:t>Matching</a:t>
            </a:r>
            <a:r>
              <a:rPr lang="de-DE" dirty="0"/>
              <a:t> </a:t>
            </a:r>
            <a:r>
              <a:rPr lang="de-DE" dirty="0" err="1"/>
              <a:t>Attacks</a:t>
            </a:r>
            <a:endParaRPr lang="de-DE" dirty="0"/>
          </a:p>
        </p:txBody>
      </p:sp>
      <p:pic>
        <p:nvPicPr>
          <p:cNvPr id="8" name="Grafik 7">
            <a:extLst>
              <a:ext uri="{FF2B5EF4-FFF2-40B4-BE49-F238E27FC236}">
                <a16:creationId xmlns:a16="http://schemas.microsoft.com/office/drawing/2014/main" id="{52418571-4529-411F-B64C-DF801EE1C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470" y="2782583"/>
            <a:ext cx="4725059" cy="2372056"/>
          </a:xfrm>
          <a:prstGeom prst="rect">
            <a:avLst/>
          </a:prstGeom>
        </p:spPr>
      </p:pic>
      <p:sp>
        <p:nvSpPr>
          <p:cNvPr id="7" name="Pfeil: nach oben 6">
            <a:extLst>
              <a:ext uri="{FF2B5EF4-FFF2-40B4-BE49-F238E27FC236}">
                <a16:creationId xmlns:a16="http://schemas.microsoft.com/office/drawing/2014/main" id="{32A3DA81-67B0-412B-AD13-622A9A050DD2}"/>
              </a:ext>
            </a:extLst>
          </p:cNvPr>
          <p:cNvSpPr/>
          <p:nvPr/>
        </p:nvSpPr>
        <p:spPr>
          <a:xfrm rot="14538008">
            <a:off x="6805019" y="3664232"/>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9" name="Pfeil: nach oben 8">
            <a:extLst>
              <a:ext uri="{FF2B5EF4-FFF2-40B4-BE49-F238E27FC236}">
                <a16:creationId xmlns:a16="http://schemas.microsoft.com/office/drawing/2014/main" id="{23E141D4-90C0-4ADD-AAC0-C94A5F3656AF}"/>
              </a:ext>
            </a:extLst>
          </p:cNvPr>
          <p:cNvSpPr/>
          <p:nvPr/>
        </p:nvSpPr>
        <p:spPr>
          <a:xfrm rot="1495549">
            <a:off x="3836350" y="5063264"/>
            <a:ext cx="415600" cy="415600"/>
          </a:xfrm>
          <a:prstGeom prst="up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Textfeld 9">
            <a:extLst>
              <a:ext uri="{FF2B5EF4-FFF2-40B4-BE49-F238E27FC236}">
                <a16:creationId xmlns:a16="http://schemas.microsoft.com/office/drawing/2014/main" id="{3629483C-59DF-473B-92E3-EB230628E392}"/>
              </a:ext>
            </a:extLst>
          </p:cNvPr>
          <p:cNvSpPr txBox="1"/>
          <p:nvPr/>
        </p:nvSpPr>
        <p:spPr>
          <a:xfrm>
            <a:off x="2628900" y="5435932"/>
            <a:ext cx="2448272" cy="369332"/>
          </a:xfrm>
          <a:prstGeom prst="rect">
            <a:avLst/>
          </a:prstGeom>
          <a:noFill/>
        </p:spPr>
        <p:txBody>
          <a:bodyPr wrap="square" rtlCol="0">
            <a:spAutoFit/>
          </a:bodyPr>
          <a:lstStyle/>
          <a:p>
            <a:r>
              <a:rPr lang="en-US" b="0" dirty="0"/>
              <a:t>Generation of race</a:t>
            </a:r>
          </a:p>
        </p:txBody>
      </p:sp>
      <p:sp>
        <p:nvSpPr>
          <p:cNvPr id="11" name="Textfeld 10">
            <a:extLst>
              <a:ext uri="{FF2B5EF4-FFF2-40B4-BE49-F238E27FC236}">
                <a16:creationId xmlns:a16="http://schemas.microsoft.com/office/drawing/2014/main" id="{BEF50669-3AB0-4CE1-8434-7A16472C3F23}"/>
              </a:ext>
            </a:extLst>
          </p:cNvPr>
          <p:cNvSpPr txBox="1"/>
          <p:nvPr/>
        </p:nvSpPr>
        <p:spPr>
          <a:xfrm>
            <a:off x="7071890" y="3412037"/>
            <a:ext cx="1483578" cy="646331"/>
          </a:xfrm>
          <a:prstGeom prst="rect">
            <a:avLst/>
          </a:prstGeom>
          <a:noFill/>
        </p:spPr>
        <p:txBody>
          <a:bodyPr wrap="square" rtlCol="0">
            <a:spAutoFit/>
          </a:bodyPr>
          <a:lstStyle/>
          <a:p>
            <a:r>
              <a:rPr lang="en-US" b="0" dirty="0"/>
              <a:t>Generation of ZIP</a:t>
            </a:r>
          </a:p>
        </p:txBody>
      </p:sp>
    </p:spTree>
    <p:extLst>
      <p:ext uri="{BB962C8B-B14F-4D97-AF65-F5344CB8AC3E}">
        <p14:creationId xmlns:p14="http://schemas.microsoft.com/office/powerpoint/2010/main" val="416100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Prior examples, all attributes were quasi-identifier</a:t>
            </a:r>
          </a:p>
          <a:p>
            <a:pPr lvl="1"/>
            <a:r>
              <a:rPr lang="en-US" dirty="0"/>
              <a:t>Not typical in the real world </a:t>
            </a:r>
            <a:r>
              <a:rPr lang="en-US" dirty="0">
                <a:sym typeface="Wingdings" panose="05000000000000000000" pitchFamily="2" charset="2"/>
              </a:rPr>
              <a:t> subsequent releases are common</a:t>
            </a:r>
            <a:r>
              <a:rPr lang="en-US" dirty="0"/>
              <a:t> </a:t>
            </a:r>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11</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8" name="Grafik 7">
            <a:extLst>
              <a:ext uri="{FF2B5EF4-FFF2-40B4-BE49-F238E27FC236}">
                <a16:creationId xmlns:a16="http://schemas.microsoft.com/office/drawing/2014/main" id="{C80D9E64-9A88-4AAF-BDC6-08056EF01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942332"/>
            <a:ext cx="4172532" cy="2829320"/>
          </a:xfrm>
          <a:prstGeom prst="rect">
            <a:avLst/>
          </a:prstGeom>
        </p:spPr>
      </p:pic>
      <p:sp>
        <p:nvSpPr>
          <p:cNvPr id="9" name="Pfeil: nach rechts 8">
            <a:extLst>
              <a:ext uri="{FF2B5EF4-FFF2-40B4-BE49-F238E27FC236}">
                <a16:creationId xmlns:a16="http://schemas.microsoft.com/office/drawing/2014/main" id="{714169D4-2195-444C-97CE-A5F9FC3349FB}"/>
              </a:ext>
            </a:extLst>
          </p:cNvPr>
          <p:cNvSpPr/>
          <p:nvPr/>
        </p:nvSpPr>
        <p:spPr>
          <a:xfrm>
            <a:off x="5436096" y="3349312"/>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feld 9">
            <a:extLst>
              <a:ext uri="{FF2B5EF4-FFF2-40B4-BE49-F238E27FC236}">
                <a16:creationId xmlns:a16="http://schemas.microsoft.com/office/drawing/2014/main" id="{C6F83077-1A4A-4171-940A-68CA51561AEF}"/>
              </a:ext>
            </a:extLst>
          </p:cNvPr>
          <p:cNvSpPr txBox="1"/>
          <p:nvPr/>
        </p:nvSpPr>
        <p:spPr>
          <a:xfrm>
            <a:off x="6173366" y="3198196"/>
            <a:ext cx="2014548" cy="1015663"/>
          </a:xfrm>
          <a:prstGeom prst="rect">
            <a:avLst/>
          </a:prstGeom>
          <a:noFill/>
        </p:spPr>
        <p:txBody>
          <a:bodyPr wrap="square" rtlCol="0">
            <a:spAutoFit/>
          </a:bodyPr>
          <a:lstStyle/>
          <a:p>
            <a:r>
              <a:rPr lang="en-US" sz="2000" b="0" dirty="0"/>
              <a:t>Are unique     </a:t>
            </a:r>
            <a:r>
              <a:rPr lang="en-US" sz="2000" b="0" dirty="0">
                <a:sym typeface="Wingdings" panose="05000000000000000000" pitchFamily="2" charset="2"/>
              </a:rPr>
              <a:t>  subsequent release</a:t>
            </a:r>
            <a:endParaRPr lang="en-US" sz="2000" b="0" dirty="0"/>
          </a:p>
        </p:txBody>
      </p:sp>
    </p:spTree>
    <p:extLst>
      <p:ext uri="{BB962C8B-B14F-4D97-AF65-F5344CB8AC3E}">
        <p14:creationId xmlns:p14="http://schemas.microsoft.com/office/powerpoint/2010/main" val="204036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2F42DF-6375-4386-98AE-E1280CE9F63D}"/>
              </a:ext>
            </a:extLst>
          </p:cNvPr>
          <p:cNvSpPr>
            <a:spLocks noGrp="1"/>
          </p:cNvSpPr>
          <p:nvPr>
            <p:ph type="body" sz="quarter" idx="13"/>
          </p:nvPr>
        </p:nvSpPr>
        <p:spPr/>
        <p:txBody>
          <a:bodyPr/>
          <a:lstStyle/>
          <a:p>
            <a:r>
              <a:rPr lang="en-US" dirty="0"/>
              <a:t>Linking both tables on {Problem}</a:t>
            </a:r>
          </a:p>
          <a:p>
            <a:pPr lvl="1"/>
            <a:endParaRPr lang="en-US" dirty="0"/>
          </a:p>
        </p:txBody>
      </p:sp>
      <p:sp>
        <p:nvSpPr>
          <p:cNvPr id="3" name="Datumsplatzhalter 2">
            <a:extLst>
              <a:ext uri="{FF2B5EF4-FFF2-40B4-BE49-F238E27FC236}">
                <a16:creationId xmlns:a16="http://schemas.microsoft.com/office/drawing/2014/main" id="{76ABE376-BDA0-4305-B6BE-8D8C0BF64F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EB0631A-ED17-4091-AB67-4D7FF760FE8B}"/>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06C0578-B337-493E-B4B8-D6D431BE9F3F}"/>
              </a:ext>
            </a:extLst>
          </p:cNvPr>
          <p:cNvSpPr>
            <a:spLocks noGrp="1"/>
          </p:cNvSpPr>
          <p:nvPr>
            <p:ph type="sldNum" sz="quarter" idx="16"/>
          </p:nvPr>
        </p:nvSpPr>
        <p:spPr/>
        <p:txBody>
          <a:bodyPr/>
          <a:lstStyle/>
          <a:p>
            <a:fld id="{50E76E58-F275-47A3-BB17-470016A267B6}" type="slidenum">
              <a:rPr lang="de-DE" smtClean="0"/>
              <a:pPr/>
              <a:t>12</a:t>
            </a:fld>
            <a:endParaRPr lang="de-DE"/>
          </a:p>
        </p:txBody>
      </p:sp>
      <p:sp>
        <p:nvSpPr>
          <p:cNvPr id="6" name="Titel 5">
            <a:extLst>
              <a:ext uri="{FF2B5EF4-FFF2-40B4-BE49-F238E27FC236}">
                <a16:creationId xmlns:a16="http://schemas.microsoft.com/office/drawing/2014/main" id="{8FAFF667-F48A-47B4-86AA-4A7AF69D1E91}"/>
              </a:ext>
            </a:extLst>
          </p:cNvPr>
          <p:cNvSpPr>
            <a:spLocks noGrp="1"/>
          </p:cNvSpPr>
          <p:nvPr>
            <p:ph type="title"/>
          </p:nvPr>
        </p:nvSpPr>
        <p:spPr/>
        <p:txBody>
          <a:bodyPr/>
          <a:lstStyle/>
          <a:p>
            <a:r>
              <a:rPr lang="en-US" dirty="0"/>
              <a:t>Complementary Release Attack</a:t>
            </a:r>
          </a:p>
        </p:txBody>
      </p:sp>
      <p:pic>
        <p:nvPicPr>
          <p:cNvPr id="9" name="Grafik 8">
            <a:extLst>
              <a:ext uri="{FF2B5EF4-FFF2-40B4-BE49-F238E27FC236}">
                <a16:creationId xmlns:a16="http://schemas.microsoft.com/office/drawing/2014/main" id="{F873F260-AEA6-4E2E-8184-8CA0869E9322}"/>
              </a:ext>
            </a:extLst>
          </p:cNvPr>
          <p:cNvPicPr>
            <a:picLocks noChangeAspect="1"/>
          </p:cNvPicPr>
          <p:nvPr/>
        </p:nvPicPr>
        <p:blipFill rotWithShape="1">
          <a:blip r:embed="rId2">
            <a:extLst>
              <a:ext uri="{28A0092B-C50C-407E-A947-70E740481C1C}">
                <a14:useLocalDpi xmlns:a14="http://schemas.microsoft.com/office/drawing/2010/main" val="0"/>
              </a:ext>
            </a:extLst>
          </a:blip>
          <a:srcRect l="52742"/>
          <a:stretch/>
        </p:blipFill>
        <p:spPr>
          <a:xfrm>
            <a:off x="4864348" y="1416863"/>
            <a:ext cx="3195856" cy="2228718"/>
          </a:xfrm>
          <a:prstGeom prst="rect">
            <a:avLst/>
          </a:prstGeom>
        </p:spPr>
      </p:pic>
      <p:pic>
        <p:nvPicPr>
          <p:cNvPr id="11" name="Grafik 10">
            <a:extLst>
              <a:ext uri="{FF2B5EF4-FFF2-40B4-BE49-F238E27FC236}">
                <a16:creationId xmlns:a16="http://schemas.microsoft.com/office/drawing/2014/main" id="{2BAAFAD1-ADC1-45CA-A858-640B74637FF9}"/>
              </a:ext>
            </a:extLst>
          </p:cNvPr>
          <p:cNvPicPr>
            <a:picLocks noChangeAspect="1"/>
          </p:cNvPicPr>
          <p:nvPr/>
        </p:nvPicPr>
        <p:blipFill rotWithShape="1">
          <a:blip r:embed="rId2">
            <a:extLst>
              <a:ext uri="{28A0092B-C50C-407E-A947-70E740481C1C}">
                <a14:useLocalDpi xmlns:a14="http://schemas.microsoft.com/office/drawing/2010/main" val="0"/>
              </a:ext>
            </a:extLst>
          </a:blip>
          <a:srcRect r="51963"/>
          <a:stretch/>
        </p:blipFill>
        <p:spPr>
          <a:xfrm>
            <a:off x="634941" y="1415459"/>
            <a:ext cx="3248505" cy="2228719"/>
          </a:xfrm>
          <a:prstGeom prst="rect">
            <a:avLst/>
          </a:prstGeom>
        </p:spPr>
      </p:pic>
      <p:pic>
        <p:nvPicPr>
          <p:cNvPr id="13" name="Grafik 12">
            <a:extLst>
              <a:ext uri="{FF2B5EF4-FFF2-40B4-BE49-F238E27FC236}">
                <a16:creationId xmlns:a16="http://schemas.microsoft.com/office/drawing/2014/main" id="{B8226B20-2B97-4934-872A-B6AA063F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3951755"/>
            <a:ext cx="2947607" cy="2059937"/>
          </a:xfrm>
          <a:prstGeom prst="rect">
            <a:avLst/>
          </a:prstGeom>
        </p:spPr>
      </p:pic>
      <p:sp>
        <p:nvSpPr>
          <p:cNvPr id="14" name="Pfeil: nach rechts 13">
            <a:extLst>
              <a:ext uri="{FF2B5EF4-FFF2-40B4-BE49-F238E27FC236}">
                <a16:creationId xmlns:a16="http://schemas.microsoft.com/office/drawing/2014/main" id="{DD498C96-9F6C-4C92-B90F-1A052180AD04}"/>
              </a:ext>
            </a:extLst>
          </p:cNvPr>
          <p:cNvSpPr/>
          <p:nvPr/>
        </p:nvSpPr>
        <p:spPr>
          <a:xfrm>
            <a:off x="4701757" y="4583144"/>
            <a:ext cx="774020" cy="713433"/>
          </a:xfrm>
          <a:prstGeom prst="rightArrow">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AC01D92A-91D7-483A-B70A-8EFB67811A17}"/>
              </a:ext>
            </a:extLst>
          </p:cNvPr>
          <p:cNvSpPr txBox="1"/>
          <p:nvPr/>
        </p:nvSpPr>
        <p:spPr>
          <a:xfrm>
            <a:off x="1111834" y="3564200"/>
            <a:ext cx="2294718" cy="276999"/>
          </a:xfrm>
          <a:prstGeom prst="rect">
            <a:avLst/>
          </a:prstGeom>
          <a:noFill/>
        </p:spPr>
        <p:txBody>
          <a:bodyPr wrap="square" rtlCol="0">
            <a:spAutoFit/>
          </a:bodyPr>
          <a:lstStyle/>
          <a:p>
            <a:r>
              <a:rPr lang="en-US" sz="1200" b="0" dirty="0"/>
              <a:t>Released table 1</a:t>
            </a:r>
          </a:p>
        </p:txBody>
      </p:sp>
      <p:sp>
        <p:nvSpPr>
          <p:cNvPr id="16" name="Textfeld 15">
            <a:extLst>
              <a:ext uri="{FF2B5EF4-FFF2-40B4-BE49-F238E27FC236}">
                <a16:creationId xmlns:a16="http://schemas.microsoft.com/office/drawing/2014/main" id="{C022F68A-AEAC-4556-BE0A-878D4DAC8439}"/>
              </a:ext>
            </a:extLst>
          </p:cNvPr>
          <p:cNvSpPr txBox="1"/>
          <p:nvPr/>
        </p:nvSpPr>
        <p:spPr>
          <a:xfrm>
            <a:off x="5314917" y="3601777"/>
            <a:ext cx="2294718" cy="276999"/>
          </a:xfrm>
          <a:prstGeom prst="rect">
            <a:avLst/>
          </a:prstGeom>
          <a:noFill/>
        </p:spPr>
        <p:txBody>
          <a:bodyPr wrap="square" rtlCol="0">
            <a:spAutoFit/>
          </a:bodyPr>
          <a:lstStyle/>
          <a:p>
            <a:r>
              <a:rPr lang="en-US" sz="1200" b="0" dirty="0"/>
              <a:t>Released table 2</a:t>
            </a:r>
          </a:p>
        </p:txBody>
      </p:sp>
      <p:sp>
        <p:nvSpPr>
          <p:cNvPr id="17" name="Textfeld 16">
            <a:extLst>
              <a:ext uri="{FF2B5EF4-FFF2-40B4-BE49-F238E27FC236}">
                <a16:creationId xmlns:a16="http://schemas.microsoft.com/office/drawing/2014/main" id="{7E7045DB-CB22-4938-B6CF-2F0DC2898601}"/>
              </a:ext>
            </a:extLst>
          </p:cNvPr>
          <p:cNvSpPr txBox="1"/>
          <p:nvPr/>
        </p:nvSpPr>
        <p:spPr>
          <a:xfrm>
            <a:off x="1946116" y="5987788"/>
            <a:ext cx="2294718" cy="276999"/>
          </a:xfrm>
          <a:prstGeom prst="rect">
            <a:avLst/>
          </a:prstGeom>
          <a:noFill/>
        </p:spPr>
        <p:txBody>
          <a:bodyPr wrap="square" rtlCol="0">
            <a:spAutoFit/>
          </a:bodyPr>
          <a:lstStyle/>
          <a:p>
            <a:r>
              <a:rPr lang="en-US" sz="1200" b="0" dirty="0"/>
              <a:t>Linked table of table 1 and 2</a:t>
            </a:r>
          </a:p>
        </p:txBody>
      </p:sp>
      <p:sp>
        <p:nvSpPr>
          <p:cNvPr id="18" name="Textfeld 17">
            <a:extLst>
              <a:ext uri="{FF2B5EF4-FFF2-40B4-BE49-F238E27FC236}">
                <a16:creationId xmlns:a16="http://schemas.microsoft.com/office/drawing/2014/main" id="{7E27042C-B6A3-40E3-815E-0CC13AFB8708}"/>
              </a:ext>
            </a:extLst>
          </p:cNvPr>
          <p:cNvSpPr txBox="1"/>
          <p:nvPr/>
        </p:nvSpPr>
        <p:spPr>
          <a:xfrm>
            <a:off x="5336740" y="4432028"/>
            <a:ext cx="2115579" cy="1015663"/>
          </a:xfrm>
          <a:prstGeom prst="rect">
            <a:avLst/>
          </a:prstGeom>
          <a:noFill/>
        </p:spPr>
        <p:txBody>
          <a:bodyPr wrap="square" rtlCol="0">
            <a:spAutoFit/>
          </a:bodyPr>
          <a:lstStyle/>
          <a:p>
            <a:r>
              <a:rPr lang="en-US" sz="2000" b="0" dirty="0"/>
              <a:t>Are unique</a:t>
            </a:r>
            <a:br>
              <a:rPr lang="en-US" sz="2000" b="0" dirty="0"/>
            </a:br>
            <a:r>
              <a:rPr lang="en-US" sz="2000" b="0" dirty="0"/>
              <a:t>Fix: table 2 is based on table 1</a:t>
            </a:r>
          </a:p>
        </p:txBody>
      </p:sp>
    </p:spTree>
    <p:extLst>
      <p:ext uri="{BB962C8B-B14F-4D97-AF65-F5344CB8AC3E}">
        <p14:creationId xmlns:p14="http://schemas.microsoft.com/office/powerpoint/2010/main" val="302178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7F551F4-610E-488D-AB7B-CE0A61388660}"/>
              </a:ext>
            </a:extLst>
          </p:cNvPr>
          <p:cNvSpPr>
            <a:spLocks noGrp="1"/>
          </p:cNvSpPr>
          <p:nvPr>
            <p:ph type="body" sz="quarter" idx="13"/>
          </p:nvPr>
        </p:nvSpPr>
        <p:spPr/>
        <p:txBody>
          <a:bodyPr/>
          <a:lstStyle/>
          <a:p>
            <a:endParaRPr lang="en-US" dirty="0"/>
          </a:p>
          <a:p>
            <a:r>
              <a:rPr lang="de-DE" dirty="0"/>
              <a:t>Goal </a:t>
            </a:r>
            <a:r>
              <a:rPr lang="de-DE" dirty="0" err="1"/>
              <a:t>of</a:t>
            </a:r>
            <a:r>
              <a:rPr lang="de-DE" dirty="0"/>
              <a:t> k-</a:t>
            </a:r>
            <a:r>
              <a:rPr lang="de-DE" dirty="0" err="1"/>
              <a:t>anonmity</a:t>
            </a:r>
            <a:r>
              <a:rPr lang="de-DE" dirty="0"/>
              <a:t> </a:t>
            </a:r>
            <a:r>
              <a:rPr lang="de-DE" dirty="0" err="1"/>
              <a:t>algorithm</a:t>
            </a:r>
            <a:r>
              <a:rPr lang="de-DE" dirty="0"/>
              <a:t> </a:t>
            </a:r>
            <a:r>
              <a:rPr lang="de-DE" dirty="0" err="1"/>
              <a:t>is</a:t>
            </a:r>
            <a:r>
              <a:rPr lang="de-DE" dirty="0"/>
              <a:t> </a:t>
            </a:r>
            <a:r>
              <a:rPr lang="de-DE" dirty="0" err="1"/>
              <a:t>to</a:t>
            </a:r>
            <a:r>
              <a:rPr lang="de-DE" dirty="0"/>
              <a:t> find a optimal </a:t>
            </a:r>
            <a:r>
              <a:rPr lang="de-DE" dirty="0" err="1"/>
              <a:t>solution</a:t>
            </a:r>
            <a:endParaRPr lang="de-DE" dirty="0"/>
          </a:p>
          <a:p>
            <a:r>
              <a:rPr lang="de-DE" dirty="0"/>
              <a:t>Minimal Information </a:t>
            </a:r>
            <a:r>
              <a:rPr lang="de-DE" dirty="0" err="1"/>
              <a:t>loss</a:t>
            </a:r>
            <a:endParaRPr lang="de-DE" dirty="0"/>
          </a:p>
          <a:p>
            <a:r>
              <a:rPr lang="de-DE" dirty="0"/>
              <a:t>Datamining</a:t>
            </a:r>
          </a:p>
          <a:p>
            <a:r>
              <a:rPr lang="de-DE" dirty="0" err="1"/>
              <a:t>Heuristic</a:t>
            </a:r>
            <a:r>
              <a:rPr lang="de-DE" dirty="0"/>
              <a:t> /</a:t>
            </a:r>
            <a:r>
              <a:rPr lang="de-DE" dirty="0" err="1"/>
              <a:t>Approximations</a:t>
            </a:r>
            <a:r>
              <a:rPr lang="de-DE" dirty="0"/>
              <a:t>/ Loss </a:t>
            </a:r>
            <a:r>
              <a:rPr lang="de-DE" dirty="0" err="1"/>
              <a:t>Metrics</a:t>
            </a:r>
            <a:endParaRPr lang="de-DE" dirty="0"/>
          </a:p>
          <a:p>
            <a:r>
              <a:rPr lang="de-DE" dirty="0"/>
              <a:t>NP-Hard</a:t>
            </a:r>
          </a:p>
          <a:p>
            <a:endParaRPr lang="de-DE" dirty="0"/>
          </a:p>
        </p:txBody>
      </p:sp>
      <p:sp>
        <p:nvSpPr>
          <p:cNvPr id="3" name="Datumsplatzhalter 2">
            <a:extLst>
              <a:ext uri="{FF2B5EF4-FFF2-40B4-BE49-F238E27FC236}">
                <a16:creationId xmlns:a16="http://schemas.microsoft.com/office/drawing/2014/main" id="{49D056D6-2543-4934-B1CF-0CC27979754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ABEE3C34-C2C7-4728-B360-111405533D4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EB8AD93-9E3D-4E56-97AA-90997DA25138}"/>
              </a:ext>
            </a:extLst>
          </p:cNvPr>
          <p:cNvSpPr>
            <a:spLocks noGrp="1"/>
          </p:cNvSpPr>
          <p:nvPr>
            <p:ph type="sldNum" sz="quarter" idx="16"/>
          </p:nvPr>
        </p:nvSpPr>
        <p:spPr/>
        <p:txBody>
          <a:bodyPr/>
          <a:lstStyle/>
          <a:p>
            <a:fld id="{50E76E58-F275-47A3-BB17-470016A267B6}" type="slidenum">
              <a:rPr lang="de-DE" smtClean="0"/>
              <a:pPr/>
              <a:t>13</a:t>
            </a:fld>
            <a:endParaRPr lang="de-DE"/>
          </a:p>
        </p:txBody>
      </p:sp>
      <p:sp>
        <p:nvSpPr>
          <p:cNvPr id="6" name="Titel 5">
            <a:extLst>
              <a:ext uri="{FF2B5EF4-FFF2-40B4-BE49-F238E27FC236}">
                <a16:creationId xmlns:a16="http://schemas.microsoft.com/office/drawing/2014/main" id="{4BFCF9A1-69B3-4D2C-8818-7711643B9733}"/>
              </a:ext>
            </a:extLst>
          </p:cNvPr>
          <p:cNvSpPr>
            <a:spLocks noGrp="1"/>
          </p:cNvSpPr>
          <p:nvPr>
            <p:ph type="title"/>
          </p:nvPr>
        </p:nvSpPr>
        <p:spPr/>
        <p:txBody>
          <a:bodyPr/>
          <a:lstStyle/>
          <a:p>
            <a:r>
              <a:rPr lang="de-DE" dirty="0"/>
              <a:t>Optimal K-</a:t>
            </a:r>
            <a:r>
              <a:rPr lang="de-DE" dirty="0" err="1"/>
              <a:t>Anonymity</a:t>
            </a:r>
            <a:endParaRPr lang="de-DE" dirty="0"/>
          </a:p>
        </p:txBody>
      </p:sp>
      <p:pic>
        <p:nvPicPr>
          <p:cNvPr id="8" name="Grafik 7">
            <a:extLst>
              <a:ext uri="{FF2B5EF4-FFF2-40B4-BE49-F238E27FC236}">
                <a16:creationId xmlns:a16="http://schemas.microsoft.com/office/drawing/2014/main" id="{F8F3F7CA-32E0-4C54-8871-FD67CAB0A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213" y="3941346"/>
            <a:ext cx="3887369" cy="1843724"/>
          </a:xfrm>
          <a:prstGeom prst="rect">
            <a:avLst/>
          </a:prstGeom>
        </p:spPr>
      </p:pic>
      <p:pic>
        <p:nvPicPr>
          <p:cNvPr id="9" name="Grafik 8">
            <a:extLst>
              <a:ext uri="{FF2B5EF4-FFF2-40B4-BE49-F238E27FC236}">
                <a16:creationId xmlns:a16="http://schemas.microsoft.com/office/drawing/2014/main" id="{0435FEEA-0B13-44FB-A367-342EC84D6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3570859"/>
            <a:ext cx="2066032" cy="2556971"/>
          </a:xfrm>
          <a:prstGeom prst="rect">
            <a:avLst/>
          </a:prstGeom>
        </p:spPr>
      </p:pic>
    </p:spTree>
    <p:extLst>
      <p:ext uri="{BB962C8B-B14F-4D97-AF65-F5344CB8AC3E}">
        <p14:creationId xmlns:p14="http://schemas.microsoft.com/office/powerpoint/2010/main" val="162447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C32DD69-3EF5-415C-990C-1E48C3A326C4}"/>
              </a:ext>
            </a:extLst>
          </p:cNvPr>
          <p:cNvSpPr>
            <a:spLocks noGrp="1"/>
          </p:cNvSpPr>
          <p:nvPr>
            <p:ph type="body" sz="quarter" idx="13"/>
          </p:nvPr>
        </p:nvSpPr>
        <p:spPr/>
        <p:txBody>
          <a:bodyPr/>
          <a:lstStyle/>
          <a:p>
            <a:r>
              <a:rPr lang="en-US" dirty="0"/>
              <a:t>Suppression refers to removing a certain attribute value</a:t>
            </a:r>
            <a:endParaRPr lang="en-US" i="1" dirty="0"/>
          </a:p>
          <a:p>
            <a:r>
              <a:rPr lang="en-US" dirty="0"/>
              <a:t>Some </a:t>
            </a:r>
            <a:r>
              <a:rPr lang="en-US" dirty="0" err="1"/>
              <a:t>algorthim</a:t>
            </a:r>
            <a:r>
              <a:rPr lang="en-US" dirty="0"/>
              <a:t> work with </a:t>
            </a:r>
            <a:r>
              <a:rPr lang="en-US" dirty="0" err="1"/>
              <a:t>maxsup</a:t>
            </a:r>
            <a:endParaRPr lang="en-US" dirty="0"/>
          </a:p>
          <a:p>
            <a:r>
              <a:rPr lang="en-US" dirty="0"/>
              <a:t>The idea of generalizing an attribute is a simple concept. A value is replaced by a less specific, more general value that is faithful to the original.</a:t>
            </a:r>
          </a:p>
          <a:p>
            <a:r>
              <a:rPr lang="en-US" dirty="0"/>
              <a:t>Generalization </a:t>
            </a:r>
            <a:r>
              <a:rPr lang="en-US" dirty="0" err="1"/>
              <a:t>incluce</a:t>
            </a:r>
            <a:r>
              <a:rPr lang="en-US" dirty="0"/>
              <a:t> suppression </a:t>
            </a:r>
          </a:p>
          <a:p>
            <a:r>
              <a:rPr lang="en-US" dirty="0"/>
              <a:t>There is no </a:t>
            </a:r>
            <a:r>
              <a:rPr lang="en-US" dirty="0" err="1"/>
              <a:t>compination</a:t>
            </a:r>
            <a:r>
              <a:rPr lang="en-US" dirty="0"/>
              <a:t> between optimal k-anonymity and </a:t>
            </a:r>
            <a:r>
              <a:rPr lang="en-US" dirty="0" err="1"/>
              <a:t>dataquality</a:t>
            </a:r>
            <a:endParaRPr lang="de-DE" dirty="0"/>
          </a:p>
        </p:txBody>
      </p:sp>
      <p:sp>
        <p:nvSpPr>
          <p:cNvPr id="3" name="Datumsplatzhalter 2">
            <a:extLst>
              <a:ext uri="{FF2B5EF4-FFF2-40B4-BE49-F238E27FC236}">
                <a16:creationId xmlns:a16="http://schemas.microsoft.com/office/drawing/2014/main" id="{3B376E2D-21B0-4BCB-B6B7-6911665926D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F4344EE-8113-4041-BDC8-BFC34AA277B9}"/>
              </a:ext>
            </a:extLst>
          </p:cNvPr>
          <p:cNvSpPr>
            <a:spLocks noGrp="1"/>
          </p:cNvSpPr>
          <p:nvPr>
            <p:ph type="ftr" sz="quarter" idx="15"/>
          </p:nvPr>
        </p:nvSpPr>
        <p:spPr/>
        <p:txBody>
          <a:bodyPr/>
          <a:lstStyle/>
          <a:p>
            <a:r>
              <a:rPr lang="de-DE" dirty="0" err="1"/>
              <a:t>Schallner</a:t>
            </a:r>
            <a:r>
              <a:rPr lang="de-DE" dirty="0"/>
              <a:t> Ludwig, </a:t>
            </a:r>
            <a:r>
              <a:rPr lang="de-DE" dirty="0" err="1"/>
              <a:t>Wiegnand</a:t>
            </a:r>
            <a:r>
              <a:rPr lang="de-DE" dirty="0"/>
              <a:t> Andreas</a:t>
            </a:r>
          </a:p>
        </p:txBody>
      </p:sp>
      <p:sp>
        <p:nvSpPr>
          <p:cNvPr id="5" name="Foliennummernplatzhalter 4">
            <a:extLst>
              <a:ext uri="{FF2B5EF4-FFF2-40B4-BE49-F238E27FC236}">
                <a16:creationId xmlns:a16="http://schemas.microsoft.com/office/drawing/2014/main" id="{AE20C96D-28EE-47F2-8898-160717279F6F}"/>
              </a:ext>
            </a:extLst>
          </p:cNvPr>
          <p:cNvSpPr>
            <a:spLocks noGrp="1"/>
          </p:cNvSpPr>
          <p:nvPr>
            <p:ph type="sldNum" sz="quarter" idx="16"/>
          </p:nvPr>
        </p:nvSpPr>
        <p:spPr/>
        <p:txBody>
          <a:bodyPr/>
          <a:lstStyle/>
          <a:p>
            <a:fld id="{50E76E58-F275-47A3-BB17-470016A267B6}" type="slidenum">
              <a:rPr lang="de-DE" smtClean="0"/>
              <a:pPr/>
              <a:t>14</a:t>
            </a:fld>
            <a:endParaRPr lang="de-DE"/>
          </a:p>
        </p:txBody>
      </p:sp>
      <p:sp>
        <p:nvSpPr>
          <p:cNvPr id="6" name="Titel 5">
            <a:extLst>
              <a:ext uri="{FF2B5EF4-FFF2-40B4-BE49-F238E27FC236}">
                <a16:creationId xmlns:a16="http://schemas.microsoft.com/office/drawing/2014/main" id="{F4C53128-9BE4-4961-B2C1-5007447E2543}"/>
              </a:ext>
            </a:extLst>
          </p:cNvPr>
          <p:cNvSpPr>
            <a:spLocks noGrp="1"/>
          </p:cNvSpPr>
          <p:nvPr>
            <p:ph type="title"/>
          </p:nvPr>
        </p:nvSpPr>
        <p:spPr/>
        <p:txBody>
          <a:bodyPr/>
          <a:lstStyle/>
          <a:p>
            <a:r>
              <a:rPr lang="de-DE" dirty="0"/>
              <a:t>K-</a:t>
            </a:r>
            <a:r>
              <a:rPr lang="de-DE" dirty="0" err="1"/>
              <a:t>Anonymity</a:t>
            </a:r>
            <a:r>
              <a:rPr lang="de-DE" dirty="0"/>
              <a:t> </a:t>
            </a:r>
            <a:r>
              <a:rPr lang="de-DE" dirty="0" err="1"/>
              <a:t>Generalization</a:t>
            </a:r>
            <a:r>
              <a:rPr lang="de-DE" dirty="0"/>
              <a:t> and </a:t>
            </a:r>
            <a:r>
              <a:rPr lang="de-DE" dirty="0" err="1"/>
              <a:t>Supression</a:t>
            </a:r>
            <a:endParaRPr lang="de-DE" dirty="0"/>
          </a:p>
        </p:txBody>
      </p:sp>
      <p:pic>
        <p:nvPicPr>
          <p:cNvPr id="7" name="Grafik 6">
            <a:extLst>
              <a:ext uri="{FF2B5EF4-FFF2-40B4-BE49-F238E27FC236}">
                <a16:creationId xmlns:a16="http://schemas.microsoft.com/office/drawing/2014/main" id="{CEFAB84D-C3D4-4914-AD65-3F5CDC7E38B9}"/>
              </a:ext>
            </a:extLst>
          </p:cNvPr>
          <p:cNvPicPr>
            <a:picLocks noChangeAspect="1"/>
          </p:cNvPicPr>
          <p:nvPr/>
        </p:nvPicPr>
        <p:blipFill>
          <a:blip r:embed="rId3"/>
          <a:stretch>
            <a:fillRect/>
          </a:stretch>
        </p:blipFill>
        <p:spPr>
          <a:xfrm>
            <a:off x="5023032" y="3976432"/>
            <a:ext cx="2990850" cy="1762125"/>
          </a:xfrm>
          <a:prstGeom prst="rect">
            <a:avLst/>
          </a:prstGeom>
        </p:spPr>
      </p:pic>
      <p:sp>
        <p:nvSpPr>
          <p:cNvPr id="8" name="Textfeld 7">
            <a:extLst>
              <a:ext uri="{FF2B5EF4-FFF2-40B4-BE49-F238E27FC236}">
                <a16:creationId xmlns:a16="http://schemas.microsoft.com/office/drawing/2014/main" id="{0D4C9887-50AB-4686-94FF-DCFD85A27939}"/>
              </a:ext>
            </a:extLst>
          </p:cNvPr>
          <p:cNvSpPr txBox="1"/>
          <p:nvPr/>
        </p:nvSpPr>
        <p:spPr>
          <a:xfrm>
            <a:off x="2935077" y="5826779"/>
            <a:ext cx="7128792" cy="369332"/>
          </a:xfrm>
          <a:prstGeom prst="rect">
            <a:avLst/>
          </a:prstGeom>
          <a:noFill/>
        </p:spPr>
        <p:txBody>
          <a:bodyPr wrap="square" rtlCol="0">
            <a:spAutoFit/>
          </a:bodyPr>
          <a:lstStyle/>
          <a:p>
            <a:r>
              <a:rPr lang="de-DE" sz="900" b="0" dirty="0"/>
              <a:t>Source: ACHIEVING </a:t>
            </a:r>
            <a:r>
              <a:rPr lang="de-DE" sz="900" b="0" i="1" dirty="0"/>
              <a:t>k</a:t>
            </a:r>
            <a:r>
              <a:rPr lang="de-DE" sz="900" b="0" dirty="0"/>
              <a:t>-ANONYMITY PRIVACY PROTECTION</a:t>
            </a:r>
          </a:p>
          <a:p>
            <a:r>
              <a:rPr lang="de-DE" sz="900" b="0" dirty="0"/>
              <a:t>USING GENERALIZATION AND SUPPRESSION: Sweeney 2002</a:t>
            </a:r>
          </a:p>
        </p:txBody>
      </p:sp>
    </p:spTree>
    <p:extLst>
      <p:ext uri="{BB962C8B-B14F-4D97-AF65-F5344CB8AC3E}">
        <p14:creationId xmlns:p14="http://schemas.microsoft.com/office/powerpoint/2010/main" val="130313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A8156BB6-EC70-48A0-9B51-DFE5080A303E}"/>
              </a:ext>
            </a:extLst>
          </p:cNvPr>
          <p:cNvPicPr>
            <a:picLocks noChangeAspect="1"/>
          </p:cNvPicPr>
          <p:nvPr/>
        </p:nvPicPr>
        <p:blipFill>
          <a:blip r:embed="rId2"/>
          <a:stretch>
            <a:fillRect/>
          </a:stretch>
        </p:blipFill>
        <p:spPr>
          <a:xfrm>
            <a:off x="373063" y="980728"/>
            <a:ext cx="7870825" cy="4422654"/>
          </a:xfrm>
          <a:prstGeom prst="rect">
            <a:avLst/>
          </a:prstGeom>
        </p:spPr>
      </p:pic>
      <p:sp>
        <p:nvSpPr>
          <p:cNvPr id="3" name="Datumsplatzhalter 2">
            <a:extLst>
              <a:ext uri="{FF2B5EF4-FFF2-40B4-BE49-F238E27FC236}">
                <a16:creationId xmlns:a16="http://schemas.microsoft.com/office/drawing/2014/main" id="{E43159F1-4B2B-4D8A-85F3-BE6869DA49B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B03DDF20-3961-43D3-A811-B75326A33DE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87F80F08-6213-4E62-BB1A-D9FADB986BAD}"/>
              </a:ext>
            </a:extLst>
          </p:cNvPr>
          <p:cNvSpPr>
            <a:spLocks noGrp="1"/>
          </p:cNvSpPr>
          <p:nvPr>
            <p:ph type="sldNum" sz="quarter" idx="16"/>
          </p:nvPr>
        </p:nvSpPr>
        <p:spPr/>
        <p:txBody>
          <a:bodyPr/>
          <a:lstStyle/>
          <a:p>
            <a:fld id="{50E76E58-F275-47A3-BB17-470016A267B6}" type="slidenum">
              <a:rPr lang="de-DE" smtClean="0"/>
              <a:pPr/>
              <a:t>15</a:t>
            </a:fld>
            <a:endParaRPr lang="de-DE"/>
          </a:p>
        </p:txBody>
      </p:sp>
      <p:sp>
        <p:nvSpPr>
          <p:cNvPr id="6" name="Titel 5">
            <a:extLst>
              <a:ext uri="{FF2B5EF4-FFF2-40B4-BE49-F238E27FC236}">
                <a16:creationId xmlns:a16="http://schemas.microsoft.com/office/drawing/2014/main" id="{BD79206F-6FDA-472B-A9F3-982A455FAE6A}"/>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endParaRPr lang="de-DE" dirty="0"/>
          </a:p>
        </p:txBody>
      </p:sp>
      <p:sp>
        <p:nvSpPr>
          <p:cNvPr id="8" name="Textfeld 7">
            <a:extLst>
              <a:ext uri="{FF2B5EF4-FFF2-40B4-BE49-F238E27FC236}">
                <a16:creationId xmlns:a16="http://schemas.microsoft.com/office/drawing/2014/main" id="{7D761876-F2DC-4D42-B3C9-6CAD0DBAA104}"/>
              </a:ext>
            </a:extLst>
          </p:cNvPr>
          <p:cNvSpPr txBox="1"/>
          <p:nvPr/>
        </p:nvSpPr>
        <p:spPr>
          <a:xfrm>
            <a:off x="659800" y="5422799"/>
            <a:ext cx="11399217" cy="246221"/>
          </a:xfrm>
          <a:prstGeom prst="rect">
            <a:avLst/>
          </a:prstGeom>
          <a:noFill/>
        </p:spPr>
        <p:txBody>
          <a:bodyPr wrap="square" rtlCol="0">
            <a:spAutoFit/>
          </a:bodyPr>
          <a:lstStyle/>
          <a:p>
            <a:pPr algn="l"/>
            <a:r>
              <a:rPr lang="de-DE" sz="1000" dirty="0"/>
              <a:t>Source: </a:t>
            </a:r>
            <a:r>
              <a:rPr lang="en-US" sz="1000" b="0" dirty="0"/>
              <a:t>A Globally Optimal k-Anonymity Method for the </a:t>
            </a:r>
            <a:r>
              <a:rPr lang="de-DE" sz="1000" b="0" dirty="0"/>
              <a:t>De-</a:t>
            </a:r>
            <a:r>
              <a:rPr lang="de-DE" sz="1000" b="0" dirty="0" err="1"/>
              <a:t>Identification</a:t>
            </a:r>
            <a:r>
              <a:rPr lang="de-DE" sz="1000" b="0" dirty="0"/>
              <a:t> </a:t>
            </a:r>
            <a:r>
              <a:rPr lang="de-DE" sz="1000" b="0" dirty="0" err="1"/>
              <a:t>of</a:t>
            </a:r>
            <a:r>
              <a:rPr lang="de-DE" sz="1000" b="0" dirty="0"/>
              <a:t> Health Data:</a:t>
            </a:r>
            <a:r>
              <a:rPr lang="pl-PL" sz="1000" b="0" dirty="0"/>
              <a:t>16:670–682. DOI 10.1197/jamia.M3144.</a:t>
            </a:r>
            <a:endParaRPr lang="de-DE" sz="1000" dirty="0"/>
          </a:p>
        </p:txBody>
      </p:sp>
    </p:spTree>
    <p:extLst>
      <p:ext uri="{BB962C8B-B14F-4D97-AF65-F5344CB8AC3E}">
        <p14:creationId xmlns:p14="http://schemas.microsoft.com/office/powerpoint/2010/main" val="15028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04361C0-34F1-4172-B597-BD63A2DD00C9}"/>
              </a:ext>
            </a:extLst>
          </p:cNvPr>
          <p:cNvPicPr>
            <a:picLocks noChangeAspect="1"/>
          </p:cNvPicPr>
          <p:nvPr/>
        </p:nvPicPr>
        <p:blipFill>
          <a:blip r:embed="rId3"/>
          <a:stretch>
            <a:fillRect/>
          </a:stretch>
        </p:blipFill>
        <p:spPr>
          <a:xfrm>
            <a:off x="683568" y="934437"/>
            <a:ext cx="6984776" cy="4989126"/>
          </a:xfrm>
          <a:prstGeom prst="rect">
            <a:avLst/>
          </a:prstGeom>
        </p:spPr>
      </p:pic>
      <p:sp>
        <p:nvSpPr>
          <p:cNvPr id="3" name="Datumsplatzhalter 2">
            <a:extLst>
              <a:ext uri="{FF2B5EF4-FFF2-40B4-BE49-F238E27FC236}">
                <a16:creationId xmlns:a16="http://schemas.microsoft.com/office/drawing/2014/main" id="{4EB317CE-989D-4B30-A8C6-7028647C0F56}"/>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1DB02071-4B88-4207-A0BA-496FA298C163}"/>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FB2AEF1-EAC4-4B51-BD15-4750BC6FFC35}"/>
              </a:ext>
            </a:extLst>
          </p:cNvPr>
          <p:cNvSpPr>
            <a:spLocks noGrp="1"/>
          </p:cNvSpPr>
          <p:nvPr>
            <p:ph type="sldNum" sz="quarter" idx="16"/>
          </p:nvPr>
        </p:nvSpPr>
        <p:spPr/>
        <p:txBody>
          <a:bodyPr/>
          <a:lstStyle/>
          <a:p>
            <a:fld id="{50E76E58-F275-47A3-BB17-470016A267B6}" type="slidenum">
              <a:rPr lang="de-DE" smtClean="0"/>
              <a:pPr/>
              <a:t>16</a:t>
            </a:fld>
            <a:endParaRPr lang="de-DE"/>
          </a:p>
        </p:txBody>
      </p:sp>
      <p:sp>
        <p:nvSpPr>
          <p:cNvPr id="6" name="Titel 5">
            <a:extLst>
              <a:ext uri="{FF2B5EF4-FFF2-40B4-BE49-F238E27FC236}">
                <a16:creationId xmlns:a16="http://schemas.microsoft.com/office/drawing/2014/main" id="{5BED4C25-0DB8-433E-99DC-8A6377B5AE22}"/>
              </a:ext>
            </a:extLst>
          </p:cNvPr>
          <p:cNvSpPr>
            <a:spLocks noGrp="1"/>
          </p:cNvSpPr>
          <p:nvPr>
            <p:ph type="title"/>
          </p:nvPr>
        </p:nvSpPr>
        <p:spPr/>
        <p:txBody>
          <a:bodyPr/>
          <a:lstStyle/>
          <a:p>
            <a:r>
              <a:rPr lang="de-DE" dirty="0"/>
              <a:t>K-</a:t>
            </a:r>
            <a:r>
              <a:rPr lang="de-DE" dirty="0" err="1"/>
              <a:t>Anonymity</a:t>
            </a:r>
            <a:r>
              <a:rPr lang="de-DE" dirty="0"/>
              <a:t> - </a:t>
            </a:r>
            <a:r>
              <a:rPr lang="de-DE" dirty="0" err="1"/>
              <a:t>Generalizations</a:t>
            </a:r>
            <a:r>
              <a:rPr lang="de-DE" dirty="0"/>
              <a:t> </a:t>
            </a:r>
            <a:r>
              <a:rPr lang="de-DE" dirty="0" err="1"/>
              <a:t>lattice</a:t>
            </a:r>
            <a:r>
              <a:rPr lang="de-DE" dirty="0"/>
              <a:t> </a:t>
            </a:r>
            <a:r>
              <a:rPr lang="de-DE" dirty="0" err="1"/>
              <a:t>con‘t</a:t>
            </a:r>
            <a:endParaRPr lang="de-DE" dirty="0"/>
          </a:p>
        </p:txBody>
      </p:sp>
    </p:spTree>
    <p:extLst>
      <p:ext uri="{BB962C8B-B14F-4D97-AF65-F5344CB8AC3E}">
        <p14:creationId xmlns:p14="http://schemas.microsoft.com/office/powerpoint/2010/main" val="1674632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D17F9A-0A39-4F75-854E-40B22C4A2CA6}"/>
              </a:ext>
            </a:extLst>
          </p:cNvPr>
          <p:cNvSpPr>
            <a:spLocks noGrp="1"/>
          </p:cNvSpPr>
          <p:nvPr>
            <p:ph type="body" sz="quarter" idx="13"/>
          </p:nvPr>
        </p:nvSpPr>
        <p:spPr/>
        <p:txBody>
          <a:bodyPr/>
          <a:lstStyle/>
          <a:p>
            <a:r>
              <a:rPr lang="en-US" dirty="0"/>
              <a:t>Lowest lattice height</a:t>
            </a:r>
          </a:p>
          <a:p>
            <a:r>
              <a:rPr lang="en-US" dirty="0"/>
              <a:t>example</a:t>
            </a:r>
          </a:p>
          <a:p>
            <a:r>
              <a:rPr lang="en-US" dirty="0" err="1"/>
              <a:t>Prec</a:t>
            </a:r>
            <a:r>
              <a:rPr lang="en-US" dirty="0"/>
              <a:t>: takes lattice height into account</a:t>
            </a:r>
          </a:p>
          <a:p>
            <a:r>
              <a:rPr lang="en-US" dirty="0"/>
              <a:t>example</a:t>
            </a:r>
          </a:p>
          <a:p>
            <a:r>
              <a:rPr lang="de-DE" dirty="0" err="1"/>
              <a:t>Discernability</a:t>
            </a:r>
            <a:r>
              <a:rPr lang="de-DE" dirty="0"/>
              <a:t> </a:t>
            </a:r>
            <a:r>
              <a:rPr lang="de-DE" dirty="0" err="1"/>
              <a:t>Metric</a:t>
            </a:r>
            <a:r>
              <a:rPr lang="de-DE" dirty="0"/>
              <a:t> </a:t>
            </a:r>
            <a:r>
              <a:rPr lang="de-DE" dirty="0" err="1"/>
              <a:t>or</a:t>
            </a:r>
            <a:r>
              <a:rPr lang="de-DE" dirty="0"/>
              <a:t> DM.</a:t>
            </a:r>
          </a:p>
          <a:p>
            <a:r>
              <a:rPr lang="de-DE" dirty="0" err="1"/>
              <a:t>Example</a:t>
            </a:r>
            <a:endParaRPr lang="de-DE" dirty="0"/>
          </a:p>
          <a:p>
            <a:r>
              <a:rPr lang="de-DE" dirty="0" err="1"/>
              <a:t>Entropy</a:t>
            </a:r>
            <a:r>
              <a:rPr lang="de-DE" dirty="0"/>
              <a:t> </a:t>
            </a:r>
          </a:p>
          <a:p>
            <a:endParaRPr lang="en-US" dirty="0"/>
          </a:p>
          <a:p>
            <a:pPr marL="0" indent="0">
              <a:buNone/>
            </a:pPr>
            <a:endParaRPr lang="de-DE" dirty="0"/>
          </a:p>
          <a:p>
            <a:pPr marL="0" indent="0">
              <a:buNone/>
            </a:pPr>
            <a:endParaRPr lang="de-DE" dirty="0"/>
          </a:p>
        </p:txBody>
      </p:sp>
      <p:sp>
        <p:nvSpPr>
          <p:cNvPr id="3" name="Datumsplatzhalter 2">
            <a:extLst>
              <a:ext uri="{FF2B5EF4-FFF2-40B4-BE49-F238E27FC236}">
                <a16:creationId xmlns:a16="http://schemas.microsoft.com/office/drawing/2014/main" id="{A68384B8-66CF-4BD3-A5AB-E87867EF3C2B}"/>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E2CE6D8-D5D6-4A15-A2C8-3CA027F30E15}"/>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7A8DDBC5-B170-46EA-8A07-9B5F1BA12FA5}"/>
              </a:ext>
            </a:extLst>
          </p:cNvPr>
          <p:cNvSpPr>
            <a:spLocks noGrp="1"/>
          </p:cNvSpPr>
          <p:nvPr>
            <p:ph type="sldNum" sz="quarter" idx="16"/>
          </p:nvPr>
        </p:nvSpPr>
        <p:spPr/>
        <p:txBody>
          <a:bodyPr/>
          <a:lstStyle/>
          <a:p>
            <a:fld id="{50E76E58-F275-47A3-BB17-470016A267B6}" type="slidenum">
              <a:rPr lang="de-DE" smtClean="0"/>
              <a:pPr/>
              <a:t>17</a:t>
            </a:fld>
            <a:endParaRPr lang="de-DE"/>
          </a:p>
        </p:txBody>
      </p:sp>
      <p:sp>
        <p:nvSpPr>
          <p:cNvPr id="6" name="Titel 5">
            <a:extLst>
              <a:ext uri="{FF2B5EF4-FFF2-40B4-BE49-F238E27FC236}">
                <a16:creationId xmlns:a16="http://schemas.microsoft.com/office/drawing/2014/main" id="{978BDDAC-E0CA-49BD-8B75-08F55695DBC8}"/>
              </a:ext>
            </a:extLst>
          </p:cNvPr>
          <p:cNvSpPr>
            <a:spLocks noGrp="1"/>
          </p:cNvSpPr>
          <p:nvPr>
            <p:ph type="title"/>
          </p:nvPr>
        </p:nvSpPr>
        <p:spPr/>
        <p:txBody>
          <a:bodyPr/>
          <a:lstStyle/>
          <a:p>
            <a:r>
              <a:rPr lang="de-DE" dirty="0"/>
              <a:t>K-</a:t>
            </a:r>
            <a:r>
              <a:rPr lang="de-DE" dirty="0" err="1"/>
              <a:t>Anonymity</a:t>
            </a:r>
            <a:r>
              <a:rPr lang="de-DE" dirty="0"/>
              <a:t> - Information Loss </a:t>
            </a:r>
            <a:r>
              <a:rPr lang="de-DE" dirty="0" err="1"/>
              <a:t>Metric</a:t>
            </a:r>
            <a:endParaRPr lang="de-DE" dirty="0"/>
          </a:p>
        </p:txBody>
      </p:sp>
      <p:pic>
        <p:nvPicPr>
          <p:cNvPr id="7" name="Grafik 6">
            <a:extLst>
              <a:ext uri="{FF2B5EF4-FFF2-40B4-BE49-F238E27FC236}">
                <a16:creationId xmlns:a16="http://schemas.microsoft.com/office/drawing/2014/main" id="{652409B3-E46E-4825-A8DE-064BAEAEA685}"/>
              </a:ext>
            </a:extLst>
          </p:cNvPr>
          <p:cNvPicPr>
            <a:picLocks noChangeAspect="1"/>
          </p:cNvPicPr>
          <p:nvPr/>
        </p:nvPicPr>
        <p:blipFill>
          <a:blip r:embed="rId3"/>
          <a:stretch>
            <a:fillRect/>
          </a:stretch>
        </p:blipFill>
        <p:spPr>
          <a:xfrm>
            <a:off x="2755900" y="3573016"/>
            <a:ext cx="5768656" cy="2104141"/>
          </a:xfrm>
          <a:prstGeom prst="rect">
            <a:avLst/>
          </a:prstGeom>
        </p:spPr>
      </p:pic>
    </p:spTree>
    <p:extLst>
      <p:ext uri="{BB962C8B-B14F-4D97-AF65-F5344CB8AC3E}">
        <p14:creationId xmlns:p14="http://schemas.microsoft.com/office/powerpoint/2010/main" val="354102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E03DEC0-5061-441C-8DF0-3B237B07CBC7}"/>
              </a:ext>
            </a:extLst>
          </p:cNvPr>
          <p:cNvSpPr>
            <a:spLocks noGrp="1"/>
          </p:cNvSpPr>
          <p:nvPr>
            <p:ph type="body" sz="quarter" idx="13"/>
          </p:nvPr>
        </p:nvSpPr>
        <p:spPr/>
        <p:txBody>
          <a:bodyPr/>
          <a:lstStyle/>
          <a:p>
            <a:r>
              <a:rPr lang="en-US" dirty="0"/>
              <a:t>1. For each generalization strategy, conduct a binary search</a:t>
            </a:r>
          </a:p>
          <a:p>
            <a:pPr marL="0" indent="0">
              <a:buNone/>
            </a:pPr>
            <a:r>
              <a:rPr lang="en-US" dirty="0"/>
              <a:t>to find all the k-anonymous nodes.</a:t>
            </a:r>
          </a:p>
          <a:p>
            <a:r>
              <a:rPr lang="en-US" dirty="0"/>
              <a:t>2. For each generalization strategy with k-anonymous</a:t>
            </a:r>
          </a:p>
          <a:p>
            <a:pPr marL="0" indent="0">
              <a:buNone/>
            </a:pPr>
            <a:r>
              <a:rPr lang="en-US" dirty="0"/>
              <a:t>nodes, only the k-anonymous node with the lowest</a:t>
            </a:r>
          </a:p>
          <a:p>
            <a:pPr marL="0" indent="0">
              <a:buNone/>
            </a:pPr>
            <a:r>
              <a:rPr lang="en-US" dirty="0"/>
              <a:t>height within the strategy is retained. For example, in</a:t>
            </a:r>
          </a:p>
          <a:p>
            <a:pPr marL="0" indent="0">
              <a:buNone/>
            </a:pPr>
            <a:r>
              <a:rPr lang="en-US" dirty="0"/>
              <a:t>Figure 2 both nodes d0, g1, a1 and d0, g1, a2 are</a:t>
            </a:r>
          </a:p>
          <a:p>
            <a:pPr marL="0" indent="0">
              <a:buNone/>
            </a:pPr>
            <a:r>
              <a:rPr lang="en-US" dirty="0"/>
              <a:t>k-anonymous, but they are both part of the same generalization strategy and d0, g1, a1 is below d0, g1, a2</a:t>
            </a:r>
          </a:p>
          <a:p>
            <a:pPr marL="0" indent="0">
              <a:buNone/>
            </a:pPr>
            <a:r>
              <a:rPr lang="en-US" dirty="0"/>
              <a:t>in the lattice. This means that d0, g1, a1 will have less information loss on all the three metrics we considered. The node d0, g1, a1 is called a </a:t>
            </a:r>
            <a:r>
              <a:rPr lang="en-US" i="1" dirty="0"/>
              <a:t>k</a:t>
            </a:r>
            <a:r>
              <a:rPr lang="en-US" dirty="0"/>
              <a:t>-</a:t>
            </a:r>
            <a:r>
              <a:rPr lang="en-US" i="1" dirty="0"/>
              <a:t>minimal node</a:t>
            </a:r>
            <a:r>
              <a:rPr lang="en-US" dirty="0"/>
              <a:t>. </a:t>
            </a:r>
          </a:p>
          <a:p>
            <a:r>
              <a:rPr lang="en-US" dirty="0"/>
              <a:t>3. Now that we have the k-minimal nodes, these are compared n terms of their information loss and the node </a:t>
            </a:r>
            <a:r>
              <a:rPr lang="en-US" dirty="0" err="1"/>
              <a:t>withthe</a:t>
            </a:r>
            <a:r>
              <a:rPr lang="en-US" dirty="0"/>
              <a:t> smallest information loss is selected as the globally</a:t>
            </a:r>
          </a:p>
          <a:p>
            <a:pPr marL="0" indent="0">
              <a:buNone/>
            </a:pPr>
            <a:r>
              <a:rPr lang="en-US" dirty="0"/>
              <a:t>optimal solution. Because of the monotonicity property,</a:t>
            </a:r>
          </a:p>
          <a:p>
            <a:pPr marL="0" indent="0">
              <a:buNone/>
            </a:pPr>
            <a:r>
              <a:rPr lang="en-US" dirty="0"/>
              <a:t>the k-minimal node with the smallest information loss</a:t>
            </a:r>
          </a:p>
          <a:p>
            <a:pPr marL="0" indent="0">
              <a:buNone/>
            </a:pPr>
            <a:r>
              <a:rPr lang="en-US" dirty="0"/>
              <a:t>must also have the smallest information loss among all</a:t>
            </a:r>
          </a:p>
          <a:p>
            <a:pPr marL="0" indent="0">
              <a:buNone/>
            </a:pPr>
            <a:r>
              <a:rPr lang="en-US" dirty="0"/>
              <a:t>k-anonymous nodes in the lattice.</a:t>
            </a:r>
            <a:endParaRPr lang="de-DE" dirty="0"/>
          </a:p>
        </p:txBody>
      </p:sp>
      <p:sp>
        <p:nvSpPr>
          <p:cNvPr id="3" name="Datumsplatzhalter 2">
            <a:extLst>
              <a:ext uri="{FF2B5EF4-FFF2-40B4-BE49-F238E27FC236}">
                <a16:creationId xmlns:a16="http://schemas.microsoft.com/office/drawing/2014/main" id="{20F69655-C41F-4F52-850B-8FF30149916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E318F325-191B-4FA6-BB68-C4AE2C79A1B0}"/>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52F8785A-79E1-4080-B4F8-22842F4A41C1}"/>
              </a:ext>
            </a:extLst>
          </p:cNvPr>
          <p:cNvSpPr>
            <a:spLocks noGrp="1"/>
          </p:cNvSpPr>
          <p:nvPr>
            <p:ph type="sldNum" sz="quarter" idx="16"/>
          </p:nvPr>
        </p:nvSpPr>
        <p:spPr/>
        <p:txBody>
          <a:bodyPr/>
          <a:lstStyle/>
          <a:p>
            <a:fld id="{50E76E58-F275-47A3-BB17-470016A267B6}" type="slidenum">
              <a:rPr lang="de-DE" smtClean="0"/>
              <a:pPr/>
              <a:t>18</a:t>
            </a:fld>
            <a:endParaRPr lang="de-DE"/>
          </a:p>
        </p:txBody>
      </p:sp>
      <p:sp>
        <p:nvSpPr>
          <p:cNvPr id="6" name="Titel 5">
            <a:extLst>
              <a:ext uri="{FF2B5EF4-FFF2-40B4-BE49-F238E27FC236}">
                <a16:creationId xmlns:a16="http://schemas.microsoft.com/office/drawing/2014/main" id="{5BF2ED19-DF37-4BFA-8093-53DD74C853D2}"/>
              </a:ext>
            </a:extLst>
          </p:cNvPr>
          <p:cNvSpPr>
            <a:spLocks noGrp="1"/>
          </p:cNvSpPr>
          <p:nvPr>
            <p:ph type="title"/>
          </p:nvPr>
        </p:nvSpPr>
        <p:spPr/>
        <p:txBody>
          <a:bodyPr/>
          <a:lstStyle/>
          <a:p>
            <a:r>
              <a:rPr lang="de-DE" b="1" dirty="0"/>
              <a:t>The OLA </a:t>
            </a:r>
            <a:r>
              <a:rPr lang="de-DE" b="1" dirty="0" err="1"/>
              <a:t>Algorithm</a:t>
            </a:r>
            <a:endParaRPr lang="de-DE" dirty="0"/>
          </a:p>
        </p:txBody>
      </p:sp>
    </p:spTree>
    <p:extLst>
      <p:ext uri="{BB962C8B-B14F-4D97-AF65-F5344CB8AC3E}">
        <p14:creationId xmlns:p14="http://schemas.microsoft.com/office/powerpoint/2010/main" val="32388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30762F-ADDB-483B-8B3B-603DD9617461}"/>
              </a:ext>
            </a:extLst>
          </p:cNvPr>
          <p:cNvSpPr>
            <a:spLocks noGrp="1"/>
          </p:cNvSpPr>
          <p:nvPr>
            <p:ph type="title"/>
          </p:nvPr>
        </p:nvSpPr>
        <p:spPr/>
        <p:txBody>
          <a:bodyPr/>
          <a:lstStyle/>
          <a:p>
            <a:r>
              <a:rPr lang="de-DE" sz="2400" b="1" dirty="0"/>
              <a:t>6. Datatyp - Moving Object Data</a:t>
            </a:r>
            <a:endParaRPr lang="de-DE" sz="2400" dirty="0"/>
          </a:p>
        </p:txBody>
      </p:sp>
      <p:sp>
        <p:nvSpPr>
          <p:cNvPr id="3" name="Datumsplatzhalter 2">
            <a:extLst>
              <a:ext uri="{FF2B5EF4-FFF2-40B4-BE49-F238E27FC236}">
                <a16:creationId xmlns:a16="http://schemas.microsoft.com/office/drawing/2014/main" id="{98E37A1D-373E-4CB5-8A00-E4420DD981F5}"/>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7718522C-A894-49C9-A4F0-5E1DFA7741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87651521-0381-4223-BDE6-C2A67D608413}"/>
              </a:ext>
            </a:extLst>
          </p:cNvPr>
          <p:cNvSpPr>
            <a:spLocks noGrp="1"/>
          </p:cNvSpPr>
          <p:nvPr>
            <p:ph type="body" sz="quarter" idx="13"/>
          </p:nvPr>
        </p:nvSpPr>
        <p:spPr/>
        <p:txBody>
          <a:bodyPr/>
          <a:lstStyle/>
          <a:p>
            <a:r>
              <a:rPr lang="de-DE" dirty="0"/>
              <a:t>Location-</a:t>
            </a:r>
            <a:r>
              <a:rPr lang="de-DE" dirty="0" err="1"/>
              <a:t>based</a:t>
            </a:r>
            <a:r>
              <a:rPr lang="de-DE" dirty="0"/>
              <a:t> services (LBS)</a:t>
            </a:r>
          </a:p>
          <a:p>
            <a:r>
              <a:rPr lang="en-US" dirty="0"/>
              <a:t>In the context of LBSs and mobile users, location </a:t>
            </a:r>
            <a:r>
              <a:rPr lang="en-US" i="1" dirty="0"/>
              <a:t>k</a:t>
            </a:r>
            <a:r>
              <a:rPr lang="en-US" dirty="0"/>
              <a:t>-anonymity demands that location information contained in a message sent from a mobile user to a LBS should be indistinguishable from at least </a:t>
            </a:r>
            <a:r>
              <a:rPr lang="en-US" i="1" dirty="0"/>
              <a:t>k−</a:t>
            </a:r>
            <a:r>
              <a:rPr lang="en-US" dirty="0"/>
              <a:t>1 other messages from different mobile nodes</a:t>
            </a:r>
          </a:p>
          <a:p>
            <a:r>
              <a:rPr lang="de-DE" i="1" dirty="0"/>
              <a:t>Location </a:t>
            </a:r>
            <a:r>
              <a:rPr lang="de-DE" i="1" dirty="0" err="1"/>
              <a:t>can</a:t>
            </a:r>
            <a:r>
              <a:rPr lang="de-DE" i="1" dirty="0"/>
              <a:t> </a:t>
            </a:r>
            <a:r>
              <a:rPr lang="de-DE" i="1" dirty="0" err="1"/>
              <a:t>be</a:t>
            </a:r>
            <a:r>
              <a:rPr lang="de-DE" i="1" dirty="0"/>
              <a:t> a quasi – </a:t>
            </a:r>
            <a:r>
              <a:rPr lang="de-DE" i="1" dirty="0" err="1"/>
              <a:t>Idendifier</a:t>
            </a:r>
            <a:r>
              <a:rPr lang="de-DE" i="1" dirty="0"/>
              <a:t> </a:t>
            </a:r>
            <a:endParaRPr lang="de-DE" dirty="0"/>
          </a:p>
          <a:p>
            <a:r>
              <a:rPr lang="en-US" i="1" dirty="0"/>
              <a:t>Attacks Restricted Space Identification </a:t>
            </a:r>
            <a:r>
              <a:rPr lang="en-US" dirty="0"/>
              <a:t>and </a:t>
            </a:r>
            <a:r>
              <a:rPr lang="en-US" i="1" dirty="0"/>
              <a:t>Observation </a:t>
            </a:r>
            <a:r>
              <a:rPr lang="de-DE" i="1" dirty="0" err="1"/>
              <a:t>Identification</a:t>
            </a:r>
            <a:r>
              <a:rPr lang="de-DE" dirty="0"/>
              <a:t>.</a:t>
            </a:r>
          </a:p>
          <a:p>
            <a:r>
              <a:rPr lang="de-DE" i="1" dirty="0" err="1"/>
              <a:t>Spatial</a:t>
            </a:r>
            <a:r>
              <a:rPr lang="de-DE" i="1" dirty="0"/>
              <a:t> </a:t>
            </a:r>
            <a:r>
              <a:rPr lang="de-DE" i="1" dirty="0" err="1"/>
              <a:t>cloaking</a:t>
            </a:r>
            <a:r>
              <a:rPr lang="de-DE" i="1" dirty="0"/>
              <a:t> and temporal </a:t>
            </a:r>
            <a:r>
              <a:rPr lang="de-DE" i="1" dirty="0" err="1"/>
              <a:t>cloaking</a:t>
            </a:r>
            <a:endParaRPr lang="de-DE" i="1" dirty="0"/>
          </a:p>
          <a:p>
            <a:r>
              <a:rPr lang="de-DE" i="1" dirty="0"/>
              <a:t>Usability and </a:t>
            </a:r>
            <a:r>
              <a:rPr lang="de-DE" i="1" dirty="0" err="1"/>
              <a:t>anonymity</a:t>
            </a:r>
            <a:r>
              <a:rPr lang="de-DE" i="1" dirty="0"/>
              <a:t> </a:t>
            </a:r>
          </a:p>
        </p:txBody>
      </p:sp>
      <p:sp>
        <p:nvSpPr>
          <p:cNvPr id="6" name="Foliennummernplatzhalter 5">
            <a:extLst>
              <a:ext uri="{FF2B5EF4-FFF2-40B4-BE49-F238E27FC236}">
                <a16:creationId xmlns:a16="http://schemas.microsoft.com/office/drawing/2014/main" id="{8667CAC0-ED65-461E-B9D6-E014713A72F4}"/>
              </a:ext>
            </a:extLst>
          </p:cNvPr>
          <p:cNvSpPr>
            <a:spLocks noGrp="1"/>
          </p:cNvSpPr>
          <p:nvPr>
            <p:ph type="sldNum" sz="quarter" idx="12"/>
          </p:nvPr>
        </p:nvSpPr>
        <p:spPr/>
        <p:txBody>
          <a:bodyPr/>
          <a:lstStyle/>
          <a:p>
            <a:fld id="{50E76E58-F275-47A3-BB17-470016A267B6}" type="slidenum">
              <a:rPr lang="de-DE" smtClean="0"/>
              <a:pPr/>
              <a:t>19</a:t>
            </a:fld>
            <a:endParaRPr lang="de-DE" dirty="0"/>
          </a:p>
        </p:txBody>
      </p:sp>
    </p:spTree>
    <p:extLst>
      <p:ext uri="{BB962C8B-B14F-4D97-AF65-F5344CB8AC3E}">
        <p14:creationId xmlns:p14="http://schemas.microsoft.com/office/powerpoint/2010/main" val="357911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7584" y="173037"/>
            <a:ext cx="7886700" cy="573087"/>
          </a:xfrm>
        </p:spPr>
        <p:txBody>
          <a:bodyPr/>
          <a:lstStyle/>
          <a:p>
            <a:r>
              <a:rPr lang="de-DE" dirty="0"/>
              <a:t>Index</a:t>
            </a:r>
          </a:p>
        </p:txBody>
      </p:sp>
      <p:sp>
        <p:nvSpPr>
          <p:cNvPr id="3" name="Datumsplatzhalter 2"/>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p:cNvSpPr>
            <a:spLocks noGrp="1"/>
          </p:cNvSpPr>
          <p:nvPr>
            <p:ph type="ftr" sz="quarter" idx="11"/>
          </p:nvPr>
        </p:nvSpPr>
        <p:spPr/>
        <p:txBody>
          <a:bodyPr/>
          <a:lstStyle/>
          <a:p>
            <a:endParaRPr lang="de-DE" dirty="0"/>
          </a:p>
        </p:txBody>
      </p:sp>
      <p:sp>
        <p:nvSpPr>
          <p:cNvPr id="5" name="Textplatzhalter 4"/>
          <p:cNvSpPr>
            <a:spLocks noGrp="1"/>
          </p:cNvSpPr>
          <p:nvPr>
            <p:ph type="body" sz="quarter" idx="13"/>
          </p:nvPr>
        </p:nvSpPr>
        <p:spPr>
          <a:xfrm>
            <a:off x="1980406" y="1342286"/>
            <a:ext cx="8570912" cy="5526600"/>
          </a:xfrm>
        </p:spPr>
        <p:txBody>
          <a:bodyPr/>
          <a:lstStyle/>
          <a:p>
            <a:pPr marL="0" indent="0">
              <a:buNone/>
            </a:pPr>
            <a:endParaRPr lang="de-DE" dirty="0"/>
          </a:p>
          <a:p>
            <a:pPr marL="0" indent="0">
              <a:buNone/>
            </a:pPr>
            <a:r>
              <a:rPr lang="de-DE" dirty="0"/>
              <a:t>1. Introduction</a:t>
            </a:r>
          </a:p>
          <a:p>
            <a:pPr marL="0" indent="0">
              <a:buNone/>
            </a:pPr>
            <a:r>
              <a:rPr lang="de-DE" dirty="0"/>
              <a:t>2. k-anonymity</a:t>
            </a:r>
          </a:p>
          <a:p>
            <a:pPr marL="0" indent="0">
              <a:buNone/>
            </a:pPr>
            <a:r>
              <a:rPr lang="de-DE" dirty="0"/>
              <a:t>3. OLA</a:t>
            </a:r>
          </a:p>
          <a:p>
            <a:pPr marL="0" indent="0">
              <a:buNone/>
            </a:pPr>
            <a:r>
              <a:rPr lang="de-DE" dirty="0"/>
              <a:t>4. 2. </a:t>
            </a:r>
            <a:r>
              <a:rPr lang="de-DE" dirty="0" err="1"/>
              <a:t>Alogrithmus</a:t>
            </a:r>
            <a:endParaRPr lang="de-DE" dirty="0"/>
          </a:p>
          <a:p>
            <a:pPr marL="0" indent="0">
              <a:buNone/>
            </a:pPr>
            <a:r>
              <a:rPr lang="de-DE" dirty="0"/>
              <a:t>5. </a:t>
            </a:r>
            <a:r>
              <a:rPr lang="de-DE" dirty="0" err="1"/>
              <a:t>Datatyp</a:t>
            </a:r>
            <a:r>
              <a:rPr lang="de-DE" dirty="0"/>
              <a:t> - Moving </a:t>
            </a:r>
            <a:r>
              <a:rPr lang="de-DE" dirty="0" err="1"/>
              <a:t>Object</a:t>
            </a:r>
            <a:r>
              <a:rPr lang="de-DE" dirty="0"/>
              <a:t> Data</a:t>
            </a:r>
          </a:p>
          <a:p>
            <a:pPr marL="0" indent="0">
              <a:buNone/>
            </a:pPr>
            <a:r>
              <a:rPr lang="de-DE" dirty="0"/>
              <a:t>6. </a:t>
            </a:r>
            <a:r>
              <a:rPr lang="de-DE" dirty="0" err="1"/>
              <a:t>Datatype</a:t>
            </a:r>
            <a:r>
              <a:rPr lang="de-DE" dirty="0"/>
              <a:t> - High-Dimensional Transaction Data</a:t>
            </a:r>
          </a:p>
          <a:p>
            <a:pPr marL="0" indent="0">
              <a:buNone/>
            </a:pPr>
            <a:r>
              <a:rPr lang="de-DE" dirty="0"/>
              <a:t>7. Summary</a:t>
            </a:r>
          </a:p>
          <a:p>
            <a:pPr marL="0" indent="0">
              <a:buNone/>
            </a:pPr>
            <a:endParaRPr lang="de-DE" dirty="0"/>
          </a:p>
          <a:p>
            <a:pPr marL="0" indent="0">
              <a:buNone/>
            </a:pPr>
            <a:endParaRPr lang="de-DE" dirty="0"/>
          </a:p>
          <a:p>
            <a:pPr marL="0" indent="0">
              <a:buNone/>
            </a:pPr>
            <a:endParaRPr lang="de-DE" dirty="0"/>
          </a:p>
        </p:txBody>
      </p:sp>
      <p:sp>
        <p:nvSpPr>
          <p:cNvPr id="6" name="Foliennummernplatzhalter 5"/>
          <p:cNvSpPr>
            <a:spLocks noGrp="1"/>
          </p:cNvSpPr>
          <p:nvPr>
            <p:ph type="sldNum" sz="quarter" idx="12"/>
          </p:nvPr>
        </p:nvSpPr>
        <p:spPr/>
        <p:txBody>
          <a:bodyPr/>
          <a:lstStyle/>
          <a:p>
            <a:fld id="{50E76E58-F275-47A3-BB17-470016A267B6}" type="slidenum">
              <a:rPr lang="de-DE" smtClean="0"/>
              <a:pPr/>
              <a:t>2</a:t>
            </a:fld>
            <a:endParaRPr lang="de-DE" dirty="0"/>
          </a:p>
        </p:txBody>
      </p:sp>
    </p:spTree>
    <p:extLst>
      <p:ext uri="{BB962C8B-B14F-4D97-AF65-F5344CB8AC3E}">
        <p14:creationId xmlns:p14="http://schemas.microsoft.com/office/powerpoint/2010/main" val="760479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BF68ED47-9503-4321-A9F3-FE450D7996DE}"/>
              </a:ext>
            </a:extLst>
          </p:cNvPr>
          <p:cNvPicPr>
            <a:picLocks noChangeAspect="1"/>
          </p:cNvPicPr>
          <p:nvPr/>
        </p:nvPicPr>
        <p:blipFill>
          <a:blip r:embed="rId3"/>
          <a:stretch>
            <a:fillRect/>
          </a:stretch>
        </p:blipFill>
        <p:spPr>
          <a:xfrm>
            <a:off x="495376" y="1328217"/>
            <a:ext cx="3932607" cy="4519793"/>
          </a:xfrm>
          <a:prstGeom prst="rect">
            <a:avLst/>
          </a:prstGeom>
        </p:spPr>
      </p:pic>
      <p:sp>
        <p:nvSpPr>
          <p:cNvPr id="3" name="Datumsplatzhalter 2">
            <a:extLst>
              <a:ext uri="{FF2B5EF4-FFF2-40B4-BE49-F238E27FC236}">
                <a16:creationId xmlns:a16="http://schemas.microsoft.com/office/drawing/2014/main" id="{272CF7DA-8265-4E05-841B-FF2EA359C99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47EDFEC1-C111-4891-A480-1C0060DB9C3F}"/>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451D70D8-D243-4560-ACB7-252048CA3C46}"/>
              </a:ext>
            </a:extLst>
          </p:cNvPr>
          <p:cNvSpPr>
            <a:spLocks noGrp="1"/>
          </p:cNvSpPr>
          <p:nvPr>
            <p:ph type="sldNum" sz="quarter" idx="16"/>
          </p:nvPr>
        </p:nvSpPr>
        <p:spPr/>
        <p:txBody>
          <a:bodyPr/>
          <a:lstStyle/>
          <a:p>
            <a:fld id="{50E76E58-F275-47A3-BB17-470016A267B6}" type="slidenum">
              <a:rPr lang="de-DE" smtClean="0"/>
              <a:pPr/>
              <a:t>20</a:t>
            </a:fld>
            <a:endParaRPr lang="de-DE"/>
          </a:p>
        </p:txBody>
      </p:sp>
      <p:sp>
        <p:nvSpPr>
          <p:cNvPr id="6" name="Titel 5">
            <a:extLst>
              <a:ext uri="{FF2B5EF4-FFF2-40B4-BE49-F238E27FC236}">
                <a16:creationId xmlns:a16="http://schemas.microsoft.com/office/drawing/2014/main" id="{5550845C-1A0F-47BE-8F4B-098913D51A85}"/>
              </a:ext>
            </a:extLst>
          </p:cNvPr>
          <p:cNvSpPr>
            <a:spLocks noGrp="1"/>
          </p:cNvSpPr>
          <p:nvPr>
            <p:ph type="title"/>
          </p:nvPr>
        </p:nvSpPr>
        <p:spPr/>
        <p:txBody>
          <a:bodyPr/>
          <a:lstStyle/>
          <a:p>
            <a:r>
              <a:rPr lang="de-DE" b="1" dirty="0"/>
              <a:t>6. </a:t>
            </a:r>
            <a:r>
              <a:rPr lang="de-DE" b="1" dirty="0" err="1"/>
              <a:t>Datatyp</a:t>
            </a:r>
            <a:r>
              <a:rPr lang="de-DE" b="1" dirty="0"/>
              <a:t> - Moving </a:t>
            </a:r>
            <a:r>
              <a:rPr lang="de-DE" b="1" dirty="0" err="1"/>
              <a:t>Object</a:t>
            </a:r>
            <a:r>
              <a:rPr lang="de-DE" b="1" dirty="0"/>
              <a:t> Data</a:t>
            </a:r>
            <a:endParaRPr lang="de-DE" dirty="0"/>
          </a:p>
        </p:txBody>
      </p:sp>
      <p:sp>
        <p:nvSpPr>
          <p:cNvPr id="2" name="Rechteck 1">
            <a:extLst>
              <a:ext uri="{FF2B5EF4-FFF2-40B4-BE49-F238E27FC236}">
                <a16:creationId xmlns:a16="http://schemas.microsoft.com/office/drawing/2014/main" id="{B6512827-72D2-478B-9678-D39E14A3E8B0}"/>
              </a:ext>
            </a:extLst>
          </p:cNvPr>
          <p:cNvSpPr/>
          <p:nvPr/>
        </p:nvSpPr>
        <p:spPr>
          <a:xfrm>
            <a:off x="4255075" y="1548393"/>
            <a:ext cx="4638100" cy="369332"/>
          </a:xfrm>
          <a:prstGeom prst="rect">
            <a:avLst/>
          </a:prstGeom>
        </p:spPr>
        <p:txBody>
          <a:bodyPr wrap="square">
            <a:spAutoFit/>
          </a:bodyPr>
          <a:lstStyle/>
          <a:p>
            <a:r>
              <a:rPr lang="de-DE" b="0" i="1" dirty="0" err="1">
                <a:solidFill>
                  <a:srgbClr val="231F20"/>
                </a:solidFill>
                <a:latin typeface="CMMI10"/>
              </a:rPr>
              <a:t>m</a:t>
            </a:r>
            <a:r>
              <a:rPr lang="de-DE" sz="800" b="0" i="1" dirty="0" err="1">
                <a:solidFill>
                  <a:srgbClr val="231F20"/>
                </a:solidFill>
                <a:latin typeface="CMMI7"/>
              </a:rPr>
              <a:t>s</a:t>
            </a:r>
            <a:r>
              <a:rPr lang="de-DE" sz="800" b="0" i="1" dirty="0">
                <a:solidFill>
                  <a:srgbClr val="231F20"/>
                </a:solidFill>
                <a:latin typeface="CMMI7"/>
              </a:rPr>
              <a:t> </a:t>
            </a:r>
            <a:r>
              <a:rPr lang="de-DE" b="0" i="1" dirty="0">
                <a:solidFill>
                  <a:srgbClr val="231F20"/>
                </a:solidFill>
                <a:latin typeface="CMSY10"/>
              </a:rPr>
              <a:t>∈ </a:t>
            </a:r>
            <a:r>
              <a:rPr lang="de-DE" b="0" i="1" dirty="0">
                <a:solidFill>
                  <a:srgbClr val="231F20"/>
                </a:solidFill>
                <a:latin typeface="CMMI10"/>
              </a:rPr>
              <a:t>S </a:t>
            </a:r>
            <a:r>
              <a:rPr lang="de-DE" b="0" dirty="0">
                <a:solidFill>
                  <a:srgbClr val="231F20"/>
                </a:solidFill>
                <a:latin typeface="CMR10"/>
              </a:rPr>
              <a:t>: </a:t>
            </a:r>
            <a:r>
              <a:rPr lang="de-DE" b="0" i="1" dirty="0" err="1">
                <a:solidFill>
                  <a:srgbClr val="231F20"/>
                </a:solidFill>
                <a:latin typeface="CMMI10"/>
              </a:rPr>
              <a:t>u</a:t>
            </a:r>
            <a:r>
              <a:rPr lang="de-DE" sz="800" b="0" i="1" dirty="0" err="1">
                <a:solidFill>
                  <a:srgbClr val="231F20"/>
                </a:solidFill>
                <a:latin typeface="CMMI7"/>
              </a:rPr>
              <a:t>id</a:t>
            </a:r>
            <a:r>
              <a:rPr lang="de-DE" b="0" i="1" dirty="0">
                <a:solidFill>
                  <a:srgbClr val="231F20"/>
                </a:solidFill>
                <a:latin typeface="CMMI10"/>
              </a:rPr>
              <a:t>, </a:t>
            </a:r>
            <a:r>
              <a:rPr lang="de-DE" b="0" i="1" dirty="0" err="1">
                <a:solidFill>
                  <a:srgbClr val="231F20"/>
                </a:solidFill>
                <a:latin typeface="CMMI10"/>
              </a:rPr>
              <a:t>r</a:t>
            </a:r>
            <a:r>
              <a:rPr lang="de-DE" sz="800" b="0" i="1" dirty="0" err="1">
                <a:solidFill>
                  <a:srgbClr val="231F20"/>
                </a:solidFill>
                <a:latin typeface="CMMI7"/>
              </a:rPr>
              <a:t>no</a:t>
            </a:r>
            <a:r>
              <a:rPr lang="de-DE" b="0" i="1" dirty="0">
                <a:solidFill>
                  <a:srgbClr val="231F20"/>
                </a:solidFill>
                <a:latin typeface="CMMI10"/>
              </a:rPr>
              <a:t>, </a:t>
            </a:r>
            <a:r>
              <a:rPr lang="de-DE" b="0" i="1" dirty="0">
                <a:solidFill>
                  <a:srgbClr val="231F20"/>
                </a:solidFill>
                <a:latin typeface="CMSY10"/>
              </a:rPr>
              <a:t>{</a:t>
            </a:r>
            <a:r>
              <a:rPr lang="de-DE" b="0" i="1" dirty="0">
                <a:solidFill>
                  <a:srgbClr val="231F20"/>
                </a:solidFill>
                <a:latin typeface="CMMI10"/>
              </a:rPr>
              <a:t>t, x, y</a:t>
            </a:r>
            <a:r>
              <a:rPr lang="de-DE" b="0" i="1" dirty="0">
                <a:solidFill>
                  <a:srgbClr val="231F20"/>
                </a:solidFill>
                <a:latin typeface="CMSY10"/>
              </a:rPr>
              <a:t>}</a:t>
            </a:r>
            <a:r>
              <a:rPr lang="de-DE" b="0" i="1" dirty="0">
                <a:solidFill>
                  <a:srgbClr val="231F20"/>
                </a:solidFill>
                <a:latin typeface="CMMI10"/>
              </a:rPr>
              <a:t>, k, </a:t>
            </a:r>
            <a:r>
              <a:rPr lang="de-DE" b="0" i="1" dirty="0">
                <a:solidFill>
                  <a:srgbClr val="231F20"/>
                </a:solidFill>
                <a:latin typeface="CMSY10"/>
              </a:rPr>
              <a:t>{</a:t>
            </a:r>
            <a:r>
              <a:rPr lang="de-DE" b="0" i="1" dirty="0" err="1">
                <a:solidFill>
                  <a:srgbClr val="231F20"/>
                </a:solidFill>
                <a:latin typeface="CMMI10"/>
              </a:rPr>
              <a:t>d</a:t>
            </a:r>
            <a:r>
              <a:rPr lang="de-DE" sz="800" b="0" i="1" dirty="0" err="1">
                <a:solidFill>
                  <a:srgbClr val="231F20"/>
                </a:solidFill>
                <a:latin typeface="CMMI7"/>
              </a:rPr>
              <a:t>t</a:t>
            </a:r>
            <a:r>
              <a:rPr lang="de-DE" b="0" i="1" dirty="0">
                <a:solidFill>
                  <a:srgbClr val="231F20"/>
                </a:solidFill>
                <a:latin typeface="CMMI10"/>
              </a:rPr>
              <a:t>, d</a:t>
            </a:r>
            <a:r>
              <a:rPr lang="de-DE" sz="800" b="0" i="1" dirty="0">
                <a:solidFill>
                  <a:srgbClr val="231F20"/>
                </a:solidFill>
                <a:latin typeface="CMMI7"/>
              </a:rPr>
              <a:t>x</a:t>
            </a:r>
            <a:r>
              <a:rPr lang="de-DE" b="0" i="1" dirty="0">
                <a:solidFill>
                  <a:srgbClr val="231F20"/>
                </a:solidFill>
                <a:latin typeface="CMMI10"/>
              </a:rPr>
              <a:t>, </a:t>
            </a:r>
            <a:r>
              <a:rPr lang="de-DE" b="0" i="1" dirty="0" err="1">
                <a:solidFill>
                  <a:srgbClr val="231F20"/>
                </a:solidFill>
                <a:latin typeface="CMMI10"/>
              </a:rPr>
              <a:t>d</a:t>
            </a:r>
            <a:r>
              <a:rPr lang="de-DE" sz="800" b="0" i="1" dirty="0" err="1">
                <a:solidFill>
                  <a:srgbClr val="231F20"/>
                </a:solidFill>
                <a:latin typeface="CMMI7"/>
              </a:rPr>
              <a:t>y</a:t>
            </a:r>
            <a:r>
              <a:rPr lang="de-DE" b="0" i="1" dirty="0">
                <a:solidFill>
                  <a:srgbClr val="231F20"/>
                </a:solidFill>
                <a:latin typeface="CMSY10"/>
              </a:rPr>
              <a:t>}</a:t>
            </a:r>
            <a:r>
              <a:rPr lang="de-DE" b="0" i="1" dirty="0">
                <a:solidFill>
                  <a:srgbClr val="231F20"/>
                </a:solidFill>
                <a:latin typeface="CMMI10"/>
              </a:rPr>
              <a:t>, C</a:t>
            </a:r>
            <a:endParaRPr lang="de-DE" dirty="0"/>
          </a:p>
        </p:txBody>
      </p:sp>
      <p:sp>
        <p:nvSpPr>
          <p:cNvPr id="8" name="Textfeld 7">
            <a:extLst>
              <a:ext uri="{FF2B5EF4-FFF2-40B4-BE49-F238E27FC236}">
                <a16:creationId xmlns:a16="http://schemas.microsoft.com/office/drawing/2014/main" id="{5F8E9856-BD4D-4CC5-9F42-FF46237E8680}"/>
              </a:ext>
            </a:extLst>
          </p:cNvPr>
          <p:cNvSpPr txBox="1"/>
          <p:nvPr/>
        </p:nvSpPr>
        <p:spPr>
          <a:xfrm>
            <a:off x="4860032" y="2132856"/>
            <a:ext cx="3555306" cy="1477328"/>
          </a:xfrm>
          <a:prstGeom prst="rect">
            <a:avLst/>
          </a:prstGeom>
          <a:noFill/>
        </p:spPr>
        <p:txBody>
          <a:bodyPr wrap="square" rtlCol="0">
            <a:spAutoFit/>
          </a:bodyPr>
          <a:lstStyle/>
          <a:p>
            <a:r>
              <a:rPr lang="de-DE" dirty="0" err="1"/>
              <a:t>success</a:t>
            </a:r>
            <a:r>
              <a:rPr lang="de-DE" dirty="0"/>
              <a:t> rate</a:t>
            </a:r>
          </a:p>
          <a:p>
            <a:r>
              <a:rPr lang="de-DE" dirty="0"/>
              <a:t>Relative </a:t>
            </a:r>
            <a:r>
              <a:rPr lang="de-DE" dirty="0" err="1"/>
              <a:t>anonymity</a:t>
            </a:r>
            <a:r>
              <a:rPr lang="de-DE" dirty="0"/>
              <a:t> </a:t>
            </a:r>
            <a:r>
              <a:rPr lang="de-DE" dirty="0" err="1"/>
              <a:t>level</a:t>
            </a:r>
            <a:endParaRPr lang="de-DE" dirty="0"/>
          </a:p>
          <a:p>
            <a:r>
              <a:rPr lang="de-DE" dirty="0"/>
              <a:t>Relative </a:t>
            </a:r>
            <a:r>
              <a:rPr lang="de-DE" dirty="0" err="1"/>
              <a:t>spatial</a:t>
            </a:r>
            <a:r>
              <a:rPr lang="de-DE" dirty="0"/>
              <a:t> </a:t>
            </a:r>
            <a:r>
              <a:rPr lang="de-DE" dirty="0" err="1"/>
              <a:t>resolution</a:t>
            </a:r>
            <a:endParaRPr lang="de-DE" dirty="0"/>
          </a:p>
          <a:p>
            <a:r>
              <a:rPr lang="de-DE" dirty="0"/>
              <a:t>Relative temporal </a:t>
            </a:r>
            <a:r>
              <a:rPr lang="de-DE" dirty="0" err="1"/>
              <a:t>resolution</a:t>
            </a:r>
            <a:endParaRPr lang="de-DE" dirty="0"/>
          </a:p>
          <a:p>
            <a:r>
              <a:rPr lang="de-DE" dirty="0"/>
              <a:t>Message </a:t>
            </a:r>
            <a:r>
              <a:rPr lang="de-DE" dirty="0" err="1"/>
              <a:t>processing</a:t>
            </a:r>
            <a:r>
              <a:rPr lang="de-DE" dirty="0"/>
              <a:t> time</a:t>
            </a:r>
          </a:p>
        </p:txBody>
      </p:sp>
    </p:spTree>
    <p:extLst>
      <p:ext uri="{BB962C8B-B14F-4D97-AF65-F5344CB8AC3E}">
        <p14:creationId xmlns:p14="http://schemas.microsoft.com/office/powerpoint/2010/main" val="830300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780236-DFF8-4429-AD46-A0D4B640B608}"/>
              </a:ext>
            </a:extLst>
          </p:cNvPr>
          <p:cNvSpPr>
            <a:spLocks noGrp="1"/>
          </p:cNvSpPr>
          <p:nvPr>
            <p:ph type="title"/>
          </p:nvPr>
        </p:nvSpPr>
        <p:spPr/>
        <p:txBody>
          <a:bodyPr/>
          <a:lstStyle/>
          <a:p>
            <a:r>
              <a:rPr lang="de-DE" sz="2400" b="1" dirty="0"/>
              <a:t>6. Datatype - High-Dimensional Transaction Data</a:t>
            </a:r>
            <a:endParaRPr lang="de-DE" sz="2400" dirty="0"/>
          </a:p>
        </p:txBody>
      </p:sp>
      <p:sp>
        <p:nvSpPr>
          <p:cNvPr id="3" name="Datumsplatzhalter 2">
            <a:extLst>
              <a:ext uri="{FF2B5EF4-FFF2-40B4-BE49-F238E27FC236}">
                <a16:creationId xmlns:a16="http://schemas.microsoft.com/office/drawing/2014/main" id="{69419E86-0E9E-4216-B427-413C6BA3C0D7}"/>
              </a:ext>
            </a:extLst>
          </p:cNvPr>
          <p:cNvSpPr>
            <a:spLocks noGrp="1"/>
          </p:cNvSpPr>
          <p:nvPr>
            <p:ph type="dt" sz="half" idx="4294967295"/>
          </p:nvPr>
        </p:nvSpPr>
        <p:spPr>
          <a:xfrm>
            <a:off x="1331913" y="6208713"/>
            <a:ext cx="1296987" cy="476250"/>
          </a:xfrm>
        </p:spPr>
        <p:txBody>
          <a:bodyPr/>
          <a:lstStyle/>
          <a:p>
            <a:r>
              <a:rPr lang="de-DE" dirty="0"/>
              <a:t>30.01.2017</a:t>
            </a:r>
          </a:p>
        </p:txBody>
      </p:sp>
      <p:sp>
        <p:nvSpPr>
          <p:cNvPr id="4" name="Fußzeilenplatzhalter 3">
            <a:extLst>
              <a:ext uri="{FF2B5EF4-FFF2-40B4-BE49-F238E27FC236}">
                <a16:creationId xmlns:a16="http://schemas.microsoft.com/office/drawing/2014/main" id="{212DC528-EE24-4AC3-9EED-1BF090D99EF2}"/>
              </a:ext>
            </a:extLst>
          </p:cNvPr>
          <p:cNvSpPr>
            <a:spLocks noGrp="1"/>
          </p:cNvSpPr>
          <p:nvPr>
            <p:ph type="ftr" sz="quarter" idx="11"/>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064D59BE-0376-4E44-A0FE-7031A294F35F}"/>
              </a:ext>
            </a:extLst>
          </p:cNvPr>
          <p:cNvSpPr>
            <a:spLocks noGrp="1"/>
          </p:cNvSpPr>
          <p:nvPr>
            <p:ph type="body" sz="quarter" idx="13"/>
          </p:nvPr>
        </p:nvSpPr>
        <p:spPr/>
        <p:txBody>
          <a:bodyPr/>
          <a:lstStyle/>
          <a:p>
            <a:r>
              <a:rPr lang="en-US" dirty="0"/>
              <a:t>Transaction data is high-dimensional</a:t>
            </a:r>
          </a:p>
          <a:p>
            <a:r>
              <a:rPr lang="en-US" dirty="0"/>
              <a:t>Each dimension could be a potential </a:t>
            </a:r>
            <a:r>
              <a:rPr lang="en-US" i="1" dirty="0"/>
              <a:t>QID </a:t>
            </a:r>
            <a:r>
              <a:rPr lang="en-US" dirty="0"/>
              <a:t>attribute</a:t>
            </a:r>
          </a:p>
          <a:p>
            <a:r>
              <a:rPr lang="de-DE" dirty="0"/>
              <a:t>Curse of high-dimensionality</a:t>
            </a:r>
          </a:p>
          <a:p>
            <a:r>
              <a:rPr lang="de-DE" dirty="0"/>
              <a:t>Bound background knowledge of the attacker</a:t>
            </a:r>
          </a:p>
          <a:p>
            <a:pPr>
              <a:buFontTx/>
              <a:buChar char="-"/>
            </a:pPr>
            <a:endParaRPr lang="de-DE" dirty="0"/>
          </a:p>
        </p:txBody>
      </p:sp>
      <p:sp>
        <p:nvSpPr>
          <p:cNvPr id="6" name="Foliennummernplatzhalter 5">
            <a:extLst>
              <a:ext uri="{FF2B5EF4-FFF2-40B4-BE49-F238E27FC236}">
                <a16:creationId xmlns:a16="http://schemas.microsoft.com/office/drawing/2014/main" id="{E25D3BF9-A70C-417F-A9C7-F883A5D091A9}"/>
              </a:ext>
            </a:extLst>
          </p:cNvPr>
          <p:cNvSpPr>
            <a:spLocks noGrp="1"/>
          </p:cNvSpPr>
          <p:nvPr>
            <p:ph type="sldNum" sz="quarter" idx="12"/>
          </p:nvPr>
        </p:nvSpPr>
        <p:spPr/>
        <p:txBody>
          <a:bodyPr/>
          <a:lstStyle/>
          <a:p>
            <a:fld id="{50E76E58-F275-47A3-BB17-470016A267B6}" type="slidenum">
              <a:rPr lang="de-DE" smtClean="0"/>
              <a:pPr/>
              <a:t>21</a:t>
            </a:fld>
            <a:endParaRPr lang="de-DE" dirty="0"/>
          </a:p>
        </p:txBody>
      </p:sp>
      <p:pic>
        <p:nvPicPr>
          <p:cNvPr id="2050" name="Picture 2" descr="F:\PSI-MSem\5dbb589fabdcab96c9bb12877d5c15c4_preview_c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140968"/>
            <a:ext cx="3610422" cy="27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325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CF76F7-DA21-4280-B132-DB1CBFFB0632}"/>
              </a:ext>
            </a:extLst>
          </p:cNvPr>
          <p:cNvSpPr>
            <a:spLocks noGrp="1"/>
          </p:cNvSpPr>
          <p:nvPr>
            <p:ph type="title"/>
          </p:nvPr>
        </p:nvSpPr>
        <p:spPr/>
        <p:txBody>
          <a:bodyPr/>
          <a:lstStyle/>
          <a:p>
            <a:r>
              <a:rPr lang="de-DE" dirty="0"/>
              <a:t>7. Summary</a:t>
            </a:r>
          </a:p>
        </p:txBody>
      </p:sp>
      <p:sp>
        <p:nvSpPr>
          <p:cNvPr id="3" name="Datumsplatzhalter 2">
            <a:extLst>
              <a:ext uri="{FF2B5EF4-FFF2-40B4-BE49-F238E27FC236}">
                <a16:creationId xmlns:a16="http://schemas.microsoft.com/office/drawing/2014/main" id="{3B50A201-5742-48F2-9C76-90EB7278DE8B}"/>
              </a:ext>
            </a:extLst>
          </p:cNvPr>
          <p:cNvSpPr>
            <a:spLocks noGrp="1"/>
          </p:cNvSpPr>
          <p:nvPr>
            <p:ph type="dt" sz="half" idx="4294967295"/>
          </p:nvPr>
        </p:nvSpPr>
        <p:spPr>
          <a:xfrm>
            <a:off x="1331913" y="6208713"/>
            <a:ext cx="1296987" cy="476250"/>
          </a:xfrm>
        </p:spPr>
        <p:txBody>
          <a:bodyPr/>
          <a:lstStyle/>
          <a:p>
            <a:r>
              <a:rPr lang="de-DE" dirty="0"/>
              <a:t>30.01.2018</a:t>
            </a:r>
          </a:p>
        </p:txBody>
      </p:sp>
      <p:sp>
        <p:nvSpPr>
          <p:cNvPr id="4" name="Fußzeilenplatzhalter 3">
            <a:extLst>
              <a:ext uri="{FF2B5EF4-FFF2-40B4-BE49-F238E27FC236}">
                <a16:creationId xmlns:a16="http://schemas.microsoft.com/office/drawing/2014/main" id="{905609BE-6FD9-442B-89BF-1438B615F4CE}"/>
              </a:ext>
            </a:extLst>
          </p:cNvPr>
          <p:cNvSpPr>
            <a:spLocks noGrp="1"/>
          </p:cNvSpPr>
          <p:nvPr>
            <p:ph type="ftr" sz="quarter" idx="4294967295"/>
          </p:nvPr>
        </p:nvSpPr>
        <p:spPr/>
        <p:txBody>
          <a:bodyPr/>
          <a:lstStyle/>
          <a:p>
            <a:r>
              <a:rPr lang="de-DE" dirty="0"/>
              <a:t>Andreas Wiegand &amp; Ludwig Schallner</a:t>
            </a:r>
          </a:p>
        </p:txBody>
      </p:sp>
      <p:sp>
        <p:nvSpPr>
          <p:cNvPr id="5" name="Textplatzhalter 4">
            <a:extLst>
              <a:ext uri="{FF2B5EF4-FFF2-40B4-BE49-F238E27FC236}">
                <a16:creationId xmlns:a16="http://schemas.microsoft.com/office/drawing/2014/main" id="{BE3AB503-2D36-4EFD-97BC-4FB481D902EA}"/>
              </a:ext>
            </a:extLst>
          </p:cNvPr>
          <p:cNvSpPr>
            <a:spLocks noGrp="1"/>
          </p:cNvSpPr>
          <p:nvPr>
            <p:ph type="body" sz="quarter" idx="13"/>
          </p:nvPr>
        </p:nvSpPr>
        <p:spPr/>
        <p:txBody>
          <a:bodyPr/>
          <a:lstStyle/>
          <a:p>
            <a:r>
              <a:rPr lang="en-US" dirty="0"/>
              <a:t>There is no </a:t>
            </a:r>
            <a:r>
              <a:rPr lang="en-US" dirty="0" err="1"/>
              <a:t>compination</a:t>
            </a:r>
            <a:r>
              <a:rPr lang="en-US" dirty="0"/>
              <a:t> between optimal k-anonymity and </a:t>
            </a:r>
            <a:r>
              <a:rPr lang="en-US" dirty="0" err="1"/>
              <a:t>dataquality</a:t>
            </a:r>
            <a:endParaRPr lang="en-US" dirty="0"/>
          </a:p>
          <a:p>
            <a:r>
              <a:rPr lang="en-US" dirty="0"/>
              <a:t>Attacks against anonymity</a:t>
            </a:r>
          </a:p>
          <a:p>
            <a:r>
              <a:rPr lang="de-DE" i="1" dirty="0"/>
              <a:t>Usability and </a:t>
            </a:r>
            <a:r>
              <a:rPr lang="de-DE" i="1" dirty="0" err="1"/>
              <a:t>anonymity</a:t>
            </a:r>
            <a:endParaRPr lang="de-DE" i="1" dirty="0"/>
          </a:p>
          <a:p>
            <a:r>
              <a:rPr lang="de-DE" i="1" dirty="0" err="1"/>
              <a:t>Identifie</a:t>
            </a:r>
            <a:r>
              <a:rPr lang="de-DE" i="1" dirty="0"/>
              <a:t> Quasi </a:t>
            </a:r>
            <a:r>
              <a:rPr lang="de-DE" i="1" dirty="0" err="1"/>
              <a:t>identifiers</a:t>
            </a:r>
            <a:endParaRPr lang="de-DE" i="1" dirty="0"/>
          </a:p>
          <a:p>
            <a:r>
              <a:rPr lang="de-DE" dirty="0"/>
              <a:t>NP – Hard</a:t>
            </a:r>
          </a:p>
          <a:p>
            <a:r>
              <a:rPr lang="de-DE" dirty="0" err="1"/>
              <a:t>Only</a:t>
            </a:r>
            <a:r>
              <a:rPr lang="de-DE" dirty="0"/>
              <a:t> </a:t>
            </a:r>
            <a:r>
              <a:rPr lang="de-DE" dirty="0" err="1"/>
              <a:t>heuristics</a:t>
            </a:r>
            <a:r>
              <a:rPr lang="de-DE" dirty="0"/>
              <a:t> </a:t>
            </a:r>
            <a:r>
              <a:rPr lang="de-DE" dirty="0" err="1"/>
              <a:t>no</a:t>
            </a:r>
            <a:r>
              <a:rPr lang="de-DE" dirty="0"/>
              <a:t> </a:t>
            </a:r>
            <a:r>
              <a:rPr lang="de-DE" dirty="0" err="1"/>
              <a:t>rules</a:t>
            </a:r>
            <a:r>
              <a:rPr lang="de-DE" dirty="0"/>
              <a:t> like mutual Information </a:t>
            </a:r>
          </a:p>
          <a:p>
            <a:pPr marL="0" indent="0">
              <a:buNone/>
            </a:pPr>
            <a:endParaRPr lang="de-DE" i="1" dirty="0"/>
          </a:p>
          <a:p>
            <a:pPr marL="0" indent="0">
              <a:buNone/>
            </a:pPr>
            <a:endParaRPr lang="de-DE" dirty="0"/>
          </a:p>
          <a:p>
            <a:pPr marL="0" indent="0">
              <a:buNone/>
            </a:pPr>
            <a:endParaRPr lang="de-DE" dirty="0"/>
          </a:p>
        </p:txBody>
      </p:sp>
      <p:sp>
        <p:nvSpPr>
          <p:cNvPr id="6" name="Foliennummernplatzhalter 5">
            <a:extLst>
              <a:ext uri="{FF2B5EF4-FFF2-40B4-BE49-F238E27FC236}">
                <a16:creationId xmlns:a16="http://schemas.microsoft.com/office/drawing/2014/main" id="{9B878E9B-BDE0-4DC9-9BC7-6B1CE8112B95}"/>
              </a:ext>
            </a:extLst>
          </p:cNvPr>
          <p:cNvSpPr>
            <a:spLocks noGrp="1"/>
          </p:cNvSpPr>
          <p:nvPr>
            <p:ph type="sldNum" sz="quarter" idx="4294967295"/>
          </p:nvPr>
        </p:nvSpPr>
        <p:spPr/>
        <p:txBody>
          <a:bodyPr/>
          <a:lstStyle/>
          <a:p>
            <a:fld id="{50E76E58-F275-47A3-BB17-470016A267B6}" type="slidenum">
              <a:rPr lang="de-DE" smtClean="0"/>
              <a:pPr/>
              <a:t>22</a:t>
            </a:fld>
            <a:endParaRPr lang="de-DE" dirty="0"/>
          </a:p>
        </p:txBody>
      </p:sp>
    </p:spTree>
    <p:extLst>
      <p:ext uri="{BB962C8B-B14F-4D97-AF65-F5344CB8AC3E}">
        <p14:creationId xmlns:p14="http://schemas.microsoft.com/office/powerpoint/2010/main" val="3866177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9BB8B8B-A570-48B5-98F3-A65233D7450A}"/>
              </a:ext>
            </a:extLst>
          </p:cNvPr>
          <p:cNvSpPr>
            <a:spLocks noGrp="1"/>
          </p:cNvSpPr>
          <p:nvPr>
            <p:ph type="body" sz="quarter" idx="13"/>
          </p:nvPr>
        </p:nvSpPr>
        <p:spPr/>
        <p:txBody>
          <a:bodyPr/>
          <a:lstStyle/>
          <a:p>
            <a:r>
              <a:rPr lang="en-US" sz="1600" i="1" dirty="0"/>
              <a:t>k</a:t>
            </a:r>
            <a:r>
              <a:rPr lang="en-US" sz="1600" dirty="0"/>
              <a:t>-ANONYMITY: A MODEL FOR PROTECTING PRIVACY - </a:t>
            </a:r>
            <a:r>
              <a:rPr lang="de-DE" sz="1600" dirty="0"/>
              <a:t>LATANYA SWEENEY</a:t>
            </a:r>
          </a:p>
          <a:p>
            <a:r>
              <a:rPr lang="de-DE" sz="1600" dirty="0"/>
              <a:t>ACHIEVING </a:t>
            </a:r>
            <a:r>
              <a:rPr lang="de-DE" sz="1600" i="1" dirty="0"/>
              <a:t>k</a:t>
            </a:r>
            <a:r>
              <a:rPr lang="de-DE" sz="1600" dirty="0"/>
              <a:t>-ANONYMITY PRIVACY PROTECTIONUSING GENERALIZATION AND SUPPRESSION- LATANYA SWEENEY</a:t>
            </a:r>
          </a:p>
          <a:p>
            <a:r>
              <a:rPr lang="de-DE" sz="1600" dirty="0" err="1"/>
              <a:t>Efficient</a:t>
            </a:r>
            <a:r>
              <a:rPr lang="de-DE" sz="1600" dirty="0"/>
              <a:t> Multidimensional Suppression </a:t>
            </a:r>
            <a:r>
              <a:rPr lang="de-DE" sz="1600" dirty="0" err="1"/>
              <a:t>for</a:t>
            </a:r>
            <a:r>
              <a:rPr lang="de-DE" sz="1600" dirty="0"/>
              <a:t> K-</a:t>
            </a:r>
            <a:r>
              <a:rPr lang="de-DE" sz="1600" dirty="0" err="1"/>
              <a:t>Anonymity</a:t>
            </a:r>
            <a:r>
              <a:rPr lang="de-DE" sz="1600" dirty="0"/>
              <a:t> – </a:t>
            </a:r>
            <a:r>
              <a:rPr lang="de-DE" sz="1600" dirty="0" err="1"/>
              <a:t>Kisilevich</a:t>
            </a:r>
            <a:endParaRPr lang="de-DE" sz="1600" dirty="0"/>
          </a:p>
          <a:p>
            <a:r>
              <a:rPr lang="en-US" sz="1600" dirty="0"/>
              <a:t>A Globally Optimal k-Anonymity Method for the </a:t>
            </a:r>
            <a:r>
              <a:rPr lang="de-DE" sz="1600" dirty="0"/>
              <a:t>De-</a:t>
            </a:r>
            <a:r>
              <a:rPr lang="de-DE" sz="1600" dirty="0" err="1"/>
              <a:t>Identification</a:t>
            </a:r>
            <a:r>
              <a:rPr lang="de-DE" sz="1600" dirty="0"/>
              <a:t> </a:t>
            </a:r>
            <a:r>
              <a:rPr lang="de-DE" sz="1600" dirty="0" err="1"/>
              <a:t>of</a:t>
            </a:r>
            <a:r>
              <a:rPr lang="de-DE" sz="1600" dirty="0"/>
              <a:t> Health Data - EL EMAM</a:t>
            </a:r>
          </a:p>
          <a:p>
            <a:r>
              <a:rPr lang="en-US" sz="1600" dirty="0"/>
              <a:t>On the Complexity of Optimal </a:t>
            </a:r>
            <a:r>
              <a:rPr lang="en-US" sz="1600" dirty="0" err="1"/>
              <a:t>Kanonymity</a:t>
            </a:r>
            <a:r>
              <a:rPr lang="en-US" sz="1600" dirty="0"/>
              <a:t> - </a:t>
            </a:r>
            <a:r>
              <a:rPr lang="de-DE" sz="1600" dirty="0"/>
              <a:t>Adam </a:t>
            </a:r>
            <a:r>
              <a:rPr lang="de-DE" sz="1600" dirty="0" err="1"/>
              <a:t>Meyerson</a:t>
            </a:r>
            <a:r>
              <a:rPr lang="de-DE" sz="1600" dirty="0"/>
              <a:t>/ Ryan Williams</a:t>
            </a:r>
          </a:p>
          <a:p>
            <a:r>
              <a:rPr lang="en-US" sz="1600" dirty="0"/>
              <a:t>On k-Anonymity and the Curse of Dimensionality - </a:t>
            </a:r>
            <a:r>
              <a:rPr lang="de-DE" sz="1600" dirty="0" err="1"/>
              <a:t>Charu</a:t>
            </a:r>
            <a:r>
              <a:rPr lang="de-DE" sz="1600" dirty="0"/>
              <a:t> C. </a:t>
            </a:r>
            <a:r>
              <a:rPr lang="de-DE" sz="1600" dirty="0" err="1"/>
              <a:t>Aggarwal</a:t>
            </a:r>
            <a:endParaRPr lang="de-DE" sz="1600" dirty="0"/>
          </a:p>
          <a:p>
            <a:pPr marL="0" indent="0">
              <a:buNone/>
            </a:pPr>
            <a:endParaRPr lang="de-DE" dirty="0"/>
          </a:p>
        </p:txBody>
      </p:sp>
      <p:sp>
        <p:nvSpPr>
          <p:cNvPr id="3" name="Datumsplatzhalter 2">
            <a:extLst>
              <a:ext uri="{FF2B5EF4-FFF2-40B4-BE49-F238E27FC236}">
                <a16:creationId xmlns:a16="http://schemas.microsoft.com/office/drawing/2014/main" id="{F0DB5EA5-51C9-4549-9895-5448C09EA1B3}"/>
              </a:ext>
            </a:extLst>
          </p:cNvPr>
          <p:cNvSpPr>
            <a:spLocks noGrp="1"/>
          </p:cNvSpPr>
          <p:nvPr>
            <p:ph type="dt" sz="half" idx="14"/>
          </p:nvPr>
        </p:nvSpPr>
        <p:spPr/>
        <p:txBody>
          <a:bodyPr/>
          <a:lstStyle/>
          <a:p>
            <a:r>
              <a:rPr lang="de-DE" dirty="0"/>
              <a:t>30.01.2018</a:t>
            </a:r>
          </a:p>
        </p:txBody>
      </p:sp>
      <p:sp>
        <p:nvSpPr>
          <p:cNvPr id="4" name="Fußzeilenplatzhalter 3">
            <a:extLst>
              <a:ext uri="{FF2B5EF4-FFF2-40B4-BE49-F238E27FC236}">
                <a16:creationId xmlns:a16="http://schemas.microsoft.com/office/drawing/2014/main" id="{C0C37ED7-1187-42D7-86ED-39A26DA047F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16D6F16B-2528-4FEE-88E6-5ED93A994027}"/>
              </a:ext>
            </a:extLst>
          </p:cNvPr>
          <p:cNvSpPr>
            <a:spLocks noGrp="1"/>
          </p:cNvSpPr>
          <p:nvPr>
            <p:ph type="sldNum" sz="quarter" idx="16"/>
          </p:nvPr>
        </p:nvSpPr>
        <p:spPr/>
        <p:txBody>
          <a:bodyPr/>
          <a:lstStyle/>
          <a:p>
            <a:fld id="{50E76E58-F275-47A3-BB17-470016A267B6}" type="slidenum">
              <a:rPr lang="de-DE" smtClean="0"/>
              <a:pPr/>
              <a:t>23</a:t>
            </a:fld>
            <a:endParaRPr lang="de-DE"/>
          </a:p>
        </p:txBody>
      </p:sp>
      <p:sp>
        <p:nvSpPr>
          <p:cNvPr id="6" name="Titel 5">
            <a:extLst>
              <a:ext uri="{FF2B5EF4-FFF2-40B4-BE49-F238E27FC236}">
                <a16:creationId xmlns:a16="http://schemas.microsoft.com/office/drawing/2014/main" id="{CD33735C-D8FC-4123-AF0E-AD807C63A187}"/>
              </a:ext>
            </a:extLst>
          </p:cNvPr>
          <p:cNvSpPr>
            <a:spLocks noGrp="1"/>
          </p:cNvSpPr>
          <p:nvPr>
            <p:ph type="title"/>
          </p:nvPr>
        </p:nvSpPr>
        <p:spPr/>
        <p:txBody>
          <a:bodyPr/>
          <a:lstStyle/>
          <a:p>
            <a:r>
              <a:rPr lang="de-DE" dirty="0"/>
              <a:t>Source</a:t>
            </a:r>
          </a:p>
        </p:txBody>
      </p:sp>
    </p:spTree>
    <p:extLst>
      <p:ext uri="{BB962C8B-B14F-4D97-AF65-F5344CB8AC3E}">
        <p14:creationId xmlns:p14="http://schemas.microsoft.com/office/powerpoint/2010/main" val="154018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FE1328E-9AF4-4ED3-884A-BB18226EB952}"/>
              </a:ext>
            </a:extLst>
          </p:cNvPr>
          <p:cNvSpPr>
            <a:spLocks noGrp="1"/>
          </p:cNvSpPr>
          <p:nvPr>
            <p:ph type="body" sz="quarter" idx="13"/>
          </p:nvPr>
        </p:nvSpPr>
        <p:spPr/>
        <p:txBody>
          <a:bodyPr/>
          <a:lstStyle/>
          <a:p>
            <a:r>
              <a:rPr lang="de-DE" dirty="0"/>
              <a:t>Identity </a:t>
            </a:r>
            <a:r>
              <a:rPr lang="en-US" dirty="0"/>
              <a:t>disclosure</a:t>
            </a:r>
          </a:p>
          <a:p>
            <a:pPr lvl="1"/>
            <a:r>
              <a:rPr lang="en-US" dirty="0"/>
              <a:t>Individual is linked to a particular record</a:t>
            </a:r>
          </a:p>
          <a:p>
            <a:r>
              <a:rPr lang="en-US" dirty="0"/>
              <a:t>Attribute disclosure</a:t>
            </a:r>
          </a:p>
          <a:p>
            <a:pPr lvl="1"/>
            <a:r>
              <a:rPr lang="en-US" dirty="0"/>
              <a:t>new information revealed about some </a:t>
            </a:r>
            <a:r>
              <a:rPr lang="de-DE" dirty="0"/>
              <a:t>individual</a:t>
            </a:r>
          </a:p>
          <a:p>
            <a:r>
              <a:rPr lang="en-US" dirty="0"/>
              <a:t>Tables give useful information to researchers, but</a:t>
            </a:r>
          </a:p>
          <a:p>
            <a:pPr lvl="1"/>
            <a:r>
              <a:rPr lang="en-US" dirty="0"/>
              <a:t>Record owners interest is to be anonym.</a:t>
            </a:r>
          </a:p>
          <a:p>
            <a:pPr lvl="2"/>
            <a:r>
              <a:rPr lang="en-US" dirty="0"/>
              <a:t>We have to anonymize</a:t>
            </a:r>
            <a:r>
              <a:rPr lang="de-DE" dirty="0"/>
              <a:t> </a:t>
            </a:r>
            <a:r>
              <a:rPr lang="en-US" dirty="0"/>
              <a:t>the data before releasing</a:t>
            </a:r>
          </a:p>
          <a:p>
            <a:endParaRPr lang="en-US" dirty="0"/>
          </a:p>
        </p:txBody>
      </p:sp>
      <p:sp>
        <p:nvSpPr>
          <p:cNvPr id="3" name="Datumsplatzhalter 2">
            <a:extLst>
              <a:ext uri="{FF2B5EF4-FFF2-40B4-BE49-F238E27FC236}">
                <a16:creationId xmlns:a16="http://schemas.microsoft.com/office/drawing/2014/main" id="{ADFDDA15-1E22-4222-B007-F7EF40384E1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C20694D7-E7B7-4EBB-8619-82848652019A}"/>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2DFA6910-0933-43F2-8202-914F522F4C32}"/>
              </a:ext>
            </a:extLst>
          </p:cNvPr>
          <p:cNvSpPr>
            <a:spLocks noGrp="1"/>
          </p:cNvSpPr>
          <p:nvPr>
            <p:ph type="sldNum" sz="quarter" idx="16"/>
          </p:nvPr>
        </p:nvSpPr>
        <p:spPr/>
        <p:txBody>
          <a:bodyPr/>
          <a:lstStyle/>
          <a:p>
            <a:fld id="{50E76E58-F275-47A3-BB17-470016A267B6}" type="slidenum">
              <a:rPr lang="de-DE" smtClean="0"/>
              <a:pPr/>
              <a:t>3</a:t>
            </a:fld>
            <a:endParaRPr lang="de-DE"/>
          </a:p>
        </p:txBody>
      </p:sp>
      <p:sp>
        <p:nvSpPr>
          <p:cNvPr id="6" name="Titel 5">
            <a:extLst>
              <a:ext uri="{FF2B5EF4-FFF2-40B4-BE49-F238E27FC236}">
                <a16:creationId xmlns:a16="http://schemas.microsoft.com/office/drawing/2014/main" id="{B75A54DF-9259-4AA8-948E-8B261B3C327D}"/>
              </a:ext>
            </a:extLst>
          </p:cNvPr>
          <p:cNvSpPr>
            <a:spLocks noGrp="1"/>
          </p:cNvSpPr>
          <p:nvPr>
            <p:ph type="title"/>
          </p:nvPr>
        </p:nvSpPr>
        <p:spPr/>
        <p:txBody>
          <a:bodyPr/>
          <a:lstStyle/>
          <a:p>
            <a:r>
              <a:rPr lang="en-US" dirty="0"/>
              <a:t>Introduction </a:t>
            </a:r>
          </a:p>
        </p:txBody>
      </p:sp>
    </p:spTree>
    <p:extLst>
      <p:ext uri="{BB962C8B-B14F-4D97-AF65-F5344CB8AC3E}">
        <p14:creationId xmlns:p14="http://schemas.microsoft.com/office/powerpoint/2010/main" val="2903989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D439D2A-782E-4435-8FDF-59992AB0FFFC}"/>
              </a:ext>
            </a:extLst>
          </p:cNvPr>
          <p:cNvSpPr>
            <a:spLocks noGrp="1"/>
          </p:cNvSpPr>
          <p:nvPr>
            <p:ph type="body" sz="quarter" idx="13"/>
          </p:nvPr>
        </p:nvSpPr>
        <p:spPr/>
        <p:txBody>
          <a:bodyPr/>
          <a:lstStyle/>
          <a:p>
            <a:r>
              <a:rPr lang="en-US" dirty="0"/>
              <a:t>Is achieved if:</a:t>
            </a:r>
          </a:p>
          <a:p>
            <a:pPr lvl="1"/>
            <a:r>
              <a:rPr lang="en-US" dirty="0"/>
              <a:t>At least k matching record with the same quasi-identifiers</a:t>
            </a:r>
          </a:p>
          <a:p>
            <a:r>
              <a:rPr lang="en-US" dirty="0"/>
              <a:t>Identifiers</a:t>
            </a:r>
          </a:p>
          <a:p>
            <a:pPr lvl="1"/>
            <a:r>
              <a:rPr lang="en-US" dirty="0"/>
              <a:t>Attributes which identifies individuals explicitly </a:t>
            </a:r>
          </a:p>
          <a:p>
            <a:r>
              <a:rPr lang="en-US" dirty="0"/>
              <a:t>Quasi-identifiers</a:t>
            </a:r>
          </a:p>
          <a:p>
            <a:pPr lvl="1"/>
            <a:r>
              <a:rPr lang="en-US" dirty="0"/>
              <a:t>Identifies an record owner only by combination of other Qis</a:t>
            </a:r>
          </a:p>
          <a:p>
            <a:r>
              <a:rPr lang="en-US" dirty="0"/>
              <a:t>Sensitive Data</a:t>
            </a:r>
          </a:p>
          <a:p>
            <a:pPr lvl="1"/>
            <a:r>
              <a:rPr lang="en-US" dirty="0"/>
              <a:t>Data to which record owner doesn't want to get linked </a:t>
            </a:r>
          </a:p>
        </p:txBody>
      </p:sp>
      <p:sp>
        <p:nvSpPr>
          <p:cNvPr id="3" name="Datumsplatzhalter 2">
            <a:extLst>
              <a:ext uri="{FF2B5EF4-FFF2-40B4-BE49-F238E27FC236}">
                <a16:creationId xmlns:a16="http://schemas.microsoft.com/office/drawing/2014/main" id="{7592D87E-BB4F-4D9B-B1A3-7F22FE780002}"/>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E70CA90-AC67-4927-9235-2F85DC31D61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F7F907BC-D7D5-4926-838E-B2BABE8D091F}"/>
              </a:ext>
            </a:extLst>
          </p:cNvPr>
          <p:cNvSpPr>
            <a:spLocks noGrp="1"/>
          </p:cNvSpPr>
          <p:nvPr>
            <p:ph type="sldNum" sz="quarter" idx="16"/>
          </p:nvPr>
        </p:nvSpPr>
        <p:spPr/>
        <p:txBody>
          <a:bodyPr/>
          <a:lstStyle/>
          <a:p>
            <a:fld id="{50E76E58-F275-47A3-BB17-470016A267B6}" type="slidenum">
              <a:rPr lang="de-DE" smtClean="0"/>
              <a:pPr/>
              <a:t>4</a:t>
            </a:fld>
            <a:endParaRPr lang="de-DE"/>
          </a:p>
        </p:txBody>
      </p:sp>
      <p:sp>
        <p:nvSpPr>
          <p:cNvPr id="6" name="Titel 5">
            <a:extLst>
              <a:ext uri="{FF2B5EF4-FFF2-40B4-BE49-F238E27FC236}">
                <a16:creationId xmlns:a16="http://schemas.microsoft.com/office/drawing/2014/main" id="{00D7DD37-D477-4068-A739-1E0BF8D56B2A}"/>
              </a:ext>
            </a:extLst>
          </p:cNvPr>
          <p:cNvSpPr>
            <a:spLocks noGrp="1"/>
          </p:cNvSpPr>
          <p:nvPr>
            <p:ph type="title"/>
          </p:nvPr>
        </p:nvSpPr>
        <p:spPr/>
        <p:txBody>
          <a:bodyPr/>
          <a:lstStyle/>
          <a:p>
            <a:r>
              <a:rPr lang="de-DE" dirty="0"/>
              <a:t>K-ANONYMITY </a:t>
            </a:r>
          </a:p>
        </p:txBody>
      </p:sp>
    </p:spTree>
    <p:extLst>
      <p:ext uri="{BB962C8B-B14F-4D97-AF65-F5344CB8AC3E}">
        <p14:creationId xmlns:p14="http://schemas.microsoft.com/office/powerpoint/2010/main" val="218887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7CBBF-584D-4412-87ED-456ABF0447CC}"/>
              </a:ext>
            </a:extLst>
          </p:cNvPr>
          <p:cNvSpPr>
            <a:spLocks noGrp="1"/>
          </p:cNvSpPr>
          <p:nvPr>
            <p:ph type="body" sz="quarter" idx="13"/>
          </p:nvPr>
        </p:nvSpPr>
        <p:spPr/>
        <p:txBody>
          <a:bodyPr/>
          <a:lstStyle/>
          <a:p>
            <a:pPr marL="0" indent="0">
              <a:buNone/>
            </a:pPr>
            <a:r>
              <a:rPr lang="de-DE" dirty="0"/>
              <a:t>	</a:t>
            </a:r>
          </a:p>
        </p:txBody>
      </p:sp>
      <p:sp>
        <p:nvSpPr>
          <p:cNvPr id="3" name="Datumsplatzhalter 2">
            <a:extLst>
              <a:ext uri="{FF2B5EF4-FFF2-40B4-BE49-F238E27FC236}">
                <a16:creationId xmlns:a16="http://schemas.microsoft.com/office/drawing/2014/main" id="{4C1B7546-A060-4E05-82F1-E84F0AF1A6E4}"/>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0520E25E-B969-4DC8-AFC4-2728A5DD2F6C}"/>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BE4DF9E-5A6A-47F3-8605-B938844D1A85}"/>
              </a:ext>
            </a:extLst>
          </p:cNvPr>
          <p:cNvSpPr>
            <a:spLocks noGrp="1"/>
          </p:cNvSpPr>
          <p:nvPr>
            <p:ph type="sldNum" sz="quarter" idx="16"/>
          </p:nvPr>
        </p:nvSpPr>
        <p:spPr/>
        <p:txBody>
          <a:bodyPr/>
          <a:lstStyle/>
          <a:p>
            <a:fld id="{50E76E58-F275-47A3-BB17-470016A267B6}" type="slidenum">
              <a:rPr lang="de-DE" smtClean="0"/>
              <a:pPr/>
              <a:t>5</a:t>
            </a:fld>
            <a:endParaRPr lang="de-DE"/>
          </a:p>
        </p:txBody>
      </p:sp>
      <p:sp>
        <p:nvSpPr>
          <p:cNvPr id="6" name="Titel 5">
            <a:extLst>
              <a:ext uri="{FF2B5EF4-FFF2-40B4-BE49-F238E27FC236}">
                <a16:creationId xmlns:a16="http://schemas.microsoft.com/office/drawing/2014/main" id="{75095F09-1670-4988-9347-891DEB4B31FF}"/>
              </a:ext>
            </a:extLst>
          </p:cNvPr>
          <p:cNvSpPr>
            <a:spLocks noGrp="1"/>
          </p:cNvSpPr>
          <p:nvPr>
            <p:ph type="title"/>
          </p:nvPr>
        </p:nvSpPr>
        <p:spPr/>
        <p:txBody>
          <a:bodyPr/>
          <a:lstStyle/>
          <a:p>
            <a:r>
              <a:rPr lang="en-US" dirty="0"/>
              <a:t>Example of K-Anonymity</a:t>
            </a:r>
          </a:p>
        </p:txBody>
      </p:sp>
      <p:pic>
        <p:nvPicPr>
          <p:cNvPr id="7" name="Grafik 6">
            <a:extLst>
              <a:ext uri="{FF2B5EF4-FFF2-40B4-BE49-F238E27FC236}">
                <a16:creationId xmlns:a16="http://schemas.microsoft.com/office/drawing/2014/main" id="{0685720F-1621-4C8A-ABD2-8E6A5372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156" y="1419684"/>
            <a:ext cx="3210061" cy="2415262"/>
          </a:xfrm>
          <a:prstGeom prst="rect">
            <a:avLst/>
          </a:prstGeom>
        </p:spPr>
      </p:pic>
      <p:pic>
        <p:nvPicPr>
          <p:cNvPr id="8" name="Grafik 7">
            <a:extLst>
              <a:ext uri="{FF2B5EF4-FFF2-40B4-BE49-F238E27FC236}">
                <a16:creationId xmlns:a16="http://schemas.microsoft.com/office/drawing/2014/main" id="{814D82E5-6E87-485B-A839-E614D3019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8160" y="3431115"/>
            <a:ext cx="3457079" cy="2592809"/>
          </a:xfrm>
          <a:prstGeom prst="rect">
            <a:avLst/>
          </a:prstGeom>
        </p:spPr>
      </p:pic>
      <p:sp>
        <p:nvSpPr>
          <p:cNvPr id="9" name="Textfeld 8">
            <a:extLst>
              <a:ext uri="{FF2B5EF4-FFF2-40B4-BE49-F238E27FC236}">
                <a16:creationId xmlns:a16="http://schemas.microsoft.com/office/drawing/2014/main" id="{06D8702C-4641-4B77-85FE-E7BD0B08ADB2}"/>
              </a:ext>
            </a:extLst>
          </p:cNvPr>
          <p:cNvSpPr txBox="1"/>
          <p:nvPr/>
        </p:nvSpPr>
        <p:spPr>
          <a:xfrm>
            <a:off x="4944551" y="3103177"/>
            <a:ext cx="2664296" cy="369332"/>
          </a:xfrm>
          <a:prstGeom prst="rect">
            <a:avLst/>
          </a:prstGeom>
          <a:noFill/>
        </p:spPr>
        <p:txBody>
          <a:bodyPr wrap="square" rtlCol="0">
            <a:spAutoFit/>
          </a:bodyPr>
          <a:lstStyle/>
          <a:p>
            <a:r>
              <a:rPr lang="de-DE" dirty="0"/>
              <a:t>Table 2: 3-Anoymized</a:t>
            </a:r>
          </a:p>
        </p:txBody>
      </p:sp>
      <p:sp>
        <p:nvSpPr>
          <p:cNvPr id="10" name="Textfeld 9">
            <a:extLst>
              <a:ext uri="{FF2B5EF4-FFF2-40B4-BE49-F238E27FC236}">
                <a16:creationId xmlns:a16="http://schemas.microsoft.com/office/drawing/2014/main" id="{0F244F2D-A47F-4DF3-BE03-074FFBF40233}"/>
              </a:ext>
            </a:extLst>
          </p:cNvPr>
          <p:cNvSpPr txBox="1"/>
          <p:nvPr/>
        </p:nvSpPr>
        <p:spPr>
          <a:xfrm>
            <a:off x="1157038" y="1050352"/>
            <a:ext cx="2664296" cy="369332"/>
          </a:xfrm>
          <a:prstGeom prst="rect">
            <a:avLst/>
          </a:prstGeom>
          <a:noFill/>
        </p:spPr>
        <p:txBody>
          <a:bodyPr wrap="square" rtlCol="0">
            <a:spAutoFit/>
          </a:bodyPr>
          <a:lstStyle/>
          <a:p>
            <a:r>
              <a:rPr lang="de-DE" dirty="0"/>
              <a:t>Table 1: original </a:t>
            </a:r>
            <a:r>
              <a:rPr lang="en-US" dirty="0"/>
              <a:t>data</a:t>
            </a:r>
          </a:p>
        </p:txBody>
      </p:sp>
    </p:spTree>
    <p:extLst>
      <p:ext uri="{BB962C8B-B14F-4D97-AF65-F5344CB8AC3E}">
        <p14:creationId xmlns:p14="http://schemas.microsoft.com/office/powerpoint/2010/main" val="4280611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376F1B7-5B4C-475F-A809-6EE3BFF59EF1}"/>
              </a:ext>
            </a:extLst>
          </p:cNvPr>
          <p:cNvSpPr>
            <a:spLocks noGrp="1"/>
          </p:cNvSpPr>
          <p:nvPr>
            <p:ph type="body" sz="quarter" idx="13"/>
          </p:nvPr>
        </p:nvSpPr>
        <p:spPr/>
        <p:txBody>
          <a:bodyPr/>
          <a:lstStyle/>
          <a:p>
            <a:r>
              <a:rPr lang="en-US" dirty="0"/>
              <a:t>Adversary has access to table</a:t>
            </a:r>
          </a:p>
          <a:p>
            <a:pPr lvl="1"/>
            <a:r>
              <a:rPr lang="en-US" dirty="0"/>
              <a:t>And knows that the table is generalized + knows the domain of the attributes</a:t>
            </a:r>
          </a:p>
          <a:p>
            <a:r>
              <a:rPr lang="en-US" dirty="0"/>
              <a:t>Instance-level background knowledge</a:t>
            </a:r>
          </a:p>
          <a:p>
            <a:pPr lvl="1"/>
            <a:r>
              <a:rPr lang="en-US" dirty="0"/>
              <a:t>Adversary knows that his target does not suffer from a disease</a:t>
            </a:r>
          </a:p>
          <a:p>
            <a:pPr lvl="2"/>
            <a:r>
              <a:rPr lang="en-US" dirty="0"/>
              <a:t>May conclude what the target really suffers from</a:t>
            </a:r>
          </a:p>
          <a:p>
            <a:r>
              <a:rPr lang="en-US" dirty="0"/>
              <a:t>Demographic background knowledge</a:t>
            </a:r>
          </a:p>
          <a:p>
            <a:pPr lvl="1"/>
            <a:r>
              <a:rPr lang="en-US" dirty="0"/>
              <a:t>Adversary knows </a:t>
            </a:r>
            <a:r>
              <a:rPr lang="en-US" dirty="0" err="1"/>
              <a:t>e.g</a:t>
            </a:r>
            <a:r>
              <a:rPr lang="en-US" dirty="0"/>
              <a:t> P(t[condition] = cancer| t[Age]&gt;=40)</a:t>
            </a:r>
          </a:p>
          <a:p>
            <a:pPr lvl="2"/>
            <a:r>
              <a:rPr lang="en-US" dirty="0"/>
              <a:t>May use it to interference about records</a:t>
            </a:r>
          </a:p>
        </p:txBody>
      </p:sp>
      <p:sp>
        <p:nvSpPr>
          <p:cNvPr id="3" name="Datumsplatzhalter 2">
            <a:extLst>
              <a:ext uri="{FF2B5EF4-FFF2-40B4-BE49-F238E27FC236}">
                <a16:creationId xmlns:a16="http://schemas.microsoft.com/office/drawing/2014/main" id="{4E894F70-B7EF-4C12-9AE7-956450F47847}"/>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6C9F7B15-09B7-4C02-BEFE-A16EB25204C1}"/>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B893CFF6-12F4-493D-97F2-8B11CF5363F2}"/>
              </a:ext>
            </a:extLst>
          </p:cNvPr>
          <p:cNvSpPr>
            <a:spLocks noGrp="1"/>
          </p:cNvSpPr>
          <p:nvPr>
            <p:ph type="sldNum" sz="quarter" idx="16"/>
          </p:nvPr>
        </p:nvSpPr>
        <p:spPr/>
        <p:txBody>
          <a:bodyPr/>
          <a:lstStyle/>
          <a:p>
            <a:fld id="{50E76E58-F275-47A3-BB17-470016A267B6}" type="slidenum">
              <a:rPr lang="de-DE" smtClean="0"/>
              <a:pPr/>
              <a:t>6</a:t>
            </a:fld>
            <a:endParaRPr lang="de-DE"/>
          </a:p>
        </p:txBody>
      </p:sp>
      <p:sp>
        <p:nvSpPr>
          <p:cNvPr id="6" name="Titel 5">
            <a:extLst>
              <a:ext uri="{FF2B5EF4-FFF2-40B4-BE49-F238E27FC236}">
                <a16:creationId xmlns:a16="http://schemas.microsoft.com/office/drawing/2014/main" id="{E34BEA00-FDF4-41DD-BE03-480698278645}"/>
              </a:ext>
            </a:extLst>
          </p:cNvPr>
          <p:cNvSpPr>
            <a:spLocks noGrp="1"/>
          </p:cNvSpPr>
          <p:nvPr>
            <p:ph type="title"/>
          </p:nvPr>
        </p:nvSpPr>
        <p:spPr/>
        <p:txBody>
          <a:bodyPr/>
          <a:lstStyle/>
          <a:p>
            <a:r>
              <a:rPr lang="en-US" dirty="0"/>
              <a:t>The Adversary’s Knowledge is Unknown </a:t>
            </a:r>
            <a:endParaRPr lang="de-DE" dirty="0"/>
          </a:p>
        </p:txBody>
      </p:sp>
    </p:spTree>
    <p:extLst>
      <p:ext uri="{BB962C8B-B14F-4D97-AF65-F5344CB8AC3E}">
        <p14:creationId xmlns:p14="http://schemas.microsoft.com/office/powerpoint/2010/main" val="194475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AB5F7A7E-01C8-48FD-8047-5A2134437BC9}"/>
              </a:ext>
            </a:extLst>
          </p:cNvPr>
          <p:cNvSpPr>
            <a:spLocks noGrp="1"/>
          </p:cNvSpPr>
          <p:nvPr>
            <p:ph type="body" sz="quarter" idx="13"/>
          </p:nvPr>
        </p:nvSpPr>
        <p:spPr/>
        <p:txBody>
          <a:bodyPr/>
          <a:lstStyle/>
          <a:p>
            <a:r>
              <a:rPr lang="en-US" dirty="0"/>
              <a:t>Homogeneity Attack</a:t>
            </a:r>
          </a:p>
          <a:p>
            <a:r>
              <a:rPr lang="en-US" dirty="0"/>
              <a:t>Background Knowledge Attack/attribute linkage</a:t>
            </a:r>
          </a:p>
          <a:p>
            <a:r>
              <a:rPr lang="en-US" dirty="0"/>
              <a:t>Unsorted Matching Attacks</a:t>
            </a:r>
          </a:p>
          <a:p>
            <a:r>
              <a:rPr lang="en-US" dirty="0"/>
              <a:t>Complementary Release Attack</a:t>
            </a:r>
          </a:p>
        </p:txBody>
      </p:sp>
      <p:sp>
        <p:nvSpPr>
          <p:cNvPr id="3" name="Datumsplatzhalter 2">
            <a:extLst>
              <a:ext uri="{FF2B5EF4-FFF2-40B4-BE49-F238E27FC236}">
                <a16:creationId xmlns:a16="http://schemas.microsoft.com/office/drawing/2014/main" id="{2B614201-281B-41E9-A020-0CDA277467C3}"/>
              </a:ext>
            </a:extLst>
          </p:cNvPr>
          <p:cNvSpPr>
            <a:spLocks noGrp="1"/>
          </p:cNvSpPr>
          <p:nvPr>
            <p:ph type="dt" sz="half" idx="14"/>
          </p:nvPr>
        </p:nvSpPr>
        <p:spPr/>
        <p:txBody>
          <a:bodyPr/>
          <a:lstStyle/>
          <a:p>
            <a:r>
              <a:rPr lang="de-DE"/>
              <a:t>18.05.2017</a:t>
            </a:r>
            <a:endParaRPr lang="de-DE" dirty="0"/>
          </a:p>
        </p:txBody>
      </p:sp>
      <p:sp>
        <p:nvSpPr>
          <p:cNvPr id="4" name="Fußzeilenplatzhalter 3">
            <a:extLst>
              <a:ext uri="{FF2B5EF4-FFF2-40B4-BE49-F238E27FC236}">
                <a16:creationId xmlns:a16="http://schemas.microsoft.com/office/drawing/2014/main" id="{E5DE40AE-BF51-40C8-A6E9-F8B2204521CC}"/>
              </a:ext>
            </a:extLst>
          </p:cNvPr>
          <p:cNvSpPr>
            <a:spLocks noGrp="1"/>
          </p:cNvSpPr>
          <p:nvPr>
            <p:ph type="ftr" sz="quarter" idx="15"/>
          </p:nvPr>
        </p:nvSpPr>
        <p:spPr/>
        <p:txBody>
          <a:bodyPr/>
          <a:lstStyle/>
          <a:p>
            <a:r>
              <a:rPr lang="de-DE"/>
              <a:t>Andreas Wiegand &amp; Ludwig Schallner</a:t>
            </a:r>
            <a:endParaRPr lang="de-DE" dirty="0"/>
          </a:p>
        </p:txBody>
      </p:sp>
      <p:sp>
        <p:nvSpPr>
          <p:cNvPr id="6" name="Foliennummernplatzhalter 5">
            <a:extLst>
              <a:ext uri="{FF2B5EF4-FFF2-40B4-BE49-F238E27FC236}">
                <a16:creationId xmlns:a16="http://schemas.microsoft.com/office/drawing/2014/main" id="{09410FF4-2E0F-4E88-A69A-145B229403F7}"/>
              </a:ext>
            </a:extLst>
          </p:cNvPr>
          <p:cNvSpPr>
            <a:spLocks noGrp="1"/>
          </p:cNvSpPr>
          <p:nvPr>
            <p:ph type="sldNum" sz="quarter" idx="16"/>
          </p:nvPr>
        </p:nvSpPr>
        <p:spPr/>
        <p:txBody>
          <a:bodyPr/>
          <a:lstStyle/>
          <a:p>
            <a:fld id="{50E76E58-F275-47A3-BB17-470016A267B6}" type="slidenum">
              <a:rPr lang="de-DE" smtClean="0"/>
              <a:pPr/>
              <a:t>7</a:t>
            </a:fld>
            <a:endParaRPr lang="de-DE"/>
          </a:p>
        </p:txBody>
      </p:sp>
      <p:sp>
        <p:nvSpPr>
          <p:cNvPr id="2" name="Titel 1">
            <a:extLst>
              <a:ext uri="{FF2B5EF4-FFF2-40B4-BE49-F238E27FC236}">
                <a16:creationId xmlns:a16="http://schemas.microsoft.com/office/drawing/2014/main" id="{5A696494-2619-425B-9A88-26F6239A8C0F}"/>
              </a:ext>
            </a:extLst>
          </p:cNvPr>
          <p:cNvSpPr>
            <a:spLocks noGrp="1"/>
          </p:cNvSpPr>
          <p:nvPr>
            <p:ph type="title"/>
          </p:nvPr>
        </p:nvSpPr>
        <p:spPr/>
        <p:txBody>
          <a:bodyPr/>
          <a:lstStyle/>
          <a:p>
            <a:r>
              <a:rPr lang="de-DE"/>
              <a:t>Attacks on K-ANONYMITY </a:t>
            </a:r>
            <a:endParaRPr lang="de-DE" dirty="0"/>
          </a:p>
        </p:txBody>
      </p:sp>
    </p:spTree>
    <p:extLst>
      <p:ext uri="{BB962C8B-B14F-4D97-AF65-F5344CB8AC3E}">
        <p14:creationId xmlns:p14="http://schemas.microsoft.com/office/powerpoint/2010/main" val="2188498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28B2314-EA01-4E8C-8BE7-ECBAA0B7EA4D}"/>
              </a:ext>
            </a:extLst>
          </p:cNvPr>
          <p:cNvSpPr>
            <a:spLocks noGrp="1"/>
          </p:cNvSpPr>
          <p:nvPr>
            <p:ph type="body" sz="quarter" idx="13"/>
          </p:nvPr>
        </p:nvSpPr>
        <p:spPr>
          <a:xfrm>
            <a:off x="430213" y="838200"/>
            <a:ext cx="8570912" cy="5526600"/>
          </a:xfrm>
        </p:spPr>
        <p:txBody>
          <a:bodyPr/>
          <a:lstStyle/>
          <a:p>
            <a:r>
              <a:rPr lang="en-US" dirty="0"/>
              <a:t>This attack is based on the homogeneity of data</a:t>
            </a:r>
          </a:p>
          <a:p>
            <a:pPr lvl="1"/>
            <a:r>
              <a:rPr lang="en-US" dirty="0"/>
              <a:t>Age and Zip-Code of the target</a:t>
            </a:r>
          </a:p>
          <a:p>
            <a:pPr lvl="2"/>
            <a:r>
              <a:rPr lang="en-US" dirty="0"/>
              <a:t>Leads to concluding of disease of the record owner </a:t>
            </a:r>
          </a:p>
        </p:txBody>
      </p:sp>
      <p:sp>
        <p:nvSpPr>
          <p:cNvPr id="3" name="Datumsplatzhalter 2">
            <a:extLst>
              <a:ext uri="{FF2B5EF4-FFF2-40B4-BE49-F238E27FC236}">
                <a16:creationId xmlns:a16="http://schemas.microsoft.com/office/drawing/2014/main" id="{AC0A4336-E51A-4E5B-9447-8611A2E59618}"/>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754B249F-E965-425F-ABB0-889A92CC7208}"/>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6CFD7C77-691E-4BBF-BA2F-83CB6702347A}"/>
              </a:ext>
            </a:extLst>
          </p:cNvPr>
          <p:cNvSpPr>
            <a:spLocks noGrp="1"/>
          </p:cNvSpPr>
          <p:nvPr>
            <p:ph type="sldNum" sz="quarter" idx="16"/>
          </p:nvPr>
        </p:nvSpPr>
        <p:spPr/>
        <p:txBody>
          <a:bodyPr/>
          <a:lstStyle/>
          <a:p>
            <a:fld id="{50E76E58-F275-47A3-BB17-470016A267B6}" type="slidenum">
              <a:rPr lang="de-DE" smtClean="0"/>
              <a:pPr/>
              <a:t>8</a:t>
            </a:fld>
            <a:endParaRPr lang="de-DE"/>
          </a:p>
        </p:txBody>
      </p:sp>
      <p:sp>
        <p:nvSpPr>
          <p:cNvPr id="6" name="Titel 5">
            <a:extLst>
              <a:ext uri="{FF2B5EF4-FFF2-40B4-BE49-F238E27FC236}">
                <a16:creationId xmlns:a16="http://schemas.microsoft.com/office/drawing/2014/main" id="{D6A3F582-8596-4106-89D0-7C9AD9860247}"/>
              </a:ext>
            </a:extLst>
          </p:cNvPr>
          <p:cNvSpPr>
            <a:spLocks noGrp="1"/>
          </p:cNvSpPr>
          <p:nvPr>
            <p:ph type="title"/>
          </p:nvPr>
        </p:nvSpPr>
        <p:spPr/>
        <p:txBody>
          <a:bodyPr/>
          <a:lstStyle/>
          <a:p>
            <a:r>
              <a:rPr lang="en-US" dirty="0"/>
              <a:t>Homogeneity Attack</a:t>
            </a:r>
          </a:p>
        </p:txBody>
      </p:sp>
      <p:pic>
        <p:nvPicPr>
          <p:cNvPr id="8" name="Grafik 7">
            <a:extLst>
              <a:ext uri="{FF2B5EF4-FFF2-40B4-BE49-F238E27FC236}">
                <a16:creationId xmlns:a16="http://schemas.microsoft.com/office/drawing/2014/main" id="{75AF9F48-C339-43FE-A2E3-393D95893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C01810A6-58CE-44E7-B84B-3A9FED100B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12594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12EDF2D-E22D-4111-B791-CA1B22C4913B}"/>
              </a:ext>
            </a:extLst>
          </p:cNvPr>
          <p:cNvSpPr>
            <a:spLocks noGrp="1"/>
          </p:cNvSpPr>
          <p:nvPr>
            <p:ph type="body" sz="quarter" idx="13"/>
          </p:nvPr>
        </p:nvSpPr>
        <p:spPr/>
        <p:txBody>
          <a:bodyPr/>
          <a:lstStyle/>
          <a:p>
            <a:r>
              <a:rPr lang="en-US" dirty="0"/>
              <a:t>This attack is based on background </a:t>
            </a:r>
            <a:r>
              <a:rPr lang="en-US" dirty="0" err="1"/>
              <a:t>knowlegde</a:t>
            </a:r>
            <a:endParaRPr lang="en-US" dirty="0"/>
          </a:p>
          <a:p>
            <a:pPr lvl="1"/>
            <a:r>
              <a:rPr lang="en-US" dirty="0"/>
              <a:t>Alice knows additionally that e.g. Carl(36, 47605) has a low risk of heart disease </a:t>
            </a:r>
            <a:r>
              <a:rPr lang="en-US" dirty="0">
                <a:sym typeface="Wingdings" panose="05000000000000000000" pitchFamily="2" charset="2"/>
              </a:rPr>
              <a:t> c</a:t>
            </a:r>
            <a:r>
              <a:rPr lang="en-US" dirty="0"/>
              <a:t>onclude he has cancer</a:t>
            </a:r>
          </a:p>
        </p:txBody>
      </p:sp>
      <p:sp>
        <p:nvSpPr>
          <p:cNvPr id="3" name="Datumsplatzhalter 2">
            <a:extLst>
              <a:ext uri="{FF2B5EF4-FFF2-40B4-BE49-F238E27FC236}">
                <a16:creationId xmlns:a16="http://schemas.microsoft.com/office/drawing/2014/main" id="{B528F102-CDB3-41C8-8D94-CB806376B463}"/>
              </a:ext>
            </a:extLst>
          </p:cNvPr>
          <p:cNvSpPr>
            <a:spLocks noGrp="1"/>
          </p:cNvSpPr>
          <p:nvPr>
            <p:ph type="dt" sz="half" idx="14"/>
          </p:nvPr>
        </p:nvSpPr>
        <p:spPr/>
        <p:txBody>
          <a:bodyPr/>
          <a:lstStyle/>
          <a:p>
            <a:r>
              <a:rPr lang="de-DE"/>
              <a:t>30.01.2018</a:t>
            </a:r>
            <a:endParaRPr lang="de-DE" dirty="0"/>
          </a:p>
        </p:txBody>
      </p:sp>
      <p:sp>
        <p:nvSpPr>
          <p:cNvPr id="4" name="Fußzeilenplatzhalter 3">
            <a:extLst>
              <a:ext uri="{FF2B5EF4-FFF2-40B4-BE49-F238E27FC236}">
                <a16:creationId xmlns:a16="http://schemas.microsoft.com/office/drawing/2014/main" id="{FFC1C321-4680-4D84-9195-40BE4EC65999}"/>
              </a:ext>
            </a:extLst>
          </p:cNvPr>
          <p:cNvSpPr>
            <a:spLocks noGrp="1"/>
          </p:cNvSpPr>
          <p:nvPr>
            <p:ph type="ftr" sz="quarter" idx="15"/>
          </p:nvPr>
        </p:nvSpPr>
        <p:spPr/>
        <p:txBody>
          <a:bodyPr/>
          <a:lstStyle/>
          <a:p>
            <a:r>
              <a:rPr lang="de-DE"/>
              <a:t>Schallner Ludwig, Wiegnand Andreas</a:t>
            </a:r>
            <a:endParaRPr lang="de-DE" dirty="0"/>
          </a:p>
        </p:txBody>
      </p:sp>
      <p:sp>
        <p:nvSpPr>
          <p:cNvPr id="5" name="Foliennummernplatzhalter 4">
            <a:extLst>
              <a:ext uri="{FF2B5EF4-FFF2-40B4-BE49-F238E27FC236}">
                <a16:creationId xmlns:a16="http://schemas.microsoft.com/office/drawing/2014/main" id="{A95D21FA-A127-486F-963C-2CBB16E98C81}"/>
              </a:ext>
            </a:extLst>
          </p:cNvPr>
          <p:cNvSpPr>
            <a:spLocks noGrp="1"/>
          </p:cNvSpPr>
          <p:nvPr>
            <p:ph type="sldNum" sz="quarter" idx="16"/>
          </p:nvPr>
        </p:nvSpPr>
        <p:spPr/>
        <p:txBody>
          <a:bodyPr/>
          <a:lstStyle/>
          <a:p>
            <a:fld id="{50E76E58-F275-47A3-BB17-470016A267B6}" type="slidenum">
              <a:rPr lang="de-DE" smtClean="0"/>
              <a:pPr/>
              <a:t>9</a:t>
            </a:fld>
            <a:endParaRPr lang="de-DE"/>
          </a:p>
        </p:txBody>
      </p:sp>
      <p:sp>
        <p:nvSpPr>
          <p:cNvPr id="6" name="Titel 5">
            <a:extLst>
              <a:ext uri="{FF2B5EF4-FFF2-40B4-BE49-F238E27FC236}">
                <a16:creationId xmlns:a16="http://schemas.microsoft.com/office/drawing/2014/main" id="{A34D44C4-357D-44B2-8D47-D4AB70C3956E}"/>
              </a:ext>
            </a:extLst>
          </p:cNvPr>
          <p:cNvSpPr>
            <a:spLocks noGrp="1"/>
          </p:cNvSpPr>
          <p:nvPr>
            <p:ph type="title"/>
          </p:nvPr>
        </p:nvSpPr>
        <p:spPr/>
        <p:txBody>
          <a:bodyPr/>
          <a:lstStyle/>
          <a:p>
            <a:r>
              <a:rPr lang="de-DE" dirty="0"/>
              <a:t>Background Knowledge </a:t>
            </a:r>
            <a:r>
              <a:rPr lang="de-DE" dirty="0" err="1"/>
              <a:t>Attack</a:t>
            </a:r>
            <a:endParaRPr lang="de-DE" dirty="0"/>
          </a:p>
        </p:txBody>
      </p:sp>
      <p:pic>
        <p:nvPicPr>
          <p:cNvPr id="9" name="Grafik 8">
            <a:extLst>
              <a:ext uri="{FF2B5EF4-FFF2-40B4-BE49-F238E27FC236}">
                <a16:creationId xmlns:a16="http://schemas.microsoft.com/office/drawing/2014/main" id="{05831B25-B1FB-4227-BF6E-5DF268BA5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318" y="2338825"/>
            <a:ext cx="3410650" cy="2566186"/>
          </a:xfrm>
          <a:prstGeom prst="rect">
            <a:avLst/>
          </a:prstGeom>
        </p:spPr>
      </p:pic>
      <p:pic>
        <p:nvPicPr>
          <p:cNvPr id="10" name="Grafik 9">
            <a:extLst>
              <a:ext uri="{FF2B5EF4-FFF2-40B4-BE49-F238E27FC236}">
                <a16:creationId xmlns:a16="http://schemas.microsoft.com/office/drawing/2014/main" id="{9FF7B54C-52F5-429B-AABD-254DEB3E4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225669"/>
            <a:ext cx="3673103" cy="2754827"/>
          </a:xfrm>
          <a:prstGeom prst="rect">
            <a:avLst/>
          </a:prstGeom>
        </p:spPr>
      </p:pic>
    </p:spTree>
    <p:extLst>
      <p:ext uri="{BB962C8B-B14F-4D97-AF65-F5344CB8AC3E}">
        <p14:creationId xmlns:p14="http://schemas.microsoft.com/office/powerpoint/2010/main" val="1545862038"/>
      </p:ext>
    </p:extLst>
  </p:cSld>
  <p:clrMapOvr>
    <a:masterClrMapping/>
  </p:clrMapOvr>
</p:sld>
</file>

<file path=ppt/theme/theme1.xml><?xml version="1.0" encoding="utf-8"?>
<a:theme xmlns:a="http://schemas.openxmlformats.org/drawingml/2006/main" name="1_VorlageLSPI">
  <a:themeElements>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VorlageLSPI">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WT-SoSe2007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WT-SoSe2007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WT-SoSe2007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WT-SoSe2007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WT-SoSe2007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WT-SoSe2007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WT-SoSe2007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dec3670c-0d6f-4455-9c2f-971d108358d4" Revision="1" Stencil="System.MyShapes" StencilVersion="1.0"/>
</Control>
</file>

<file path=customXml/itemProps1.xml><?xml version="1.0" encoding="utf-8"?>
<ds:datastoreItem xmlns:ds="http://schemas.openxmlformats.org/officeDocument/2006/customXml" ds:itemID="{206AFEA3-501E-4E71-91B3-BDBE1D839E11}">
  <ds:schemaRefs>
    <ds:schemaRef ds:uri="http://schemas.microsoft.com/VisualStudio/2011/storyboarding/control"/>
  </ds:schemaRefs>
</ds:datastoreItem>
</file>

<file path=customXml/itemProps2.xml><?xml version="1.0" encoding="utf-8"?>
<ds:datastoreItem xmlns:ds="http://schemas.openxmlformats.org/officeDocument/2006/customXml" ds:itemID="{566C5A5A-5A83-4A95-95C1-260C6D486DE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3262</Words>
  <Application>Microsoft Office PowerPoint</Application>
  <PresentationFormat>Bildschirmpräsentation (4:3)</PresentationFormat>
  <Paragraphs>368</Paragraphs>
  <Slides>23</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23</vt:i4>
      </vt:variant>
    </vt:vector>
  </HeadingPairs>
  <TitlesOfParts>
    <vt:vector size="30" baseType="lpstr">
      <vt:lpstr>Arial</vt:lpstr>
      <vt:lpstr>CMMI10</vt:lpstr>
      <vt:lpstr>CMMI7</vt:lpstr>
      <vt:lpstr>CMR10</vt:lpstr>
      <vt:lpstr>CMSY10</vt:lpstr>
      <vt:lpstr>Wingdings</vt:lpstr>
      <vt:lpstr>1_VorlageLSPI</vt:lpstr>
      <vt:lpstr>Barriers to the implementation of k-anonymity and related microdata anonymization techniques in a realworld application</vt:lpstr>
      <vt:lpstr>Index</vt:lpstr>
      <vt:lpstr>Introduction </vt:lpstr>
      <vt:lpstr>K-ANONYMITY </vt:lpstr>
      <vt:lpstr>Example of K-Anonymity</vt:lpstr>
      <vt:lpstr>The Adversary’s Knowledge is Unknown </vt:lpstr>
      <vt:lpstr>Attacks on K-ANONYMITY </vt:lpstr>
      <vt:lpstr>Homogeneity Attack</vt:lpstr>
      <vt:lpstr>Background Knowledge Attack</vt:lpstr>
      <vt:lpstr>Unsorted Matching Attacks</vt:lpstr>
      <vt:lpstr>Complementary Release Attack</vt:lpstr>
      <vt:lpstr>Complementary Release Attack</vt:lpstr>
      <vt:lpstr>Optimal K-Anonymity</vt:lpstr>
      <vt:lpstr>K-Anonymity Generalization and Supression</vt:lpstr>
      <vt:lpstr>K-Anonymity - Generalizations lattice</vt:lpstr>
      <vt:lpstr>K-Anonymity - Generalizations lattice con‘t</vt:lpstr>
      <vt:lpstr>K-Anonymity - Information Loss Metric</vt:lpstr>
      <vt:lpstr>The OLA Algorithm</vt:lpstr>
      <vt:lpstr>6. Datatyp - Moving Object Data</vt:lpstr>
      <vt:lpstr>6. Datatyp - Moving Object Data</vt:lpstr>
      <vt:lpstr>6. Datatype - High-Dimensional Transaction Data</vt:lpstr>
      <vt:lpstr>7. Summary</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Andreas</dc:creator>
  <cp:keywords>C_Unrestricted</cp:keywords>
  <cp:lastModifiedBy>Andi h</cp:lastModifiedBy>
  <cp:revision>305</cp:revision>
  <cp:lastPrinted>2018-01-29T10:26:05Z</cp:lastPrinted>
  <dcterms:created xsi:type="dcterms:W3CDTF">2016-01-24T22:07:33Z</dcterms:created>
  <dcterms:modified xsi:type="dcterms:W3CDTF">2018-02-04T11:39:40Z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Tfs.IsStoryboard">
    <vt:bool>true</vt:bool>
  </property>
  <property fmtid="{D5CDD505-2E9C-101B-9397-08002B2CF9AE}" pid="4" name="Document Confidentiality">
    <vt:lpwstr>Unrestricted</vt:lpwstr>
  </property>
</Properties>
</file>