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20" r:id="rId15"/>
    <p:sldId id="321" r:id="rId16"/>
    <p:sldId id="322" r:id="rId17"/>
    <p:sldId id="319" r:id="rId18"/>
    <p:sldId id="323" r:id="rId19"/>
    <p:sldId id="329" r:id="rId20"/>
    <p:sldId id="312" r:id="rId21"/>
    <p:sldId id="328" r:id="rId22"/>
    <p:sldId id="335"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333" autoAdjust="0"/>
  </p:normalViewPr>
  <p:slideViewPr>
    <p:cSldViewPr snapToObjects="1">
      <p:cViewPr varScale="1">
        <p:scale>
          <a:sx n="77" d="100"/>
          <a:sy n="77" d="100"/>
        </p:scale>
        <p:origin x="2586"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05.02.2018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12</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a:t>
            </a:r>
            <a:r>
              <a:rPr lang="de-DE" sz="1200" b="0" i="0" u="none" strike="noStrike" kern="1200" baseline="0" dirty="0" err="1">
                <a:solidFill>
                  <a:schemeClr val="tx1"/>
                </a:solidFill>
                <a:latin typeface="Arial" charset="0"/>
                <a:ea typeface="+mn-ea"/>
                <a:cs typeface="+mn-cs"/>
              </a:rPr>
              <a:t>to</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the</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curse of high-dimensionality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a:t>
            </a:r>
          </a:p>
          <a:p>
            <a:r>
              <a:rPr lang="en-US" sz="1200" b="0" i="0" u="none" strike="noStrike" kern="1200" baseline="0" dirty="0">
                <a:solidFill>
                  <a:schemeClr val="tx1"/>
                </a:solidFill>
                <a:latin typeface="Arial" charset="0"/>
                <a:ea typeface="+mn-ea"/>
                <a:cs typeface="+mn-cs"/>
              </a:rPr>
              <a:t>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MaxSup</a:t>
            </a:r>
            <a:r>
              <a:rPr lang="en-US" sz="1200" b="0" i="0" u="none" strike="noStrike" kern="1200" baseline="0" dirty="0">
                <a:solidFill>
                  <a:schemeClr val="tx1"/>
                </a:solidFill>
                <a:latin typeface="Arial" charset="0"/>
                <a:ea typeface="+mn-ea"/>
                <a:cs typeface="+mn-cs"/>
              </a:rPr>
              <a:t>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a:t>
            </a:r>
            <a:r>
              <a:rPr lang="de-DE" dirty="0" err="1"/>
              <a:t>to</a:t>
            </a:r>
            <a:r>
              <a:rPr lang="de-DE" dirty="0"/>
              <a:t> unterstand </a:t>
            </a:r>
            <a:r>
              <a:rPr lang="de-DE" dirty="0" err="1"/>
              <a:t>the</a:t>
            </a:r>
            <a:r>
              <a:rPr lang="de-DE" dirty="0"/>
              <a:t>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 introduced by Sweeney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 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 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 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pPr marL="0" indent="0">
              <a:buFontTx/>
              <a:buNone/>
            </a:pPr>
            <a:r>
              <a:rPr lang="en-US" dirty="0"/>
              <a:t>-   NP - Hard</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endParaRPr lang="da-DK" sz="1200" b="0" i="1" u="none" strike="noStrike" kern="1200" baseline="0" dirty="0">
              <a:solidFill>
                <a:schemeClr val="tx1"/>
              </a:solidFill>
              <a:latin typeface="Arial" charset="0"/>
              <a:ea typeface="+mn-ea"/>
              <a:cs typeface="+mn-cs"/>
            </a:endParaRP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err="1"/>
              <a:t>algorithms</a:t>
            </a:r>
            <a:r>
              <a:rPr lang="en-US" dirty="0"/>
              <a:t> work with </a:t>
            </a:r>
            <a:r>
              <a:rPr lang="en-US" dirty="0" err="1"/>
              <a:t>MaxSup</a:t>
            </a:r>
            <a:endParaRPr lang="en-US" dirty="0"/>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err="1"/>
              <a:t>Prec</a:t>
            </a:r>
            <a:r>
              <a:rPr lang="en-US" dirty="0"/>
              <a:t>: takes lattice height into account</a:t>
            </a:r>
          </a:p>
          <a:p>
            <a:r>
              <a:rPr lang="de-DE" dirty="0" err="1"/>
              <a:t>Discernability</a:t>
            </a:r>
            <a:r>
              <a:rPr lang="de-DE" dirty="0"/>
              <a:t> </a:t>
            </a:r>
            <a:r>
              <a:rPr lang="de-DE" dirty="0" err="1"/>
              <a:t>Metric</a:t>
            </a:r>
            <a:r>
              <a:rPr lang="de-DE" dirty="0"/>
              <a:t>(DM).</a:t>
            </a:r>
          </a:p>
          <a:p>
            <a:r>
              <a:rPr lang="de-DE" dirty="0"/>
              <a:t>Different </a:t>
            </a:r>
            <a:r>
              <a:rPr lang="de-DE" dirty="0" err="1"/>
              <a:t>Metrics</a:t>
            </a:r>
            <a:r>
              <a:rPr lang="de-DE" dirty="0"/>
              <a:t> – Different Information </a:t>
            </a:r>
            <a:r>
              <a:rPr lang="de-DE" dirty="0" err="1"/>
              <a:t>loss</a:t>
            </a:r>
            <a:endParaRPr lang="de-DE" dirty="0"/>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a:t>K-Anonymity - Information Loss 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668360" y="2848323"/>
            <a:ext cx="7065494" cy="2577168"/>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665345" y="5334123"/>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354102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8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a:t>The OLA Algorithm</a:t>
            </a:r>
            <a:endParaRPr lang="de-DE" dirty="0"/>
          </a:p>
        </p:txBody>
      </p:sp>
      <p:pic>
        <p:nvPicPr>
          <p:cNvPr id="7" name="Grafik 6">
            <a:extLst>
              <a:ext uri="{FF2B5EF4-FFF2-40B4-BE49-F238E27FC236}">
                <a16:creationId xmlns:a16="http://schemas.microsoft.com/office/drawing/2014/main" id="{421009AC-7661-4DD2-8EAB-6C820BA58830}"/>
              </a:ext>
            </a:extLst>
          </p:cNvPr>
          <p:cNvPicPr>
            <a:picLocks noChangeAspect="1"/>
          </p:cNvPicPr>
          <p:nvPr/>
        </p:nvPicPr>
        <p:blipFill>
          <a:blip r:embed="rId3"/>
          <a:stretch>
            <a:fillRect/>
          </a:stretch>
        </p:blipFill>
        <p:spPr>
          <a:xfrm>
            <a:off x="4150121" y="2858636"/>
            <a:ext cx="4504135" cy="3217239"/>
          </a:xfrm>
          <a:prstGeom prst="rect">
            <a:avLst/>
          </a:prstGeom>
        </p:spPr>
      </p:pic>
    </p:spTree>
    <p:extLst>
      <p:ext uri="{BB962C8B-B14F-4D97-AF65-F5344CB8AC3E}">
        <p14:creationId xmlns:p14="http://schemas.microsoft.com/office/powerpoint/2010/main" val="32388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a:t>
            </a:r>
            <a:r>
              <a:rPr lang="de-DE" sz="2000" dirty="0" err="1"/>
              <a:t>services</a:t>
            </a:r>
            <a:r>
              <a:rPr lang="de-DE" sz="2000" dirty="0"/>
              <a:t>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a:t>
            </a:r>
            <a:r>
              <a:rPr lang="de-DE" sz="2000" dirty="0" err="1"/>
              <a:t>can</a:t>
            </a:r>
            <a:r>
              <a:rPr lang="de-DE" sz="2000" dirty="0"/>
              <a:t> </a:t>
            </a:r>
            <a:r>
              <a:rPr lang="de-DE" sz="2000" dirty="0" err="1"/>
              <a:t>be</a:t>
            </a:r>
            <a:r>
              <a:rPr lang="de-DE" sz="2000" dirty="0"/>
              <a:t> a Quasi – Identifier </a:t>
            </a:r>
          </a:p>
          <a:p>
            <a:r>
              <a:rPr lang="de-DE" sz="2000" dirty="0" err="1"/>
              <a:t>Spatial</a:t>
            </a:r>
            <a:r>
              <a:rPr lang="de-DE" sz="2000" dirty="0"/>
              <a:t> </a:t>
            </a:r>
            <a:r>
              <a:rPr lang="de-DE" sz="2000" dirty="0" err="1"/>
              <a:t>cloaking</a:t>
            </a:r>
            <a:r>
              <a:rPr lang="de-DE" sz="2000" dirty="0"/>
              <a:t> and Temporal </a:t>
            </a:r>
            <a:r>
              <a:rPr lang="de-DE" sz="2000" dirty="0" err="1"/>
              <a:t>cloaking</a:t>
            </a:r>
            <a:endParaRPr lang="de-DE" sz="2000" dirty="0"/>
          </a:p>
          <a:p>
            <a:r>
              <a:rPr lang="de-DE" sz="2000" dirty="0"/>
              <a:t>Usability and </a:t>
            </a:r>
            <a:r>
              <a:rPr lang="de-DE" sz="2000" dirty="0" err="1"/>
              <a:t>anonymity</a:t>
            </a:r>
            <a:r>
              <a:rPr lang="de-DE" sz="2000" dirty="0"/>
              <a:t>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18</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a:t>6. Datatyp - Moving Object Data</a:t>
            </a:r>
            <a:endParaRPr lang="de-DE" dirty="0"/>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646331"/>
          </a:xfrm>
          <a:prstGeom prst="rect">
            <a:avLst/>
          </a:prstGeom>
          <a:noFill/>
        </p:spPr>
        <p:txBody>
          <a:bodyPr wrap="square" rtlCol="0">
            <a:spAutoFit/>
          </a:bodyPr>
          <a:lstStyle/>
          <a:p>
            <a:r>
              <a:rPr lang="de-DE" dirty="0" err="1">
                <a:solidFill>
                  <a:srgbClr val="FF0000"/>
                </a:solidFill>
              </a:rPr>
              <a:t>Anonymity</a:t>
            </a:r>
            <a:r>
              <a:rPr lang="de-DE" dirty="0">
                <a:solidFill>
                  <a:srgbClr val="FF0000"/>
                </a:solidFill>
              </a:rPr>
              <a:t> </a:t>
            </a:r>
            <a:r>
              <a:rPr lang="de-DE" dirty="0" err="1">
                <a:solidFill>
                  <a:srgbClr val="FF0000"/>
                </a:solidFill>
              </a:rPr>
              <a:t>can</a:t>
            </a:r>
            <a:r>
              <a:rPr lang="de-DE" dirty="0">
                <a:solidFill>
                  <a:srgbClr val="FF0000"/>
                </a:solidFill>
              </a:rPr>
              <a:t> </a:t>
            </a:r>
            <a:r>
              <a:rPr lang="de-DE" dirty="0" err="1">
                <a:solidFill>
                  <a:srgbClr val="FF0000"/>
                </a:solidFill>
              </a:rPr>
              <a:t>cost</a:t>
            </a:r>
            <a:r>
              <a:rPr lang="de-DE"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Basics</a:t>
            </a:r>
          </a:p>
          <a:p>
            <a:pPr marL="0" indent="0">
              <a:buNone/>
            </a:pPr>
            <a:r>
              <a:rPr lang="de-DE" dirty="0"/>
              <a:t>2. k-anonymity</a:t>
            </a:r>
          </a:p>
          <a:p>
            <a:pPr marL="0" indent="0">
              <a:buNone/>
            </a:pPr>
            <a:r>
              <a:rPr lang="de-DE" dirty="0"/>
              <a:t>3. OLA</a:t>
            </a:r>
          </a:p>
          <a:p>
            <a:pPr marL="0" indent="0">
              <a:buNone/>
            </a:pPr>
            <a:r>
              <a:rPr lang="de-DE" dirty="0"/>
              <a:t>4. 2. Algorithmus</a:t>
            </a:r>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Tree>
    <p:extLst>
      <p:ext uri="{BB962C8B-B14F-4D97-AF65-F5344CB8AC3E}">
        <p14:creationId xmlns:p14="http://schemas.microsoft.com/office/powerpoint/2010/main" val="410196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a:t>Transaction data is high-dimensional</a:t>
            </a:r>
          </a:p>
          <a:p>
            <a:r>
              <a:rPr lang="en-US"/>
              <a:t>Each dimension could be a potential QID attribute</a:t>
            </a:r>
          </a:p>
          <a:p>
            <a:r>
              <a:rPr lang="de-DE"/>
              <a:t>Curse of high-dimensionality</a:t>
            </a:r>
          </a:p>
          <a:p>
            <a:r>
              <a:rPr lang="de-DE"/>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21</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a:t>6. Datatype - High-Dimensional Transaction Data</a:t>
            </a:r>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a:t>Attacks against anonymity</a:t>
            </a:r>
          </a:p>
          <a:p>
            <a:r>
              <a:rPr lang="en-US"/>
              <a:t>There is no combination between optimal k-anonymity and data quality</a:t>
            </a:r>
          </a:p>
          <a:p>
            <a:r>
              <a:rPr lang="de-DE"/>
              <a:t>Usability and anonymity</a:t>
            </a:r>
          </a:p>
          <a:p>
            <a:r>
              <a:rPr lang="de-DE"/>
              <a:t>NP – Hard</a:t>
            </a:r>
          </a:p>
          <a:p>
            <a:r>
              <a:rPr lang="de-DE"/>
              <a:t>Hard to predict – Quasi Idendifiers </a:t>
            </a:r>
          </a:p>
          <a:p>
            <a:endParaRPr lang="de-DE"/>
          </a:p>
          <a:p>
            <a:endParaRPr lang="de-DE"/>
          </a:p>
          <a:p>
            <a:endParaRPr lang="de-DE"/>
          </a:p>
          <a:p>
            <a:endParaRPr lang="de-DE" dirty="0"/>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22</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a:t>7. Summary</a:t>
            </a:r>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3160</Words>
  <Application>Microsoft Office PowerPoint</Application>
  <PresentationFormat>Bildschirmpräsentation (4:3)</PresentationFormat>
  <Paragraphs>351</Paragraphs>
  <Slides>23</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Information Loss Metric</vt:lpstr>
      <vt:lpstr>K-Anonymity - Generalizations lattice con‘t</vt:lpstr>
      <vt:lpstr>The OLA Algorithm</vt:lpstr>
      <vt:lpstr>6. Datatyp - Moving Object Data</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334</cp:revision>
  <cp:lastPrinted>2018-01-29T10:26:05Z</cp:lastPrinted>
  <dcterms:created xsi:type="dcterms:W3CDTF">2016-01-24T22:07:33Z</dcterms:created>
  <dcterms:modified xsi:type="dcterms:W3CDTF">2018-02-05T10:49:37Z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