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31"/>
  </p:notesMasterIdLst>
  <p:handoutMasterIdLst>
    <p:handoutMasterId r:id="rId32"/>
  </p:handoutMasterIdLst>
  <p:sldIdLst>
    <p:sldId id="342" r:id="rId4"/>
    <p:sldId id="343" r:id="rId5"/>
    <p:sldId id="344" r:id="rId6"/>
    <p:sldId id="345" r:id="rId7"/>
    <p:sldId id="346" r:id="rId8"/>
    <p:sldId id="347" r:id="rId9"/>
    <p:sldId id="348" r:id="rId10"/>
    <p:sldId id="349" r:id="rId11"/>
    <p:sldId id="350" r:id="rId12"/>
    <p:sldId id="351" r:id="rId13"/>
    <p:sldId id="352" r:id="rId14"/>
    <p:sldId id="338" r:id="rId15"/>
    <p:sldId id="320" r:id="rId16"/>
    <p:sldId id="321" r:id="rId17"/>
    <p:sldId id="322" r:id="rId18"/>
    <p:sldId id="319" r:id="rId19"/>
    <p:sldId id="323" r:id="rId20"/>
    <p:sldId id="339" r:id="rId21"/>
    <p:sldId id="329" r:id="rId22"/>
    <p:sldId id="340" r:id="rId23"/>
    <p:sldId id="312" r:id="rId24"/>
    <p:sldId id="328" r:id="rId25"/>
    <p:sldId id="335" r:id="rId26"/>
    <p:sldId id="341" r:id="rId27"/>
    <p:sldId id="311" r:id="rId28"/>
    <p:sldId id="325" r:id="rId29"/>
    <p:sldId id="330" r:id="rId30"/>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67333" autoAdjust="0"/>
  </p:normalViewPr>
  <p:slideViewPr>
    <p:cSldViewPr snapToObjects="1">
      <p:cViewPr varScale="1">
        <p:scale>
          <a:sx n="77" d="100"/>
          <a:sy n="77" d="100"/>
        </p:scale>
        <p:origin x="2604" y="8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06.02.2018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a:t>
            </a:fld>
            <a:endParaRPr lang="de-DE"/>
          </a:p>
        </p:txBody>
      </p:sp>
    </p:spTree>
    <p:extLst>
      <p:ext uri="{BB962C8B-B14F-4D97-AF65-F5344CB8AC3E}">
        <p14:creationId xmlns:p14="http://schemas.microsoft.com/office/powerpoint/2010/main" val="376120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a-DK" sz="1200" b="0" i="1" u="none" strike="noStrike" kern="1200" baseline="0" dirty="0">
                <a:solidFill>
                  <a:schemeClr val="tx1"/>
                </a:solidFill>
                <a:latin typeface="Arial" charset="0"/>
                <a:ea typeface="+mn-ea"/>
                <a:cs typeface="+mn-cs"/>
              </a:rPr>
              <a:t>They simulated simple traffic scneario on an computer. They loaded a map of a region Georgia of 160 km2. And they got around 100000 cars the produced messages during the simulation. Each </a:t>
            </a:r>
            <a:r>
              <a:rPr lang="en-US" sz="1200" b="0" i="0" u="none" strike="noStrike" kern="1200" baseline="0" dirty="0">
                <a:solidFill>
                  <a:schemeClr val="tx1"/>
                </a:solidFill>
                <a:latin typeface="Arial" charset="0"/>
                <a:ea typeface="+mn-ea"/>
                <a:cs typeface="+mn-cs"/>
              </a:rPr>
              <a:t>Each message specifies an anonymity level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value) from the </a:t>
            </a:r>
            <a:r>
              <a:rPr lang="da-DK" sz="1200" b="0" i="0" u="none" strike="noStrike" kern="1200" baseline="0" dirty="0">
                <a:solidFill>
                  <a:schemeClr val="tx1"/>
                </a:solidFill>
                <a:latin typeface="Arial" charset="0"/>
                <a:ea typeface="+mn-ea"/>
                <a:cs typeface="+mn-cs"/>
              </a:rPr>
              <a:t>list </a:t>
            </a:r>
            <a:r>
              <a:rPr lang="da-DK" sz="1200" b="0" i="1" u="none" strike="noStrike" kern="1200" baseline="0" dirty="0">
                <a:solidFill>
                  <a:schemeClr val="tx1"/>
                </a:solidFill>
                <a:latin typeface="Arial" charset="0"/>
                <a:ea typeface="+mn-ea"/>
                <a:cs typeface="+mn-cs"/>
              </a:rPr>
              <a:t>{</a:t>
            </a:r>
            <a:r>
              <a:rPr lang="da-DK" sz="1200" b="0" i="0" u="none" strike="noStrike" kern="1200" baseline="0" dirty="0">
                <a:solidFill>
                  <a:schemeClr val="tx1"/>
                </a:solidFill>
                <a:latin typeface="Arial" charset="0"/>
                <a:ea typeface="+mn-ea"/>
                <a:cs typeface="+mn-cs"/>
              </a:rPr>
              <a:t>5</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4</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3</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2</a:t>
            </a:r>
            <a:r>
              <a:rPr lang="da-DK" sz="1200" b="0" i="1" u="none" strike="noStrike" kern="1200" baseline="0" dirty="0">
                <a:solidFill>
                  <a:schemeClr val="tx1"/>
                </a:solidFill>
                <a:latin typeface="Arial" charset="0"/>
                <a:ea typeface="+mn-ea"/>
                <a:cs typeface="+mn-cs"/>
              </a:rPr>
              <a:t>}.</a:t>
            </a: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The wider bars show the actueal success rate provited by the clickcloack algortihm.</a:t>
            </a: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23</a:t>
            </a:fld>
            <a:endParaRPr lang="de-DE"/>
          </a:p>
        </p:txBody>
      </p:sp>
    </p:spTree>
    <p:extLst>
      <p:ext uri="{BB962C8B-B14F-4D97-AF65-F5344CB8AC3E}">
        <p14:creationId xmlns:p14="http://schemas.microsoft.com/office/powerpoint/2010/main" val="4141637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 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 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to the </a:t>
            </a:r>
            <a:r>
              <a:rPr lang="en-US" sz="1200" b="0" i="0" u="none" strike="noStrike" kern="1200" baseline="0" dirty="0">
                <a:solidFill>
                  <a:schemeClr val="tx1"/>
                </a:solidFill>
                <a:latin typeface="Arial" charset="0"/>
                <a:ea typeface="+mn-ea"/>
                <a:cs typeface="+mn-cs"/>
              </a:rPr>
              <a:t>curse of high-dimensionality it is very likely that lots of data has to 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such cases, many attributes (</a:t>
            </a:r>
            <a:r>
              <a:rPr lang="en-US" sz="1200" b="0" i="0" u="none" strike="noStrike" kern="1200" baseline="0" dirty="0" err="1">
                <a:solidFill>
                  <a:schemeClr val="tx1"/>
                </a:solidFill>
                <a:latin typeface="Arial" charset="0"/>
                <a:ea typeface="+mn-ea"/>
                <a:cs typeface="+mn-cs"/>
              </a:rPr>
              <a:t>eg.</a:t>
            </a:r>
            <a:r>
              <a:rPr lang="en-US" sz="1200" b="0" i="0" u="none" strike="noStrike" kern="1200" baseline="0" dirty="0">
                <a:solidFill>
                  <a:schemeClr val="tx1"/>
                </a:solidFill>
                <a:latin typeface="Arial" charset="0"/>
                <a:ea typeface="+mn-ea"/>
                <a:cs typeface="+mn-cs"/>
              </a:rPr>
              <a:t> salary) continue to be sensitive, but also cannot be ruled out as</a:t>
            </a:r>
          </a:p>
          <a:p>
            <a:r>
              <a:rPr lang="en-US" sz="1200" b="0" i="0" u="none" strike="noStrike" kern="1200" baseline="0" dirty="0">
                <a:solidFill>
                  <a:schemeClr val="tx1"/>
                </a:solidFill>
                <a:latin typeface="Arial" charset="0"/>
                <a:ea typeface="+mn-ea"/>
                <a:cs typeface="+mn-cs"/>
              </a:rPr>
              <a:t>quasi-</a:t>
            </a:r>
            <a:r>
              <a:rPr lang="en-US" sz="1200" b="0" i="0" u="none" strike="noStrike" kern="1200" baseline="0" dirty="0" err="1">
                <a:solidFill>
                  <a:schemeClr val="tx1"/>
                </a:solidFill>
                <a:latin typeface="Arial" charset="0"/>
                <a:ea typeface="+mn-ea"/>
                <a:cs typeface="+mn-cs"/>
              </a:rPr>
              <a:t>identiers</a:t>
            </a:r>
            <a:r>
              <a:rPr lang="en-US" sz="1200" b="0" i="0" u="none" strike="noStrike" kern="1200" baseline="0" dirty="0">
                <a:solidFill>
                  <a:schemeClr val="tx1"/>
                </a:solidFill>
                <a:latin typeface="Arial" charset="0"/>
                <a:ea typeface="+mn-ea"/>
                <a:cs typeface="+mn-cs"/>
              </a:rPr>
              <a:t>. Such situations are quite likely in </a:t>
            </a:r>
            <a:r>
              <a:rPr lang="en-US" sz="1200" b="0" i="0" u="none" strike="noStrike" kern="1200" baseline="0" dirty="0" err="1">
                <a:solidFill>
                  <a:schemeClr val="tx1"/>
                </a:solidFill>
                <a:latin typeface="Arial" charset="0"/>
                <a:ea typeface="+mn-ea"/>
                <a:cs typeface="+mn-cs"/>
              </a:rPr>
              <a:t>reallife</a:t>
            </a:r>
            <a:r>
              <a:rPr lang="en-US" sz="1200" b="0" i="0" u="none" strike="noStrike" kern="1200" baseline="0" dirty="0">
                <a:solidFill>
                  <a:schemeClr val="tx1"/>
                </a:solidFill>
                <a:latin typeface="Arial" charset="0"/>
                <a:ea typeface="+mn-ea"/>
                <a:cs typeface="+mn-cs"/>
              </a:rPr>
              <a:t>, since an adversary may also have personal </a:t>
            </a:r>
            <a:r>
              <a:rPr lang="en-US" sz="1200" b="0" i="0" u="none" strike="noStrike" kern="1200" baseline="0" dirty="0" err="1">
                <a:solidFill>
                  <a:schemeClr val="tx1"/>
                </a:solidFill>
                <a:latin typeface="Arial" charset="0"/>
                <a:ea typeface="+mn-ea"/>
                <a:cs typeface="+mn-cs"/>
              </a:rPr>
              <a:t>knowl-dge</a:t>
            </a:r>
            <a:r>
              <a:rPr lang="en-US" sz="1200" b="0" i="0" u="none" strike="noStrike" kern="1200" baseline="0" dirty="0">
                <a:solidFill>
                  <a:schemeClr val="tx1"/>
                </a:solidFill>
                <a:latin typeface="Arial" charset="0"/>
                <a:ea typeface="+mn-ea"/>
                <a:cs typeface="+mn-cs"/>
              </a:rPr>
              <a:t> of the target of interest. It is in fact quite likely</a:t>
            </a:r>
          </a:p>
          <a:p>
            <a:r>
              <a:rPr lang="en-US" sz="1200" b="0" i="0" u="none" strike="noStrike" kern="1200" baseline="0" dirty="0">
                <a:solidFill>
                  <a:schemeClr val="tx1"/>
                </a:solidFill>
                <a:latin typeface="Arial" charset="0"/>
                <a:ea typeface="+mn-ea"/>
                <a:cs typeface="+mn-cs"/>
              </a:rPr>
              <a:t>that an adversary who is acquainted with a target of interest knows much more than is available from public</a:t>
            </a:r>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err="1">
                <a:solidFill>
                  <a:schemeClr val="tx1"/>
                </a:solidFill>
                <a:latin typeface="Arial" charset="0"/>
                <a:ea typeface="+mn-ea"/>
                <a:cs typeface="+mn-cs"/>
              </a:rPr>
              <a:t>all</a:t>
            </a:r>
            <a:r>
              <a:rPr lang="en-US" sz="1200" b="0" i="0" u="none" strike="noStrike" kern="1200" baseline="0" dirty="0" err="1">
                <a:solidFill>
                  <a:schemeClr val="tx1"/>
                </a:solidFill>
                <a:latin typeface="Arial" charset="0"/>
                <a:ea typeface="+mn-ea"/>
                <a:cs typeface="+mn-cs"/>
              </a:rPr>
              <a:t>quasi</a:t>
            </a:r>
            <a:r>
              <a:rPr lang="en-US" sz="1200" b="0" i="0" u="none" strike="noStrike" kern="1200" baseline="0" dirty="0">
                <a:solidFill>
                  <a:schemeClr val="tx1"/>
                </a:solidFill>
                <a:latin typeface="Arial" charset="0"/>
                <a:ea typeface="+mn-ea"/>
                <a:cs typeface="+mn-cs"/>
              </a:rPr>
              <a:t>-identifying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
            </a:r>
            <a:r>
              <a:rPr lang="en-US" sz="1200" b="0" i="0" u="none" strike="noStrike" kern="1200" baseline="0" dirty="0" err="1">
                <a:solidFill>
                  <a:schemeClr val="tx1"/>
                </a:solidFill>
                <a:latin typeface="Arial" charset="0"/>
                <a:ea typeface="+mn-ea"/>
                <a:cs typeface="+mn-cs"/>
              </a:rPr>
              <a:t>attacker’sbackground</a:t>
            </a:r>
            <a:r>
              <a:rPr lang="en-US" sz="1200" b="0" i="0" u="none" strike="noStrike" kern="1200" baseline="0" dirty="0">
                <a:solidFill>
                  <a:schemeClr val="tx1"/>
                </a:solidFill>
                <a:latin typeface="Arial" charset="0"/>
                <a:ea typeface="+mn-ea"/>
                <a:cs typeface="+mn-cs"/>
              </a:rPr>
              <a:t>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25</a:t>
            </a:fld>
            <a:endParaRPr lang="de-DE" dirty="0"/>
          </a:p>
        </p:txBody>
      </p:sp>
    </p:spTree>
    <p:extLst>
      <p:ext uri="{BB962C8B-B14F-4D97-AF65-F5344CB8AC3E}">
        <p14:creationId xmlns:p14="http://schemas.microsoft.com/office/powerpoint/2010/main" val="165611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goal of an optimal K-anonymity </a:t>
            </a:r>
            <a:r>
              <a:rPr lang="en-US" dirty="0" err="1"/>
              <a:t>Alogrithm</a:t>
            </a:r>
            <a:r>
              <a:rPr lang="en-US" dirty="0"/>
              <a:t> is to balance the we known k-anonymity definition with the amount of information loss we get by </a:t>
            </a:r>
            <a:r>
              <a:rPr lang="en-US" dirty="0" err="1"/>
              <a:t>anonmitaz</a:t>
            </a:r>
            <a:r>
              <a:rPr lang="en-US" dirty="0"/>
              <a:t> the dataset.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Information loss is important because the data is used for </a:t>
            </a:r>
            <a:r>
              <a:rPr lang="en-US" dirty="0" err="1"/>
              <a:t>applikations</a:t>
            </a:r>
            <a:r>
              <a:rPr lang="en-US" dirty="0"/>
              <a:t> like datamining or </a:t>
            </a:r>
            <a:r>
              <a:rPr lang="en-US" dirty="0" err="1"/>
              <a:t>machinelearning</a:t>
            </a:r>
            <a:r>
              <a:rPr lang="en-US" dirty="0"/>
              <a:t> </a:t>
            </a:r>
            <a:r>
              <a:rPr lang="en-US" dirty="0" err="1"/>
              <a:t>apllications</a:t>
            </a:r>
            <a:r>
              <a:rPr lang="en-US" dirty="0"/>
              <a:t> . An </a:t>
            </a:r>
            <a:r>
              <a:rPr lang="en-US" dirty="0" err="1"/>
              <a:t>tehrefor</a:t>
            </a:r>
            <a:r>
              <a:rPr lang="en-US" dirty="0"/>
              <a:t> we don’t want to get rid of to much information because it’s the essence of </a:t>
            </a:r>
            <a:r>
              <a:rPr lang="en-US" dirty="0" err="1"/>
              <a:t>usefull</a:t>
            </a:r>
            <a:r>
              <a:rPr lang="en-US" dirty="0"/>
              <a:t> </a:t>
            </a:r>
            <a:r>
              <a:rPr lang="en-US" dirty="0" err="1"/>
              <a:t>dataming</a:t>
            </a:r>
            <a:r>
              <a:rPr lang="en-US" dirty="0"/>
              <a:t> . Data Crime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en-US" dirty="0" err="1"/>
              <a:t>measue</a:t>
            </a:r>
            <a:r>
              <a:rPr lang="en-US" dirty="0"/>
              <a:t> the amount of information loss the </a:t>
            </a:r>
            <a:r>
              <a:rPr lang="en-US" dirty="0" err="1"/>
              <a:t>algorthims</a:t>
            </a:r>
            <a:r>
              <a:rPr lang="en-US" dirty="0"/>
              <a:t> use Loss Metrics. In practice there are a lot proposed and used in practice but non of them are the real deal. So no one of them are </a:t>
            </a:r>
            <a:r>
              <a:rPr lang="en-US" dirty="0" err="1"/>
              <a:t>scintifical</a:t>
            </a:r>
            <a:r>
              <a:rPr lang="en-US" dirty="0"/>
              <a:t> </a:t>
            </a:r>
            <a:r>
              <a:rPr lang="en-US" dirty="0" err="1"/>
              <a:t>acceptebal</a:t>
            </a:r>
            <a:r>
              <a:rPr lang="en-US" dirty="0"/>
              <a:t> because they are all just heuristics approximations. We will later see example to understand the problem clearer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de-DE" dirty="0" err="1"/>
              <a:t>Solving</a:t>
            </a:r>
            <a:r>
              <a:rPr lang="de-DE" dirty="0"/>
              <a:t> </a:t>
            </a:r>
            <a:r>
              <a:rPr lang="en-US" dirty="0"/>
              <a:t>this optimal k-anonymity problem has been proven to be NP-hard. So these means we </a:t>
            </a:r>
            <a:r>
              <a:rPr lang="en-US" dirty="0" err="1"/>
              <a:t>ar</a:t>
            </a:r>
            <a:r>
              <a:rPr lang="en-US" dirty="0"/>
              <a:t> at least in NP-</a:t>
            </a:r>
            <a:r>
              <a:rPr lang="en-US" dirty="0" err="1"/>
              <a:t>Complett</a:t>
            </a:r>
            <a:r>
              <a:rPr lang="en-US" dirty="0"/>
              <a:t> problems but possible harder. Maybe we wont find an answer if this solution an  has an optimal solution.</a:t>
            </a:r>
            <a:endParaRPr lang="de-DE"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13</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idea of generalizing an attribute is a simple concept. A value is replaced by a less specific, more general value that is faithful to the original. Like in the example below the </a:t>
            </a:r>
            <a:r>
              <a:rPr lang="en-US" sz="1200" b="0" i="0" u="none" strike="noStrike" kern="1200" baseline="0" dirty="0" err="1">
                <a:solidFill>
                  <a:schemeClr val="tx1"/>
                </a:solidFill>
                <a:latin typeface="Arial" charset="0"/>
                <a:ea typeface="+mn-ea"/>
                <a:cs typeface="+mn-cs"/>
              </a:rPr>
              <a:t>zipcode</a:t>
            </a:r>
            <a:r>
              <a:rPr lang="en-US" sz="1200" b="0" i="0" u="none" strike="noStrike" kern="1200" baseline="0" dirty="0">
                <a:solidFill>
                  <a:schemeClr val="tx1"/>
                </a:solidFill>
                <a:latin typeface="Arial" charset="0"/>
                <a:ea typeface="+mn-ea"/>
                <a:cs typeface="+mn-cs"/>
              </a:rPr>
              <a:t> 02138 can be transform to 0213* by deleting the rightmost Char.</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means get rid of a value at all</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MaxSup means that in the hole k-anonymized dataset only some </a:t>
            </a:r>
            <a:r>
              <a:rPr lang="en-US" sz="1200" b="0" i="0" u="none" strike="noStrike" kern="1200" baseline="0" dirty="0" err="1">
                <a:solidFill>
                  <a:schemeClr val="tx1"/>
                </a:solidFill>
                <a:latin typeface="Arial" charset="0"/>
                <a:ea typeface="+mn-ea"/>
                <a:cs typeface="+mn-cs"/>
              </a:rPr>
              <a:t>procentig</a:t>
            </a:r>
            <a:r>
              <a:rPr lang="en-US" sz="1200" b="0" i="0" u="none" strike="noStrike" kern="1200" baseline="0" dirty="0">
                <a:solidFill>
                  <a:schemeClr val="tx1"/>
                </a:solidFill>
                <a:latin typeface="Arial" charset="0"/>
                <a:ea typeface="+mn-ea"/>
                <a:cs typeface="+mn-cs"/>
              </a:rPr>
              <a:t> of attributes are allowed to </a:t>
            </a:r>
            <a:r>
              <a:rPr lang="en-US" sz="1200" b="0" i="0" u="none" strike="noStrike" kern="1200" baseline="0" dirty="0" err="1">
                <a:solidFill>
                  <a:schemeClr val="tx1"/>
                </a:solidFill>
                <a:latin typeface="Arial" charset="0"/>
                <a:ea typeface="+mn-ea"/>
                <a:cs typeface="+mn-cs"/>
              </a:rPr>
              <a:t>supressed</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  </a:t>
            </a:r>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example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14</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 </a:t>
            </a:r>
            <a:r>
              <a:rPr lang="de-DE" dirty="0" err="1"/>
              <a:t>some</a:t>
            </a:r>
            <a:r>
              <a:rPr lang="de-DE" dirty="0"/>
              <a:t>  </a:t>
            </a:r>
            <a:r>
              <a:rPr lang="de-DE" dirty="0" err="1"/>
              <a:t>generalization</a:t>
            </a:r>
            <a:r>
              <a:rPr lang="de-DE" dirty="0"/>
              <a:t> </a:t>
            </a:r>
            <a:r>
              <a:rPr lang="de-DE" dirty="0" err="1"/>
              <a:t>examples</a:t>
            </a:r>
            <a:r>
              <a:rPr lang="de-DE" dirty="0"/>
              <a:t> </a:t>
            </a:r>
            <a:r>
              <a:rPr lang="de-DE" dirty="0" err="1"/>
              <a:t>we</a:t>
            </a:r>
            <a:r>
              <a:rPr lang="de-DE" dirty="0"/>
              <a:t> will </a:t>
            </a:r>
            <a:r>
              <a:rPr lang="de-DE" dirty="0" err="1"/>
              <a:t>need</a:t>
            </a:r>
            <a:r>
              <a:rPr lang="de-DE" dirty="0"/>
              <a:t> to unterstand the </a:t>
            </a:r>
            <a:r>
              <a:rPr lang="de-DE" dirty="0" err="1"/>
              <a:t>following</a:t>
            </a:r>
            <a:r>
              <a:rPr lang="de-DE" dirty="0"/>
              <a:t> </a:t>
            </a:r>
            <a:r>
              <a:rPr lang="de-DE" dirty="0" err="1"/>
              <a:t>algrothm</a:t>
            </a:r>
            <a:r>
              <a:rPr lang="de-DE" dirty="0"/>
              <a:t>.</a:t>
            </a: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15</a:t>
            </a:fld>
            <a:endParaRPr lang="de-DE"/>
          </a:p>
        </p:txBody>
      </p:sp>
    </p:spTree>
    <p:extLst>
      <p:ext uri="{BB962C8B-B14F-4D97-AF65-F5344CB8AC3E}">
        <p14:creationId xmlns:p14="http://schemas.microsoft.com/office/powerpoint/2010/main" val="839755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One possibility to measure the amount of information that we lost by </a:t>
            </a:r>
            <a:r>
              <a:rPr lang="en-US" sz="1200" b="0" i="0" u="none" strike="noStrike" kern="1200" baseline="0" dirty="0" err="1">
                <a:solidFill>
                  <a:schemeClr val="tx1"/>
                </a:solidFill>
                <a:latin typeface="Arial" charset="0"/>
                <a:ea typeface="+mn-ea"/>
                <a:cs typeface="+mn-cs"/>
              </a:rPr>
              <a:t>generealization</a:t>
            </a:r>
            <a:r>
              <a:rPr lang="en-US" sz="1200" b="0" i="0" u="none" strike="noStrike" kern="1200" baseline="0" dirty="0">
                <a:solidFill>
                  <a:schemeClr val="tx1"/>
                </a:solidFill>
                <a:latin typeface="Arial" charset="0"/>
                <a:ea typeface="+mn-ea"/>
                <a:cs typeface="+mn-cs"/>
              </a:rPr>
              <a:t> is to look at the level of generalization we </a:t>
            </a:r>
            <a:r>
              <a:rPr lang="en-US" sz="1200" b="0" i="0" u="none" strike="noStrike" kern="1200" baseline="0" dirty="0" err="1">
                <a:solidFill>
                  <a:schemeClr val="tx1"/>
                </a:solidFill>
                <a:latin typeface="Arial" charset="0"/>
                <a:ea typeface="+mn-ea"/>
                <a:cs typeface="+mn-cs"/>
              </a:rPr>
              <a:t>emplayed</a:t>
            </a:r>
            <a:r>
              <a:rPr lang="en-US" sz="1200" b="0" i="0" u="none" strike="noStrike" kern="1200" baseline="0" dirty="0">
                <a:solidFill>
                  <a:schemeClr val="tx1"/>
                </a:solidFill>
                <a:latin typeface="Arial" charset="0"/>
                <a:ea typeface="+mn-ea"/>
                <a:cs typeface="+mn-cs"/>
              </a:rPr>
              <a:t> on the attributes.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Like in the example we got an information loss of 5 because d1 and a4.</a:t>
            </a:r>
          </a:p>
          <a:p>
            <a:endParaRPr lang="en-US" sz="1200" b="0" i="0" u="none" strike="noStrike" kern="1200" baseline="0" dirty="0">
              <a:solidFill>
                <a:schemeClr val="tx1"/>
              </a:solidFill>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 to generalizing age in years to age in five year intervals. In the former case there is no information left in the gender variable, whereas the five year age interval still conveys a considerable amount of information and there are three more possible generalizations left in the age hierarchy</a:t>
            </a:r>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 The Metric</a:t>
            </a: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 to the whole dataset for every suppressed record (since suppressed records are indistinguishable from all other </a:t>
            </a:r>
            <a:r>
              <a:rPr lang="de-DE" sz="1200" b="0" i="0" u="none" strike="noStrike" kern="1200" baseline="0" dirty="0">
                <a:solidFill>
                  <a:schemeClr val="tx1"/>
                </a:solidFill>
                <a:latin typeface="Arial" charset="0"/>
                <a:ea typeface="+mn-ea"/>
                <a:cs typeface="+mn-cs"/>
              </a:rPr>
              <a:t>records).</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generalization hierarchies for the three quasi-identifiers can be represented as a lattice.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 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 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grey </a:t>
            </a:r>
            <a:r>
              <a:rPr lang="en-US" sz="1200" b="0" i="0" u="none" strike="noStrike" kern="1200" baseline="0" dirty="0" err="1">
                <a:solidFill>
                  <a:schemeClr val="tx1"/>
                </a:solidFill>
                <a:latin typeface="Arial" charset="0"/>
                <a:ea typeface="+mn-ea"/>
                <a:cs typeface="+mn-cs"/>
              </a:rPr>
              <a:t>shaderd</a:t>
            </a:r>
            <a:r>
              <a:rPr lang="en-US" sz="1200" b="0" i="0" u="none" strike="noStrike" kern="1200" baseline="0" dirty="0">
                <a:solidFill>
                  <a:schemeClr val="tx1"/>
                </a:solidFill>
                <a:latin typeface="Arial" charset="0"/>
                <a:ea typeface="+mn-ea"/>
                <a:cs typeface="+mn-cs"/>
              </a:rPr>
              <a:t> nodes are k-anonym.</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One of these nodes is the globally optimal solution and the objective of a k-anonymity algorithm is to find it efficiently.</a:t>
            </a: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For example, in Figure 2 both nodes d0, g1, a1 and d0, g1, a2 are k-anonymous, but they are both part of the same generalization strategy and d0, g1, a1 is below d0, g1, a2 in the lattice. This means that d0, g1, a1 will have less information loss on all the three metrics we considered. The node d0, g1, a1 is called a k-minimal node.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   Finding Optimal k-anonymity is </a:t>
            </a:r>
            <a:r>
              <a:rPr lang="en-US" dirty="0"/>
              <a:t>  NP – Hard Problem</a:t>
            </a:r>
            <a:endParaRPr lang="en-US" sz="1200" dirty="0"/>
          </a:p>
          <a:p>
            <a:pPr marL="171450" indent="-171450">
              <a:buFontTx/>
              <a:buChar char="-"/>
            </a:pPr>
            <a:r>
              <a:rPr lang="en-US" dirty="0"/>
              <a:t>Suppression can drastically  reduce data quality</a:t>
            </a:r>
          </a:p>
          <a:p>
            <a:pPr marL="171450" indent="-171450">
              <a:buFontTx/>
              <a:buChar char="-"/>
            </a:pPr>
            <a:r>
              <a:rPr lang="en-US" dirty="0"/>
              <a:t>Different metrics give you different information loss</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19</a:t>
            </a:fld>
            <a:endParaRPr lang="de-DE"/>
          </a:p>
        </p:txBody>
      </p:sp>
    </p:spTree>
    <p:extLst>
      <p:ext uri="{BB962C8B-B14F-4D97-AF65-F5344CB8AC3E}">
        <p14:creationId xmlns:p14="http://schemas.microsoft.com/office/powerpoint/2010/main" val="267640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SO no we are looking to another </a:t>
            </a:r>
            <a:r>
              <a:rPr lang="en-US" sz="1200" b="0" i="1" u="none" strike="noStrike" kern="1200" baseline="0" dirty="0" err="1">
                <a:solidFill>
                  <a:schemeClr val="tx1"/>
                </a:solidFill>
                <a:latin typeface="Arial" charset="0"/>
                <a:ea typeface="+mn-ea"/>
                <a:cs typeface="+mn-cs"/>
              </a:rPr>
              <a:t>realworld</a:t>
            </a:r>
            <a:r>
              <a:rPr lang="en-US" sz="1200" b="0" i="1" u="none" strike="noStrike" kern="1200" baseline="0" dirty="0">
                <a:solidFill>
                  <a:schemeClr val="tx1"/>
                </a:solidFill>
                <a:latin typeface="Arial" charset="0"/>
                <a:ea typeface="+mn-ea"/>
                <a:cs typeface="+mn-cs"/>
              </a:rPr>
              <a:t> example of k-</a:t>
            </a:r>
            <a:r>
              <a:rPr lang="en-US" sz="1200" b="0" i="1" u="none" strike="noStrike" kern="1200" baseline="0" dirty="0" err="1">
                <a:solidFill>
                  <a:schemeClr val="tx1"/>
                </a:solidFill>
                <a:latin typeface="Arial" charset="0"/>
                <a:ea typeface="+mn-ea"/>
                <a:cs typeface="+mn-cs"/>
              </a:rPr>
              <a:t>anonmization</a:t>
            </a:r>
            <a:r>
              <a:rPr lang="en-US" sz="1200" b="0" i="1" u="none" strike="noStrike" kern="1200" baseline="0" dirty="0">
                <a:solidFill>
                  <a:schemeClr val="tx1"/>
                </a:solidFill>
                <a:latin typeface="Arial" charset="0"/>
                <a:ea typeface="+mn-ea"/>
                <a:cs typeface="+mn-cs"/>
              </a:rPr>
              <a:t> and its problems: The cloaking algorithm </a:t>
            </a:r>
          </a:p>
          <a:p>
            <a:endParaRPr lang="en-US" sz="1200" b="0" i="1" u="none" strike="noStrike" kern="1200" baseline="0" dirty="0">
              <a:solidFill>
                <a:schemeClr val="tx1"/>
              </a:solidFill>
              <a:latin typeface="Arial" charset="0"/>
              <a:ea typeface="+mn-ea"/>
              <a:cs typeface="+mn-cs"/>
            </a:endParaRPr>
          </a:p>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correlated with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cloaking.</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21</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main technical challenge for developing an efficient cloaking algorithm is to find a set of messages and to assign the</a:t>
            </a:r>
          </a:p>
          <a:p>
            <a:r>
              <a:rPr lang="en-US" sz="1200" b="0" i="0" u="none" strike="noStrike" kern="1200" baseline="0" dirty="0">
                <a:solidFill>
                  <a:schemeClr val="tx1"/>
                </a:solidFill>
                <a:latin typeface="Arial" charset="0"/>
                <a:ea typeface="+mn-ea"/>
                <a:cs typeface="+mn-cs"/>
              </a:rPr>
              <a:t>smallest possible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cloaking box to these messages, such that the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requirements are satisfied for</a:t>
            </a:r>
          </a:p>
          <a:p>
            <a:r>
              <a:rPr lang="en-US" sz="1200" b="0" i="0" u="none" strike="noStrike" kern="1200" baseline="0" dirty="0">
                <a:solidFill>
                  <a:schemeClr val="tx1"/>
                </a:solidFill>
                <a:latin typeface="Arial" charset="0"/>
                <a:ea typeface="+mn-ea"/>
                <a:cs typeface="+mn-cs"/>
              </a:rPr>
              <a:t>all messages in the set.</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that can not be anonymized until their </a:t>
            </a:r>
            <a:r>
              <a:rPr lang="en-US" sz="1200" b="0" i="1" u="none" strike="noStrike" kern="1200" baseline="0" dirty="0">
                <a:solidFill>
                  <a:schemeClr val="tx1"/>
                </a:solidFill>
                <a:latin typeface="Arial" charset="0"/>
                <a:ea typeface="+mn-ea"/>
                <a:cs typeface="+mn-cs"/>
              </a:rPr>
              <a:t>deadline </a:t>
            </a:r>
            <a:r>
              <a:rPr lang="en-US" sz="1200" b="0" i="0" u="none" strike="noStrike" kern="1200" baseline="0" dirty="0">
                <a:solidFill>
                  <a:schemeClr val="tx1"/>
                </a:solidFill>
                <a:latin typeface="Arial" charset="0"/>
                <a:ea typeface="+mn-ea"/>
                <a:cs typeface="+mn-cs"/>
              </a:rPr>
              <a:t>are dropped. The deadline of a message is the high point along</a:t>
            </a:r>
          </a:p>
          <a:p>
            <a:r>
              <a:rPr lang="en-US" sz="1200" b="0" i="0" u="none" strike="noStrike" kern="1200" baseline="0" dirty="0">
                <a:solidFill>
                  <a:schemeClr val="tx1"/>
                </a:solidFill>
                <a:latin typeface="Arial" charset="0"/>
                <a:ea typeface="+mn-ea"/>
                <a:cs typeface="+mn-cs"/>
              </a:rPr>
              <a:t>the temporal dimension in its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constraint box.</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22</a:t>
            </a:fld>
            <a:endParaRPr lang="de-DE"/>
          </a:p>
        </p:txBody>
      </p:sp>
    </p:spTree>
    <p:extLst>
      <p:ext uri="{BB962C8B-B14F-4D97-AF65-F5344CB8AC3E}">
        <p14:creationId xmlns:p14="http://schemas.microsoft.com/office/powerpoint/2010/main" val="539691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knowledge</a:t>
            </a:r>
          </a:p>
          <a:p>
            <a:pPr lvl="1"/>
            <a:r>
              <a:rPr lang="en-US" dirty="0"/>
              <a:t>Alice knows additionally that Carl(36, 47673) e.g. has</a:t>
            </a:r>
          </a:p>
          <a:p>
            <a:pPr lvl="2"/>
            <a:r>
              <a:rPr lang="en-US" dirty="0"/>
              <a:t>a low risk of heart disease </a:t>
            </a:r>
          </a:p>
          <a:p>
            <a:pPr marL="536575" lvl="2" indent="0">
              <a:buNone/>
            </a:pP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en-US" dirty="0"/>
              <a:t>Background Knowledge Attack</a:t>
            </a:r>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
        <p:nvSpPr>
          <p:cNvPr id="7" name="Textfeld 6">
            <a:extLst>
              <a:ext uri="{FF2B5EF4-FFF2-40B4-BE49-F238E27FC236}">
                <a16:creationId xmlns:a16="http://schemas.microsoft.com/office/drawing/2014/main" id="{46CE9768-F2A9-4A64-92D6-80552AF1E3D7}"/>
              </a:ext>
            </a:extLst>
          </p:cNvPr>
          <p:cNvSpPr txBox="1"/>
          <p:nvPr/>
        </p:nvSpPr>
        <p:spPr>
          <a:xfrm>
            <a:off x="873318" y="4954878"/>
            <a:ext cx="5885836"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154586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en-US" dirty="0"/>
              <a:t>Unsorted Matching Attacks</a:t>
            </a:r>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rotWithShape="1">
          <a:blip r:embed="rId2">
            <a:extLst>
              <a:ext uri="{28A0092B-C50C-407E-A947-70E740481C1C}">
                <a14:useLocalDpi xmlns:a14="http://schemas.microsoft.com/office/drawing/2010/main" val="0"/>
              </a:ext>
            </a:extLst>
          </a:blip>
          <a:srcRect r="69925"/>
          <a:stretch/>
        </p:blipFill>
        <p:spPr>
          <a:xfrm>
            <a:off x="2064619" y="2563223"/>
            <a:ext cx="1421050"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
        <p:nvSpPr>
          <p:cNvPr id="12" name="Textfeld 11">
            <a:extLst>
              <a:ext uri="{FF2B5EF4-FFF2-40B4-BE49-F238E27FC236}">
                <a16:creationId xmlns:a16="http://schemas.microsoft.com/office/drawing/2014/main" id="{EA2A541D-B33E-488E-BCB1-46CCB422A580}"/>
              </a:ext>
            </a:extLst>
          </p:cNvPr>
          <p:cNvSpPr txBox="1"/>
          <p:nvPr/>
        </p:nvSpPr>
        <p:spPr>
          <a:xfrm>
            <a:off x="1998663" y="5924792"/>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pic>
        <p:nvPicPr>
          <p:cNvPr id="13" name="Grafik 12">
            <a:extLst>
              <a:ext uri="{FF2B5EF4-FFF2-40B4-BE49-F238E27FC236}">
                <a16:creationId xmlns:a16="http://schemas.microsoft.com/office/drawing/2014/main" id="{5607756D-11CC-4149-B18F-D1E0D3AEA346}"/>
              </a:ext>
            </a:extLst>
          </p:cNvPr>
          <p:cNvPicPr>
            <a:picLocks noChangeAspect="1"/>
          </p:cNvPicPr>
          <p:nvPr/>
        </p:nvPicPr>
        <p:blipFill rotWithShape="1">
          <a:blip r:embed="rId2">
            <a:extLst>
              <a:ext uri="{28A0092B-C50C-407E-A947-70E740481C1C}">
                <a14:useLocalDpi xmlns:a14="http://schemas.microsoft.com/office/drawing/2010/main" val="0"/>
              </a:ext>
            </a:extLst>
          </a:blip>
          <a:srcRect l="36584" t="464" r="-3757" b="-464"/>
          <a:stretch/>
        </p:blipFill>
        <p:spPr>
          <a:xfrm>
            <a:off x="3802559" y="2563223"/>
            <a:ext cx="3173948" cy="2372056"/>
          </a:xfrm>
          <a:prstGeom prst="rect">
            <a:avLst/>
          </a:prstGeom>
        </p:spPr>
      </p:pic>
    </p:spTree>
    <p:extLst>
      <p:ext uri="{BB962C8B-B14F-4D97-AF65-F5344CB8AC3E}">
        <p14:creationId xmlns:p14="http://schemas.microsoft.com/office/powerpoint/2010/main" val="416100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B2B07D15-4096-494A-A328-F4FC4C42FD96}"/>
              </a:ext>
            </a:extLst>
          </p:cNvPr>
          <p:cNvSpPr>
            <a:spLocks noGrp="1"/>
          </p:cNvSpPr>
          <p:nvPr>
            <p:ph type="ctrTitle"/>
          </p:nvPr>
        </p:nvSpPr>
        <p:spPr>
          <a:xfrm>
            <a:off x="704850" y="1527175"/>
            <a:ext cx="7704138" cy="2870200"/>
          </a:xfrm>
        </p:spPr>
        <p:txBody>
          <a:bodyPr/>
          <a:lstStyle/>
          <a:p>
            <a:r>
              <a:rPr lang="en-US" dirty="0"/>
              <a:t>Optimal K-Anonymity</a:t>
            </a:r>
          </a:p>
        </p:txBody>
      </p:sp>
      <p:sp>
        <p:nvSpPr>
          <p:cNvPr id="3" name="Datumsplatzhalter 2">
            <a:extLst>
              <a:ext uri="{FF2B5EF4-FFF2-40B4-BE49-F238E27FC236}">
                <a16:creationId xmlns:a16="http://schemas.microsoft.com/office/drawing/2014/main" id="{D494A6F2-3A79-427E-B492-0AF8362994E0}"/>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09763DC7-3711-4A68-BD58-888E46287AEB}"/>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0898F6FC-B5CB-4664-9E93-A2CBC4A46FB0}"/>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12</a:t>
            </a:fld>
            <a:endParaRPr lang="de-DE"/>
          </a:p>
        </p:txBody>
      </p:sp>
    </p:spTree>
    <p:extLst>
      <p:ext uri="{BB962C8B-B14F-4D97-AF65-F5344CB8AC3E}">
        <p14:creationId xmlns:p14="http://schemas.microsoft.com/office/powerpoint/2010/main" val="353207438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a:t>
            </a:r>
            <a:r>
              <a:rPr lang="de-DE" dirty="0" err="1"/>
              <a:t>of</a:t>
            </a:r>
            <a:r>
              <a:rPr lang="de-DE" dirty="0"/>
              <a:t> </a:t>
            </a:r>
            <a:r>
              <a:rPr lang="en-US" dirty="0"/>
              <a:t>K-Anonymity</a:t>
            </a:r>
            <a:r>
              <a:rPr lang="de-DE" dirty="0"/>
              <a:t> algorithm is to find a optimal solution</a:t>
            </a:r>
          </a:p>
          <a:p>
            <a:r>
              <a:rPr lang="de-DE" dirty="0"/>
              <a:t>Minimal Information loss</a:t>
            </a:r>
          </a:p>
          <a:p>
            <a:r>
              <a:rPr lang="de-DE" dirty="0"/>
              <a:t>Datamining</a:t>
            </a:r>
          </a:p>
          <a:p>
            <a:r>
              <a:rPr lang="en-US" dirty="0"/>
              <a:t>Heuristic /Approximation/ Loss Metrics</a:t>
            </a:r>
          </a:p>
          <a:p>
            <a:r>
              <a:rPr lang="de-DE" dirty="0"/>
              <a:t>NP-Hard</a:t>
            </a:r>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570859"/>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23032" y="3976432"/>
            <a:ext cx="2990850" cy="1762125"/>
          </a:xfrm>
          <a:prstGeom prst="rect">
            <a:avLst/>
          </a:prstGeom>
        </p:spPr>
      </p:pic>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dirty="0"/>
              <a:t>Generalizing: a value is replaced by a less specific, more general value </a:t>
            </a:r>
          </a:p>
          <a:p>
            <a:r>
              <a:rPr lang="en-US" dirty="0"/>
              <a:t>Suppression refers to removing a certain attribute value</a:t>
            </a:r>
            <a:endParaRPr lang="en-US" i="1" dirty="0"/>
          </a:p>
          <a:p>
            <a:r>
              <a:rPr lang="en-US" dirty="0"/>
              <a:t>Some </a:t>
            </a:r>
            <a:r>
              <a:rPr lang="de-DE" dirty="0"/>
              <a:t>algorithms</a:t>
            </a:r>
            <a:r>
              <a:rPr lang="en-US" dirty="0"/>
              <a:t> works with MaxSup</a:t>
            </a:r>
          </a:p>
          <a:p>
            <a:r>
              <a:rPr lang="en-US" dirty="0"/>
              <a:t>Generalization include Suppression</a:t>
            </a:r>
          </a:p>
          <a:p>
            <a:r>
              <a:rPr lang="en-US" dirty="0"/>
              <a:t>Problem: Suppression can drastically</a:t>
            </a:r>
          </a:p>
          <a:p>
            <a:pPr marL="0" indent="0">
              <a:buNone/>
            </a:pPr>
            <a:r>
              <a:rPr lang="en-US" dirty="0"/>
              <a:t>   reduce data 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14</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en-US"/>
              <a:t>K-Anonymity Generalization and Supression</a:t>
            </a:r>
          </a:p>
        </p:txBody>
      </p:sp>
      <p:sp>
        <p:nvSpPr>
          <p:cNvPr id="8" name="Textfeld 7">
            <a:extLst>
              <a:ext uri="{FF2B5EF4-FFF2-40B4-BE49-F238E27FC236}">
                <a16:creationId xmlns:a16="http://schemas.microsoft.com/office/drawing/2014/main" id="{0D4C9887-50AB-4686-94FF-DCFD85A27939}"/>
              </a:ext>
            </a:extLst>
          </p:cNvPr>
          <p:cNvSpPr txBox="1"/>
          <p:nvPr/>
        </p:nvSpPr>
        <p:spPr>
          <a:xfrm>
            <a:off x="2935077" y="5826779"/>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3"/>
          <a:stretch>
            <a:fillRect/>
          </a:stretch>
        </p:blipFill>
        <p:spPr>
          <a:xfrm>
            <a:off x="373063" y="980728"/>
            <a:ext cx="6766923" cy="3802366"/>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15</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a:t>K-Anonymity - Generalizations 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430213" y="4802511"/>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
        <p:nvSpPr>
          <p:cNvPr id="2" name="Textfeld 1">
            <a:extLst>
              <a:ext uri="{FF2B5EF4-FFF2-40B4-BE49-F238E27FC236}">
                <a16:creationId xmlns:a16="http://schemas.microsoft.com/office/drawing/2014/main" id="{E42CD5B6-2AC4-4E7D-B383-30C2611366DC}"/>
              </a:ext>
            </a:extLst>
          </p:cNvPr>
          <p:cNvSpPr txBox="1"/>
          <p:nvPr/>
        </p:nvSpPr>
        <p:spPr>
          <a:xfrm>
            <a:off x="1668292" y="5394051"/>
            <a:ext cx="4176464" cy="369332"/>
          </a:xfrm>
          <a:prstGeom prst="rect">
            <a:avLst/>
          </a:prstGeom>
          <a:noFill/>
        </p:spPr>
        <p:txBody>
          <a:bodyPr wrap="square" rtlCol="0">
            <a:spAutoFit/>
          </a:bodyPr>
          <a:lstStyle/>
          <a:p>
            <a:r>
              <a:rPr lang="de-DE" dirty="0"/>
              <a:t>&lt;d1,g0,a4&gt;</a:t>
            </a:r>
          </a:p>
        </p:txBody>
      </p:sp>
    </p:spTree>
    <p:extLst>
      <p:ext uri="{BB962C8B-B14F-4D97-AF65-F5344CB8AC3E}">
        <p14:creationId xmlns:p14="http://schemas.microsoft.com/office/powerpoint/2010/main" val="150282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de-DE" dirty="0"/>
              <a:t>&lt;d1,g0,a4&gt;</a:t>
            </a:r>
            <a:endParaRPr lang="en-US" dirty="0"/>
          </a:p>
          <a:p>
            <a:r>
              <a:rPr lang="en-US" dirty="0"/>
              <a:t>Prec: takes lattice height into account</a:t>
            </a:r>
          </a:p>
          <a:p>
            <a:endParaRPr lang="en-US" dirty="0"/>
          </a:p>
          <a:p>
            <a:r>
              <a:rPr lang="de-DE" dirty="0"/>
              <a:t>Discernability Metric(DM): penalty to each record for being indistinguishable from other records</a:t>
            </a:r>
          </a:p>
          <a:p>
            <a:pPr marL="0" indent="0">
              <a:buNone/>
            </a:pPr>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dirty="0"/>
              <a:t>K-</a:t>
            </a:r>
            <a:r>
              <a:rPr lang="de-DE" dirty="0" err="1"/>
              <a:t>Anonymity</a:t>
            </a:r>
            <a:r>
              <a:rPr lang="de-DE" dirty="0"/>
              <a:t> - Information Loss Metric</a:t>
            </a:r>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2367434" y="4121471"/>
            <a:ext cx="4012258" cy="1463487"/>
          </a:xfrm>
          <a:prstGeom prst="rect">
            <a:avLst/>
          </a:prstGeom>
        </p:spPr>
      </p:pic>
      <p:sp>
        <p:nvSpPr>
          <p:cNvPr id="8" name="Textfeld 7">
            <a:extLst>
              <a:ext uri="{FF2B5EF4-FFF2-40B4-BE49-F238E27FC236}">
                <a16:creationId xmlns:a16="http://schemas.microsoft.com/office/drawing/2014/main" id="{1C378987-F385-49DB-A546-BCC508685BD5}"/>
              </a:ext>
            </a:extLst>
          </p:cNvPr>
          <p:cNvSpPr txBox="1"/>
          <p:nvPr/>
        </p:nvSpPr>
        <p:spPr>
          <a:xfrm>
            <a:off x="1043608" y="5552838"/>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pic>
        <p:nvPicPr>
          <p:cNvPr id="10" name="Grafik 9">
            <a:extLst>
              <a:ext uri="{FF2B5EF4-FFF2-40B4-BE49-F238E27FC236}">
                <a16:creationId xmlns:a16="http://schemas.microsoft.com/office/drawing/2014/main" id="{52A7AF78-EA1B-4EBB-8FD2-6F76273A53BD}"/>
              </a:ext>
            </a:extLst>
          </p:cNvPr>
          <p:cNvPicPr>
            <a:picLocks noChangeAspect="1"/>
          </p:cNvPicPr>
          <p:nvPr/>
        </p:nvPicPr>
        <p:blipFill>
          <a:blip r:embed="rId4"/>
          <a:stretch>
            <a:fillRect/>
          </a:stretch>
        </p:blipFill>
        <p:spPr>
          <a:xfrm>
            <a:off x="827585" y="2213768"/>
            <a:ext cx="4104456" cy="578719"/>
          </a:xfrm>
          <a:prstGeom prst="rect">
            <a:avLst/>
          </a:prstGeom>
        </p:spPr>
      </p:pic>
    </p:spTree>
    <p:extLst>
      <p:ext uri="{BB962C8B-B14F-4D97-AF65-F5344CB8AC3E}">
        <p14:creationId xmlns:p14="http://schemas.microsoft.com/office/powerpoint/2010/main" val="3541022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a:t>K-Anonymity - Generalizations lattice con‘t</a:t>
            </a:r>
            <a:endParaRPr lang="de-DE" dirty="0"/>
          </a:p>
        </p:txBody>
      </p:sp>
      <p:sp>
        <p:nvSpPr>
          <p:cNvPr id="8" name="Textfeld 7">
            <a:extLst>
              <a:ext uri="{FF2B5EF4-FFF2-40B4-BE49-F238E27FC236}">
                <a16:creationId xmlns:a16="http://schemas.microsoft.com/office/drawing/2014/main" id="{41AD45E4-475E-42E0-A5D1-579C76C35F48}"/>
              </a:ext>
            </a:extLst>
          </p:cNvPr>
          <p:cNvSpPr txBox="1"/>
          <p:nvPr/>
        </p:nvSpPr>
        <p:spPr>
          <a:xfrm>
            <a:off x="1115616" y="5893022"/>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Tree>
    <p:extLst>
      <p:ext uri="{BB962C8B-B14F-4D97-AF65-F5344CB8AC3E}">
        <p14:creationId xmlns:p14="http://schemas.microsoft.com/office/powerpoint/2010/main" val="1674632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7FDCCA7-5998-4985-8333-DA555ACD892C}"/>
              </a:ext>
            </a:extLst>
          </p:cNvPr>
          <p:cNvSpPr>
            <a:spLocks noGrp="1"/>
          </p:cNvSpPr>
          <p:nvPr>
            <p:ph type="ctrTitle"/>
          </p:nvPr>
        </p:nvSpPr>
        <p:spPr>
          <a:xfrm>
            <a:off x="704850" y="1527175"/>
            <a:ext cx="7704138" cy="2870200"/>
          </a:xfrm>
        </p:spPr>
        <p:txBody>
          <a:bodyPr/>
          <a:lstStyle/>
          <a:p>
            <a:r>
              <a:rPr lang="en-US" dirty="0"/>
              <a:t>OLA - </a:t>
            </a:r>
            <a:r>
              <a:rPr lang="en-US" dirty="0" err="1"/>
              <a:t>Algorithmen</a:t>
            </a:r>
            <a:endParaRPr lang="en-US" dirty="0"/>
          </a:p>
        </p:txBody>
      </p:sp>
      <p:sp>
        <p:nvSpPr>
          <p:cNvPr id="3" name="Datumsplatzhalter 2">
            <a:extLst>
              <a:ext uri="{FF2B5EF4-FFF2-40B4-BE49-F238E27FC236}">
                <a16:creationId xmlns:a16="http://schemas.microsoft.com/office/drawing/2014/main" id="{68E0F862-1C8E-44EE-9EDE-042B597E7224}"/>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77AAFF70-D2F9-4D76-809B-88E75C91683F}"/>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C51FAAE-58C4-4704-B0A8-77C70220F23C}"/>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18</a:t>
            </a:fld>
            <a:endParaRPr lang="de-DE"/>
          </a:p>
        </p:txBody>
      </p:sp>
    </p:spTree>
    <p:extLst>
      <p:ext uri="{BB962C8B-B14F-4D97-AF65-F5344CB8AC3E}">
        <p14:creationId xmlns:p14="http://schemas.microsoft.com/office/powerpoint/2010/main" val="231424812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sz="1600" dirty="0"/>
              <a:t>For each generalization strategy, conduct a binary search to find all the k-anonymous nodes.</a:t>
            </a:r>
          </a:p>
          <a:p>
            <a:r>
              <a:rPr lang="en-US" sz="1600" dirty="0"/>
              <a:t>For each generalization strategy with k-anonymous nodes, only the k-anonymous node with the lowest height within the strategy is retained. </a:t>
            </a:r>
          </a:p>
          <a:p>
            <a:r>
              <a:rPr lang="en-US" sz="1600" dirty="0"/>
              <a:t>Now that we have the k-minimal nodes, these are compared n terms of their information loss and the node with the smallest information loss is selected as the globally optimal solution. </a:t>
            </a:r>
            <a:endParaRPr lang="de-DE" sz="1600"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19</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dirty="0"/>
              <a:t>The OLA </a:t>
            </a:r>
            <a:r>
              <a:rPr lang="en-US" dirty="0"/>
              <a:t>Algorithm</a:t>
            </a:r>
          </a:p>
        </p:txBody>
      </p:sp>
      <p:pic>
        <p:nvPicPr>
          <p:cNvPr id="8" name="Grafik 7">
            <a:extLst>
              <a:ext uri="{FF2B5EF4-FFF2-40B4-BE49-F238E27FC236}">
                <a16:creationId xmlns:a16="http://schemas.microsoft.com/office/drawing/2014/main" id="{A0B81BB4-164E-460D-9EF7-D3B90638CAE1}"/>
              </a:ext>
            </a:extLst>
          </p:cNvPr>
          <p:cNvPicPr>
            <a:picLocks noChangeAspect="1"/>
          </p:cNvPicPr>
          <p:nvPr/>
        </p:nvPicPr>
        <p:blipFill>
          <a:blip r:embed="rId3"/>
          <a:stretch>
            <a:fillRect/>
          </a:stretch>
        </p:blipFill>
        <p:spPr>
          <a:xfrm>
            <a:off x="2755900" y="2874248"/>
            <a:ext cx="4392488" cy="3123426"/>
          </a:xfrm>
          <a:prstGeom prst="rect">
            <a:avLst/>
          </a:prstGeom>
        </p:spPr>
      </p:pic>
      <p:sp>
        <p:nvSpPr>
          <p:cNvPr id="9" name="Textfeld 8">
            <a:extLst>
              <a:ext uri="{FF2B5EF4-FFF2-40B4-BE49-F238E27FC236}">
                <a16:creationId xmlns:a16="http://schemas.microsoft.com/office/drawing/2014/main" id="{32B8B97E-8883-4D1E-9CFB-F75F58FCB2D3}"/>
              </a:ext>
            </a:extLst>
          </p:cNvPr>
          <p:cNvSpPr txBox="1"/>
          <p:nvPr/>
        </p:nvSpPr>
        <p:spPr>
          <a:xfrm>
            <a:off x="2483768" y="6006377"/>
            <a:ext cx="10248904" cy="215444"/>
          </a:xfrm>
          <a:prstGeom prst="rect">
            <a:avLst/>
          </a:prstGeom>
          <a:noFill/>
        </p:spPr>
        <p:txBody>
          <a:bodyPr wrap="square" rtlCol="0">
            <a:spAutoFit/>
          </a:bodyPr>
          <a:lstStyle/>
          <a:p>
            <a:pPr algn="l"/>
            <a:r>
              <a:rPr lang="de-DE" sz="800" dirty="0"/>
              <a:t>Source: </a:t>
            </a:r>
            <a:r>
              <a:rPr lang="en-US" sz="800" b="0" dirty="0"/>
              <a:t>A Globally Optimal k-Anonymity Method for the </a:t>
            </a:r>
            <a:r>
              <a:rPr lang="de-DE" sz="800" b="0" dirty="0"/>
              <a:t>De-</a:t>
            </a:r>
            <a:r>
              <a:rPr lang="de-DE" sz="800" b="0" dirty="0" err="1"/>
              <a:t>Identification</a:t>
            </a:r>
            <a:r>
              <a:rPr lang="de-DE" sz="800" b="0" dirty="0"/>
              <a:t> of Health Data:</a:t>
            </a:r>
            <a:r>
              <a:rPr lang="pl-PL" sz="800" b="0" dirty="0"/>
              <a:t>16:670–682. DOI 10.1197/jamia.M3144.</a:t>
            </a:r>
            <a:endParaRPr lang="de-DE" sz="800" dirty="0"/>
          </a:p>
        </p:txBody>
      </p:sp>
    </p:spTree>
    <p:extLst>
      <p:ext uri="{BB962C8B-B14F-4D97-AF65-F5344CB8AC3E}">
        <p14:creationId xmlns:p14="http://schemas.microsoft.com/office/powerpoint/2010/main" val="32388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3"/>
          </p:nvPr>
        </p:nvSpPr>
        <p:spPr/>
        <p:txBody>
          <a:bodyPr/>
          <a:lstStyle/>
          <a:p>
            <a:pPr marL="457200" indent="-457200">
              <a:buFont typeface="+mj-lt"/>
              <a:buAutoNum type="arabicPeriod"/>
            </a:pPr>
            <a:r>
              <a:rPr lang="en-US" sz="2800" dirty="0"/>
              <a:t>Basics</a:t>
            </a:r>
          </a:p>
          <a:p>
            <a:pPr marL="457200" indent="-457200">
              <a:buFont typeface="+mj-lt"/>
              <a:buAutoNum type="arabicPeriod"/>
            </a:pPr>
            <a:r>
              <a:rPr lang="en-US" sz="2800" dirty="0"/>
              <a:t>K-Anonymity</a:t>
            </a:r>
          </a:p>
          <a:p>
            <a:pPr marL="457200" indent="-457200">
              <a:buFont typeface="+mj-lt"/>
              <a:buAutoNum type="arabicPeriod"/>
            </a:pPr>
            <a:r>
              <a:rPr lang="en-US" sz="2800" dirty="0"/>
              <a:t>Attacks as Barriers</a:t>
            </a:r>
          </a:p>
          <a:p>
            <a:pPr marL="457200" indent="-457200">
              <a:buFont typeface="+mj-lt"/>
              <a:buAutoNum type="arabicPeriod"/>
            </a:pPr>
            <a:r>
              <a:rPr lang="en-US" sz="2800" dirty="0"/>
              <a:t>Optimal K-Anonymity</a:t>
            </a:r>
          </a:p>
          <a:p>
            <a:pPr marL="457200" indent="-457200">
              <a:buFont typeface="+mj-lt"/>
              <a:buAutoNum type="arabicPeriod"/>
            </a:pPr>
            <a:r>
              <a:rPr lang="en-US" sz="2800" dirty="0"/>
              <a:t>The OLA - Algorithm</a:t>
            </a:r>
          </a:p>
          <a:p>
            <a:pPr marL="457200" indent="-457200">
              <a:buFont typeface="+mj-lt"/>
              <a:buAutoNum type="arabicPeriod"/>
            </a:pPr>
            <a:r>
              <a:rPr lang="en-US" sz="2800" dirty="0"/>
              <a:t>Important Datatypes</a:t>
            </a:r>
          </a:p>
          <a:p>
            <a:pPr marL="457200" indent="-457200">
              <a:buFont typeface="+mj-lt"/>
              <a:buAutoNum type="arabicPeriod"/>
            </a:pPr>
            <a:r>
              <a:rPr lang="en-US" sz="2800" dirty="0"/>
              <a:t>Summary</a:t>
            </a:r>
            <a:endParaRPr lang="en-US" dirty="0"/>
          </a:p>
          <a:p>
            <a:pPr marL="0" indent="0">
              <a:buNone/>
            </a:pPr>
            <a:endParaRPr lang="en-US" dirty="0"/>
          </a:p>
        </p:txBody>
      </p:sp>
      <p:sp>
        <p:nvSpPr>
          <p:cNvPr id="3" name="Datumsplatzhalter 2"/>
          <p:cNvSpPr>
            <a:spLocks noGrp="1"/>
          </p:cNvSpPr>
          <p:nvPr>
            <p:ph type="dt" sz="half" idx="14"/>
          </p:nvPr>
        </p:nvSpPr>
        <p:spPr/>
        <p:txBody>
          <a:bodyPr/>
          <a:lstStyle/>
          <a:p>
            <a:r>
              <a:rPr lang="de-DE" dirty="0"/>
              <a:t>06.02.2018</a:t>
            </a:r>
          </a:p>
        </p:txBody>
      </p:sp>
      <p:sp>
        <p:nvSpPr>
          <p:cNvPr id="4" name="Fußzeilenplatzhalter 3"/>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6" name="Foliennummernplatzhalter 5"/>
          <p:cNvSpPr>
            <a:spLocks noGrp="1"/>
          </p:cNvSpPr>
          <p:nvPr>
            <p:ph type="sldNum" sz="quarter" idx="16"/>
          </p:nvPr>
        </p:nvSpPr>
        <p:spPr/>
        <p:txBody>
          <a:bodyPr/>
          <a:lstStyle/>
          <a:p>
            <a:fld id="{50E76E58-F275-47A3-BB17-470016A267B6}" type="slidenum">
              <a:rPr lang="de-DE" smtClean="0"/>
              <a:pPr/>
              <a:t>2</a:t>
            </a:fld>
            <a:endParaRPr lang="de-DE" dirty="0"/>
          </a:p>
        </p:txBody>
      </p:sp>
      <p:sp>
        <p:nvSpPr>
          <p:cNvPr id="2" name="Titel 1"/>
          <p:cNvSpPr>
            <a:spLocks noGrp="1"/>
          </p:cNvSpPr>
          <p:nvPr>
            <p:ph type="title"/>
          </p:nvPr>
        </p:nvSpPr>
        <p:spPr/>
        <p:txBody>
          <a:bodyPr/>
          <a:lstStyle/>
          <a:p>
            <a:r>
              <a:rPr lang="de-DE" dirty="0"/>
              <a:t>Outline</a:t>
            </a:r>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B988334-6799-4BED-8C1D-A3025BA38605}"/>
              </a:ext>
            </a:extLst>
          </p:cNvPr>
          <p:cNvSpPr>
            <a:spLocks noGrp="1"/>
          </p:cNvSpPr>
          <p:nvPr>
            <p:ph type="ctrTitle"/>
          </p:nvPr>
        </p:nvSpPr>
        <p:spPr>
          <a:xfrm>
            <a:off x="704850" y="1527175"/>
            <a:ext cx="7704138" cy="2870200"/>
          </a:xfrm>
        </p:spPr>
        <p:txBody>
          <a:bodyPr/>
          <a:lstStyle/>
          <a:p>
            <a:r>
              <a:rPr lang="en-US" dirty="0"/>
              <a:t>Datatype - Moving Object Data</a:t>
            </a:r>
          </a:p>
        </p:txBody>
      </p:sp>
      <p:sp>
        <p:nvSpPr>
          <p:cNvPr id="3" name="Datumsplatzhalter 2">
            <a:extLst>
              <a:ext uri="{FF2B5EF4-FFF2-40B4-BE49-F238E27FC236}">
                <a16:creationId xmlns:a16="http://schemas.microsoft.com/office/drawing/2014/main" id="{3FC4CD3A-99AA-40A7-98E6-FD1D28C7DF1B}"/>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C433C980-9A01-4914-9E87-7C64284E6862}"/>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6C8A8DA-DEAD-4D62-B607-98887A90A8D8}"/>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20</a:t>
            </a:fld>
            <a:endParaRPr lang="de-DE"/>
          </a:p>
        </p:txBody>
      </p:sp>
    </p:spTree>
    <p:extLst>
      <p:ext uri="{BB962C8B-B14F-4D97-AF65-F5344CB8AC3E}">
        <p14:creationId xmlns:p14="http://schemas.microsoft.com/office/powerpoint/2010/main" val="19882807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r>
              <a:rPr lang="en-US" sz="2000" dirty="0"/>
              <a:t>The cloaking algorithm </a:t>
            </a:r>
          </a:p>
          <a:p>
            <a:r>
              <a:rPr lang="de-DE" sz="2000" dirty="0"/>
              <a:t>Location-</a:t>
            </a:r>
            <a:r>
              <a:rPr lang="de-DE" sz="2000" dirty="0" err="1"/>
              <a:t>based</a:t>
            </a:r>
            <a:r>
              <a:rPr lang="de-DE" sz="2000" dirty="0"/>
              <a:t> services (LBS)</a:t>
            </a:r>
          </a:p>
          <a:p>
            <a:r>
              <a:rPr lang="en-US" sz="2000" dirty="0"/>
              <a:t>Restricted Space Identiﬁcation and Observation Identiﬁcation</a:t>
            </a:r>
            <a:endParaRPr lang="de-DE" sz="2000" dirty="0"/>
          </a:p>
          <a:p>
            <a:r>
              <a:rPr lang="en-US" sz="2000" dirty="0"/>
              <a:t>location k-anonymity demands that location information contained in a message sent from a mobile user to a LBS should be indistinguishable from at least k−1 other messages from different mobile nodes</a:t>
            </a:r>
          </a:p>
          <a:p>
            <a:r>
              <a:rPr lang="de-DE" sz="2000" dirty="0"/>
              <a:t>Location can be a Quasi – Identifier </a:t>
            </a:r>
          </a:p>
          <a:p>
            <a:r>
              <a:rPr lang="de-DE" sz="2000" dirty="0"/>
              <a:t>Spatial cloaking and Temporal cloaking</a:t>
            </a:r>
          </a:p>
          <a:p>
            <a:r>
              <a:rPr lang="de-DE" sz="2000" dirty="0"/>
              <a:t>Usability and anonymity </a:t>
            </a:r>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21</a:t>
            </a:fld>
            <a:endParaRPr lang="de-DE" dirty="0"/>
          </a:p>
        </p:txBody>
      </p:sp>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en-US" dirty="0"/>
              <a:t>Datatype - Moving Object Data</a:t>
            </a:r>
          </a:p>
        </p:txBody>
      </p:sp>
      <p:sp>
        <p:nvSpPr>
          <p:cNvPr id="12" name="Rechteck 11">
            <a:extLst>
              <a:ext uri="{FF2B5EF4-FFF2-40B4-BE49-F238E27FC236}">
                <a16:creationId xmlns:a16="http://schemas.microsoft.com/office/drawing/2014/main" id="{58532E4A-8D67-4A9C-B796-B742AD7C350A}"/>
              </a:ext>
            </a:extLst>
          </p:cNvPr>
          <p:cNvSpPr/>
          <p:nvPr/>
        </p:nvSpPr>
        <p:spPr>
          <a:xfrm>
            <a:off x="5989960" y="4373898"/>
            <a:ext cx="2664296" cy="1152128"/>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410370F7-4BB4-46BB-A135-A0A7EA322783}"/>
              </a:ext>
            </a:extLst>
          </p:cNvPr>
          <p:cNvSpPr txBox="1"/>
          <p:nvPr/>
        </p:nvSpPr>
        <p:spPr>
          <a:xfrm>
            <a:off x="6386910" y="4900518"/>
            <a:ext cx="648494" cy="369332"/>
          </a:xfrm>
          <a:prstGeom prst="rect">
            <a:avLst/>
          </a:prstGeom>
          <a:solidFill>
            <a:srgbClr val="FFC000"/>
          </a:solidFill>
        </p:spPr>
        <p:txBody>
          <a:bodyPr wrap="square" rtlCol="0">
            <a:spAutoFit/>
          </a:bodyPr>
          <a:lstStyle/>
          <a:p>
            <a:r>
              <a:rPr lang="de-DE" dirty="0"/>
              <a:t>m1</a:t>
            </a:r>
          </a:p>
        </p:txBody>
      </p:sp>
      <p:cxnSp>
        <p:nvCxnSpPr>
          <p:cNvPr id="18" name="Gerade Verbindung mit Pfeil 17">
            <a:extLst>
              <a:ext uri="{FF2B5EF4-FFF2-40B4-BE49-F238E27FC236}">
                <a16:creationId xmlns:a16="http://schemas.microsoft.com/office/drawing/2014/main" id="{260E726F-D3E5-4B5D-A030-8562A544B5E4}"/>
              </a:ext>
            </a:extLst>
          </p:cNvPr>
          <p:cNvCxnSpPr/>
          <p:nvPr/>
        </p:nvCxnSpPr>
        <p:spPr>
          <a:xfrm>
            <a:off x="1115616" y="5319294"/>
            <a:ext cx="34563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7BBC03FF-D666-4C63-B2ED-0344D0C3843B}"/>
              </a:ext>
            </a:extLst>
          </p:cNvPr>
          <p:cNvCxnSpPr/>
          <p:nvPr/>
        </p:nvCxnSpPr>
        <p:spPr>
          <a:xfrm>
            <a:off x="1475656"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830331D9-E7B4-4015-B9AB-02247E401E30}"/>
              </a:ext>
            </a:extLst>
          </p:cNvPr>
          <p:cNvCxnSpPr/>
          <p:nvPr/>
        </p:nvCxnSpPr>
        <p:spPr>
          <a:xfrm>
            <a:off x="1979712"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AEDD594E-D5A4-4FC8-BF27-572A59E9D336}"/>
              </a:ext>
            </a:extLst>
          </p:cNvPr>
          <p:cNvCxnSpPr/>
          <p:nvPr/>
        </p:nvCxnSpPr>
        <p:spPr>
          <a:xfrm>
            <a:off x="248376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3209FFE2-0545-4F13-9F67-A298C0499DB6}"/>
              </a:ext>
            </a:extLst>
          </p:cNvPr>
          <p:cNvCxnSpPr/>
          <p:nvPr/>
        </p:nvCxnSpPr>
        <p:spPr>
          <a:xfrm>
            <a:off x="3059832" y="5098873"/>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0647803D-CEDB-4315-8587-94F737467D4C}"/>
              </a:ext>
            </a:extLst>
          </p:cNvPr>
          <p:cNvCxnSpPr/>
          <p:nvPr/>
        </p:nvCxnSpPr>
        <p:spPr>
          <a:xfrm>
            <a:off x="356388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66FEDD8F-43B0-4751-A2BA-2A4509B1FEDF}"/>
              </a:ext>
            </a:extLst>
          </p:cNvPr>
          <p:cNvCxnSpPr/>
          <p:nvPr/>
        </p:nvCxnSpPr>
        <p:spPr>
          <a:xfrm>
            <a:off x="4067944" y="5085184"/>
            <a:ext cx="0" cy="4408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CFBDF430-981E-4BE5-B53B-FAA16E9B8A99}"/>
              </a:ext>
            </a:extLst>
          </p:cNvPr>
          <p:cNvSpPr txBox="1"/>
          <p:nvPr/>
        </p:nvSpPr>
        <p:spPr>
          <a:xfrm>
            <a:off x="2195526" y="4868252"/>
            <a:ext cx="648494" cy="369332"/>
          </a:xfrm>
          <a:prstGeom prst="rect">
            <a:avLst/>
          </a:prstGeom>
          <a:solidFill>
            <a:srgbClr val="FFC000"/>
          </a:solidFill>
        </p:spPr>
        <p:txBody>
          <a:bodyPr wrap="square" rtlCol="0">
            <a:spAutoFit/>
          </a:bodyPr>
          <a:lstStyle/>
          <a:p>
            <a:r>
              <a:rPr lang="de-DE" dirty="0"/>
              <a:t>m1</a:t>
            </a:r>
          </a:p>
        </p:txBody>
      </p:sp>
      <p:cxnSp>
        <p:nvCxnSpPr>
          <p:cNvPr id="27" name="Gerader Verbinder 26">
            <a:extLst>
              <a:ext uri="{FF2B5EF4-FFF2-40B4-BE49-F238E27FC236}">
                <a16:creationId xmlns:a16="http://schemas.microsoft.com/office/drawing/2014/main" id="{CB816B91-2D8D-456D-AEF9-9C00DE21F3C0}"/>
              </a:ext>
            </a:extLst>
          </p:cNvPr>
          <p:cNvCxnSpPr>
            <a:cxnSpLocks/>
          </p:cNvCxnSpPr>
          <p:nvPr/>
        </p:nvCxnSpPr>
        <p:spPr>
          <a:xfrm>
            <a:off x="1628056" y="4797152"/>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01B52F9A-E2D1-44E9-ADED-E9EB0A109C17}"/>
              </a:ext>
            </a:extLst>
          </p:cNvPr>
          <p:cNvCxnSpPr>
            <a:cxnSpLocks/>
          </p:cNvCxnSpPr>
          <p:nvPr/>
        </p:nvCxnSpPr>
        <p:spPr>
          <a:xfrm>
            <a:off x="3707904" y="4829213"/>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114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3"/>
          <a:stretch>
            <a:fillRect/>
          </a:stretch>
        </p:blipFill>
        <p:spPr>
          <a:xfrm>
            <a:off x="611560" y="1213554"/>
            <a:ext cx="3932607" cy="4519793"/>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22</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en-US"/>
              <a:t>Datatype - Moving Object Data</a:t>
            </a:r>
          </a:p>
        </p:txBody>
      </p:sp>
      <p:sp>
        <p:nvSpPr>
          <p:cNvPr id="2" name="Rechteck 1">
            <a:extLst>
              <a:ext uri="{FF2B5EF4-FFF2-40B4-BE49-F238E27FC236}">
                <a16:creationId xmlns:a16="http://schemas.microsoft.com/office/drawing/2014/main" id="{B6512827-72D2-478B-9678-D39E14A3E8B0}"/>
              </a:ext>
            </a:extLst>
          </p:cNvPr>
          <p:cNvSpPr/>
          <p:nvPr/>
        </p:nvSpPr>
        <p:spPr>
          <a:xfrm>
            <a:off x="4373563" y="1447552"/>
            <a:ext cx="4638100" cy="369332"/>
          </a:xfrm>
          <a:prstGeom prst="rect">
            <a:avLst/>
          </a:prstGeom>
        </p:spPr>
        <p:txBody>
          <a:bodyPr wrap="square">
            <a:spAutoFit/>
          </a:bodyPr>
          <a:lstStyle/>
          <a:p>
            <a:r>
              <a:rPr lang="de-DE" b="0" i="1" dirty="0" err="1">
                <a:solidFill>
                  <a:srgbClr val="231F20"/>
                </a:solidFill>
                <a:latin typeface="CMMI10"/>
              </a:rPr>
              <a:t>m</a:t>
            </a:r>
            <a:r>
              <a:rPr lang="de-DE" sz="800" b="0" i="1" dirty="0" err="1">
                <a:solidFill>
                  <a:srgbClr val="231F20"/>
                </a:solidFill>
                <a:latin typeface="CMMI7"/>
              </a:rPr>
              <a:t>s</a:t>
            </a:r>
            <a:r>
              <a:rPr lang="de-DE" sz="800" b="0" i="1" dirty="0">
                <a:solidFill>
                  <a:srgbClr val="231F20"/>
                </a:solidFill>
                <a:latin typeface="CMMI7"/>
              </a:rPr>
              <a:t> </a:t>
            </a:r>
            <a:r>
              <a:rPr lang="de-DE" b="0" i="1" dirty="0">
                <a:solidFill>
                  <a:srgbClr val="231F20"/>
                </a:solidFill>
                <a:latin typeface="CMSY10"/>
              </a:rPr>
              <a:t>∈ </a:t>
            </a:r>
            <a:r>
              <a:rPr lang="de-DE" b="0" i="1" dirty="0">
                <a:solidFill>
                  <a:srgbClr val="231F20"/>
                </a:solidFill>
                <a:latin typeface="CMMI10"/>
              </a:rPr>
              <a:t>S </a:t>
            </a:r>
            <a:r>
              <a:rPr lang="de-DE" b="0" dirty="0">
                <a:solidFill>
                  <a:srgbClr val="231F20"/>
                </a:solidFill>
                <a:latin typeface="CMR10"/>
              </a:rPr>
              <a:t>: </a:t>
            </a:r>
            <a:r>
              <a:rPr lang="de-DE" b="0" i="1" dirty="0" err="1">
                <a:solidFill>
                  <a:srgbClr val="231F20"/>
                </a:solidFill>
                <a:latin typeface="CMMI10"/>
              </a:rPr>
              <a:t>u</a:t>
            </a:r>
            <a:r>
              <a:rPr lang="de-DE" sz="800" b="0" i="1" dirty="0" err="1">
                <a:solidFill>
                  <a:srgbClr val="231F20"/>
                </a:solidFill>
                <a:latin typeface="CMMI7"/>
              </a:rPr>
              <a:t>id</a:t>
            </a:r>
            <a:r>
              <a:rPr lang="de-DE" b="0" i="1" dirty="0">
                <a:solidFill>
                  <a:srgbClr val="231F20"/>
                </a:solidFill>
                <a:latin typeface="CMMI10"/>
              </a:rPr>
              <a:t>, </a:t>
            </a:r>
            <a:r>
              <a:rPr lang="de-DE" b="0" i="1" dirty="0" err="1">
                <a:solidFill>
                  <a:srgbClr val="231F20"/>
                </a:solidFill>
                <a:latin typeface="CMMI10"/>
              </a:rPr>
              <a:t>r</a:t>
            </a:r>
            <a:r>
              <a:rPr lang="de-DE" sz="800" b="0" i="1" dirty="0" err="1">
                <a:solidFill>
                  <a:srgbClr val="231F20"/>
                </a:solidFill>
                <a:latin typeface="CMMI7"/>
              </a:rPr>
              <a:t>no</a:t>
            </a:r>
            <a:r>
              <a:rPr lang="de-DE" b="0" i="1" dirty="0">
                <a:solidFill>
                  <a:srgbClr val="231F20"/>
                </a:solidFill>
                <a:latin typeface="CMMI10"/>
              </a:rPr>
              <a:t>, </a:t>
            </a:r>
            <a:r>
              <a:rPr lang="de-DE" b="0" i="1" dirty="0">
                <a:solidFill>
                  <a:srgbClr val="231F20"/>
                </a:solidFill>
                <a:latin typeface="CMSY10"/>
              </a:rPr>
              <a:t>{</a:t>
            </a:r>
            <a:r>
              <a:rPr lang="de-DE" b="0" i="1" dirty="0">
                <a:solidFill>
                  <a:srgbClr val="231F20"/>
                </a:solidFill>
                <a:latin typeface="CMMI10"/>
              </a:rPr>
              <a:t>t, x, y</a:t>
            </a:r>
            <a:r>
              <a:rPr lang="de-DE" b="0" i="1" dirty="0">
                <a:solidFill>
                  <a:srgbClr val="231F20"/>
                </a:solidFill>
                <a:latin typeface="CMSY10"/>
              </a:rPr>
              <a:t>}</a:t>
            </a:r>
            <a:r>
              <a:rPr lang="de-DE" b="0" i="1" dirty="0">
                <a:solidFill>
                  <a:srgbClr val="231F20"/>
                </a:solidFill>
                <a:latin typeface="CMMI10"/>
              </a:rPr>
              <a:t>, k, </a:t>
            </a:r>
            <a:r>
              <a:rPr lang="de-DE" b="0" i="1" dirty="0">
                <a:solidFill>
                  <a:srgbClr val="231F20"/>
                </a:solidFill>
                <a:latin typeface="CMSY10"/>
              </a:rPr>
              <a:t>{</a:t>
            </a:r>
            <a:r>
              <a:rPr lang="de-DE" b="0" i="1" dirty="0" err="1">
                <a:solidFill>
                  <a:srgbClr val="231F20"/>
                </a:solidFill>
                <a:latin typeface="CMMI10"/>
              </a:rPr>
              <a:t>d</a:t>
            </a:r>
            <a:r>
              <a:rPr lang="de-DE" sz="800" b="0" i="1" dirty="0" err="1">
                <a:solidFill>
                  <a:srgbClr val="231F20"/>
                </a:solidFill>
                <a:latin typeface="CMMI7"/>
              </a:rPr>
              <a:t>t</a:t>
            </a:r>
            <a:r>
              <a:rPr lang="de-DE" b="0" i="1" dirty="0">
                <a:solidFill>
                  <a:srgbClr val="231F20"/>
                </a:solidFill>
                <a:latin typeface="CMMI10"/>
              </a:rPr>
              <a:t>, d</a:t>
            </a:r>
            <a:r>
              <a:rPr lang="de-DE" sz="800" b="0" i="1" dirty="0">
                <a:solidFill>
                  <a:srgbClr val="231F20"/>
                </a:solidFill>
                <a:latin typeface="CMMI7"/>
              </a:rPr>
              <a:t>x</a:t>
            </a:r>
            <a:r>
              <a:rPr lang="de-DE" b="0" i="1" dirty="0">
                <a:solidFill>
                  <a:srgbClr val="231F20"/>
                </a:solidFill>
                <a:latin typeface="CMMI10"/>
              </a:rPr>
              <a:t>, </a:t>
            </a:r>
            <a:r>
              <a:rPr lang="de-DE" b="0" i="1" dirty="0" err="1">
                <a:solidFill>
                  <a:srgbClr val="231F20"/>
                </a:solidFill>
                <a:latin typeface="CMMI10"/>
              </a:rPr>
              <a:t>d</a:t>
            </a:r>
            <a:r>
              <a:rPr lang="de-DE" sz="800" b="0" i="1" dirty="0" err="1">
                <a:solidFill>
                  <a:srgbClr val="231F20"/>
                </a:solidFill>
                <a:latin typeface="CMMI7"/>
              </a:rPr>
              <a:t>y</a:t>
            </a:r>
            <a:r>
              <a:rPr lang="de-DE" b="0" i="1" dirty="0">
                <a:solidFill>
                  <a:srgbClr val="231F20"/>
                </a:solidFill>
                <a:latin typeface="CMSY10"/>
              </a:rPr>
              <a:t>}</a:t>
            </a:r>
            <a:r>
              <a:rPr lang="de-DE" b="0" i="1" dirty="0">
                <a:solidFill>
                  <a:srgbClr val="231F20"/>
                </a:solidFill>
                <a:latin typeface="CMMI10"/>
              </a:rPr>
              <a:t>, C</a:t>
            </a:r>
            <a:endParaRPr lang="de-DE" dirty="0"/>
          </a:p>
        </p:txBody>
      </p:sp>
      <p:sp>
        <p:nvSpPr>
          <p:cNvPr id="10" name="Textfeld 9">
            <a:extLst>
              <a:ext uri="{FF2B5EF4-FFF2-40B4-BE49-F238E27FC236}">
                <a16:creationId xmlns:a16="http://schemas.microsoft.com/office/drawing/2014/main" id="{558D193C-CAE4-4244-958C-5D69DD552FD7}"/>
              </a:ext>
            </a:extLst>
          </p:cNvPr>
          <p:cNvSpPr txBox="1"/>
          <p:nvPr/>
        </p:nvSpPr>
        <p:spPr>
          <a:xfrm>
            <a:off x="611560" y="5733256"/>
            <a:ext cx="3456384" cy="338554"/>
          </a:xfrm>
          <a:prstGeom prst="rect">
            <a:avLst/>
          </a:prstGeom>
          <a:noFill/>
        </p:spPr>
        <p:txBody>
          <a:bodyPr wrap="square" rtlCol="0">
            <a:spAutoFit/>
          </a:bodyPr>
          <a:lstStyle/>
          <a:p>
            <a:r>
              <a:rPr lang="en-US" sz="800" b="0" dirty="0"/>
              <a:t>A Customizable </a:t>
            </a:r>
            <a:r>
              <a:rPr lang="en-US" sz="800" b="0" i="1" dirty="0"/>
              <a:t>k</a:t>
            </a:r>
            <a:r>
              <a:rPr lang="en-US" sz="800" b="0" dirty="0"/>
              <a:t>-Anonymity Model for Protecting Location Privacy – </a:t>
            </a:r>
            <a:r>
              <a:rPr lang="en-US" sz="800" b="0" dirty="0" err="1"/>
              <a:t>Bugra</a:t>
            </a:r>
            <a:r>
              <a:rPr lang="en-US" sz="800" b="0" dirty="0"/>
              <a:t> a. Ling</a:t>
            </a:r>
            <a:endParaRPr lang="de-DE" sz="800" dirty="0"/>
          </a:p>
        </p:txBody>
      </p:sp>
    </p:spTree>
    <p:extLst>
      <p:ext uri="{BB962C8B-B14F-4D97-AF65-F5344CB8AC3E}">
        <p14:creationId xmlns:p14="http://schemas.microsoft.com/office/powerpoint/2010/main" val="830300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9826C630-75C9-4634-86D6-BA0F4742BBE9}"/>
              </a:ext>
            </a:extLst>
          </p:cNvPr>
          <p:cNvPicPr>
            <a:picLocks noChangeAspect="1"/>
          </p:cNvPicPr>
          <p:nvPr/>
        </p:nvPicPr>
        <p:blipFill>
          <a:blip r:embed="rId3"/>
          <a:stretch>
            <a:fillRect/>
          </a:stretch>
        </p:blipFill>
        <p:spPr>
          <a:xfrm>
            <a:off x="430213" y="1268760"/>
            <a:ext cx="3516160" cy="2808312"/>
          </a:xfrm>
          <a:prstGeom prst="rect">
            <a:avLst/>
          </a:prstGeom>
        </p:spPr>
      </p:pic>
      <p:pic>
        <p:nvPicPr>
          <p:cNvPr id="8" name="Grafik 7">
            <a:extLst>
              <a:ext uri="{FF2B5EF4-FFF2-40B4-BE49-F238E27FC236}">
                <a16:creationId xmlns:a16="http://schemas.microsoft.com/office/drawing/2014/main" id="{7F6EF6CD-FDFC-46CC-8469-AF363E9A4B9C}"/>
              </a:ext>
            </a:extLst>
          </p:cNvPr>
          <p:cNvPicPr>
            <a:picLocks noChangeAspect="1"/>
          </p:cNvPicPr>
          <p:nvPr/>
        </p:nvPicPr>
        <p:blipFill>
          <a:blip r:embed="rId4"/>
          <a:stretch>
            <a:fillRect/>
          </a:stretch>
        </p:blipFill>
        <p:spPr>
          <a:xfrm>
            <a:off x="4301331" y="1243608"/>
            <a:ext cx="3799061" cy="2793183"/>
          </a:xfrm>
          <a:prstGeom prst="rect">
            <a:avLst/>
          </a:prstGeom>
        </p:spPr>
      </p:pic>
      <p:sp>
        <p:nvSpPr>
          <p:cNvPr id="3" name="Datumsplatzhalter 2">
            <a:extLst>
              <a:ext uri="{FF2B5EF4-FFF2-40B4-BE49-F238E27FC236}">
                <a16:creationId xmlns:a16="http://schemas.microsoft.com/office/drawing/2014/main" id="{AE43D9CA-6D18-407F-8866-086A77E3F97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5DC267CC-4176-4CDE-BCAD-0664D589884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34DA981-97DF-418D-8360-D2D89C2C4E87}"/>
              </a:ext>
            </a:extLst>
          </p:cNvPr>
          <p:cNvSpPr>
            <a:spLocks noGrp="1"/>
          </p:cNvSpPr>
          <p:nvPr>
            <p:ph type="sldNum" sz="quarter" idx="16"/>
          </p:nvPr>
        </p:nvSpPr>
        <p:spPr/>
        <p:txBody>
          <a:bodyPr/>
          <a:lstStyle/>
          <a:p>
            <a:fld id="{50E76E58-F275-47A3-BB17-470016A267B6}" type="slidenum">
              <a:rPr lang="de-DE" smtClean="0"/>
              <a:pPr/>
              <a:t>23</a:t>
            </a:fld>
            <a:endParaRPr lang="de-DE"/>
          </a:p>
        </p:txBody>
      </p:sp>
      <p:sp>
        <p:nvSpPr>
          <p:cNvPr id="6" name="Titel 5">
            <a:extLst>
              <a:ext uri="{FF2B5EF4-FFF2-40B4-BE49-F238E27FC236}">
                <a16:creationId xmlns:a16="http://schemas.microsoft.com/office/drawing/2014/main" id="{E287B4F3-A00F-4EAF-B676-963A8CB951EF}"/>
              </a:ext>
            </a:extLst>
          </p:cNvPr>
          <p:cNvSpPr>
            <a:spLocks noGrp="1"/>
          </p:cNvSpPr>
          <p:nvPr>
            <p:ph type="title"/>
          </p:nvPr>
        </p:nvSpPr>
        <p:spPr/>
        <p:txBody>
          <a:bodyPr/>
          <a:lstStyle/>
          <a:p>
            <a:r>
              <a:rPr lang="en-US" dirty="0"/>
              <a:t>Datatype - Moving Object Data</a:t>
            </a:r>
          </a:p>
        </p:txBody>
      </p:sp>
      <p:sp>
        <p:nvSpPr>
          <p:cNvPr id="11" name="Textfeld 10">
            <a:extLst>
              <a:ext uri="{FF2B5EF4-FFF2-40B4-BE49-F238E27FC236}">
                <a16:creationId xmlns:a16="http://schemas.microsoft.com/office/drawing/2014/main" id="{424BBDCD-DC8C-4839-A14E-55AF77E5D746}"/>
              </a:ext>
            </a:extLst>
          </p:cNvPr>
          <p:cNvSpPr txBox="1"/>
          <p:nvPr/>
        </p:nvSpPr>
        <p:spPr>
          <a:xfrm>
            <a:off x="899592" y="4036791"/>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9" name="Textfeld 8">
            <a:extLst>
              <a:ext uri="{FF2B5EF4-FFF2-40B4-BE49-F238E27FC236}">
                <a16:creationId xmlns:a16="http://schemas.microsoft.com/office/drawing/2014/main" id="{FAD62C39-C15A-4990-9D49-79EA5474DF8B}"/>
              </a:ext>
            </a:extLst>
          </p:cNvPr>
          <p:cNvSpPr txBox="1"/>
          <p:nvPr/>
        </p:nvSpPr>
        <p:spPr>
          <a:xfrm>
            <a:off x="4760701" y="4077072"/>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10" name="Textfeld 9">
            <a:extLst>
              <a:ext uri="{FF2B5EF4-FFF2-40B4-BE49-F238E27FC236}">
                <a16:creationId xmlns:a16="http://schemas.microsoft.com/office/drawing/2014/main" id="{106DBB63-9FAA-4C9D-B2DF-F5C1B6F448BE}"/>
              </a:ext>
            </a:extLst>
          </p:cNvPr>
          <p:cNvSpPr txBox="1"/>
          <p:nvPr/>
        </p:nvSpPr>
        <p:spPr>
          <a:xfrm>
            <a:off x="2979614" y="4829452"/>
            <a:ext cx="2520280" cy="830997"/>
          </a:xfrm>
          <a:prstGeom prst="rect">
            <a:avLst/>
          </a:prstGeom>
          <a:noFill/>
        </p:spPr>
        <p:txBody>
          <a:bodyPr wrap="square" rtlCol="0">
            <a:spAutoFit/>
          </a:bodyPr>
          <a:lstStyle/>
          <a:p>
            <a:r>
              <a:rPr lang="de-DE" sz="2400" dirty="0">
                <a:solidFill>
                  <a:srgbClr val="FF0000"/>
                </a:solidFill>
              </a:rPr>
              <a:t>Anonymity can </a:t>
            </a:r>
            <a:r>
              <a:rPr lang="de-DE" sz="2400" dirty="0" err="1">
                <a:solidFill>
                  <a:srgbClr val="FF0000"/>
                </a:solidFill>
              </a:rPr>
              <a:t>cost</a:t>
            </a:r>
            <a:r>
              <a:rPr lang="de-DE" sz="2400" dirty="0">
                <a:solidFill>
                  <a:srgbClr val="FF0000"/>
                </a:solidFill>
              </a:rPr>
              <a:t> Utility </a:t>
            </a:r>
          </a:p>
        </p:txBody>
      </p:sp>
    </p:spTree>
    <p:extLst>
      <p:ext uri="{BB962C8B-B14F-4D97-AF65-F5344CB8AC3E}">
        <p14:creationId xmlns:p14="http://schemas.microsoft.com/office/powerpoint/2010/main" val="4101966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EC663F5-0B87-46DD-9F27-0E98B46D4CBA}"/>
              </a:ext>
            </a:extLst>
          </p:cNvPr>
          <p:cNvSpPr>
            <a:spLocks noGrp="1"/>
          </p:cNvSpPr>
          <p:nvPr>
            <p:ph type="ctrTitle"/>
          </p:nvPr>
        </p:nvSpPr>
        <p:spPr>
          <a:xfrm>
            <a:off x="704850" y="1527175"/>
            <a:ext cx="7704138" cy="2870200"/>
          </a:xfrm>
        </p:spPr>
        <p:txBody>
          <a:bodyPr/>
          <a:lstStyle/>
          <a:p>
            <a:r>
              <a:rPr lang="en-US" dirty="0"/>
              <a:t>Datatype - High-Dimensional Transaction Data</a:t>
            </a:r>
          </a:p>
        </p:txBody>
      </p:sp>
      <p:sp>
        <p:nvSpPr>
          <p:cNvPr id="3" name="Datumsplatzhalter 2">
            <a:extLst>
              <a:ext uri="{FF2B5EF4-FFF2-40B4-BE49-F238E27FC236}">
                <a16:creationId xmlns:a16="http://schemas.microsoft.com/office/drawing/2014/main" id="{B5FB1D02-E0A3-43A3-BF1B-941DB72E3227}"/>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961CB94B-E14C-4FDA-A857-47D0B38174F1}"/>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D17BC6DF-9A02-4643-85E2-86DC2EC34F40}"/>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24</a:t>
            </a:fld>
            <a:endParaRPr lang="de-DE"/>
          </a:p>
        </p:txBody>
      </p:sp>
    </p:spTree>
    <p:extLst>
      <p:ext uri="{BB962C8B-B14F-4D97-AF65-F5344CB8AC3E}">
        <p14:creationId xmlns:p14="http://schemas.microsoft.com/office/powerpoint/2010/main" val="300908107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dirty="0"/>
              <a:t>Transaction data is high-dimensional</a:t>
            </a:r>
          </a:p>
          <a:p>
            <a:r>
              <a:rPr lang="en-US" dirty="0"/>
              <a:t>Each dimension could be a potential QID attribute</a:t>
            </a:r>
          </a:p>
          <a:p>
            <a:r>
              <a:rPr lang="en-US" dirty="0"/>
              <a:t>Curse of high-dimensionality</a:t>
            </a:r>
          </a:p>
          <a:p>
            <a:r>
              <a:rPr lang="de-DE" dirty="0"/>
              <a:t>Bound background knowledge of the attacker</a:t>
            </a:r>
          </a:p>
          <a:p>
            <a:endParaRPr lang="de-DE"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25</a:t>
            </a:fld>
            <a:endParaRPr lang="de-DE" dirty="0"/>
          </a:p>
        </p:txBody>
      </p:sp>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en-US"/>
              <a:t>Datatype - High-Dimensional Transaction Data</a:t>
            </a:r>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dirty="0"/>
              <a:t>Attacks against anonymity</a:t>
            </a:r>
          </a:p>
          <a:p>
            <a:r>
              <a:rPr lang="en-US" dirty="0"/>
              <a:t>There is no combination between optimal k-anonymity and data quality</a:t>
            </a:r>
          </a:p>
          <a:p>
            <a:r>
              <a:rPr lang="en-US" dirty="0"/>
              <a:t>Usability and anonymity</a:t>
            </a:r>
          </a:p>
          <a:p>
            <a:r>
              <a:rPr lang="de-DE" dirty="0"/>
              <a:t>NP – Hard</a:t>
            </a:r>
          </a:p>
          <a:p>
            <a:r>
              <a:rPr lang="de-DE" dirty="0"/>
              <a:t>Hard </a:t>
            </a:r>
            <a:r>
              <a:rPr lang="en-US" dirty="0"/>
              <a:t>to</a:t>
            </a:r>
            <a:r>
              <a:rPr lang="de-DE" dirty="0"/>
              <a:t> </a:t>
            </a:r>
            <a:r>
              <a:rPr lang="en-US" dirty="0"/>
              <a:t>predict</a:t>
            </a:r>
            <a:r>
              <a:rPr lang="de-DE" dirty="0"/>
              <a:t> – </a:t>
            </a:r>
            <a:r>
              <a:rPr lang="en-US" dirty="0"/>
              <a:t>Quasi-identifier</a:t>
            </a:r>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15"/>
          </p:nvPr>
        </p:nvSpPr>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16"/>
          </p:nvPr>
        </p:nvSpPr>
        <p:spPr/>
        <p:txBody>
          <a:bodyPr/>
          <a:lstStyle/>
          <a:p>
            <a:fld id="{50E76E58-F275-47A3-BB17-470016A267B6}" type="slidenum">
              <a:rPr lang="de-DE" smtClean="0"/>
              <a:pPr/>
              <a:t>26</a:t>
            </a:fld>
            <a:endParaRPr lang="de-DE" dirty="0"/>
          </a:p>
        </p:txBody>
      </p:sp>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dirty="0"/>
              <a:t>Summary</a:t>
            </a:r>
          </a:p>
        </p:txBody>
      </p:sp>
    </p:spTree>
    <p:extLst>
      <p:ext uri="{BB962C8B-B14F-4D97-AF65-F5344CB8AC3E}">
        <p14:creationId xmlns:p14="http://schemas.microsoft.com/office/powerpoint/2010/main" val="3866177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K-anonymity: a model for protecting privacy - </a:t>
            </a:r>
            <a:r>
              <a:rPr lang="en-US" sz="1600" i="1" dirty="0" err="1"/>
              <a:t>latanya</a:t>
            </a:r>
            <a:r>
              <a:rPr lang="en-US" sz="1600" i="1" dirty="0"/>
              <a:t> </a:t>
            </a:r>
            <a:r>
              <a:rPr lang="en-US" sz="1600" i="1" dirty="0" err="1"/>
              <a:t>sweeney</a:t>
            </a:r>
            <a:endParaRPr lang="en-US" sz="1600" i="1" dirty="0"/>
          </a:p>
          <a:p>
            <a:r>
              <a:rPr lang="en-US" sz="1600" dirty="0"/>
              <a:t>Achieving k-Anonymity privacy </a:t>
            </a:r>
            <a:r>
              <a:rPr lang="en-US" sz="1600" dirty="0" err="1"/>
              <a:t>protectionusing</a:t>
            </a:r>
            <a:r>
              <a:rPr lang="en-US" sz="1600" dirty="0"/>
              <a:t> generalization and suppression- </a:t>
            </a:r>
            <a:r>
              <a:rPr lang="en-US" sz="1600" dirty="0" err="1"/>
              <a:t>latanya</a:t>
            </a:r>
            <a:r>
              <a:rPr lang="en-US" sz="1600" dirty="0"/>
              <a:t> </a:t>
            </a:r>
            <a:r>
              <a:rPr lang="en-US" sz="1600" dirty="0" err="1"/>
              <a:t>sweeney</a:t>
            </a:r>
            <a:endParaRPr lang="en-US" sz="1600" dirty="0"/>
          </a:p>
          <a:p>
            <a:r>
              <a:rPr lang="en-US" sz="1600" dirty="0"/>
              <a:t>T-Closeness: Privacy Beyond k-Anonymity and l-Diversity</a:t>
            </a:r>
            <a:endParaRPr lang="de-DE" sz="1600" dirty="0"/>
          </a:p>
          <a:p>
            <a:r>
              <a:rPr lang="de-DE" sz="1600" dirty="0" err="1"/>
              <a:t>Efficient</a:t>
            </a:r>
            <a:r>
              <a:rPr lang="de-DE" sz="1600" dirty="0"/>
              <a:t> Multidimensional Suppression for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of Health Data - EL EMAM</a:t>
            </a:r>
          </a:p>
          <a:p>
            <a:r>
              <a:rPr lang="en-US" sz="1600" dirty="0"/>
              <a:t>On the Complexity of Optimal K- anonymity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27</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3755C28-4362-4589-AB99-A1F5131D6254}"/>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gets revealed about some individual</a:t>
            </a:r>
          </a:p>
          <a:p>
            <a:r>
              <a:rPr lang="en-US" dirty="0"/>
              <a:t>Tables give useful information to researchers, but</a:t>
            </a:r>
          </a:p>
          <a:p>
            <a:pPr lvl="1"/>
            <a:r>
              <a:rPr lang="en-US" dirty="0"/>
              <a:t>Record owners interest is to be anonym</a:t>
            </a:r>
          </a:p>
          <a:p>
            <a:pPr lvl="2"/>
            <a:r>
              <a:rPr lang="en-US" dirty="0"/>
              <a:t>That’s why we need anonymization</a:t>
            </a:r>
          </a:p>
          <a:p>
            <a:pPr marL="0" indent="0">
              <a:buNone/>
            </a:pPr>
            <a:endParaRPr lang="en-US" dirty="0"/>
          </a:p>
        </p:txBody>
      </p:sp>
      <p:sp>
        <p:nvSpPr>
          <p:cNvPr id="3" name="Datumsplatzhalter 2">
            <a:extLst>
              <a:ext uri="{FF2B5EF4-FFF2-40B4-BE49-F238E27FC236}">
                <a16:creationId xmlns:a16="http://schemas.microsoft.com/office/drawing/2014/main" id="{EAB75A7C-F39F-4880-B78A-82D9C75E4BE6}"/>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CDE12DA2-FAFB-4E0A-9FD8-18CF76AA5946}"/>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0656BA66-27FA-4B1B-968E-71E5E8E60F4F}"/>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A53FB900-6650-4689-8730-4ED955B4FA08}"/>
              </a:ext>
            </a:extLst>
          </p:cNvPr>
          <p:cNvSpPr>
            <a:spLocks noGrp="1"/>
          </p:cNvSpPr>
          <p:nvPr>
            <p:ph type="title"/>
          </p:nvPr>
        </p:nvSpPr>
        <p:spPr/>
        <p:txBody>
          <a:bodyPr/>
          <a:lstStyle/>
          <a:p>
            <a:r>
              <a:rPr lang="en-US" dirty="0"/>
              <a:t>Basics</a:t>
            </a:r>
          </a:p>
        </p:txBody>
      </p:sp>
    </p:spTree>
    <p:extLst>
      <p:ext uri="{BB962C8B-B14F-4D97-AF65-F5344CB8AC3E}">
        <p14:creationId xmlns:p14="http://schemas.microsoft.com/office/powerpoint/2010/main" val="150473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544DD62-BD02-4A78-A617-FD0E065A1580}"/>
              </a:ext>
            </a:extLst>
          </p:cNvPr>
          <p:cNvSpPr>
            <a:spLocks noGrp="1"/>
          </p:cNvSpPr>
          <p:nvPr>
            <p:ph type="ctrTitle"/>
          </p:nvPr>
        </p:nvSpPr>
        <p:spPr>
          <a:xfrm>
            <a:off x="704850" y="1527175"/>
            <a:ext cx="7827590" cy="2870200"/>
          </a:xfrm>
        </p:spPr>
        <p:txBody>
          <a:bodyPr/>
          <a:lstStyle/>
          <a:p>
            <a:r>
              <a:rPr lang="en-US" dirty="0"/>
              <a:t>K-Anonymity</a:t>
            </a:r>
          </a:p>
        </p:txBody>
      </p:sp>
      <p:sp>
        <p:nvSpPr>
          <p:cNvPr id="3" name="Datumsplatzhalter 2">
            <a:extLst>
              <a:ext uri="{FF2B5EF4-FFF2-40B4-BE49-F238E27FC236}">
                <a16:creationId xmlns:a16="http://schemas.microsoft.com/office/drawing/2014/main" id="{EEA2F4CA-6AF0-417C-B0EC-9A97A669B21D}"/>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A047CCAB-7216-4926-882A-D6BA09DB6FE9}"/>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802D1-A299-4DB0-9E39-107F62ABAC68}"/>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4</a:t>
            </a:fld>
            <a:endParaRPr lang="de-DE"/>
          </a:p>
        </p:txBody>
      </p:sp>
    </p:spTree>
    <p:extLst>
      <p:ext uri="{BB962C8B-B14F-4D97-AF65-F5344CB8AC3E}">
        <p14:creationId xmlns:p14="http://schemas.microsoft.com/office/powerpoint/2010/main" val="267641739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 record owner only by combination of others</a:t>
            </a:r>
          </a:p>
          <a:p>
            <a:r>
              <a:rPr lang="en-US" dirty="0"/>
              <a:t>Sensitive Data</a:t>
            </a:r>
          </a:p>
          <a:p>
            <a:pPr lvl="1"/>
            <a:r>
              <a:rPr lang="en-US" dirty="0"/>
              <a:t>Data to which record owner doesn't want to get linked to</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en-US" dirty="0"/>
              <a:t>K-ANONYMITY </a:t>
            </a:r>
          </a:p>
        </p:txBody>
      </p:sp>
    </p:spTree>
    <p:extLst>
      <p:ext uri="{BB962C8B-B14F-4D97-AF65-F5344CB8AC3E}">
        <p14:creationId xmlns:p14="http://schemas.microsoft.com/office/powerpoint/2010/main" val="218887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
        <p:nvSpPr>
          <p:cNvPr id="11" name="Textfeld 10">
            <a:extLst>
              <a:ext uri="{FF2B5EF4-FFF2-40B4-BE49-F238E27FC236}">
                <a16:creationId xmlns:a16="http://schemas.microsoft.com/office/drawing/2014/main" id="{67DE86B0-DB76-4D10-B85C-DF55B03A1CF6}"/>
              </a:ext>
            </a:extLst>
          </p:cNvPr>
          <p:cNvSpPr txBox="1"/>
          <p:nvPr/>
        </p:nvSpPr>
        <p:spPr>
          <a:xfrm>
            <a:off x="1157038" y="5888729"/>
            <a:ext cx="4088242"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428061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1A43DC5-BE38-48EB-BD9B-C48D9A87E6D0}"/>
              </a:ext>
            </a:extLst>
          </p:cNvPr>
          <p:cNvSpPr>
            <a:spLocks noGrp="1"/>
          </p:cNvSpPr>
          <p:nvPr>
            <p:ph type="ctrTitle"/>
          </p:nvPr>
        </p:nvSpPr>
        <p:spPr>
          <a:xfrm>
            <a:off x="704850" y="1527175"/>
            <a:ext cx="7704138" cy="2725737"/>
          </a:xfrm>
        </p:spPr>
        <p:txBody>
          <a:bodyPr/>
          <a:lstStyle/>
          <a:p>
            <a:r>
              <a:rPr lang="en-US" dirty="0"/>
              <a:t>Attacks as Barriers</a:t>
            </a:r>
          </a:p>
        </p:txBody>
      </p:sp>
      <p:sp>
        <p:nvSpPr>
          <p:cNvPr id="3" name="Datumsplatzhalter 2">
            <a:extLst>
              <a:ext uri="{FF2B5EF4-FFF2-40B4-BE49-F238E27FC236}">
                <a16:creationId xmlns:a16="http://schemas.microsoft.com/office/drawing/2014/main" id="{8541F952-8E7D-497D-A5C1-06D26EA690A1}"/>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B2AB9FD5-A9D6-4B99-AA58-99510B4060DC}"/>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9E9F36DE-4A31-4A74-B1C1-88E95DA1AB86}"/>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7</a:t>
            </a:fld>
            <a:endParaRPr lang="de-DE"/>
          </a:p>
        </p:txBody>
      </p:sp>
    </p:spTree>
    <p:extLst>
      <p:ext uri="{BB962C8B-B14F-4D97-AF65-F5344CB8AC3E}">
        <p14:creationId xmlns:p14="http://schemas.microsoft.com/office/powerpoint/2010/main" val="33117798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Assumption: Adversary has access to table and knows</a:t>
            </a:r>
          </a:p>
          <a:p>
            <a:pPr lvl="1"/>
            <a:r>
              <a:rPr lang="en-US" dirty="0"/>
              <a:t>that the table is generalized</a:t>
            </a:r>
          </a:p>
          <a:p>
            <a:pPr lvl="1"/>
            <a:r>
              <a:rPr lang="en-US" dirty="0"/>
              <a:t>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e.g. P(t[condition] = cancer| t[Age]&gt;40)</a:t>
            </a:r>
          </a:p>
          <a:p>
            <a:pPr lvl="2"/>
            <a:r>
              <a:rPr lang="en-US" dirty="0"/>
              <a:t>May use this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
        <p:nvSpPr>
          <p:cNvPr id="9" name="Textfeld 8">
            <a:extLst>
              <a:ext uri="{FF2B5EF4-FFF2-40B4-BE49-F238E27FC236}">
                <a16:creationId xmlns:a16="http://schemas.microsoft.com/office/drawing/2014/main" id="{7066DF1C-BF32-4CAF-A359-B1BEC8E64FB5}"/>
              </a:ext>
            </a:extLst>
          </p:cNvPr>
          <p:cNvSpPr txBox="1"/>
          <p:nvPr/>
        </p:nvSpPr>
        <p:spPr>
          <a:xfrm>
            <a:off x="873318" y="4954878"/>
            <a:ext cx="5885836"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1125947265"/>
      </p:ext>
    </p:extLst>
  </p:cSld>
  <p:clrMapOvr>
    <a:masterClrMapping/>
  </p:clrMapOvr>
</p:sld>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dec3670c-0d6f-4455-9c2f-971d108358d4" Revision="1" Stencil="System.MyShapes" StencilVersion="1.0"/>
</Control>
</file>

<file path=customXml/item2.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customXml/itemProps2.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2514</Words>
  <Application>Microsoft Office PowerPoint</Application>
  <PresentationFormat>Bildschirmpräsentation (4:3)</PresentationFormat>
  <Paragraphs>308</Paragraphs>
  <Slides>27</Slides>
  <Notes>11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27</vt:i4>
      </vt:variant>
    </vt:vector>
  </HeadingPairs>
  <TitlesOfParts>
    <vt:vector size="34" baseType="lpstr">
      <vt:lpstr>CMMI10</vt:lpstr>
      <vt:lpstr>CMMI7</vt:lpstr>
      <vt:lpstr>CMR10</vt:lpstr>
      <vt:lpstr>CMSY10</vt:lpstr>
      <vt:lpstr>Arial</vt:lpstr>
      <vt:lpstr>Wingdings</vt:lpstr>
      <vt:lpstr>1_VorlageLSPI</vt:lpstr>
      <vt:lpstr>Barriers to the implementation of k-anonymity and related microdata anonymization techniques in a realworld application</vt:lpstr>
      <vt:lpstr>Outline</vt:lpstr>
      <vt:lpstr>Basics</vt:lpstr>
      <vt:lpstr>K-Anonymity</vt:lpstr>
      <vt:lpstr>K-ANONYMITY </vt:lpstr>
      <vt:lpstr>Example of K-Anonymity</vt:lpstr>
      <vt:lpstr>Attacks as Barriers</vt:lpstr>
      <vt:lpstr>The Adversary’s Knowledge is Unknown </vt:lpstr>
      <vt:lpstr>Homogeneity Attack</vt:lpstr>
      <vt:lpstr>Background Knowledge Attack</vt:lpstr>
      <vt:lpstr>Unsorted Matching Attacks</vt:lpstr>
      <vt:lpstr>Optimal K-Anonymity</vt:lpstr>
      <vt:lpstr>Optimal K-Anonymity</vt:lpstr>
      <vt:lpstr>K-Anonymity Generalization and Supression</vt:lpstr>
      <vt:lpstr>K-Anonymity - Generalizations lattice</vt:lpstr>
      <vt:lpstr>K-Anonymity - Information Loss Metric</vt:lpstr>
      <vt:lpstr>K-Anonymity - Generalizations lattice con‘t</vt:lpstr>
      <vt:lpstr>OLA - Algorithmen</vt:lpstr>
      <vt:lpstr>The OLA Algorithm</vt:lpstr>
      <vt:lpstr>Datatype - Moving Object Data</vt:lpstr>
      <vt:lpstr>Datatype - Moving Object Data</vt:lpstr>
      <vt:lpstr>Datatype - Moving Object Data</vt:lpstr>
      <vt:lpstr>Datatype - Moving Object Data</vt:lpstr>
      <vt:lpstr>Datatype - High-Dimensional Transaction Data</vt:lpstr>
      <vt:lpstr>Datatype - High-Dimensional Transaction Data</vt:lpstr>
      <vt:lpstr>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Ludwig S.</cp:lastModifiedBy>
  <cp:revision>361</cp:revision>
  <cp:lastPrinted>2018-01-29T10:26:05Z</cp:lastPrinted>
  <dcterms:created xsi:type="dcterms:W3CDTF">2016-01-24T22:07:33Z</dcterms:created>
  <dcterms:modified xsi:type="dcterms:W3CDTF">2018-02-06T10:26:42Z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