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36"/>
  </p:notesMasterIdLst>
  <p:handoutMasterIdLst>
    <p:handoutMasterId r:id="rId37"/>
  </p:handoutMasterIdLst>
  <p:sldIdLst>
    <p:sldId id="256" r:id="rId4"/>
    <p:sldId id="301" r:id="rId5"/>
    <p:sldId id="297" r:id="rId6"/>
    <p:sldId id="287" r:id="rId7"/>
    <p:sldId id="295" r:id="rId8"/>
    <p:sldId id="294" r:id="rId9"/>
    <p:sldId id="259" r:id="rId10"/>
    <p:sldId id="288" r:id="rId11"/>
    <p:sldId id="289" r:id="rId12"/>
    <p:sldId id="290" r:id="rId13"/>
    <p:sldId id="291" r:id="rId14"/>
    <p:sldId id="296" r:id="rId15"/>
    <p:sldId id="298" r:id="rId16"/>
    <p:sldId id="299" r:id="rId17"/>
    <p:sldId id="300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6" r:id="rId28"/>
    <p:sldId id="315" r:id="rId29"/>
    <p:sldId id="311" r:id="rId30"/>
    <p:sldId id="312" r:id="rId31"/>
    <p:sldId id="313" r:id="rId32"/>
    <p:sldId id="317" r:id="rId33"/>
    <p:sldId id="318" r:id="rId34"/>
    <p:sldId id="314" r:id="rId35"/>
  </p:sldIdLst>
  <p:sldSz cx="9144000" cy="6858000" type="screen4x3"/>
  <p:notesSz cx="9942513" cy="676116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45" autoAdjust="0"/>
  </p:normalViewPr>
  <p:slideViewPr>
    <p:cSldViewPr snapToObjects="1">
      <p:cViewPr varScale="1">
        <p:scale>
          <a:sx n="92" d="100"/>
          <a:sy n="92" d="100"/>
        </p:scale>
        <p:origin x="21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31.01.2018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2950" y="508000"/>
            <a:ext cx="3378200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6030" y="3210164"/>
            <a:ext cx="7950453" cy="304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Entropy l diversity</a:t>
            </a:r>
          </a:p>
          <a:p>
            <a:r>
              <a:rPr lang="en-US" dirty="0"/>
              <a:t>Sometimes this may too restrictive,</a:t>
            </a:r>
          </a:p>
          <a:p>
            <a:r>
              <a:rPr lang="en-US" dirty="0"/>
              <a:t>as the entropy of the entire table may be low if a few</a:t>
            </a:r>
          </a:p>
          <a:p>
            <a:r>
              <a:rPr lang="en-US" dirty="0"/>
              <a:t>values are very common. This leads to the following</a:t>
            </a:r>
          </a:p>
          <a:p>
            <a:r>
              <a:rPr lang="en-US" dirty="0"/>
              <a:t>less conservative notion of -diversity.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67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Transaction data is usually high-dimensional. For example, Amazon.com has several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million catalog items. Each dimension could be a potential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attribute used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record or attribute linkages; therefore, employing traditional privacy models, such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 would require including all dimensions into a single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Due 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curse of high-dimensionality [Aggarwal 2005], it is very likely that lots of data has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 suppressed or generalized to the top-most values in order to satisfy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even if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 small. Obviously, such anonymous data is useless for data analysis.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any real-life privacy attack, it is unlikely that the attacker would know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quasi-identifying attributes of a target victim due to the effort it would take to gather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every piece of background knowledge. Thus, it is reasonable to bound the attacker’s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background knowledge in the privacy model.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114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Sanitization of a document involves removing sensitive information from the document, in order to reduce </a:t>
            </a:r>
            <a:r>
              <a:rPr lang="en-US" dirty="0" err="1"/>
              <a:t>thdocument’s</a:t>
            </a:r>
            <a:r>
              <a:rPr lang="en-US" dirty="0"/>
              <a:t> classification level, possibly yielding an unclassified </a:t>
            </a:r>
            <a:r>
              <a:rPr lang="de-DE" dirty="0" err="1"/>
              <a:t>document</a:t>
            </a:r>
            <a:r>
              <a:rPr lang="de-DE" dirty="0"/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hospitals, medical records are sanitized to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remove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sensitive patent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patient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identity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diagnoses of deadly diseases, etc.). Document sanitization is also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critical to companies who need to prevent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malafide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inadvertentdisclosure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of proprietary information while sharing data with outsourced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operations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dirty="0"/>
              <a:t>We wish to retain same facial information about the photographed people, for example a fashion shop interested in knowing how many of it’s visitors are male or female. I Sometimes, the photograph may be used psychologically and should therefore look more visually appealing (For a photo of a war victim, a blurred face would be much more eﬀective in raising awareness then a black rectangle). I Because we can achieve results as good as blackout but better looking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718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Traditionally, documents are sanitized manually by qualified reviewers.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However, manual sanitization does not scale as the volume</a:t>
            </a:r>
          </a:p>
          <a:p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increases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82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6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t-closeness formalizes the idea of global background knowledge by requiring that the distribution of a sensitive attribute in any equivalence class is close to the distribution of the attribute in the overall table (i.e., the distance between the two distributions should be no more than a threshold t). This effectively limits the amount of individual-specific information an observer can learn.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07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First, it lacks the flexibility of specifying different</a:t>
            </a:r>
          </a:p>
          <a:p>
            <a:pPr marL="0" indent="0">
              <a:buNone/>
            </a:pPr>
            <a:r>
              <a:rPr lang="en-US" dirty="0"/>
              <a:t>protection levels for different sensitive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Second, the </a:t>
            </a:r>
            <a:r>
              <a:rPr lang="en-US" i="1" dirty="0"/>
              <a:t>EMD </a:t>
            </a:r>
            <a:r>
              <a:rPr lang="en-US" dirty="0"/>
              <a:t>function is not suitable </a:t>
            </a:r>
            <a:r>
              <a:rPr lang="de-DE" dirty="0"/>
              <a:t>for preventing attribute linkage on numerical sensitive attributes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Third, enforcing </a:t>
            </a:r>
            <a:r>
              <a:rPr lang="en-US" i="1" dirty="0"/>
              <a:t>t</a:t>
            </a:r>
            <a:r>
              <a:rPr lang="en-US" dirty="0"/>
              <a:t>-closeness would greatly degrade the data utility because it requires the distribution of sensitive values to be the same in all </a:t>
            </a:r>
            <a:r>
              <a:rPr lang="en-US" i="1" dirty="0"/>
              <a:t>qid </a:t>
            </a:r>
            <a:r>
              <a:rPr lang="en-US" dirty="0"/>
              <a:t>groups. This would significantly damage the correlation between </a:t>
            </a:r>
            <a:r>
              <a:rPr lang="en-US" i="1" dirty="0"/>
              <a:t>QID </a:t>
            </a:r>
            <a:r>
              <a:rPr lang="en-US" dirty="0"/>
              <a:t>and sensitive attributes.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08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Complementary Release Attack: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282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Let us Suppose that the data publisher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releases one projection view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to one data recipient and releases another projection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view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to another data recipient. Both views are from the same underlying patient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table. Further suppose that the data publisher does not want {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Age, Birthplace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to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linked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Diseaset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When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are examined separately,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40 group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Birthplace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France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group have size 2. However, by joining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using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.Job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.Job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an attacker can uniquely identify the record owner in the {40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,France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group, thus linking {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Age, Birthplace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Disease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without difficulty. Moreover, the join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reveals the inference {30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,US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→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Cancer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 100% confidence for the record owners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the {30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,US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group. Such an inference cannot be made when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are examined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61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19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model of continuous data publishing, the data publisher has previously published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988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Let Table VIII(a) be the first release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 Let Table VIII(b) be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second release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after inserting a new record. Both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satisfy 2-diversity independently.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Suppose the attacker knows that a female lawyer, Alice, has a record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but not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1, based on the timestamp that Alice was admitted to a hospital.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attacker can infer that Alice must have contracted either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Fever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comparing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with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1, the attacker can identify that the first two records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must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 old records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and, thus, infer that Alice must have contracted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00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30.01.2018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620C50A-E15B-46E6-8ED2-422FFD70CEA1}"/>
              </a:ext>
            </a:extLst>
          </p:cNvPr>
          <p:cNvSpPr>
            <a:spLocks noGrp="1"/>
          </p:cNvSpPr>
          <p:nvPr>
            <p:ph type="dt" sz="half" idx="14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72F47D-DA7D-48C0-BEC2-01BFAE0091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Schallner Ludwig, </a:t>
            </a:r>
            <a:r>
              <a:rPr lang="de-DE" dirty="0" err="1"/>
              <a:t>Wiegnand</a:t>
            </a:r>
            <a:r>
              <a:rPr lang="de-DE" dirty="0"/>
              <a:t> Andreas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2543511-3CDA-45A2-B410-7F834D1CC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F92FC5C-681C-4049-B8D3-78B41265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716006-562A-43E3-9DDE-A104B3493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order of tuples in the released data</a:t>
            </a:r>
          </a:p>
          <a:p>
            <a:pPr lvl="1"/>
            <a:r>
              <a:rPr lang="en-US" dirty="0"/>
              <a:t>Often used in real world</a:t>
            </a:r>
          </a:p>
          <a:p>
            <a:pPr lvl="2"/>
            <a:r>
              <a:rPr lang="en-US" dirty="0"/>
              <a:t>release of sensitive data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3AB6C9-0DB8-4D81-A14E-52B661D2CC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049113-3CC5-4ACC-BE03-43D9B950C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EDDA99-AB0E-4825-AFC1-0682F0036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30D40E-2D43-4755-A8FC-A78B2B5D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Unsorted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418571-4529-411F-B64C-DF801EE1C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70" y="2782583"/>
            <a:ext cx="4725059" cy="2372056"/>
          </a:xfrm>
          <a:prstGeom prst="rect">
            <a:avLst/>
          </a:prstGeom>
        </p:spPr>
      </p:pic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32A3DA81-67B0-412B-AD13-622A9A050DD2}"/>
              </a:ext>
            </a:extLst>
          </p:cNvPr>
          <p:cNvSpPr/>
          <p:nvPr/>
        </p:nvSpPr>
        <p:spPr>
          <a:xfrm rot="14538008">
            <a:off x="6805019" y="3664232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23E141D4-90C0-4ADD-AAC0-C94A5F3656AF}"/>
              </a:ext>
            </a:extLst>
          </p:cNvPr>
          <p:cNvSpPr/>
          <p:nvPr/>
        </p:nvSpPr>
        <p:spPr>
          <a:xfrm rot="1495549">
            <a:off x="3836350" y="5063264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29483C-59DF-473B-92E3-EB230628E392}"/>
              </a:ext>
            </a:extLst>
          </p:cNvPr>
          <p:cNvSpPr txBox="1"/>
          <p:nvPr/>
        </p:nvSpPr>
        <p:spPr>
          <a:xfrm>
            <a:off x="2628900" y="54359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race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F50669-3AB0-4CE1-8434-7A16472C3F23}"/>
              </a:ext>
            </a:extLst>
          </p:cNvPr>
          <p:cNvSpPr txBox="1"/>
          <p:nvPr/>
        </p:nvSpPr>
        <p:spPr>
          <a:xfrm>
            <a:off x="7071890" y="3412037"/>
            <a:ext cx="148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ZIP</a:t>
            </a:r>
          </a:p>
        </p:txBody>
      </p:sp>
    </p:spTree>
    <p:extLst>
      <p:ext uri="{BB962C8B-B14F-4D97-AF65-F5344CB8AC3E}">
        <p14:creationId xmlns:p14="http://schemas.microsoft.com/office/powerpoint/2010/main" val="416100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Prior examples, all attributes were quasi-identifier</a:t>
            </a:r>
          </a:p>
          <a:p>
            <a:pPr lvl="1"/>
            <a:r>
              <a:rPr lang="en-US" dirty="0"/>
              <a:t>Not typical in the real world </a:t>
            </a:r>
            <a:r>
              <a:rPr lang="en-US" dirty="0">
                <a:sym typeface="Wingdings" panose="05000000000000000000" pitchFamily="2" charset="2"/>
              </a:rPr>
              <a:t> subsequent releases are common</a:t>
            </a:r>
            <a:r>
              <a:rPr lang="en-US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0D9E64-9A88-4AAF-BDC6-08056EF0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42332"/>
            <a:ext cx="4172532" cy="282932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4169D4-2195-444C-97CE-A5F9FC3349FB}"/>
              </a:ext>
            </a:extLst>
          </p:cNvPr>
          <p:cNvSpPr/>
          <p:nvPr/>
        </p:nvSpPr>
        <p:spPr>
          <a:xfrm>
            <a:off x="5436096" y="3349312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83077-1A4A-4171-940A-68CA51561AEF}"/>
              </a:ext>
            </a:extLst>
          </p:cNvPr>
          <p:cNvSpPr txBox="1"/>
          <p:nvPr/>
        </p:nvSpPr>
        <p:spPr>
          <a:xfrm>
            <a:off x="6173366" y="3198196"/>
            <a:ext cx="201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     </a:t>
            </a:r>
            <a:r>
              <a:rPr lang="en-US" sz="2000" b="0" dirty="0">
                <a:sym typeface="Wingdings" panose="05000000000000000000" pitchFamily="2" charset="2"/>
              </a:rPr>
              <a:t>  subsequent release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4036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Linking both tables on {Problem}</a:t>
            </a:r>
          </a:p>
          <a:p>
            <a:pPr lvl="1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73F260-AEA6-4E2E-8184-8CA0869E9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/>
          <a:stretch/>
        </p:blipFill>
        <p:spPr>
          <a:xfrm>
            <a:off x="4864348" y="1416863"/>
            <a:ext cx="3195856" cy="22287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AAFAD1-ADC1-45CA-A858-640B74637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3"/>
          <a:stretch/>
        </p:blipFill>
        <p:spPr>
          <a:xfrm>
            <a:off x="634941" y="1415459"/>
            <a:ext cx="3248505" cy="22287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8226B20-2B97-4934-872A-B6AA063F9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51755"/>
            <a:ext cx="2947607" cy="2059937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D498C96-9F6C-4C92-B90F-1A052180AD04}"/>
              </a:ext>
            </a:extLst>
          </p:cNvPr>
          <p:cNvSpPr/>
          <p:nvPr/>
        </p:nvSpPr>
        <p:spPr>
          <a:xfrm>
            <a:off x="4701757" y="4583144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C01D92A-91D7-483A-B70A-8EFB67811A17}"/>
              </a:ext>
            </a:extLst>
          </p:cNvPr>
          <p:cNvSpPr txBox="1"/>
          <p:nvPr/>
        </p:nvSpPr>
        <p:spPr>
          <a:xfrm>
            <a:off x="1111834" y="3564200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22F68A-AEAC-4556-BE0A-878D4DAC8439}"/>
              </a:ext>
            </a:extLst>
          </p:cNvPr>
          <p:cNvSpPr txBox="1"/>
          <p:nvPr/>
        </p:nvSpPr>
        <p:spPr>
          <a:xfrm>
            <a:off x="5314917" y="3601777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7045DB-CB22-4938-B6CF-2F0DC2898601}"/>
              </a:ext>
            </a:extLst>
          </p:cNvPr>
          <p:cNvSpPr txBox="1"/>
          <p:nvPr/>
        </p:nvSpPr>
        <p:spPr>
          <a:xfrm>
            <a:off x="1946116" y="5987788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Linked table of table 1 and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27042C-B6A3-40E3-815E-0CC13AFB8708}"/>
              </a:ext>
            </a:extLst>
          </p:cNvPr>
          <p:cNvSpPr txBox="1"/>
          <p:nvPr/>
        </p:nvSpPr>
        <p:spPr>
          <a:xfrm>
            <a:off x="5336740" y="4432028"/>
            <a:ext cx="211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</a:t>
            </a:r>
            <a:br>
              <a:rPr lang="en-US" sz="2000" b="0" dirty="0"/>
            </a:br>
            <a:r>
              <a:rPr lang="en-US" sz="2000" b="0" dirty="0"/>
              <a:t>Fix: table 2 is based on table 1</a:t>
            </a:r>
          </a:p>
        </p:txBody>
      </p:sp>
    </p:spTree>
    <p:extLst>
      <p:ext uri="{BB962C8B-B14F-4D97-AF65-F5344CB8AC3E}">
        <p14:creationId xmlns:p14="http://schemas.microsoft.com/office/powerpoint/2010/main" val="302178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8C46945-AD05-4FAB-A28A-B0760EC3A1B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Definition:</a:t>
                </a:r>
              </a:p>
              <a:p>
                <a:pPr lvl="1"/>
                <a:r>
                  <a:rPr lang="en-US" dirty="0"/>
                  <a:t>A table is l-diverse if there are at least l “</a:t>
                </a:r>
                <a:r>
                  <a:rPr lang="en-US" b="1" dirty="0"/>
                  <a:t>well represented</a:t>
                </a:r>
                <a:r>
                  <a:rPr lang="en-US" dirty="0"/>
                  <a:t>” values for the sensitive attribute</a:t>
                </a:r>
              </a:p>
              <a:p>
                <a:r>
                  <a:rPr lang="en-US" dirty="0"/>
                  <a:t>Distinct l-diversity</a:t>
                </a:r>
              </a:p>
              <a:p>
                <a:pPr lvl="1"/>
                <a:r>
                  <a:rPr lang="en-US" dirty="0"/>
                  <a:t>The simplest definition </a:t>
                </a:r>
              </a:p>
              <a:p>
                <a:pPr lvl="2"/>
                <a:r>
                  <a:rPr lang="en-US" dirty="0"/>
                  <a:t>ensures that at least </a:t>
                </a:r>
                <a:r>
                  <a:rPr lang="en-US" i="1" dirty="0"/>
                  <a:t>l</a:t>
                </a:r>
                <a:r>
                  <a:rPr lang="en-US" dirty="0"/>
                  <a:t> distinct values for the sensitive field</a:t>
                </a:r>
              </a:p>
              <a:p>
                <a:r>
                  <a:rPr lang="en-US" dirty="0"/>
                  <a:t>Entropy l-diversity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l-diversity if for every equivalence class E, Entropy(E) ≥ log l 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8C46945-AD05-4FAB-A28A-B0760EC3A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356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47FE7D-B712-4418-99A5-34C36589CF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A8983E-DF29-4EBC-AD6B-2651C7AFF0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5DF7C-AA19-485B-AD25-307B8FD270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AC9209-5E89-4065-840E-6FECF1F8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</a:t>
            </a:r>
          </a:p>
        </p:txBody>
      </p:sp>
    </p:spTree>
    <p:extLst>
      <p:ext uri="{BB962C8B-B14F-4D97-AF65-F5344CB8AC3E}">
        <p14:creationId xmlns:p14="http://schemas.microsoft.com/office/powerpoint/2010/main" val="338755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B941A83-4BB8-4716-8A05-BDBD6A692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Recursive (</a:t>
            </a:r>
            <a:r>
              <a:rPr lang="en-US" i="1" dirty="0"/>
              <a:t>c, l</a:t>
            </a:r>
            <a:r>
              <a:rPr lang="en-US" dirty="0"/>
              <a:t>)-diversity.</a:t>
            </a:r>
          </a:p>
          <a:p>
            <a:pPr lvl="1"/>
            <a:r>
              <a:rPr lang="en-US" dirty="0"/>
              <a:t>Makes sure that most frequent values not too often and</a:t>
            </a:r>
          </a:p>
          <a:p>
            <a:pPr lvl="1"/>
            <a:r>
              <a:rPr lang="en-US" dirty="0"/>
              <a:t>Most less frequent not too rarely</a:t>
            </a:r>
          </a:p>
          <a:p>
            <a:pPr lvl="1"/>
            <a:r>
              <a:rPr lang="en-US" dirty="0"/>
              <a:t>Compromise between the prior ones </a:t>
            </a:r>
          </a:p>
          <a:p>
            <a:pPr lvl="2"/>
            <a:r>
              <a:rPr lang="en-US" dirty="0"/>
              <a:t>Let</a:t>
            </a:r>
            <a:r>
              <a:rPr lang="en-US" i="1" dirty="0"/>
              <a:t> m </a:t>
            </a:r>
            <a:r>
              <a:rPr lang="en-US" dirty="0"/>
              <a:t>be the number of values in a equivalent class</a:t>
            </a:r>
          </a:p>
          <a:p>
            <a:pPr lvl="2"/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, l &lt;= </a:t>
            </a:r>
            <a:r>
              <a:rPr lang="en-US" dirty="0" err="1"/>
              <a:t>i</a:t>
            </a:r>
            <a:r>
              <a:rPr lang="en-US" dirty="0"/>
              <a:t> &lt;= m</a:t>
            </a:r>
          </a:p>
          <a:p>
            <a:pPr lvl="2"/>
            <a:r>
              <a:rPr lang="en-US" dirty="0"/>
              <a:t>Then </a:t>
            </a:r>
            <a:r>
              <a:rPr lang="en-US" i="1" dirty="0"/>
              <a:t>E </a:t>
            </a:r>
            <a:r>
              <a:rPr lang="en-US" dirty="0"/>
              <a:t>is said to have recursive ((</a:t>
            </a:r>
            <a:r>
              <a:rPr lang="en-US" i="1" dirty="0"/>
              <a:t>c, l</a:t>
            </a:r>
            <a:r>
              <a:rPr lang="en-US" dirty="0"/>
              <a:t>)-diversity if </a:t>
            </a:r>
            <a:r>
              <a:rPr lang="en-US" i="1" dirty="0"/>
              <a:t>r</a:t>
            </a:r>
            <a:r>
              <a:rPr lang="en-US" sz="1800" baseline="-25000" dirty="0"/>
              <a:t>1</a:t>
            </a:r>
            <a:r>
              <a:rPr lang="en-US" baseline="-25000" dirty="0"/>
              <a:t> </a:t>
            </a:r>
            <a:r>
              <a:rPr lang="en-US" i="1" dirty="0"/>
              <a:t>&lt; c</a:t>
            </a:r>
            <a:r>
              <a:rPr lang="en-US" dirty="0"/>
              <a:t>(</a:t>
            </a:r>
            <a:r>
              <a:rPr lang="en-US" i="1" dirty="0" err="1"/>
              <a:t>r</a:t>
            </a:r>
            <a:r>
              <a:rPr lang="en-US" sz="1800" i="1" baseline="-25000" dirty="0" err="1"/>
              <a:t>l</a:t>
            </a:r>
            <a:r>
              <a:rPr lang="en-US" sz="400" i="1" dirty="0"/>
              <a:t> </a:t>
            </a:r>
            <a:r>
              <a:rPr lang="en-US" dirty="0"/>
              <a:t>+</a:t>
            </a:r>
            <a:r>
              <a:rPr lang="en-US" i="1" dirty="0"/>
              <a:t>r</a:t>
            </a:r>
            <a:r>
              <a:rPr lang="en-US" i="1" baseline="-25000" dirty="0"/>
              <a:t>l+1</a:t>
            </a:r>
            <a:r>
              <a:rPr lang="en-US" dirty="0"/>
              <a:t>+.</a:t>
            </a:r>
            <a:r>
              <a:rPr lang="en-US" i="1" dirty="0"/>
              <a:t>..</a:t>
            </a:r>
            <a:r>
              <a:rPr lang="en-US" dirty="0"/>
              <a:t>+</a:t>
            </a:r>
            <a:r>
              <a:rPr lang="en-US" i="1" dirty="0" err="1"/>
              <a:t>r</a:t>
            </a:r>
            <a:r>
              <a:rPr lang="en-US" i="1" baseline="-25000" dirty="0" err="1"/>
              <a:t>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A2A1FE-83FE-487A-9105-1D95C04198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378E79-B487-426A-AF28-48D8BAFB84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AD66-757F-4810-AEDA-4E29FAA51C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702746B-B7F7-41CB-AF7C-EC3D1EEF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</a:t>
            </a:r>
          </a:p>
        </p:txBody>
      </p:sp>
    </p:spTree>
    <p:extLst>
      <p:ext uri="{BB962C8B-B14F-4D97-AF65-F5344CB8AC3E}">
        <p14:creationId xmlns:p14="http://schemas.microsoft.com/office/powerpoint/2010/main" val="236229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0856EDA-AD57-46B3-AA25-E48EB5CAAD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Similarity attack:</a:t>
            </a:r>
          </a:p>
          <a:p>
            <a:pPr lvl="1"/>
            <a:r>
              <a:rPr lang="en-US" dirty="0"/>
              <a:t>Attackers knows that victims data is e.g. one of the first three records</a:t>
            </a:r>
          </a:p>
          <a:p>
            <a:pPr lvl="2"/>
            <a:r>
              <a:rPr lang="en-US" dirty="0"/>
              <a:t>Can conclude its salary is relatively low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L-Diversity does not take semantic closeness into account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AA8D0A-7D3B-4959-A0A2-F0A4E2E40A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E9C0DE-9992-492B-875C-77FC20696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68EB05-FC35-471B-A8B7-3A4B5D978A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CF6D5D9-8D59-462B-9B94-0451DAA1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 Weakness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47DCCA-3A85-470A-BA25-DA3526200C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" b="2328"/>
          <a:stretch/>
        </p:blipFill>
        <p:spPr>
          <a:xfrm>
            <a:off x="430213" y="2030110"/>
            <a:ext cx="5149899" cy="289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i="1" dirty="0"/>
              <a:t>4. </a:t>
            </a:r>
            <a:r>
              <a:rPr lang="de-DE" b="1" i="1" dirty="0"/>
              <a:t>t</a:t>
            </a:r>
            <a:r>
              <a:rPr lang="de-DE" b="1" dirty="0"/>
              <a:t>-Closeness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Definition: </a:t>
            </a:r>
            <a:r>
              <a:rPr lang="en-US" b="1" dirty="0"/>
              <a:t>(The </a:t>
            </a:r>
            <a:r>
              <a:rPr lang="en-US" i="1" dirty="0"/>
              <a:t>t</a:t>
            </a:r>
            <a:r>
              <a:rPr lang="en-US" b="1" dirty="0"/>
              <a:t>-closeness Principle:) </a:t>
            </a:r>
            <a:r>
              <a:rPr lang="en-US" i="1" dirty="0"/>
              <a:t>An equivalence class is said to have t-closeness if the distance between the distribution of a sensitive attribute in this class and the distribution of the attribute in the whole table is no more than a threshold t. A table is said to have t-closeness if all equivalence </a:t>
            </a:r>
            <a:r>
              <a:rPr lang="de-DE" i="1" dirty="0"/>
              <a:t>classes have t-closeness.</a:t>
            </a:r>
          </a:p>
          <a:p>
            <a:pPr marL="0" indent="0">
              <a:buNone/>
            </a:pPr>
            <a:r>
              <a:rPr lang="de-DE" sz="1400" i="1" dirty="0"/>
              <a:t>Source: </a:t>
            </a:r>
            <a:r>
              <a:rPr lang="en-US" sz="1400" i="1" dirty="0"/>
              <a:t>t</a:t>
            </a:r>
            <a:r>
              <a:rPr lang="en-US" sz="1400" b="1" dirty="0"/>
              <a:t>-Closeness: Privacy Beyond </a:t>
            </a:r>
            <a:r>
              <a:rPr lang="en-US" sz="1400" i="1" dirty="0"/>
              <a:t>k</a:t>
            </a:r>
            <a:r>
              <a:rPr lang="en-US" sz="1400" b="1" dirty="0"/>
              <a:t>-Anonymity and l–Diversity, </a:t>
            </a:r>
            <a:r>
              <a:rPr lang="de-DE" sz="1400" dirty="0"/>
              <a:t>Ninghui Li, Tiancheng Li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en-US" dirty="0"/>
              <a:t>measure</a:t>
            </a:r>
            <a:r>
              <a:rPr lang="de-DE" dirty="0"/>
              <a:t> </a:t>
            </a:r>
            <a:r>
              <a:rPr lang="en-US" dirty="0"/>
              <a:t>between</a:t>
            </a:r>
            <a:r>
              <a:rPr lang="de-DE" dirty="0"/>
              <a:t> the distribution with Earth mover's distance (EMD)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46640DB6-8CA6-4B50-9DDB-F860E8478F5A}"/>
              </a:ext>
            </a:extLst>
          </p:cNvPr>
          <p:cNvSpPr txBox="1">
            <a:spLocks/>
          </p:cNvSpPr>
          <p:nvPr/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108108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403475" algn="l"/>
              </a:tabLst>
              <a:defRPr sz="1200" b="0" kern="1200">
                <a:solidFill>
                  <a:srgbClr val="00407A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30.01.2018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F54B81AE-110D-4066-86DC-660538D3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</p:spTree>
    <p:extLst>
      <p:ext uri="{BB962C8B-B14F-4D97-AF65-F5344CB8AC3E}">
        <p14:creationId xmlns:p14="http://schemas.microsoft.com/office/powerpoint/2010/main" val="125966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i="1" dirty="0"/>
              <a:t>4. </a:t>
            </a:r>
            <a:r>
              <a:rPr lang="de-DE" b="1" i="1" dirty="0"/>
              <a:t>t</a:t>
            </a:r>
            <a:r>
              <a:rPr lang="de-DE" b="1" dirty="0"/>
              <a:t>-Closeness cont´d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Lacks of flexibility </a:t>
            </a:r>
          </a:p>
          <a:p>
            <a:r>
              <a:rPr lang="en-US" i="1" dirty="0"/>
              <a:t>EMD </a:t>
            </a:r>
            <a:r>
              <a:rPr lang="en-US" dirty="0"/>
              <a:t>function is not suitable </a:t>
            </a:r>
            <a:r>
              <a:rPr lang="de-DE" dirty="0"/>
              <a:t>for preventing attribute linkage on numerical sensitive attributes</a:t>
            </a:r>
          </a:p>
          <a:p>
            <a:r>
              <a:rPr lang="en-US" dirty="0"/>
              <a:t>Enforcing </a:t>
            </a:r>
            <a:r>
              <a:rPr lang="en-US" i="1" dirty="0"/>
              <a:t>t</a:t>
            </a:r>
            <a:r>
              <a:rPr lang="en-US" dirty="0"/>
              <a:t>-closeness would greatly degrade the data utility because it requires the distribution of sensitive values to be the same in all QID groups.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824B8975-BE19-44BD-A4EC-E385B365F4CC}"/>
              </a:ext>
            </a:extLst>
          </p:cNvPr>
          <p:cNvSpPr txBox="1">
            <a:spLocks/>
          </p:cNvSpPr>
          <p:nvPr/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108108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403475" algn="l"/>
              </a:tabLst>
              <a:defRPr sz="1200" b="0" kern="1200">
                <a:solidFill>
                  <a:srgbClr val="00407A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30.01.2018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914742AB-D93B-4808-9FFA-2E78A8AC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</p:spTree>
    <p:extLst>
      <p:ext uri="{BB962C8B-B14F-4D97-AF65-F5344CB8AC3E}">
        <p14:creationId xmlns:p14="http://schemas.microsoft.com/office/powerpoint/2010/main" val="242420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5. Extended Scenarios -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Different data recipients got different claims to the data</a:t>
            </a:r>
          </a:p>
          <a:p>
            <a:r>
              <a:rPr lang="de-DE" dirty="0"/>
              <a:t>T(Job, Sex, Age, Race, Disease, Salary)</a:t>
            </a:r>
          </a:p>
          <a:p>
            <a:r>
              <a:rPr lang="de-DE" dirty="0"/>
              <a:t>Another is intereset in {JOB, AGE, RACE}</a:t>
            </a:r>
          </a:p>
          <a:p>
            <a:r>
              <a:rPr lang="de-DE" dirty="0"/>
              <a:t>Realse one table with {JOB, Sex, Age, Race}</a:t>
            </a:r>
          </a:p>
          <a:p>
            <a:r>
              <a:rPr lang="en-US" dirty="0"/>
              <a:t>A drawback is that information is released unnecessarily, in that neither of the two purposes needs all four attributes</a:t>
            </a:r>
          </a:p>
          <a:p>
            <a:r>
              <a:rPr lang="en-US" dirty="0"/>
              <a:t>They take the QID and merge their releases together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5. Extended Scenarios –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BABD41-431E-43C2-80DD-142619C637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3427" y="1523639"/>
          <a:ext cx="3993375" cy="17005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1125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331125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331125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 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Electrician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C3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9236987-914A-4B8E-AB8D-50B8268B5C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0639" y="1481968"/>
          <a:ext cx="3593808" cy="1485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0410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356699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356699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 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F151256-696D-4236-BF58-B2A5C82CF0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19383" y="3747735"/>
          <a:ext cx="4488160" cy="15107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632">
                  <a:extLst>
                    <a:ext uri="{9D8B030D-6E8A-4147-A177-3AD203B41FA5}">
                      <a16:colId xmlns:a16="http://schemas.microsoft.com/office/drawing/2014/main" val="941501292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71513325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93178188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2076181561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947887427"/>
                    </a:ext>
                  </a:extLst>
                </a:gridCol>
              </a:tblGrid>
              <a:tr h="92847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281197669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5038676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82765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98741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079457223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39931669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37FBBB9-7774-47A0-A936-B497AFB7F8FC}"/>
              </a:ext>
            </a:extLst>
          </p:cNvPr>
          <p:cNvSpPr txBox="1"/>
          <p:nvPr/>
        </p:nvSpPr>
        <p:spPr>
          <a:xfrm>
            <a:off x="268189" y="115238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8BB68F-48FA-484A-AD74-4A59435D8EF9}"/>
              </a:ext>
            </a:extLst>
          </p:cNvPr>
          <p:cNvSpPr txBox="1"/>
          <p:nvPr/>
        </p:nvSpPr>
        <p:spPr>
          <a:xfrm>
            <a:off x="4788024" y="11227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92975C-4504-4D38-9299-1FA17F9BCDBC}"/>
              </a:ext>
            </a:extLst>
          </p:cNvPr>
          <p:cNvSpPr txBox="1"/>
          <p:nvPr/>
        </p:nvSpPr>
        <p:spPr>
          <a:xfrm>
            <a:off x="2906917" y="3398613"/>
            <a:ext cx="293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Join of T1 and T2:</a:t>
            </a:r>
          </a:p>
        </p:txBody>
      </p:sp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73037"/>
            <a:ext cx="7886700" cy="573087"/>
          </a:xfrm>
        </p:spPr>
        <p:txBody>
          <a:bodyPr/>
          <a:lstStyle/>
          <a:p>
            <a:r>
              <a:rPr lang="de-DE" dirty="0"/>
              <a:t>Index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Introduction</a:t>
            </a:r>
          </a:p>
          <a:p>
            <a:pPr marL="0" indent="0">
              <a:buNone/>
            </a:pPr>
            <a:r>
              <a:rPr lang="de-DE" dirty="0"/>
              <a:t>2. k-anonymity</a:t>
            </a:r>
          </a:p>
          <a:p>
            <a:pPr marL="0" indent="0">
              <a:buNone/>
            </a:pPr>
            <a:r>
              <a:rPr lang="de-DE" dirty="0"/>
              <a:t>3. l-diversity</a:t>
            </a:r>
          </a:p>
          <a:p>
            <a:pPr marL="0" indent="0">
              <a:buNone/>
            </a:pPr>
            <a:r>
              <a:rPr lang="de-DE" dirty="0"/>
              <a:t>4. t-closeness</a:t>
            </a:r>
          </a:p>
          <a:p>
            <a:pPr marL="0" indent="0">
              <a:buNone/>
            </a:pPr>
            <a:r>
              <a:rPr lang="de-DE" dirty="0"/>
              <a:t>5. Extendet scenarios</a:t>
            </a:r>
          </a:p>
          <a:p>
            <a:pPr marL="0" indent="0">
              <a:buNone/>
            </a:pPr>
            <a:r>
              <a:rPr lang="de-DE" dirty="0"/>
              <a:t>6. Datatypes</a:t>
            </a:r>
          </a:p>
          <a:p>
            <a:pPr marL="0" indent="0">
              <a:buNone/>
            </a:pPr>
            <a:r>
              <a:rPr lang="de-DE" dirty="0"/>
              <a:t>7. Summary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47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Sequential Release Publishing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data is released continuously and sequentially as new information becomes available.</a:t>
            </a:r>
          </a:p>
          <a:p>
            <a:r>
              <a:rPr lang="en-US" dirty="0"/>
              <a:t>released T1, . . . , Tp−1 and now wants to publish the next release Tp</a:t>
            </a:r>
          </a:p>
          <a:p>
            <a:r>
              <a:rPr lang="en-US" dirty="0"/>
              <a:t>T1,…..,Tp-1 can´t be changed afterwards</a:t>
            </a:r>
          </a:p>
          <a:p>
            <a:r>
              <a:rPr lang="en-US" dirty="0"/>
              <a:t>Differents to multiple Release Publishing T1, . . . , Tp−1 have been published and, therefore, cannot be modified.</a:t>
            </a:r>
          </a:p>
          <a:p>
            <a:r>
              <a:rPr lang="en-US" dirty="0"/>
              <a:t>Any attempt at prevention of privacy violation has to rely on anonymizing the next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Sequential Release Publishing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BABD41-431E-43C2-80DD-142619C637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8094" y="1605899"/>
          <a:ext cx="3672408" cy="1563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Age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Job 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Class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30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C1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30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C1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40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Carpenter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C2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40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Electrician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C3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Engineer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C4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Clerk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c4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9236987-914A-4B8E-AB8D-50B8268B5C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4133" y="1576085"/>
          <a:ext cx="3242657" cy="1563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Job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Birthplace 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Disease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Carpenter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France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Electrician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Engineer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France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Clerk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F151256-696D-4236-BF58-B2A5C82CF0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27920" y="3887456"/>
          <a:ext cx="4488160" cy="2269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632">
                  <a:extLst>
                    <a:ext uri="{9D8B030D-6E8A-4147-A177-3AD203B41FA5}">
                      <a16:colId xmlns:a16="http://schemas.microsoft.com/office/drawing/2014/main" val="941501292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71513325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93178188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2076181561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947887427"/>
                    </a:ext>
                  </a:extLst>
                </a:gridCol>
              </a:tblGrid>
              <a:tr h="92847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281197669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5038676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82765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98741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Electrician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C3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1277540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079457223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399316690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541401517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 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787571925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37FBBB9-7774-47A0-A936-B497AFB7F8FC}"/>
              </a:ext>
            </a:extLst>
          </p:cNvPr>
          <p:cNvSpPr txBox="1"/>
          <p:nvPr/>
        </p:nvSpPr>
        <p:spPr>
          <a:xfrm>
            <a:off x="383016" y="118480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8BB68F-48FA-484A-AD74-4A59435D8EF9}"/>
              </a:ext>
            </a:extLst>
          </p:cNvPr>
          <p:cNvSpPr txBox="1"/>
          <p:nvPr/>
        </p:nvSpPr>
        <p:spPr>
          <a:xfrm>
            <a:off x="4715669" y="11543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92975C-4504-4D38-9299-1FA17F9BCDBC}"/>
              </a:ext>
            </a:extLst>
          </p:cNvPr>
          <p:cNvSpPr txBox="1"/>
          <p:nvPr/>
        </p:nvSpPr>
        <p:spPr>
          <a:xfrm>
            <a:off x="3105354" y="3406161"/>
            <a:ext cx="293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Join of T1 and T2:</a:t>
            </a:r>
          </a:p>
        </p:txBody>
      </p:sp>
    </p:spTree>
    <p:extLst>
      <p:ext uri="{BB962C8B-B14F-4D97-AF65-F5344CB8AC3E}">
        <p14:creationId xmlns:p14="http://schemas.microsoft.com/office/powerpoint/2010/main" val="1887688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Continuous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data publisher has previously published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</a:t>
            </a:r>
          </a:p>
          <a:p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/>
              <a:t>Ti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 </a:t>
            </a:r>
          </a:p>
          <a:p>
            <a:r>
              <a:rPr lang="en-US" dirty="0"/>
              <a:t>The problem assumes that all records for the same individual remain the same in all releases. Even though each release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 </a:t>
            </a:r>
            <a:r>
              <a:rPr lang="en-US" dirty="0"/>
              <a:t>is individually anonymous, the privacy requirement could be compromised by comparing different releases and eliminating some possible sensitive values for a </a:t>
            </a:r>
            <a:r>
              <a:rPr lang="de-DE" dirty="0" err="1"/>
              <a:t>victim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2EE3-C7B3-46F3-A7CF-C5AF22CE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Continuous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DE68C-F76E-4A6A-B409-3FDE54121B9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67A2C-1694-4361-9F96-605A246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C62AE4-0009-4ADA-946E-A027FC75B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19244-33D2-4D87-A50B-1974002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93065" y="1311082"/>
          <a:ext cx="3661303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027" y="3501008"/>
          <a:ext cx="3661303" cy="215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0032" y="3573016"/>
          <a:ext cx="3661303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D056693-7CB4-4B8D-B23C-4E8D6B510546}"/>
              </a:ext>
            </a:extLst>
          </p:cNvPr>
          <p:cNvSpPr txBox="1"/>
          <p:nvPr/>
        </p:nvSpPr>
        <p:spPr>
          <a:xfrm>
            <a:off x="2125166" y="941750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8DC420-7E34-4ACD-89AD-0E2151522B40}"/>
              </a:ext>
            </a:extLst>
          </p:cNvPr>
          <p:cNvSpPr txBox="1"/>
          <p:nvPr/>
        </p:nvSpPr>
        <p:spPr>
          <a:xfrm>
            <a:off x="4625648" y="3136863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T3: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CDB3CD4-B498-42C6-B228-3BC0650FF73E}"/>
              </a:ext>
            </a:extLst>
          </p:cNvPr>
          <p:cNvSpPr txBox="1"/>
          <p:nvPr/>
        </p:nvSpPr>
        <p:spPr>
          <a:xfrm>
            <a:off x="250172" y="3086733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</p:spTree>
    <p:extLst>
      <p:ext uri="{BB962C8B-B14F-4D97-AF65-F5344CB8AC3E}">
        <p14:creationId xmlns:p14="http://schemas.microsoft.com/office/powerpoint/2010/main" val="3746458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Collaborative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More than one data publisher</a:t>
            </a:r>
          </a:p>
          <a:p>
            <a:r>
              <a:rPr lang="en-US" dirty="0"/>
              <a:t>Different data publisher owns different attributes</a:t>
            </a:r>
          </a:p>
          <a:p>
            <a:r>
              <a:rPr lang="en-US" dirty="0"/>
              <a:t>Goal: k-anonymous table on all attributes</a:t>
            </a:r>
          </a:p>
          <a:p>
            <a:r>
              <a:rPr lang="en-US" dirty="0"/>
              <a:t>2 approaches -  </a:t>
            </a:r>
            <a:r>
              <a:rPr lang="de-DE" dirty="0"/>
              <a:t>integrate then generalize(ITG)/ generalize then integrate(GTI)</a:t>
            </a:r>
          </a:p>
          <a:p>
            <a:r>
              <a:rPr lang="de-DE" dirty="0"/>
              <a:t>ITG disadvantage data publisher know all private information</a:t>
            </a:r>
          </a:p>
          <a:p>
            <a:r>
              <a:rPr lang="de-DE" dirty="0"/>
              <a:t>GIT disadvantage QID is not known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1E07C5-6582-46D5-BCF7-57DF68C25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868612-49B8-4170-AACF-882FFF8B469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AAA187-E2BF-4F19-BD61-D96433275B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857941-B1BD-49F5-B8A9-2257E90832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A5C443-9097-48B0-A2DC-6B76FC01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solution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2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000CC02-1D8E-45FC-8F9D-589C6291B2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NP-</a:t>
            </a:r>
            <a:r>
              <a:rPr lang="de-DE" dirty="0" err="1"/>
              <a:t>hard</a:t>
            </a:r>
            <a:endParaRPr lang="de-DE" dirty="0"/>
          </a:p>
          <a:p>
            <a:r>
              <a:rPr lang="en-US" dirty="0"/>
              <a:t>Finally, we presented two </a:t>
            </a:r>
            <a:r>
              <a:rPr lang="en-US" dirty="0" err="1"/>
              <a:t>e±cient</a:t>
            </a:r>
            <a:r>
              <a:rPr lang="en-US" dirty="0"/>
              <a:t> greedy </a:t>
            </a:r>
            <a:r>
              <a:rPr lang="en-US" dirty="0" err="1"/>
              <a:t>approxima-tion</a:t>
            </a:r>
            <a:r>
              <a:rPr lang="en-US" dirty="0"/>
              <a:t> algorithms for the problem. Can an </a:t>
            </a:r>
            <a:r>
              <a:rPr lang="en-US" dirty="0" err="1"/>
              <a:t>approximationalgorithm</a:t>
            </a:r>
            <a:r>
              <a:rPr lang="en-US" dirty="0"/>
              <a:t> be found whose performance ratio is </a:t>
            </a:r>
            <a:r>
              <a:rPr lang="en-US" dirty="0" err="1"/>
              <a:t>indepen</a:t>
            </a:r>
            <a:r>
              <a:rPr lang="en-US" dirty="0"/>
              <a:t>-dent of </a:t>
            </a:r>
            <a:r>
              <a:rPr lang="en-US" i="1" dirty="0"/>
              <a:t>k</a:t>
            </a:r>
            <a:r>
              <a:rPr lang="en-US" dirty="0"/>
              <a:t>? We suspect that ­(log </a:t>
            </a:r>
            <a:r>
              <a:rPr lang="en-US" i="1" dirty="0"/>
              <a:t>k</a:t>
            </a:r>
            <a:r>
              <a:rPr lang="en-US" dirty="0"/>
              <a:t>) might be a </a:t>
            </a:r>
            <a:r>
              <a:rPr lang="en-US" dirty="0" err="1"/>
              <a:t>lowerbound</a:t>
            </a:r>
            <a:r>
              <a:rPr lang="en-US" dirty="0"/>
              <a:t> on the possible approximability of the problem(within polynomial time), given that such a lower bound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-set </a:t>
            </a:r>
            <a:r>
              <a:rPr lang="de-DE" dirty="0" err="1"/>
              <a:t>cover</a:t>
            </a:r>
            <a:r>
              <a:rPr lang="de-DE" dirty="0"/>
              <a:t>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F7082F-80F5-4BD0-A486-6D24907742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625E56-3A63-4014-8786-170F790BE1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06EDC-210D-44B9-8F36-969C6F592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408B55F-D343-4B90-B4FA-A9EB5CEA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</a:t>
            </a:r>
            <a:r>
              <a:rPr lang="de-DE" b="1" dirty="0" err="1"/>
              <a:t>Complexity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Optimal K-</a:t>
            </a:r>
            <a:r>
              <a:rPr lang="de-DE" b="1" dirty="0" err="1"/>
              <a:t>Anonymity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238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Datatype - High-Dimensional Transaction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Transaction data is high-dimensional</a:t>
            </a:r>
          </a:p>
          <a:p>
            <a:r>
              <a:rPr lang="en-US" dirty="0"/>
              <a:t>Each dimension could be a potential </a:t>
            </a:r>
            <a:r>
              <a:rPr lang="en-US" i="1" dirty="0"/>
              <a:t>QID </a:t>
            </a:r>
            <a:r>
              <a:rPr lang="en-US" dirty="0"/>
              <a:t>attribute</a:t>
            </a:r>
          </a:p>
          <a:p>
            <a:r>
              <a:rPr lang="de-DE" dirty="0"/>
              <a:t>Curse of high-dimensionality</a:t>
            </a:r>
          </a:p>
          <a:p>
            <a:r>
              <a:rPr lang="de-DE" dirty="0"/>
              <a:t>Bound background knowledge of the attacker</a:t>
            </a:r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2050" name="Picture 2" descr="F:\PSI-MSem\5dbb589fabdcab96c9bb12877d5c15c4_preview_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73016"/>
            <a:ext cx="2818334" cy="21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Moving Object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Location-based services (LBS)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523E23-ED8F-45A6-A4AD-F769D0C5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72661"/>
            <a:ext cx="5544616" cy="516468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85130" y="3365765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- Background knowledge Attack</a:t>
            </a:r>
          </a:p>
          <a:p>
            <a:pPr algn="l"/>
            <a:r>
              <a:rPr lang="de-DE" dirty="0"/>
              <a:t>- Solution: k- Anonymity for   timestamp and location with radius Delta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1560" y="573325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0" dirty="0"/>
              <a:t>Source: </a:t>
            </a:r>
            <a:r>
              <a:rPr lang="en-US" sz="900" b="0" dirty="0"/>
              <a:t>Privacy-Preserving Data Publishing: A Survey of</a:t>
            </a:r>
          </a:p>
          <a:p>
            <a:r>
              <a:rPr lang="de-DE" sz="900" b="0" dirty="0"/>
              <a:t>Recent Developments</a:t>
            </a:r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Unstructured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Unstructural data can also have sensitive data and QID</a:t>
            </a:r>
          </a:p>
          <a:p>
            <a:r>
              <a:rPr lang="de-DE" dirty="0"/>
              <a:t>Text and Pictures</a:t>
            </a:r>
          </a:p>
          <a:p>
            <a:r>
              <a:rPr lang="en-US" dirty="0"/>
              <a:t>Sanitization</a:t>
            </a:r>
          </a:p>
          <a:p>
            <a:r>
              <a:rPr lang="de-DE" dirty="0"/>
              <a:t>de-</a:t>
            </a:r>
            <a:r>
              <a:rPr lang="de-DE" dirty="0" err="1"/>
              <a:t>identiﬁcation</a:t>
            </a:r>
            <a:r>
              <a:rPr lang="de-DE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1027" name="Picture 3" descr="F:\PSI-MSem\die-bundesbeauftragte-fc3bcr-den-datenschutz-und-informationsfreiheit-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00" y="1496113"/>
            <a:ext cx="2815654" cy="386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PSI-MSem\cl-monalisa2-DW-Wissenschaft-Turin-jp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95" y="3662269"/>
            <a:ext cx="2592288" cy="25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E1328E-9AF4-4ED3-884A-BB18226EB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en-US" dirty="0"/>
              <a:t>disclosure</a:t>
            </a:r>
          </a:p>
          <a:p>
            <a:pPr lvl="1"/>
            <a:r>
              <a:rPr lang="en-US" dirty="0"/>
              <a:t>Individual is linked to a particular record</a:t>
            </a:r>
          </a:p>
          <a:p>
            <a:r>
              <a:rPr lang="en-US" dirty="0"/>
              <a:t>Attribute disclosure</a:t>
            </a:r>
          </a:p>
          <a:p>
            <a:pPr lvl="1"/>
            <a:r>
              <a:rPr lang="en-US" dirty="0"/>
              <a:t>new information revealed about some </a:t>
            </a:r>
            <a:r>
              <a:rPr lang="de-DE" dirty="0"/>
              <a:t>individual</a:t>
            </a:r>
          </a:p>
          <a:p>
            <a:r>
              <a:rPr lang="en-US" dirty="0"/>
              <a:t>Tables give useful information to researchers, but</a:t>
            </a:r>
          </a:p>
          <a:p>
            <a:pPr lvl="1"/>
            <a:r>
              <a:rPr lang="en-US" dirty="0"/>
              <a:t>Record owners interest is to be anonym.</a:t>
            </a:r>
          </a:p>
          <a:p>
            <a:pPr lvl="2"/>
            <a:r>
              <a:rPr lang="en-US" dirty="0"/>
              <a:t>We have to anonymize</a:t>
            </a:r>
            <a:r>
              <a:rPr lang="de-DE" dirty="0"/>
              <a:t> </a:t>
            </a:r>
            <a:r>
              <a:rPr lang="en-US" dirty="0"/>
              <a:t>the data before releasing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FDDA15-1E22-4222-B007-F7EF40384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694D7-E7B7-4EBB-8619-8284865201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A6910-0933-43F2-8202-914F522F4C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75A54DF-9259-4AA8-948E-8B261B3C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903989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7C42F9-8E74-40CA-8AA0-C0AD6BFAC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Erase</a:t>
            </a:r>
            <a:endParaRPr lang="de-DE" dirty="0"/>
          </a:p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en-US" dirty="0"/>
              <a:t>considered in the above setup and ERASE are different. While the goal in the K-anonymization is to anonymize a given  </a:t>
            </a:r>
            <a:r>
              <a:rPr lang="de-DE" dirty="0" err="1"/>
              <a:t>database</a:t>
            </a:r>
            <a:r>
              <a:rPr lang="de-DE" dirty="0"/>
              <a:t>, in ERASE,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aim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sanitize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. </a:t>
            </a:r>
            <a:r>
              <a:rPr lang="de-DE" b="1" dirty="0"/>
              <a:t>(</a:t>
            </a:r>
            <a:r>
              <a:rPr lang="de-DE" dirty="0"/>
              <a:t>K</a:t>
            </a:r>
            <a:r>
              <a:rPr lang="de-DE" b="1" dirty="0"/>
              <a:t>-</a:t>
            </a:r>
            <a:r>
              <a:rPr lang="de-DE" b="1" dirty="0" err="1"/>
              <a:t>safety</a:t>
            </a:r>
            <a:r>
              <a:rPr lang="de-DE" b="1" dirty="0"/>
              <a:t>)</a:t>
            </a:r>
          </a:p>
          <a:p>
            <a:r>
              <a:rPr lang="en-US" dirty="0"/>
              <a:t>E denote the set of entities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associate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e 2 E </a:t>
            </a:r>
            <a:r>
              <a:rPr lang="en-US" dirty="0"/>
              <a:t>with a set of terms C(e) which collectively represent the entire knowledge the adversary has about the entity</a:t>
            </a:r>
          </a:p>
          <a:p>
            <a:r>
              <a:rPr lang="en-US" dirty="0"/>
              <a:t>Each disease is an entity, and its context includes the symptoms and the drugs used to cure the disease.</a:t>
            </a:r>
            <a:r>
              <a:rPr lang="de-DE" dirty="0"/>
              <a:t>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/>
              <a:t>protected</a:t>
            </a:r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dirty="0"/>
              <a:t>Problem NP-Hard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25A7C7-A5B6-4B13-A9D6-3724754DEF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FD571C-9DB0-4F33-8101-9F69BB1DEB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64C9BD-BB48-4958-9EF7-0B9AD95DE6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4005843-4524-4142-AAD9-795F09BD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Datatyp</a:t>
            </a:r>
            <a:r>
              <a:rPr lang="de-DE" b="1" dirty="0"/>
              <a:t> - </a:t>
            </a:r>
            <a:r>
              <a:rPr lang="de-DE" b="1" dirty="0" err="1"/>
              <a:t>Unstructured</a:t>
            </a:r>
            <a:r>
              <a:rPr lang="de-DE" b="1" dirty="0"/>
              <a:t> Data </a:t>
            </a:r>
            <a:r>
              <a:rPr lang="de-DE" b="1" dirty="0" err="1"/>
              <a:t>cont‘d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7291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67C864D-96CB-4AAD-8F69-46F95369D4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i="1" dirty="0"/>
              <a:t>k</a:t>
            </a:r>
            <a:r>
              <a:rPr lang="de-DE" dirty="0"/>
              <a:t>-Same. </a:t>
            </a:r>
            <a:r>
              <a:rPr lang="en-US" b="1" dirty="0"/>
              <a:t>Face identification </a:t>
            </a:r>
            <a:r>
              <a:rPr lang="en-US" dirty="0"/>
              <a:t>results when a face image is properly associated with explicit identifiers, such as name and address, of the person who is the subject of the face </a:t>
            </a:r>
            <a:r>
              <a:rPr lang="de-DE" dirty="0" err="1"/>
              <a:t>image</a:t>
            </a:r>
            <a:r>
              <a:rPr lang="de-DE" dirty="0"/>
              <a:t>.</a:t>
            </a:r>
          </a:p>
          <a:p>
            <a:r>
              <a:rPr lang="en-US" dirty="0"/>
              <a:t>In the next section, face recognition software is examined in detail. The goal of this work is to alter face images in such a way that automated face recognition cannot be reliably performed on the resulting images. Before claims of thwarting face recognition software can be made, more discussion is </a:t>
            </a:r>
            <a:r>
              <a:rPr lang="en-US"/>
              <a:t>needed on altering </a:t>
            </a:r>
            <a:r>
              <a:rPr lang="en-US" dirty="0"/>
              <a:t>face images. This is termed de-identification of face images, as described in Definition 2.7.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A2EFC3-F5F3-44F7-A354-3FDB28A8B47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989A17-18D4-4F20-8F30-B8827799AF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6B3509-98FF-413B-95F1-D9411CC2C6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496B6B-9684-4747-8FBE-1E47B83F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Datatyp</a:t>
            </a:r>
            <a:r>
              <a:rPr lang="de-DE" b="1" dirty="0"/>
              <a:t> - </a:t>
            </a:r>
            <a:r>
              <a:rPr lang="de-DE" b="1" dirty="0" err="1"/>
              <a:t>Unstructured</a:t>
            </a:r>
            <a:r>
              <a:rPr lang="de-DE" b="1" dirty="0"/>
              <a:t> Data </a:t>
            </a:r>
            <a:r>
              <a:rPr lang="de-DE" b="1" dirty="0" err="1"/>
              <a:t>cont‘d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67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Summary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K-anonymity, l-Diversity, t-clossness don‘t provide a full privacy protection</a:t>
            </a:r>
          </a:p>
          <a:p>
            <a:r>
              <a:rPr lang="de-DE" dirty="0"/>
              <a:t>Every privacy Modell tries to overcome the downsites of his parent</a:t>
            </a:r>
          </a:p>
          <a:p>
            <a:r>
              <a:rPr lang="de-DE" dirty="0"/>
              <a:t>All kind of data can leak privacy information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439D2A-782E-4435-8FDF-59992AB0F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 achieved if:</a:t>
            </a:r>
          </a:p>
          <a:p>
            <a:pPr lvl="1"/>
            <a:r>
              <a:rPr lang="en-US" dirty="0"/>
              <a:t>At least k matching record with the same quasi-identifiers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Attributes which identifies individuals explicitly </a:t>
            </a:r>
          </a:p>
          <a:p>
            <a:r>
              <a:rPr lang="en-US" dirty="0"/>
              <a:t>Quasi-identifiers</a:t>
            </a:r>
          </a:p>
          <a:p>
            <a:pPr lvl="1"/>
            <a:r>
              <a:rPr lang="en-US" dirty="0"/>
              <a:t>Identifies an record owner only by combination of other Qis</a:t>
            </a:r>
          </a:p>
          <a:p>
            <a:r>
              <a:rPr lang="en-US" dirty="0"/>
              <a:t>Sensitive Data</a:t>
            </a:r>
          </a:p>
          <a:p>
            <a:pPr lvl="1"/>
            <a:r>
              <a:rPr lang="en-US" dirty="0"/>
              <a:t>Data to which record owner doesn't want to get linked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92D87E-BB4F-4D9B-B1A3-7F22FE7800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70CA90-AC67-4927-9235-2F85DC31D6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F907BC-D7D5-4926-838E-B2BABE8D0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D7DD37-D477-4068-A739-1E0BF8D5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K-ANONYMITY </a:t>
            </a:r>
          </a:p>
        </p:txBody>
      </p:sp>
    </p:spTree>
    <p:extLst>
      <p:ext uri="{BB962C8B-B14F-4D97-AF65-F5344CB8AC3E}">
        <p14:creationId xmlns:p14="http://schemas.microsoft.com/office/powerpoint/2010/main" val="218887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F57CBBF-584D-4412-87ED-456ABF044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1B7546-A060-4E05-82F1-E84F0AF1A6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E25E-B969-4DC8-AFC4-2728A5DD2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E4DF9E-5A6A-47F3-8605-B938844D1A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095F09-1670-4988-9347-891DEB4B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K-Anonymity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85720F-1621-4C8A-ABD2-8E6A5372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56" y="1419684"/>
            <a:ext cx="3210061" cy="2415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4D82E5-6E87-485B-A839-E614D301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60" y="3431115"/>
            <a:ext cx="3457079" cy="25928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6D8702C-4641-4B77-85FE-E7BD0B08ADB2}"/>
              </a:ext>
            </a:extLst>
          </p:cNvPr>
          <p:cNvSpPr txBox="1"/>
          <p:nvPr/>
        </p:nvSpPr>
        <p:spPr>
          <a:xfrm>
            <a:off x="4944551" y="31031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2: 3-Anoymized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244F2D-A47F-4DF3-BE03-074FFBF40233}"/>
              </a:ext>
            </a:extLst>
          </p:cNvPr>
          <p:cNvSpPr txBox="1"/>
          <p:nvPr/>
        </p:nvSpPr>
        <p:spPr>
          <a:xfrm>
            <a:off x="1157038" y="10503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1: original </a:t>
            </a: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061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76F1B7-5B4C-475F-A809-6EE3BFF59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Adversary has access to table</a:t>
            </a:r>
          </a:p>
          <a:p>
            <a:pPr lvl="1"/>
            <a:r>
              <a:rPr lang="en-US" dirty="0"/>
              <a:t>And knows that the table is generalized + knows the domain of the attributes</a:t>
            </a:r>
          </a:p>
          <a:p>
            <a:r>
              <a:rPr lang="en-US" dirty="0"/>
              <a:t>Instance-level background knowledge</a:t>
            </a:r>
          </a:p>
          <a:p>
            <a:pPr lvl="1"/>
            <a:r>
              <a:rPr lang="en-US" dirty="0"/>
              <a:t>Adversary knows that his target does not suffer from a disease</a:t>
            </a:r>
          </a:p>
          <a:p>
            <a:pPr lvl="2"/>
            <a:r>
              <a:rPr lang="en-US" dirty="0"/>
              <a:t>May conclude what the target really suffers from</a:t>
            </a:r>
          </a:p>
          <a:p>
            <a:r>
              <a:rPr lang="en-US" dirty="0"/>
              <a:t>Demographic background knowledge</a:t>
            </a:r>
          </a:p>
          <a:p>
            <a:pPr lvl="1"/>
            <a:r>
              <a:rPr lang="en-US" dirty="0"/>
              <a:t>Adversary knows </a:t>
            </a:r>
            <a:r>
              <a:rPr lang="en-US" dirty="0" err="1"/>
              <a:t>e.g</a:t>
            </a:r>
            <a:r>
              <a:rPr lang="en-US" dirty="0"/>
              <a:t> P(t[condition] = cancer| t[Age]&gt;=40)</a:t>
            </a:r>
          </a:p>
          <a:p>
            <a:pPr lvl="2"/>
            <a:r>
              <a:rPr lang="en-US" dirty="0"/>
              <a:t>May use it to interference about records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94F70-B7EF-4C12-9AE7-956450F478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F7B15-09B7-4C02-BEFE-A16EB25204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3CFF6-12F4-493D-97F2-8B11CF5363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34BEA00-FDF4-41DD-BE03-4806982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Adversary’s Knowledge is Unknown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75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  <a:p>
            <a:r>
              <a:rPr lang="en-US" dirty="0"/>
              <a:t>Background Knowledge Attack/attribute linkage</a:t>
            </a:r>
          </a:p>
          <a:p>
            <a:r>
              <a:rPr lang="en-US" dirty="0"/>
              <a:t>Unsorted Matching Attacks</a:t>
            </a:r>
          </a:p>
          <a:p>
            <a:r>
              <a:rPr lang="en-US" dirty="0"/>
              <a:t>Complementary Release Attack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Wiegand &amp; Ludwig Schallner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Attacks on K-ANONYMITY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28B2314-EA01-4E8C-8BE7-ECBAA0B7E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/>
          <a:p>
            <a:r>
              <a:rPr lang="en-US" dirty="0"/>
              <a:t>This attack is based on the homogeneity of data</a:t>
            </a:r>
          </a:p>
          <a:p>
            <a:pPr lvl="1"/>
            <a:r>
              <a:rPr lang="en-US" dirty="0"/>
              <a:t>Age and Zip-Code of the target</a:t>
            </a:r>
          </a:p>
          <a:p>
            <a:pPr lvl="2"/>
            <a:r>
              <a:rPr lang="en-US" dirty="0"/>
              <a:t>Leads to concluding of disease of the record owner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0A4336-E51A-4E5B-9447-8611A2E596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4B249F-E965-425F-ABB0-889A92CC7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FD7C77-691E-4BBF-BA2F-83CB670234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6A3F582-8596-4106-89D0-7C9AD986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AF9F48-C339-43FE-A2E3-393D9589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1810A6-58CE-44E7-B84B-3A9FED100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2EDF2D-E22D-4111-B791-CA1B22C49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attack is based on background </a:t>
            </a:r>
            <a:r>
              <a:rPr lang="en-US" dirty="0" err="1"/>
              <a:t>knowlegde</a:t>
            </a:r>
            <a:endParaRPr lang="en-US" dirty="0"/>
          </a:p>
          <a:p>
            <a:pPr lvl="1"/>
            <a:r>
              <a:rPr lang="en-US" dirty="0"/>
              <a:t>Alice knows additionally that e.g. Carl(36, 47605) has a low risk of heart disease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onclude he has cancer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28F102-CDB3-41C8-8D94-CB806376B4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C1C321-4680-4D84-9195-40BE4EC659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D21FA-A127-486F-963C-2CBB16E98C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4D44C4-357D-44B2-8D47-D4AB70C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Knowledge </a:t>
            </a:r>
            <a:r>
              <a:rPr lang="de-DE" dirty="0" err="1"/>
              <a:t>Attack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5831B25-B1FB-4227-BF6E-5DF268BA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F7B54C-52F5-429B-AABD-254DEB3E4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62038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dec3670c-0d6f-4455-9c2f-971d108358d4" Revision="1" Stencil="System.MyShapes" StencilVersion="1.0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566C5A5A-5A83-4A95-95C1-260C6D486DE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2720</Words>
  <Application>Microsoft Office PowerPoint</Application>
  <PresentationFormat>Bildschirmpräsentation (4:3)</PresentationFormat>
  <Paragraphs>547</Paragraphs>
  <Slides>32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Cambria Math</vt:lpstr>
      <vt:lpstr>Wingdings</vt:lpstr>
      <vt:lpstr>1_VorlageLSPI</vt:lpstr>
      <vt:lpstr>Barriers to the implementation of k-anonymity and related microdata anonymization techniques in a realworld application</vt:lpstr>
      <vt:lpstr>Index</vt:lpstr>
      <vt:lpstr>Introduction </vt:lpstr>
      <vt:lpstr>K-ANONYMITY </vt:lpstr>
      <vt:lpstr>Example of K-Anonymity</vt:lpstr>
      <vt:lpstr>The Adversary’s Knowledge is Unknown </vt:lpstr>
      <vt:lpstr>Attacks on K-ANONYMITY </vt:lpstr>
      <vt:lpstr>Homogeneity Attack</vt:lpstr>
      <vt:lpstr>Background Knowledge Attack</vt:lpstr>
      <vt:lpstr>Unsorted Matching Attacks</vt:lpstr>
      <vt:lpstr>Complementary Release Attack</vt:lpstr>
      <vt:lpstr>Complementary Release Attack</vt:lpstr>
      <vt:lpstr>L-Diversity</vt:lpstr>
      <vt:lpstr>L-Diversity</vt:lpstr>
      <vt:lpstr>L-diversity Weakness</vt:lpstr>
      <vt:lpstr>4. t-Closeness</vt:lpstr>
      <vt:lpstr>4. t-Closeness cont´d</vt:lpstr>
      <vt:lpstr>5. Extended Scenarios - Multiple Release Publishing</vt:lpstr>
      <vt:lpstr>5. Extended Scenarios – Multiple Release Publishing</vt:lpstr>
      <vt:lpstr>5. Extended Scenarios - Sequential Release Publishing</vt:lpstr>
      <vt:lpstr>5. Extended Scenarios - Sequential Release Publishing</vt:lpstr>
      <vt:lpstr>5. Extended Scenarios - Continuous Data Publishing </vt:lpstr>
      <vt:lpstr>5. Extended Scenarios - Continuous Data Publishing </vt:lpstr>
      <vt:lpstr>5. EXTENDED SCENARIOS - Collaborative Data Publishing </vt:lpstr>
      <vt:lpstr>Finding the optimal solution</vt:lpstr>
      <vt:lpstr>5. Complexity of Optimal K-Anonymity</vt:lpstr>
      <vt:lpstr>6. Datatype - High-Dimensional Transaction Data</vt:lpstr>
      <vt:lpstr>6. Datatyp - Moving Object Data</vt:lpstr>
      <vt:lpstr>6. Datatyp - Unstructured Data</vt:lpstr>
      <vt:lpstr>Datatyp - Unstructured Data cont‘d</vt:lpstr>
      <vt:lpstr>Datatyp - Unstructured Data cont‘d</vt:lpstr>
      <vt:lpstr>7. 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Andi h</cp:lastModifiedBy>
  <cp:revision>260</cp:revision>
  <cp:lastPrinted>2018-01-29T10:26:05Z</cp:lastPrinted>
  <dcterms:created xsi:type="dcterms:W3CDTF">2016-01-24T22:07:33Z</dcterms:created>
  <dcterms:modified xsi:type="dcterms:W3CDTF">2018-01-31T13:31:09Z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