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68" r:id="rId6"/>
    <p:sldId id="259" r:id="rId7"/>
    <p:sldId id="263" r:id="rId8"/>
    <p:sldId id="264" r:id="rId9"/>
    <p:sldId id="260" r:id="rId10"/>
    <p:sldId id="265" r:id="rId11"/>
    <p:sldId id="266" r:id="rId12"/>
    <p:sldId id="262" r:id="rId13"/>
    <p:sldId id="261" r:id="rId14"/>
    <p:sldId id="267" r:id="rId15"/>
  </p:sldIdLst>
  <p:sldSz cx="9144000" cy="6858000" type="screen4x3"/>
  <p:notesSz cx="7099300" cy="10234613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7A"/>
    <a:srgbClr val="004078"/>
    <a:srgbClr val="003366"/>
    <a:srgbClr val="336699"/>
    <a:srgbClr val="003300"/>
    <a:srgbClr val="FFFFCC"/>
    <a:srgbClr val="660066"/>
    <a:srgbClr val="E6B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604" autoAdjust="0"/>
  </p:normalViewPr>
  <p:slideViewPr>
    <p:cSldViewPr snapToObjects="1">
      <p:cViewPr varScale="1">
        <p:scale>
          <a:sx n="114" d="100"/>
          <a:sy n="114" d="100"/>
        </p:scale>
        <p:origin x="81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1" d="100"/>
          <a:sy n="51" d="100"/>
        </p:scale>
        <p:origin x="29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endParaRPr lang="de-DE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5BB45A7C-CD8D-4615-9E21-7904701129AE}" type="datetimeFigureOut">
              <a:rPr lang="de-DE"/>
              <a:pPr/>
              <a:t>21.01.2018</a:t>
            </a:fld>
            <a:endParaRPr lang="de-DE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endParaRPr lang="de-DE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E242EFC1-08D3-4DD8-B15E-4C1B55AD07D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947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t" anchorCtr="0" compatLnSpc="1">
            <a:prstTxWarp prst="textNoShape">
              <a:avLst/>
            </a:prstTxWarp>
          </a:bodyPr>
          <a:lstStyle>
            <a:lvl1pPr algn="l" defTabSz="965184">
              <a:defRPr sz="14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t" anchorCtr="0" compatLnSpc="1">
            <a:prstTxWarp prst="textNoShape">
              <a:avLst/>
            </a:prstTxWarp>
          </a:bodyPr>
          <a:lstStyle>
            <a:lvl1pPr algn="r" defTabSz="965184">
              <a:defRPr sz="14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59338"/>
            <a:ext cx="56769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b" anchorCtr="0" compatLnSpc="1">
            <a:prstTxWarp prst="textNoShape">
              <a:avLst/>
            </a:prstTxWarp>
          </a:bodyPr>
          <a:lstStyle>
            <a:lvl1pPr algn="l" defTabSz="965184">
              <a:defRPr sz="14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b" anchorCtr="0" compatLnSpc="1">
            <a:prstTxWarp prst="textNoShape">
              <a:avLst/>
            </a:prstTxWarp>
          </a:bodyPr>
          <a:lstStyle>
            <a:lvl1pPr algn="r" defTabSz="965184">
              <a:defRPr sz="1400" b="0"/>
            </a:lvl1pPr>
          </a:lstStyle>
          <a:p>
            <a:pPr>
              <a:defRPr/>
            </a:pPr>
            <a:fld id="{4351B0B5-D942-48DD-B88D-7AC11D76AF2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61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107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7" descr="pppstyles-07-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59513"/>
            <a:ext cx="91440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2771" name="Group 6"/>
          <p:cNvGrpSpPr>
            <a:grpSpLocks/>
          </p:cNvGrpSpPr>
          <p:nvPr/>
        </p:nvGrpSpPr>
        <p:grpSpPr bwMode="auto">
          <a:xfrm>
            <a:off x="152400" y="549275"/>
            <a:ext cx="8451850" cy="879475"/>
            <a:chOff x="138" y="108"/>
            <a:chExt cx="5182" cy="554"/>
          </a:xfrm>
        </p:grpSpPr>
        <p:sp>
          <p:nvSpPr>
            <p:cNvPr id="16" name="Rectangle 7"/>
            <p:cNvSpPr>
              <a:spLocks noChangeArrowheads="1"/>
            </p:cNvSpPr>
            <p:nvPr userDrawn="1"/>
          </p:nvSpPr>
          <p:spPr bwMode="gray">
            <a:xfrm>
              <a:off x="340" y="108"/>
              <a:ext cx="27" cy="554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en-US" sz="2400" b="0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gray">
            <a:xfrm>
              <a:off x="138" y="497"/>
              <a:ext cx="5182" cy="20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kumimoji="1" lang="en-US" sz="2400" b="0"/>
            </a:p>
          </p:txBody>
        </p:sp>
      </p:grpSp>
      <p:sp>
        <p:nvSpPr>
          <p:cNvPr id="20" name="Rectangle 16"/>
          <p:cNvSpPr>
            <a:spLocks noChangeArrowheads="1"/>
          </p:cNvSpPr>
          <p:nvPr/>
        </p:nvSpPr>
        <p:spPr bwMode="gray">
          <a:xfrm>
            <a:off x="196850" y="6248400"/>
            <a:ext cx="8947150" cy="31750"/>
          </a:xfrm>
          <a:prstGeom prst="rect">
            <a:avLst/>
          </a:prstGeom>
          <a:solidFill>
            <a:srgbClr val="00407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1" lang="en-US" sz="2400" b="0"/>
          </a:p>
        </p:txBody>
      </p:sp>
      <p:pic>
        <p:nvPicPr>
          <p:cNvPr id="32777" name="Picture 18" descr="Logo-sw-transparent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5715000"/>
            <a:ext cx="914400" cy="9128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327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527175"/>
            <a:ext cx="7704138" cy="1470025"/>
          </a:xfrm>
        </p:spPr>
        <p:txBody>
          <a:bodyPr wrap="square"/>
          <a:lstStyle>
            <a:lvl1pPr algn="ctr">
              <a:defRPr b="1" smtClean="0">
                <a:latin typeface="Arial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278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9375" y="3243263"/>
            <a:ext cx="6400800" cy="982662"/>
          </a:xfrm>
          <a:ln algn="ctr"/>
        </p:spPr>
        <p:txBody>
          <a:bodyPr lIns="36000" rIns="18000" anchor="ctr"/>
          <a:lstStyle>
            <a:lvl1pPr marL="0" indent="0" algn="ctr" defTabSz="1081088">
              <a:lnSpc>
                <a:spcPct val="100000"/>
              </a:lnSpc>
              <a:spcBef>
                <a:spcPct val="0"/>
              </a:spcBef>
              <a:buSzTx/>
              <a:buFontTx/>
              <a:buNone/>
              <a:tabLst>
                <a:tab pos="2403475" algn="l"/>
              </a:tabLst>
              <a:defRPr smtClean="0">
                <a:solidFill>
                  <a:srgbClr val="00407A"/>
                </a:solidFill>
                <a:latin typeface="Arial" charset="0"/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1444625" y="4941888"/>
            <a:ext cx="6223000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18000" anchor="ctr"/>
          <a:lstStyle/>
          <a:p>
            <a:pPr defTabSz="1081088" eaLnBrk="0" hangingPunct="0">
              <a:tabLst>
                <a:tab pos="2403475" algn="l"/>
              </a:tabLst>
            </a:pPr>
            <a:r>
              <a:rPr lang="de-DE" sz="1600" b="0" dirty="0">
                <a:solidFill>
                  <a:srgbClr val="00407A"/>
                </a:solidFill>
              </a:rPr>
              <a:t>Lehrstuhl für Kognitive</a:t>
            </a:r>
            <a:r>
              <a:rPr lang="de-DE" sz="1600" b="0" baseline="0" dirty="0">
                <a:solidFill>
                  <a:srgbClr val="00407A"/>
                </a:solidFill>
              </a:rPr>
              <a:t> Systeme</a:t>
            </a:r>
            <a:endParaRPr lang="de-DE" sz="1600" b="0" dirty="0">
              <a:solidFill>
                <a:srgbClr val="00407A"/>
              </a:solidFill>
            </a:endParaRPr>
          </a:p>
          <a:p>
            <a:pPr defTabSz="1081088" eaLnBrk="0" hangingPunct="0">
              <a:tabLst>
                <a:tab pos="2403475" algn="l"/>
              </a:tabLst>
            </a:pPr>
            <a:r>
              <a:rPr lang="de-DE" sz="1600" b="0" dirty="0">
                <a:solidFill>
                  <a:srgbClr val="00407A"/>
                </a:solidFill>
              </a:rPr>
              <a:t>Fakultät WIAI </a:t>
            </a:r>
          </a:p>
          <a:p>
            <a:pPr defTabSz="1081088" eaLnBrk="0" hangingPunct="0">
              <a:tabLst>
                <a:tab pos="2403475" algn="l"/>
              </a:tabLst>
            </a:pPr>
            <a:r>
              <a:rPr lang="de-DE" sz="1600" b="0" dirty="0">
                <a:solidFill>
                  <a:srgbClr val="00407A"/>
                </a:solidFill>
              </a:rPr>
              <a:t>Otto-Friedrich-Universität Bamberg</a:t>
            </a:r>
          </a:p>
        </p:txBody>
      </p:sp>
      <p:sp>
        <p:nvSpPr>
          <p:cNvPr id="3278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3914775" y="4397375"/>
            <a:ext cx="1296988" cy="47625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18.05.2017</a:t>
            </a:r>
          </a:p>
        </p:txBody>
      </p:sp>
    </p:spTree>
  </p:cSld>
  <p:clrMapOvr>
    <a:masterClrMapping/>
  </p:clrMapOvr>
  <p:transition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7" descr="pppstyles-07-0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259513"/>
            <a:ext cx="91440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6"/>
          <p:cNvGrpSpPr>
            <a:grpSpLocks/>
          </p:cNvGrpSpPr>
          <p:nvPr userDrawn="1"/>
        </p:nvGrpSpPr>
        <p:grpSpPr bwMode="auto">
          <a:xfrm>
            <a:off x="34925" y="188913"/>
            <a:ext cx="7705725" cy="879475"/>
            <a:chOff x="138" y="108"/>
            <a:chExt cx="5182" cy="554"/>
          </a:xfrm>
        </p:grpSpPr>
        <p:sp>
          <p:nvSpPr>
            <p:cNvPr id="16" name="Rectangle 7"/>
            <p:cNvSpPr>
              <a:spLocks noChangeArrowheads="1"/>
            </p:cNvSpPr>
            <p:nvPr userDrawn="1"/>
          </p:nvSpPr>
          <p:spPr bwMode="gray">
            <a:xfrm>
              <a:off x="340" y="108"/>
              <a:ext cx="28" cy="554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en-US" sz="2400" b="0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gray">
            <a:xfrm>
              <a:off x="138" y="497"/>
              <a:ext cx="5182" cy="20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kumimoji="1" lang="en-US" sz="2400" b="0"/>
            </a:p>
          </p:txBody>
        </p:sp>
      </p:grpSp>
      <p:sp>
        <p:nvSpPr>
          <p:cNvPr id="18" name="Rectangle 16"/>
          <p:cNvSpPr>
            <a:spLocks noChangeArrowheads="1"/>
          </p:cNvSpPr>
          <p:nvPr userDrawn="1"/>
        </p:nvSpPr>
        <p:spPr bwMode="gray">
          <a:xfrm>
            <a:off x="196850" y="6248400"/>
            <a:ext cx="8947150" cy="31750"/>
          </a:xfrm>
          <a:prstGeom prst="rect">
            <a:avLst/>
          </a:prstGeom>
          <a:solidFill>
            <a:srgbClr val="00407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1" lang="en-US" sz="2400" b="0"/>
          </a:p>
        </p:txBody>
      </p:sp>
      <p:pic>
        <p:nvPicPr>
          <p:cNvPr id="19" name="Picture 18" descr="Logo-sw-transparent_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6026150"/>
            <a:ext cx="573088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18.05.2017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Andreas Heimann &amp; Matthias Puchta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430213" y="838200"/>
            <a:ext cx="8570912" cy="5526600"/>
          </a:xfrm>
        </p:spPr>
        <p:txBody>
          <a:bodyPr/>
          <a:lstStyle>
            <a:lvl3pPr marL="717550" indent="-180975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2" name="Rectangle 10"/>
          <p:cNvSpPr>
            <a:spLocks noChangeArrowheads="1"/>
          </p:cNvSpPr>
          <p:nvPr userDrawn="1"/>
        </p:nvSpPr>
        <p:spPr bwMode="auto">
          <a:xfrm>
            <a:off x="1981200" y="6524625"/>
            <a:ext cx="62611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18000" anchor="ctr"/>
          <a:lstStyle/>
          <a:p>
            <a:pPr algn="r" defTabSz="1081088" eaLnBrk="0" hangingPunct="0">
              <a:tabLst>
                <a:tab pos="2403475" algn="l"/>
              </a:tabLst>
            </a:pPr>
            <a:r>
              <a:rPr lang="de-DE" sz="1200" b="0" dirty="0">
                <a:solidFill>
                  <a:srgbClr val="00407A"/>
                </a:solidFill>
              </a:rPr>
              <a:t>Lehrstuhl für Kognitive Systeme – Otto-Friedrich-Universität Bamberg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0213" y="265113"/>
            <a:ext cx="78867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20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213" y="838200"/>
            <a:ext cx="8561387" cy="550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err="1"/>
              <a:t>rt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noProof="1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Sixth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31913" y="6208713"/>
            <a:ext cx="12969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lvl1pPr algn="l" defTabSz="1081088" eaLnBrk="0" hangingPunct="0">
              <a:tabLst>
                <a:tab pos="2403475" algn="l"/>
              </a:tabLst>
              <a:defRPr sz="1200" b="0">
                <a:solidFill>
                  <a:srgbClr val="00407A"/>
                </a:solidFill>
              </a:defRPr>
            </a:lvl1pPr>
          </a:lstStyle>
          <a:p>
            <a:fld id="{4B008DF5-449C-4CDB-99E5-200AB76F51BF}" type="datetime1">
              <a:rPr lang="de-DE"/>
              <a:pPr/>
              <a:t>21.01.2018</a:t>
            </a:fld>
            <a:endParaRPr lang="de-DE" dirty="0"/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55900" y="6308725"/>
            <a:ext cx="5487988" cy="288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lvl1pPr algn="r" defTabSz="1081088" eaLnBrk="0" hangingPunct="0">
              <a:tabLst>
                <a:tab pos="2403475" algn="l"/>
              </a:tabLst>
              <a:defRPr sz="1200" b="0">
                <a:solidFill>
                  <a:srgbClr val="00407A"/>
                </a:solidFill>
              </a:defRPr>
            </a:lvl1pPr>
          </a:lstStyle>
          <a:p>
            <a:r>
              <a:rPr lang="de-DE"/>
              <a:t>Fußzeile - Bitte entsprechend anpassen...</a:t>
            </a:r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5338" y="6408738"/>
            <a:ext cx="4778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407A"/>
                </a:solidFill>
              </a:defRPr>
            </a:lvl1pPr>
          </a:lstStyle>
          <a:p>
            <a:fld id="{50E76E58-F275-47A3-BB17-470016A267B6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0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9pPr>
    </p:titleStyle>
    <p:bodyStyle>
      <a:lvl1pPr marL="269875" indent="-269875" algn="l" defTabSz="6350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7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7325" algn="l" defTabSz="6350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3366"/>
        </a:buClr>
        <a:buSzPct val="12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717550" indent="-18097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00407A"/>
        </a:buClr>
        <a:buSzPct val="12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987425" indent="-171450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•"/>
        <a:defRPr sz="2000">
          <a:solidFill>
            <a:schemeClr val="tx1"/>
          </a:solidFill>
          <a:latin typeface="+mn-lt"/>
        </a:defRPr>
      </a:lvl4pPr>
      <a:lvl5pPr marL="1350963" indent="-177800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 sz="2000">
          <a:solidFill>
            <a:schemeClr val="tx1"/>
          </a:solidFill>
          <a:latin typeface="+mn-lt"/>
        </a:defRPr>
      </a:lvl5pPr>
      <a:lvl6pPr marL="16002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6pPr>
      <a:lvl7pPr marL="20574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7pPr>
      <a:lvl8pPr marL="25146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8pPr>
      <a:lvl9pPr marL="29718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04850" y="1772816"/>
            <a:ext cx="7704138" cy="1470025"/>
          </a:xfrm>
        </p:spPr>
        <p:txBody>
          <a:bodyPr/>
          <a:lstStyle/>
          <a:p>
            <a:r>
              <a:rPr lang="en-US" b="0" dirty="0"/>
              <a:t>Barriers to the implementation of k-anonymity</a:t>
            </a:r>
            <a:br>
              <a:rPr lang="en-US" b="0" dirty="0"/>
            </a:br>
            <a:r>
              <a:rPr lang="en-US" b="0" dirty="0"/>
              <a:t>and related microdata anonymization techniques</a:t>
            </a:r>
            <a:br>
              <a:rPr lang="en-US" b="0" dirty="0"/>
            </a:br>
            <a:r>
              <a:rPr lang="de-DE" b="0" dirty="0"/>
              <a:t>in a </a:t>
            </a:r>
            <a:r>
              <a:rPr lang="de-DE" b="0" dirty="0" err="1"/>
              <a:t>realworld</a:t>
            </a:r>
            <a:r>
              <a:rPr lang="de-DE" b="0" dirty="0"/>
              <a:t> </a:t>
            </a:r>
            <a:r>
              <a:rPr lang="de-DE" b="0" dirty="0" err="1"/>
              <a:t>application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9632" y="4005064"/>
            <a:ext cx="6400800" cy="982662"/>
          </a:xfrm>
        </p:spPr>
        <p:txBody>
          <a:bodyPr/>
          <a:lstStyle/>
          <a:p>
            <a:r>
              <a:rPr lang="de-DE" dirty="0"/>
              <a:t>Andreas Wiegand</a:t>
            </a:r>
          </a:p>
          <a:p>
            <a:r>
              <a:rPr lang="de-DE" dirty="0"/>
              <a:t>Ludwig </a:t>
            </a:r>
            <a:r>
              <a:rPr lang="de-DE" dirty="0" err="1"/>
              <a:t>Schallner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082305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F315B-3D66-4582-BD2E-B5CF68CF0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Pr0blems </a:t>
            </a:r>
            <a:r>
              <a:rPr lang="de-DE" dirty="0" err="1"/>
              <a:t>with</a:t>
            </a:r>
            <a:r>
              <a:rPr lang="de-DE" dirty="0"/>
              <a:t> l-</a:t>
            </a:r>
            <a:r>
              <a:rPr lang="de-DE" dirty="0" err="1"/>
              <a:t>diversity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D016CC-39B2-45FF-8A84-ED244F5D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CF5D6B-468B-404B-9403-11972A2A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3AD6479-C7D5-46BC-9148-10AF544DFB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l-Diversity may be difficult and unnecessary to</a:t>
            </a:r>
          </a:p>
          <a:p>
            <a:pPr marL="0" indent="0">
              <a:buNone/>
            </a:pPr>
            <a:r>
              <a:rPr lang="en-US" dirty="0"/>
              <a:t>achieve. The argument is the same given against</a:t>
            </a:r>
          </a:p>
          <a:p>
            <a:pPr marL="0" indent="0">
              <a:buNone/>
            </a:pPr>
            <a:r>
              <a:rPr lang="en-US" dirty="0"/>
              <a:t>p-sensitive k-anonymity in Example 2 above.</a:t>
            </a:r>
          </a:p>
          <a:p>
            <a:r>
              <a:rPr lang="en-US" dirty="0"/>
              <a:t>l-Diversity is insufficient to prevent attribute disclosure.</a:t>
            </a:r>
          </a:p>
          <a:p>
            <a:pPr marL="0" indent="0">
              <a:buNone/>
            </a:pPr>
            <a:r>
              <a:rPr lang="en-US" dirty="0"/>
              <a:t>At least the following two attacks are </a:t>
            </a:r>
            <a:r>
              <a:rPr lang="de-DE" dirty="0" err="1"/>
              <a:t>conceivable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 err="1"/>
              <a:t>Skewness</a:t>
            </a:r>
            <a:r>
              <a:rPr lang="de-DE" dirty="0"/>
              <a:t> </a:t>
            </a:r>
            <a:r>
              <a:rPr lang="de-DE" dirty="0" err="1"/>
              <a:t>attack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 err="1"/>
              <a:t>Similarity</a:t>
            </a:r>
            <a:r>
              <a:rPr lang="de-DE" dirty="0"/>
              <a:t> </a:t>
            </a:r>
            <a:r>
              <a:rPr lang="de-DE" dirty="0" err="1"/>
              <a:t>attack</a:t>
            </a:r>
            <a:r>
              <a:rPr lang="de-DE" dirty="0"/>
              <a:t>: </a:t>
            </a:r>
            <a:r>
              <a:rPr lang="de-DE" dirty="0" err="1"/>
              <a:t>sematical</a:t>
            </a:r>
            <a:r>
              <a:rPr lang="de-DE" dirty="0"/>
              <a:t> same </a:t>
            </a:r>
            <a:r>
              <a:rPr lang="de-DE" dirty="0" err="1"/>
              <a:t>cofidentail</a:t>
            </a:r>
            <a:r>
              <a:rPr lang="de-DE" dirty="0"/>
              <a:t> </a:t>
            </a:r>
            <a:r>
              <a:rPr lang="de-DE" dirty="0" err="1"/>
              <a:t>attributes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7B792D-2998-422A-8AFD-846A7976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885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774710-EF24-496F-8E16-1860EB945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t-</a:t>
            </a:r>
            <a:r>
              <a:rPr lang="de-DE" dirty="0" err="1"/>
              <a:t>close´ness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9087A1-C8F7-429D-9539-28EFF980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A1720A-77AB-4E5A-8054-A5D03172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</a:t>
            </a:r>
            <a:r>
              <a:rPr lang="de-DE" dirty="0" err="1"/>
              <a:t>Schallner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0F3C5B2-53AA-499A-886B-AA06C3A929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Definition: </a:t>
            </a:r>
            <a:r>
              <a:rPr lang="en-US" dirty="0"/>
              <a:t>Definition 4 (t-Closeness): A data set is said to</a:t>
            </a:r>
          </a:p>
          <a:p>
            <a:pPr marL="0" indent="0">
              <a:buNone/>
            </a:pPr>
            <a:r>
              <a:rPr lang="en-US" dirty="0"/>
              <a:t>satisfy t-closeness if, for each group of records sharing</a:t>
            </a:r>
          </a:p>
          <a:p>
            <a:pPr marL="0" indent="0">
              <a:buNone/>
            </a:pPr>
            <a:r>
              <a:rPr lang="en-US" dirty="0"/>
              <a:t>a combination of key attributes, the distance between</a:t>
            </a:r>
          </a:p>
          <a:p>
            <a:pPr marL="0" indent="0">
              <a:buNone/>
            </a:pPr>
            <a:r>
              <a:rPr lang="en-US" dirty="0"/>
              <a:t>the distribution of the confidential attribute in the group</a:t>
            </a:r>
          </a:p>
          <a:p>
            <a:pPr marL="0" indent="0">
              <a:buNone/>
            </a:pPr>
            <a:r>
              <a:rPr lang="en-US" dirty="0"/>
              <a:t>and the distribution of the attribute in the whole data</a:t>
            </a:r>
          </a:p>
          <a:p>
            <a:pPr marL="0" indent="0">
              <a:buNone/>
            </a:pPr>
            <a:r>
              <a:rPr lang="en-US" dirty="0"/>
              <a:t>set is no more than a threshold t.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D3FDF2-2764-4BE6-BE4D-51DAF1C1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80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4D9F5-7E88-40DD-A611-56459F70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t-</a:t>
            </a:r>
            <a:r>
              <a:rPr lang="de-DE" dirty="0" err="1"/>
              <a:t>close´ness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1886F5-D8A0-4AB2-A12D-B44314A08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640035-9623-4075-BDEE-7833C664A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031245-BB29-41F9-8C5E-156AFC6124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Problems:</a:t>
            </a:r>
          </a:p>
          <a:p>
            <a:pPr marL="0" indent="0">
              <a:buNone/>
            </a:pPr>
            <a:r>
              <a:rPr lang="en-US" dirty="0"/>
              <a:t>Whereas the paper [7] elaborates on several ways</a:t>
            </a:r>
          </a:p>
          <a:p>
            <a:pPr marL="0" indent="0">
              <a:buNone/>
            </a:pPr>
            <a:r>
              <a:rPr lang="en-US" dirty="0"/>
              <a:t>o check t-closeness (using several distances between</a:t>
            </a:r>
          </a:p>
          <a:p>
            <a:pPr marL="0" indent="0">
              <a:buNone/>
            </a:pPr>
            <a:r>
              <a:rPr lang="de-DE" dirty="0" err="1"/>
              <a:t>distributions</a:t>
            </a:r>
            <a:r>
              <a:rPr lang="de-DE" dirty="0"/>
              <a:t>),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computational</a:t>
            </a:r>
            <a:r>
              <a:rPr lang="de-DE" dirty="0"/>
              <a:t> </a:t>
            </a:r>
            <a:r>
              <a:rPr lang="de-DE" dirty="0" err="1"/>
              <a:t>procedure</a:t>
            </a:r>
            <a:endParaRPr lang="de-DE" dirty="0"/>
          </a:p>
          <a:p>
            <a:pPr marL="0" indent="0">
              <a:buNone/>
            </a:pPr>
            <a:r>
              <a:rPr lang="en-US" dirty="0"/>
              <a:t>to enforce this property is given.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C5C671-02F4-435F-A4CA-4659E030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306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F76F7-DA21-4280-B132-DB1CBFFB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Differential </a:t>
            </a:r>
            <a:r>
              <a:rPr lang="de-DE"/>
              <a:t>privacy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50A201-5742-48F2-9C76-90EB7278D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5609BE-6FD9-442B-89BF-1438B615F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3AB503-2D36-4EFD-97BC-4FB481D902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878E9B-BDE0-4DC9-9BC7-6B1CE811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23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21.12.2017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1980406" y="1342286"/>
            <a:ext cx="8570912" cy="5526600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1. </a:t>
            </a:r>
            <a:r>
              <a:rPr lang="de-DE" dirty="0" err="1"/>
              <a:t>Introduction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2. k-</a:t>
            </a:r>
            <a:r>
              <a:rPr lang="de-DE" dirty="0" err="1"/>
              <a:t>anonymity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3. p-sensitive k-</a:t>
            </a:r>
            <a:r>
              <a:rPr lang="de-DE" dirty="0" err="1"/>
              <a:t>anonymity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3. l-</a:t>
            </a:r>
            <a:r>
              <a:rPr lang="de-DE" dirty="0" err="1"/>
              <a:t>diversity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4. t-</a:t>
            </a:r>
            <a:r>
              <a:rPr lang="de-DE" dirty="0" err="1"/>
              <a:t>closemess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32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0723F1-042D-41C4-AFFC-ACAE0644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K-ANONYMITY 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3CC5F7-702F-4FC0-952C-5971C504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7463" y="6308725"/>
            <a:ext cx="1296987" cy="476250"/>
          </a:xfrm>
        </p:spPr>
        <p:txBody>
          <a:bodyPr/>
          <a:lstStyle/>
          <a:p>
            <a:r>
              <a:rPr lang="de-DE" dirty="0"/>
              <a:t>30.01.2017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868874-8302-4945-90E8-6EE4FEFD1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</a:t>
            </a:r>
            <a:r>
              <a:rPr lang="de-DE" dirty="0" err="1"/>
              <a:t>Schallner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2613A04-6545-4A3B-A57A-BCAC8EF8AE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Identifiers example: passport number, social </a:t>
            </a:r>
            <a:r>
              <a:rPr lang="en-US" dirty="0" err="1"/>
              <a:t>secutrity</a:t>
            </a:r>
            <a:r>
              <a:rPr lang="en-US" dirty="0"/>
              <a:t> number, </a:t>
            </a:r>
            <a:r>
              <a:rPr lang="en-US" dirty="0" err="1"/>
              <a:t>fullname</a:t>
            </a:r>
            <a:endParaRPr lang="en-US" dirty="0"/>
          </a:p>
          <a:p>
            <a:r>
              <a:rPr lang="en-US" dirty="0"/>
              <a:t>Key attributes are those in X that, in combination,</a:t>
            </a:r>
          </a:p>
          <a:p>
            <a:pPr marL="0" indent="0">
              <a:buNone/>
            </a:pPr>
            <a:r>
              <a:rPr lang="en-US" dirty="0"/>
              <a:t>can be linked with external information</a:t>
            </a:r>
          </a:p>
          <a:p>
            <a:pPr marL="0" indent="0">
              <a:buNone/>
            </a:pPr>
            <a:r>
              <a:rPr lang="en-US" dirty="0"/>
              <a:t>to re-identify (some of) the respondents to whom</a:t>
            </a:r>
          </a:p>
          <a:p>
            <a:pPr marL="0" indent="0">
              <a:buNone/>
            </a:pPr>
            <a:r>
              <a:rPr lang="en-US" dirty="0"/>
              <a:t>(some of) the records in X refer. example: jobs, </a:t>
            </a:r>
          </a:p>
          <a:p>
            <a:r>
              <a:rPr lang="en-US" dirty="0" err="1"/>
              <a:t>Confidentail</a:t>
            </a:r>
            <a:r>
              <a:rPr lang="en-US" dirty="0"/>
              <a:t> outcome attributes </a:t>
            </a:r>
            <a:r>
              <a:rPr lang="de-DE" dirty="0" err="1"/>
              <a:t>contain</a:t>
            </a:r>
            <a:r>
              <a:rPr lang="de-DE" dirty="0"/>
              <a:t> sensitive </a:t>
            </a:r>
            <a:r>
              <a:rPr lang="de-DE" dirty="0" err="1"/>
              <a:t>information</a:t>
            </a:r>
            <a:r>
              <a:rPr lang="de-DE" dirty="0"/>
              <a:t> on</a:t>
            </a:r>
          </a:p>
          <a:p>
            <a:pPr marL="0" indent="0">
              <a:buNone/>
            </a:pPr>
            <a:r>
              <a:rPr lang="en-US" dirty="0"/>
              <a:t>the respondent. Examples are salary, religion,</a:t>
            </a:r>
          </a:p>
          <a:p>
            <a:pPr marL="0" indent="0">
              <a:buNone/>
            </a:pPr>
            <a:r>
              <a:rPr lang="de-DE" dirty="0" err="1"/>
              <a:t>political</a:t>
            </a:r>
            <a:r>
              <a:rPr lang="de-DE" dirty="0"/>
              <a:t> </a:t>
            </a:r>
            <a:r>
              <a:rPr lang="de-DE" dirty="0" err="1"/>
              <a:t>affiliation</a:t>
            </a:r>
            <a:r>
              <a:rPr lang="de-DE" dirty="0"/>
              <a:t>,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condition</a:t>
            </a:r>
            <a:r>
              <a:rPr lang="de-DE" dirty="0"/>
              <a:t>, etc.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374C8D-92D7-4736-A810-81BDEC032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687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0BE59A-0D45-4867-B33C-395CE6169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– </a:t>
            </a:r>
            <a:r>
              <a:rPr lang="de-DE" dirty="0" err="1"/>
              <a:t>cont‘d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161148-C93B-4655-9526-210644272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FD21AC-47A8-42DC-94B3-3057AD833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4E095E0-3473-499F-B0AA-C8347014DE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i="1" dirty="0" err="1"/>
              <a:t>identity</a:t>
            </a:r>
            <a:r>
              <a:rPr lang="de-DE" i="1" dirty="0"/>
              <a:t> </a:t>
            </a:r>
            <a:r>
              <a:rPr lang="de-DE" i="1" dirty="0" err="1"/>
              <a:t>disclosure</a:t>
            </a:r>
            <a:r>
              <a:rPr lang="de-DE" i="1" dirty="0"/>
              <a:t> </a:t>
            </a:r>
            <a:r>
              <a:rPr lang="de-DE" dirty="0"/>
              <a:t>and </a:t>
            </a:r>
            <a:r>
              <a:rPr lang="de-DE" i="1" dirty="0" err="1"/>
              <a:t>attribute</a:t>
            </a:r>
            <a:r>
              <a:rPr lang="de-DE" i="1" dirty="0"/>
              <a:t> </a:t>
            </a:r>
            <a:r>
              <a:rPr lang="en-US" i="1" dirty="0"/>
              <a:t>disclosure</a:t>
            </a:r>
            <a:r>
              <a:rPr lang="en-US" dirty="0"/>
              <a:t>. Identity disclosure occurs when an individual is linked to a particular record in the released table. Attribute disclosure occurs when new information about some individuals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revealed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US" dirty="0"/>
              <a:t>While the released table gives useful information </a:t>
            </a:r>
            <a:r>
              <a:rPr lang="en-US" dirty="0" err="1"/>
              <a:t>toresearchers</a:t>
            </a:r>
            <a:r>
              <a:rPr lang="en-US" dirty="0"/>
              <a:t>, it presents disclosure risk to the </a:t>
            </a:r>
            <a:r>
              <a:rPr lang="en-US" dirty="0" err="1"/>
              <a:t>individualswhose</a:t>
            </a:r>
            <a:r>
              <a:rPr lang="en-US" dirty="0"/>
              <a:t> data are in the table. Therefore, our objective is to limit the disclosure risk to an acceptable level while maximizing the benefit. This is achieved by anonymizing the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release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0CBAD2-D04E-4489-A4D5-1403FF63D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838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696494-2619-425B-9A88-26F6239A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Attacks</a:t>
            </a:r>
            <a:r>
              <a:rPr lang="de-DE" b="1" dirty="0"/>
              <a:t> on K-ANONYMITY 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614201-281B-41E9-A020-0CDA2774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DE40AE-BF51-40C8-A6E9-F8B22045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</a:t>
            </a:r>
            <a:r>
              <a:rPr lang="de-DE" dirty="0" err="1"/>
              <a:t>Schallner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5F7A7E-01C8-48FD-8047-5A2134437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 err="1"/>
              <a:t>Homogeneity</a:t>
            </a:r>
            <a:r>
              <a:rPr lang="de-DE" b="1" dirty="0"/>
              <a:t> </a:t>
            </a:r>
            <a:r>
              <a:rPr lang="de-DE" b="1" dirty="0" err="1"/>
              <a:t>Attack</a:t>
            </a:r>
            <a:r>
              <a:rPr lang="de-DE" b="1" dirty="0"/>
              <a:t>: </a:t>
            </a:r>
          </a:p>
          <a:p>
            <a:r>
              <a:rPr lang="de-DE" b="1" dirty="0"/>
              <a:t>Background Knowledge </a:t>
            </a:r>
            <a:r>
              <a:rPr lang="de-DE" b="1" dirty="0" err="1"/>
              <a:t>Attack</a:t>
            </a:r>
            <a:r>
              <a:rPr lang="de-DE" b="1" dirty="0"/>
              <a:t>: </a:t>
            </a:r>
          </a:p>
          <a:p>
            <a:r>
              <a:rPr lang="de-DE" b="1" dirty="0" err="1"/>
              <a:t>Unsorted</a:t>
            </a:r>
            <a:r>
              <a:rPr lang="de-DE" b="1" dirty="0"/>
              <a:t> </a:t>
            </a:r>
            <a:r>
              <a:rPr lang="de-DE" b="1" dirty="0" err="1"/>
              <a:t>Matching</a:t>
            </a:r>
            <a:r>
              <a:rPr lang="de-DE" b="1" dirty="0"/>
              <a:t> </a:t>
            </a:r>
            <a:r>
              <a:rPr lang="de-DE" b="1" dirty="0" err="1"/>
              <a:t>Attacks</a:t>
            </a:r>
            <a:r>
              <a:rPr lang="de-DE" b="1" dirty="0"/>
              <a:t> </a:t>
            </a:r>
          </a:p>
          <a:p>
            <a:r>
              <a:rPr lang="de-DE" b="1" dirty="0" err="1"/>
              <a:t>Complementary</a:t>
            </a:r>
            <a:r>
              <a:rPr lang="de-DE" b="1" dirty="0"/>
              <a:t> Release </a:t>
            </a:r>
            <a:r>
              <a:rPr lang="de-DE" b="1" dirty="0" err="1"/>
              <a:t>Attack</a:t>
            </a:r>
            <a:r>
              <a:rPr lang="de-DE" b="1" dirty="0"/>
              <a:t>: </a:t>
            </a:r>
          </a:p>
          <a:p>
            <a:r>
              <a:rPr lang="de-DE" b="1" dirty="0"/>
              <a:t>Temporal </a:t>
            </a:r>
            <a:r>
              <a:rPr lang="de-DE" b="1" dirty="0" err="1"/>
              <a:t>Attack</a:t>
            </a:r>
            <a:r>
              <a:rPr lang="de-DE" b="1" dirty="0"/>
              <a:t>: </a:t>
            </a:r>
          </a:p>
          <a:p>
            <a:r>
              <a:rPr lang="de-DE" b="1" dirty="0" err="1"/>
              <a:t>Insufficient</a:t>
            </a:r>
            <a:r>
              <a:rPr lang="de-DE" b="1" dirty="0"/>
              <a:t> Knowledge: </a:t>
            </a:r>
          </a:p>
          <a:p>
            <a:r>
              <a:rPr lang="en-US" b="1" dirty="0"/>
              <a:t>The Adversary’s Knowledge is Unknown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410FF4-2E0F-4E88-A69A-145B2294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498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F9CD1-9C9B-404C-BA1F-6E0E9A52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p-sensitive k-</a:t>
            </a:r>
            <a:r>
              <a:rPr lang="de-DE" dirty="0" err="1"/>
              <a:t>anonymity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60DF70-9E66-4354-A537-9A6F20EF7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C9E642-E14C-4E77-9B36-1ABB217EA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E443BB6-0E02-4D1C-85A1-676AC33F2E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identity disclosure and attribute disclosure.</a:t>
            </a:r>
          </a:p>
          <a:p>
            <a:r>
              <a:rPr lang="en-US" dirty="0" err="1"/>
              <a:t>dentity</a:t>
            </a:r>
            <a:r>
              <a:rPr lang="en-US" dirty="0"/>
              <a:t> disclosure and attribute disclosure.</a:t>
            </a:r>
          </a:p>
          <a:p>
            <a:pPr marL="0" indent="0">
              <a:buNone/>
            </a:pPr>
            <a:r>
              <a:rPr lang="en-US" i="1" dirty="0"/>
              <a:t>Identity disclosure </a:t>
            </a:r>
            <a:r>
              <a:rPr lang="en-US" dirty="0"/>
              <a:t>refers to identification of an entity</a:t>
            </a:r>
          </a:p>
          <a:p>
            <a:pPr marL="0" indent="0">
              <a:buNone/>
            </a:pPr>
            <a:r>
              <a:rPr lang="en-US" dirty="0"/>
              <a:t>(person, institution) and </a:t>
            </a:r>
            <a:r>
              <a:rPr lang="en-US" i="1" dirty="0"/>
              <a:t>attribute disclosure </a:t>
            </a:r>
            <a:r>
              <a:rPr lang="en-US" dirty="0"/>
              <a:t>occurs when</a:t>
            </a:r>
          </a:p>
          <a:p>
            <a:pPr marL="0" indent="0">
              <a:buNone/>
            </a:pPr>
            <a:r>
              <a:rPr lang="en-US" dirty="0"/>
              <a:t>the intruder finds out something new about the target</a:t>
            </a:r>
          </a:p>
          <a:p>
            <a:pPr marL="0" indent="0">
              <a:buNone/>
            </a:pPr>
            <a:r>
              <a:rPr lang="en-US" dirty="0"/>
              <a:t>entity [11]. Identity disclosure does not automatically</a:t>
            </a:r>
          </a:p>
          <a:p>
            <a:pPr marL="0" indent="0">
              <a:buNone/>
            </a:pPr>
            <a:r>
              <a:rPr lang="de-DE" dirty="0" err="1"/>
              <a:t>imply</a:t>
            </a:r>
            <a:r>
              <a:rPr lang="de-DE" dirty="0"/>
              <a:t> </a:t>
            </a:r>
            <a:r>
              <a:rPr lang="de-DE" dirty="0" err="1"/>
              <a:t>attribute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8439EF-D42F-4986-86FE-E0B37623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241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13E46-A044-4329-AE39-7349DB1B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P-sensitive k -</a:t>
            </a:r>
            <a:r>
              <a:rPr lang="de-DE" dirty="0" err="1"/>
              <a:t>anonymity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17CE23-A8AD-4FC4-B6DD-A2E0CDE68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3D59A7-D63C-4137-972B-3B6224BB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2403F49-8A1E-4574-B8FF-BE1B459AD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k-</a:t>
            </a:r>
            <a:r>
              <a:rPr lang="de-DE" dirty="0" err="1"/>
              <a:t>anonymity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at least p different sensitive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/>
              <a:t>Problem:</a:t>
            </a:r>
            <a:r>
              <a:rPr lang="en-US" dirty="0"/>
              <a:t>p-Sensitive k-anonymity has the limitation of implicitly assuming that each confidential attribute takes values uniformly over its domain, that is, that the frequencies of the various values of a confidential attribute are similar. When this is not the case, </a:t>
            </a:r>
            <a:r>
              <a:rPr lang="en-US" dirty="0" err="1"/>
              <a:t>achievingp</a:t>
            </a:r>
            <a:r>
              <a:rPr lang="en-US" dirty="0"/>
              <a:t>-sensitive k-anonymity may cause a huge data utility loss. This is illustrated in the following example.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52A72A-F651-40F4-8DBC-665586CBC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4308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21BA2-C897-4834-998A-48C037EFC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l-</a:t>
            </a:r>
            <a:r>
              <a:rPr lang="de-DE" dirty="0" err="1"/>
              <a:t>diversity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7299E6-283C-4175-B3B3-5D836D4EF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C6992F-08D8-482D-96AA-DC41E416B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B4D70E7-CAB1-402E-A84F-08E5BE171B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Definition 3 (l-Diversity): A data set is said to satisfy</a:t>
            </a:r>
          </a:p>
          <a:p>
            <a:pPr marL="0" indent="0">
              <a:buNone/>
            </a:pPr>
            <a:r>
              <a:rPr lang="en-US" dirty="0"/>
              <a:t>l-diversity if, for each group of records sharing a</a:t>
            </a:r>
          </a:p>
          <a:p>
            <a:pPr marL="0" indent="0">
              <a:buNone/>
            </a:pPr>
            <a:r>
              <a:rPr lang="en-US" dirty="0"/>
              <a:t>combination of key attributes, there are at least l “</a:t>
            </a:r>
            <a:r>
              <a:rPr lang="en-US" dirty="0" err="1"/>
              <a:t>wellrepresented</a:t>
            </a:r>
            <a:r>
              <a:rPr lang="en-US" dirty="0"/>
              <a:t>” values for each confidential attribute.</a:t>
            </a:r>
          </a:p>
          <a:p>
            <a:pPr marL="0" indent="0">
              <a:buNone/>
            </a:pPr>
            <a:r>
              <a:rPr lang="en-US" dirty="0"/>
              <a:t>According to [9] the term “well-represented” can be</a:t>
            </a:r>
          </a:p>
          <a:p>
            <a:pPr marL="0" indent="0">
              <a:buNone/>
            </a:pPr>
            <a:r>
              <a:rPr lang="de-DE" dirty="0" err="1"/>
              <a:t>defined</a:t>
            </a:r>
            <a:r>
              <a:rPr lang="de-DE" dirty="0"/>
              <a:t> in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ways</a:t>
            </a:r>
            <a:r>
              <a:rPr lang="de-DE" dirty="0"/>
              <a:t>: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5E418F-8B07-43E5-91F1-566EB30C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88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F7001C-8209-4829-9211-838EE997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Different l-</a:t>
            </a:r>
            <a:r>
              <a:rPr lang="de-DE" dirty="0" err="1"/>
              <a:t>diversity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617572A-0126-4E39-9967-6339673C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7D38FB-93C4-47D0-B1B6-40BB9C26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8D93557-FF57-443A-B61F-5F9D57A431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1) Distinct l-diversity. There must be at least l distinct values for the confidential attribute in each group of records sharing a combination of key attributes. This is equivalent to l-sensitive k-</a:t>
            </a:r>
          </a:p>
          <a:p>
            <a:r>
              <a:rPr lang="de-DE" dirty="0"/>
              <a:t>2) </a:t>
            </a:r>
            <a:r>
              <a:rPr lang="de-DE" dirty="0" err="1"/>
              <a:t>Entropy</a:t>
            </a:r>
            <a:r>
              <a:rPr lang="de-DE" dirty="0"/>
              <a:t> l-</a:t>
            </a:r>
            <a:r>
              <a:rPr lang="de-DE" dirty="0" err="1"/>
              <a:t>diversity</a:t>
            </a:r>
            <a:r>
              <a:rPr lang="de-DE" dirty="0"/>
              <a:t>.</a:t>
            </a:r>
            <a:r>
              <a:rPr lang="en-US" dirty="0"/>
              <a:t>.</a:t>
            </a:r>
          </a:p>
          <a:p>
            <a:r>
              <a:rPr lang="de-DE" dirty="0"/>
              <a:t>3) </a:t>
            </a:r>
            <a:r>
              <a:rPr lang="de-DE" dirty="0" err="1"/>
              <a:t>Recursive</a:t>
            </a:r>
            <a:r>
              <a:rPr lang="de-DE" dirty="0"/>
              <a:t> (c, l)-</a:t>
            </a:r>
            <a:r>
              <a:rPr lang="de-DE" dirty="0" err="1"/>
              <a:t>diversity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24C375-82E2-4ED0-B2D7-27F73021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270011"/>
      </p:ext>
    </p:extLst>
  </p:cSld>
  <p:clrMapOvr>
    <a:masterClrMapping/>
  </p:clrMapOvr>
</p:sld>
</file>

<file path=ppt/theme/theme1.xml><?xml version="1.0" encoding="utf-8"?>
<a:theme xmlns:a="http://schemas.openxmlformats.org/drawingml/2006/main" name="1_VorlageLSPI">
  <a:themeElements>
    <a:clrScheme name="SWT-SoSe2007Vorl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VorlageLSPI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WT-SoSe2007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WT-SoSe2007Vorla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206AFEA3-501E-4E71-91B3-BDBE1D839E1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698</Words>
  <Application>Microsoft Office PowerPoint</Application>
  <PresentationFormat>Bildschirmpräsentation (4:3)</PresentationFormat>
  <Paragraphs>110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Arial</vt:lpstr>
      <vt:lpstr>Wingdings</vt:lpstr>
      <vt:lpstr>1_VorlageLSPI</vt:lpstr>
      <vt:lpstr>Barriers to the implementation of k-anonymity and related microdata anonymization techniques in a realworld application</vt:lpstr>
      <vt:lpstr>Inhaltsverzeichnis</vt:lpstr>
      <vt:lpstr>K-ANONYMITY </vt:lpstr>
      <vt:lpstr>Introduction – cont‘d</vt:lpstr>
      <vt:lpstr>Attacks on K-ANONYMITY </vt:lpstr>
      <vt:lpstr>p-sensitive k-anonymity</vt:lpstr>
      <vt:lpstr>P-sensitive k -anonymity</vt:lpstr>
      <vt:lpstr>l-diversity</vt:lpstr>
      <vt:lpstr>Different l-diversity</vt:lpstr>
      <vt:lpstr>Pr0blems with l-diversity</vt:lpstr>
      <vt:lpstr>t-close´ness</vt:lpstr>
      <vt:lpstr>t-close´ness</vt:lpstr>
      <vt:lpstr>Differential privacy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</dc:creator>
  <cp:lastModifiedBy>Andi h</cp:lastModifiedBy>
  <cp:revision>169</cp:revision>
  <cp:lastPrinted>1601-01-01T00:00:00Z</cp:lastPrinted>
  <dcterms:created xsi:type="dcterms:W3CDTF">2016-01-24T22:07:33Z</dcterms:created>
  <dcterms:modified xsi:type="dcterms:W3CDTF">2018-01-21T09:35:03Z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Tfs.IsStoryboard">
    <vt:bool>true</vt:bool>
  </property>
</Properties>
</file>