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68" r:id="rId5"/>
    <p:sldId id="284" r:id="rId6"/>
    <p:sldId id="258" r:id="rId7"/>
    <p:sldId id="259" r:id="rId8"/>
    <p:sldId id="270" r:id="rId9"/>
    <p:sldId id="272" r:id="rId10"/>
    <p:sldId id="271" r:id="rId11"/>
    <p:sldId id="283" r:id="rId12"/>
    <p:sldId id="273" r:id="rId13"/>
    <p:sldId id="274" r:id="rId14"/>
    <p:sldId id="275" r:id="rId15"/>
    <p:sldId id="277" r:id="rId16"/>
    <p:sldId id="278" r:id="rId17"/>
    <p:sldId id="280" r:id="rId18"/>
    <p:sldId id="281" r:id="rId19"/>
    <p:sldId id="263" r:id="rId20"/>
    <p:sldId id="264" r:id="rId21"/>
    <p:sldId id="260" r:id="rId22"/>
    <p:sldId id="265" r:id="rId23"/>
    <p:sldId id="266" r:id="rId24"/>
    <p:sldId id="262" r:id="rId25"/>
    <p:sldId id="261" r:id="rId26"/>
    <p:sldId id="267" r:id="rId27"/>
  </p:sldIdLst>
  <p:sldSz cx="9144000" cy="6858000" type="screen4x3"/>
  <p:notesSz cx="7099300" cy="1023461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004078"/>
    <a:srgbClr val="003366"/>
    <a:srgbClr val="336699"/>
    <a:srgbClr val="003300"/>
    <a:srgbClr val="FFFFCC"/>
    <a:srgbClr val="660066"/>
    <a:srgbClr val="E6B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86604" autoAdjust="0"/>
  </p:normalViewPr>
  <p:slideViewPr>
    <p:cSldViewPr snapToObjects="1">
      <p:cViewPr varScale="1">
        <p:scale>
          <a:sx n="115" d="100"/>
          <a:sy n="115" d="100"/>
        </p:scale>
        <p:origin x="14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1" d="100"/>
          <a:sy n="51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5BB45A7C-CD8D-4615-9E21-7904701129AE}" type="datetimeFigureOut">
              <a:rPr lang="de-DE"/>
              <a:pPr/>
              <a:t>27.01.2018</a:t>
            </a:fld>
            <a:endParaRPr lang="de-DE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242EFC1-08D3-4DD8-B15E-4C1B55AD07D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94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59338"/>
            <a:ext cx="56769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fld id="{4351B0B5-D942-48DD-B88D-7AC11D76AF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1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10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7" descr="pppstyles-07-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52400" y="549275"/>
            <a:ext cx="8451850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7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32777" name="Picture 18" descr="Logo-sw-transparent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715000"/>
            <a:ext cx="914400" cy="912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27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27175"/>
            <a:ext cx="7704138" cy="1470025"/>
          </a:xfrm>
        </p:spPr>
        <p:txBody>
          <a:bodyPr wrap="square"/>
          <a:lstStyle>
            <a:lvl1pPr algn="ctr">
              <a:defRPr b="1" smtClean="0">
                <a:latin typeface="Arial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27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9375" y="3243263"/>
            <a:ext cx="6400800" cy="982662"/>
          </a:xfrm>
          <a:ln algn="ctr"/>
        </p:spPr>
        <p:txBody>
          <a:bodyPr lIns="36000" rIns="18000" anchor="ctr"/>
          <a:lstStyle>
            <a:lvl1pPr marL="0" indent="0" algn="ctr" defTabSz="1081088"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2403475" algn="l"/>
              </a:tabLst>
              <a:defRPr smtClean="0">
                <a:solidFill>
                  <a:srgbClr val="00407A"/>
                </a:solidFill>
                <a:latin typeface="Arial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625" y="4941888"/>
            <a:ext cx="62230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Fakultät WIAI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3914775" y="4397375"/>
            <a:ext cx="1296988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30.01.2018</a:t>
            </a:r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7" descr="pppstyles-07-0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6"/>
          <p:cNvGrpSpPr>
            <a:grpSpLocks/>
          </p:cNvGrpSpPr>
          <p:nvPr userDrawn="1"/>
        </p:nvGrpSpPr>
        <p:grpSpPr bwMode="auto">
          <a:xfrm>
            <a:off x="34925" y="188913"/>
            <a:ext cx="7705725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8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18" name="Rectangle 16"/>
          <p:cNvSpPr>
            <a:spLocks noChangeArrowheads="1"/>
          </p:cNvSpPr>
          <p:nvPr userDrawn="1"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19" name="Picture 18" descr="Logo-sw-transparent_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026150"/>
            <a:ext cx="5730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Andreas Wiegand &amp; Ludwig Schallner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>
            <a:lvl3pPr marL="717550" indent="-180975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Rectangle 10"/>
          <p:cNvSpPr>
            <a:spLocks noChangeArrowheads="1"/>
          </p:cNvSpPr>
          <p:nvPr userDrawn="1"/>
        </p:nvSpPr>
        <p:spPr bwMode="auto">
          <a:xfrm>
            <a:off x="1981200" y="6524625"/>
            <a:ext cx="62611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265113"/>
            <a:ext cx="78867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838200"/>
            <a:ext cx="8561387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rt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noProof="1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Sixth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l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 dirty="0"/>
              <a:t>30.01.2018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55900" y="6308725"/>
            <a:ext cx="5487988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r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/>
              <a:t>Fußzeile - Bitte entsprechend anpassen...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5338" y="6408738"/>
            <a:ext cx="477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07A"/>
                </a:solidFill>
              </a:defRPr>
            </a:lvl1pPr>
          </a:lstStyle>
          <a:p>
            <a:fld id="{50E76E58-F275-47A3-BB17-470016A267B6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9pPr>
    </p:titleStyle>
    <p:bodyStyle>
      <a:lvl1pPr marL="269875" indent="-26987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732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3366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717550" indent="-18097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00407A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87425" indent="-17145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•"/>
        <a:defRPr sz="2000">
          <a:solidFill>
            <a:schemeClr val="tx1"/>
          </a:solidFill>
          <a:latin typeface="+mn-lt"/>
        </a:defRPr>
      </a:lvl4pPr>
      <a:lvl5pPr marL="1350963" indent="-17780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 sz="2000">
          <a:solidFill>
            <a:schemeClr val="tx1"/>
          </a:solidFill>
          <a:latin typeface="+mn-lt"/>
        </a:defRPr>
      </a:lvl5pPr>
      <a:lvl6pPr marL="16002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6pPr>
      <a:lvl7pPr marL="20574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7pPr>
      <a:lvl8pPr marL="25146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8pPr>
      <a:lvl9pPr marL="29718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4850" y="1772816"/>
            <a:ext cx="7704138" cy="1470025"/>
          </a:xfrm>
        </p:spPr>
        <p:txBody>
          <a:bodyPr/>
          <a:lstStyle/>
          <a:p>
            <a:r>
              <a:rPr lang="en-US" b="0" dirty="0"/>
              <a:t>Barriers to the implementation of k-anonymity</a:t>
            </a:r>
            <a:br>
              <a:rPr lang="en-US" b="0" dirty="0"/>
            </a:br>
            <a:r>
              <a:rPr lang="en-US" b="0" dirty="0"/>
              <a:t>and related microdata anonymization techniques</a:t>
            </a:r>
            <a:br>
              <a:rPr lang="en-US" b="0" dirty="0"/>
            </a:br>
            <a:r>
              <a:rPr lang="de-DE" b="0" dirty="0"/>
              <a:t>in a </a:t>
            </a:r>
            <a:r>
              <a:rPr lang="de-DE" b="0" dirty="0" err="1"/>
              <a:t>realworld</a:t>
            </a:r>
            <a:r>
              <a:rPr lang="de-DE" b="0" dirty="0"/>
              <a:t> </a:t>
            </a:r>
            <a:r>
              <a:rPr lang="de-DE" b="0" dirty="0" err="1"/>
              <a:t>application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4005064"/>
            <a:ext cx="6400800" cy="982662"/>
          </a:xfrm>
        </p:spPr>
        <p:txBody>
          <a:bodyPr/>
          <a:lstStyle/>
          <a:p>
            <a:r>
              <a:rPr lang="de-DE" dirty="0"/>
              <a:t>Andreas Wiegand</a:t>
            </a:r>
          </a:p>
          <a:p>
            <a:r>
              <a:rPr lang="de-DE" dirty="0"/>
              <a:t>Ludwig </a:t>
            </a:r>
            <a:r>
              <a:rPr lang="de-DE" dirty="0" err="1"/>
              <a:t>Schallner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8230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72EE3-C7B3-46F3-A7CF-C5AF22CE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EXTENDED SCENARIOS – </a:t>
            </a:r>
            <a:r>
              <a:rPr lang="de-DE" b="1" dirty="0" err="1"/>
              <a:t>Sequential</a:t>
            </a:r>
            <a:r>
              <a:rPr lang="de-DE" b="1" dirty="0"/>
              <a:t> Release Publishing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4DE68C-F76E-4A6A-B409-3FDE54121B9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18.05.2017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67A2C-1694-4361-9F96-605A2462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C62AE4-0009-4ADA-946E-A027FC75B3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Example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D19244-33D2-4D87-A50B-19740029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10</a:t>
            </a:fld>
            <a:endParaRPr lang="de-DE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8282385-5A2A-4BB2-AA87-F19BF31AA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329873"/>
              </p:ext>
            </p:extLst>
          </p:nvPr>
        </p:nvGraphicFramePr>
        <p:xfrm>
          <a:off x="982705" y="1283334"/>
          <a:ext cx="3312368" cy="178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400" dirty="0"/>
                        <a:t>Hobby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painting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Female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painting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Female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basketball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basketball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647B90BD-FE29-40A4-A397-DA6385204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800242"/>
              </p:ext>
            </p:extLst>
          </p:nvPr>
        </p:nvGraphicFramePr>
        <p:xfrm>
          <a:off x="299864" y="3226025"/>
          <a:ext cx="4200129" cy="15295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0043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252008"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Sex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 err="1"/>
                        <a:t>painting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 err="1"/>
                        <a:t>painting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Painting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Basketball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Male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Basketball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Male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963043723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2C22BFF2-9ED9-413C-9F80-FDF8C7C43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49892"/>
              </p:ext>
            </p:extLst>
          </p:nvPr>
        </p:nvGraphicFramePr>
        <p:xfrm>
          <a:off x="4586002" y="4708559"/>
          <a:ext cx="4200129" cy="1274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0043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400043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252008"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Sex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 err="1"/>
                        <a:t>painting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 err="1"/>
                        <a:t>painting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Female</a:t>
                      </a:r>
                      <a:endParaRPr lang="de-DE" sz="1200" dirty="0"/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Basketball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Male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255508">
                <a:tc>
                  <a:txBody>
                    <a:bodyPr/>
                    <a:lstStyle/>
                    <a:p>
                      <a:r>
                        <a:rPr lang="de-DE" sz="1200" dirty="0"/>
                        <a:t>Basketball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Male</a:t>
                      </a:r>
                    </a:p>
                  </a:txBody>
                  <a:tcPr marL="63002" marR="63002" marT="31501" marB="31501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63002" marR="63002" marT="31501" marB="31501"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45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87936-32EF-4EB4-9D68-B53F697A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6.3. </a:t>
            </a:r>
            <a:r>
              <a:rPr lang="de-DE" b="1" dirty="0" err="1"/>
              <a:t>Continuous</a:t>
            </a:r>
            <a:r>
              <a:rPr lang="de-DE" b="1" dirty="0"/>
              <a:t> Data Publishing -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53109D-2A5A-4517-9C4D-31158B1601B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38E58-72C9-4357-9457-6BCB6F78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4CB419-1E48-4285-9B7C-6C8EBC4E9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the model of continuous data publishing, the data publisher has previously published</a:t>
            </a:r>
          </a:p>
          <a:p>
            <a:pPr marL="0" indent="0">
              <a:buNone/>
            </a:pP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 and now wants to publish </a:t>
            </a:r>
            <a:r>
              <a:rPr lang="en-US" i="1" dirty="0" err="1"/>
              <a:t>Tp</a:t>
            </a:r>
            <a:r>
              <a:rPr lang="en-US" dirty="0"/>
              <a:t>, where </a:t>
            </a:r>
            <a:r>
              <a:rPr lang="en-US" i="1" dirty="0" err="1"/>
              <a:t>Ti</a:t>
            </a:r>
            <a:r>
              <a:rPr lang="en-US" i="1" dirty="0"/>
              <a:t> </a:t>
            </a:r>
            <a:r>
              <a:rPr lang="en-US" dirty="0"/>
              <a:t>is an updated release of</a:t>
            </a:r>
            <a:r>
              <a:rPr lang="en-US" i="1" dirty="0"/>
              <a:t>Ti</a:t>
            </a:r>
            <a:r>
              <a:rPr lang="en-US" dirty="0"/>
              <a:t>−1 with record insertions and/or deletions. The problem assumes that all </a:t>
            </a:r>
            <a:r>
              <a:rPr lang="en-US" dirty="0" err="1"/>
              <a:t>recordsfor</a:t>
            </a:r>
            <a:r>
              <a:rPr lang="en-US" dirty="0"/>
              <a:t> the same individual remain the same in all releases. Even though each release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</a:t>
            </a:r>
            <a:r>
              <a:rPr lang="en-US" i="1" dirty="0" err="1"/>
              <a:t>Tp</a:t>
            </a:r>
            <a:r>
              <a:rPr lang="en-US" i="1" dirty="0"/>
              <a:t> </a:t>
            </a:r>
            <a:r>
              <a:rPr lang="en-US" dirty="0"/>
              <a:t>is individually anonymous, the privacy requirement could be </a:t>
            </a:r>
            <a:r>
              <a:rPr lang="en-US" dirty="0" err="1"/>
              <a:t>compromisedby</a:t>
            </a:r>
            <a:r>
              <a:rPr lang="en-US" dirty="0"/>
              <a:t> comparing different releases and eliminating some possible sensitive values for a</a:t>
            </a:r>
            <a:r>
              <a:rPr lang="de-DE" dirty="0" err="1"/>
              <a:t>victim</a:t>
            </a:r>
            <a:r>
              <a:rPr lang="de-DE" dirty="0"/>
              <a:t>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3B597C-BFBC-47FC-A8ED-C28E6FC1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424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1F97E-62E3-427F-A641-E682BB8C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Continuous</a:t>
            </a:r>
            <a:r>
              <a:rPr lang="de-DE" b="1" dirty="0"/>
              <a:t> Data Publishing -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022DD0-D3BB-4BAC-84BB-517F888560C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DE4202-8DBD-4915-BBCE-5EAFAEB9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686CD6-2E27-4BA8-A0AA-6679732011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Example</a:t>
            </a:r>
            <a:endParaRPr lang="de-DE" dirty="0"/>
          </a:p>
          <a:p>
            <a:r>
              <a:rPr lang="en-US" i="1" dirty="0"/>
              <a:t>Example </a:t>
            </a:r>
            <a:r>
              <a:rPr lang="en-US" dirty="0"/>
              <a:t>6.3. Let Table VIII(a) be the first release </a:t>
            </a:r>
            <a:r>
              <a:rPr lang="en-US" i="1" dirty="0"/>
              <a:t>T</a:t>
            </a:r>
            <a:r>
              <a:rPr lang="en-US" dirty="0"/>
              <a:t>1. Let Table VIII(b) be </a:t>
            </a:r>
            <a:r>
              <a:rPr lang="en-US" dirty="0" err="1"/>
              <a:t>thesecond</a:t>
            </a:r>
            <a:r>
              <a:rPr lang="en-US" dirty="0"/>
              <a:t> release </a:t>
            </a:r>
            <a:r>
              <a:rPr lang="en-US" i="1" dirty="0"/>
              <a:t>T</a:t>
            </a:r>
            <a:r>
              <a:rPr lang="en-US" dirty="0"/>
              <a:t>2 after inserting a new record. Both </a:t>
            </a:r>
            <a:r>
              <a:rPr lang="en-US" i="1" dirty="0"/>
              <a:t>T</a:t>
            </a:r>
            <a:r>
              <a:rPr lang="en-US" dirty="0"/>
              <a:t>1 and </a:t>
            </a:r>
            <a:r>
              <a:rPr lang="en-US" i="1" dirty="0"/>
              <a:t>T</a:t>
            </a:r>
            <a:r>
              <a:rPr lang="en-US" dirty="0"/>
              <a:t>2 satisfy 2-diversity </a:t>
            </a:r>
            <a:r>
              <a:rPr lang="en-US" dirty="0" err="1"/>
              <a:t>independently.Suppose</a:t>
            </a:r>
            <a:r>
              <a:rPr lang="en-US" dirty="0"/>
              <a:t> the attacker knows that a female lawyer, Alice, has a record in </a:t>
            </a:r>
            <a:r>
              <a:rPr lang="en-US" i="1" dirty="0"/>
              <a:t>T</a:t>
            </a:r>
            <a:r>
              <a:rPr lang="en-US" dirty="0"/>
              <a:t>2but not in </a:t>
            </a:r>
            <a:r>
              <a:rPr lang="en-US" i="1" dirty="0"/>
              <a:t>T</a:t>
            </a:r>
            <a:r>
              <a:rPr lang="en-US" dirty="0"/>
              <a:t>1, based on the timestamp that Alice was admitted to a hospital. From </a:t>
            </a:r>
            <a:r>
              <a:rPr lang="en-US" i="1" dirty="0"/>
              <a:t>T</a:t>
            </a:r>
            <a:r>
              <a:rPr lang="en-US" dirty="0"/>
              <a:t>2,the attacker can infer that Alice must have contracted either </a:t>
            </a:r>
            <a:r>
              <a:rPr lang="en-US" i="1" dirty="0"/>
              <a:t>Flu</a:t>
            </a:r>
            <a:r>
              <a:rPr lang="en-US" dirty="0"/>
              <a:t>, </a:t>
            </a:r>
            <a:r>
              <a:rPr lang="en-US" i="1" dirty="0"/>
              <a:t>Fever</a:t>
            </a:r>
            <a:r>
              <a:rPr lang="en-US" dirty="0"/>
              <a:t>, or </a:t>
            </a:r>
            <a:r>
              <a:rPr lang="en-US" i="1" dirty="0"/>
              <a:t>HIV</a:t>
            </a:r>
            <a:r>
              <a:rPr lang="en-US" dirty="0"/>
              <a:t>. </a:t>
            </a:r>
            <a:r>
              <a:rPr lang="en-US" dirty="0" err="1"/>
              <a:t>Bycomparing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2 with </a:t>
            </a:r>
            <a:r>
              <a:rPr lang="en-US" i="1" dirty="0"/>
              <a:t>T</a:t>
            </a:r>
            <a:r>
              <a:rPr lang="en-US" dirty="0"/>
              <a:t>1, the attacker can identify that the first two records in </a:t>
            </a:r>
            <a:r>
              <a:rPr lang="en-US" i="1" dirty="0"/>
              <a:t>T</a:t>
            </a:r>
            <a:r>
              <a:rPr lang="en-US" dirty="0"/>
              <a:t>2 </a:t>
            </a:r>
            <a:r>
              <a:rPr lang="en-US" dirty="0" err="1"/>
              <a:t>mustbe</a:t>
            </a:r>
            <a:r>
              <a:rPr lang="en-US" dirty="0"/>
              <a:t> old records from </a:t>
            </a:r>
            <a:r>
              <a:rPr lang="en-US" i="1" dirty="0"/>
              <a:t>T</a:t>
            </a:r>
            <a:r>
              <a:rPr lang="en-US" dirty="0"/>
              <a:t>1 and, thus, infer that Alice must have contracted </a:t>
            </a:r>
            <a:r>
              <a:rPr lang="en-US" i="1" dirty="0"/>
              <a:t>HIV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A7E9D4-E06A-41FC-993E-12101300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099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9B5AD-9023-4577-80E9-CDB25B8F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6.4. Collaborative Data Publishing -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2D45DF-953B-440C-8392-F79536D7407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CAF52-DCB5-4A4D-9FC3-D6124547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FD85B4-EAA6-4214-96BE-BB8640E173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 far, we have considered only a single data publisher. In real-life data </a:t>
            </a:r>
            <a:r>
              <a:rPr lang="en-US" dirty="0" err="1"/>
              <a:t>publishing,a</a:t>
            </a:r>
            <a:r>
              <a:rPr lang="en-US" dirty="0"/>
              <a:t> single organization often does not hold the complete data. Organizations need </a:t>
            </a:r>
            <a:r>
              <a:rPr lang="en-US" dirty="0" err="1"/>
              <a:t>toshare</a:t>
            </a:r>
            <a:r>
              <a:rPr lang="en-US" dirty="0"/>
              <a:t> data for mutual benefits or for publishing to a third party. For example, </a:t>
            </a:r>
            <a:r>
              <a:rPr lang="en-US" dirty="0" err="1"/>
              <a:t>twocredit</a:t>
            </a:r>
            <a:r>
              <a:rPr lang="en-US" dirty="0"/>
              <a:t> card companies want to integrate their customer data for developing a </a:t>
            </a:r>
            <a:r>
              <a:rPr lang="en-US" dirty="0" err="1"/>
              <a:t>frauddetectionsystem</a:t>
            </a:r>
            <a:r>
              <a:rPr lang="en-US" dirty="0"/>
              <a:t> or for publishing to a bank. However, the credit card companies </a:t>
            </a:r>
            <a:r>
              <a:rPr lang="en-US" dirty="0" err="1"/>
              <a:t>donot</a:t>
            </a:r>
            <a:r>
              <a:rPr lang="en-US" dirty="0"/>
              <a:t> want to indiscriminately disclose their data to each other or to the bank for </a:t>
            </a:r>
            <a:r>
              <a:rPr lang="en-US" dirty="0" err="1"/>
              <a:t>reasonssuch</a:t>
            </a:r>
            <a:r>
              <a:rPr lang="en-US" dirty="0"/>
              <a:t> as privacy protection and business competitiveness. Figure 4 depicts </a:t>
            </a:r>
            <a:r>
              <a:rPr lang="en-US" dirty="0" err="1"/>
              <a:t>thisscenario</a:t>
            </a:r>
            <a:r>
              <a:rPr lang="en-US" dirty="0"/>
              <a:t>, called </a:t>
            </a:r>
            <a:r>
              <a:rPr lang="en-US" i="1" dirty="0"/>
              <a:t>collaborative data publishing</a:t>
            </a:r>
            <a:r>
              <a:rPr lang="en-US" dirty="0"/>
              <a:t>, where several data publishers own </a:t>
            </a:r>
            <a:r>
              <a:rPr lang="en-US" dirty="0" err="1"/>
              <a:t>differentsets</a:t>
            </a:r>
            <a:r>
              <a:rPr lang="en-US" dirty="0"/>
              <a:t> of attributes on the same set of records and want to publish the </a:t>
            </a:r>
            <a:r>
              <a:rPr lang="en-US" dirty="0" err="1"/>
              <a:t>integrateddata</a:t>
            </a:r>
            <a:r>
              <a:rPr lang="en-US" dirty="0"/>
              <a:t> on all attributes. Say, publisher 1 owns {</a:t>
            </a:r>
            <a:r>
              <a:rPr lang="en-US" i="1" dirty="0" err="1"/>
              <a:t>RecID</a:t>
            </a:r>
            <a:r>
              <a:rPr lang="en-US" i="1" dirty="0"/>
              <a:t>, Job, Sex, Age</a:t>
            </a:r>
            <a:r>
              <a:rPr lang="en-US" dirty="0"/>
              <a:t>}, and publisher 2owns {</a:t>
            </a:r>
            <a:r>
              <a:rPr lang="en-US" i="1" dirty="0" err="1"/>
              <a:t>RecID</a:t>
            </a:r>
            <a:r>
              <a:rPr lang="en-US" i="1" dirty="0"/>
              <a:t>, Salary, Disease</a:t>
            </a:r>
            <a:r>
              <a:rPr lang="en-US" dirty="0"/>
              <a:t>}, where </a:t>
            </a:r>
            <a:r>
              <a:rPr lang="en-US" i="1" dirty="0" err="1"/>
              <a:t>RecID</a:t>
            </a:r>
            <a:r>
              <a:rPr lang="en-US" dirty="0"/>
              <a:t>, such as the </a:t>
            </a:r>
            <a:r>
              <a:rPr lang="en-US" i="1" dirty="0"/>
              <a:t>SSN</a:t>
            </a:r>
            <a:r>
              <a:rPr lang="en-US" dirty="0"/>
              <a:t>, is the record </a:t>
            </a:r>
            <a:r>
              <a:rPr lang="en-US" dirty="0" err="1"/>
              <a:t>identifiershared</a:t>
            </a:r>
            <a:r>
              <a:rPr lang="en-US" dirty="0"/>
              <a:t> by all data publishers. They want to publish an integrated </a:t>
            </a:r>
            <a:r>
              <a:rPr lang="en-US" i="1" dirty="0"/>
              <a:t>k</a:t>
            </a:r>
            <a:r>
              <a:rPr lang="en-US" dirty="0"/>
              <a:t>-anonymous </a:t>
            </a:r>
            <a:r>
              <a:rPr lang="en-US" dirty="0" err="1"/>
              <a:t>tableon</a:t>
            </a:r>
            <a:r>
              <a:rPr lang="en-US" dirty="0"/>
              <a:t> all attributes. Also, no data publisher should learn more specific information, owned</a:t>
            </a:r>
          </a:p>
          <a:p>
            <a:r>
              <a:rPr lang="en-US" dirty="0"/>
              <a:t>by the other data publishers, than the information that appears in the final integrated</a:t>
            </a:r>
          </a:p>
          <a:p>
            <a:r>
              <a:rPr lang="de-DE" dirty="0" err="1"/>
              <a:t>table</a:t>
            </a:r>
            <a:r>
              <a:rPr lang="de-DE" dirty="0"/>
              <a:t>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F4F23A-5C6F-4187-AD19-8C0F68B3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1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0F9EE-799A-4FBC-BDC9-BBCD9F11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High-Dimensional Transaction Data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24E019-E637-42FA-954A-B2746B57FA3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871A7E-DE7F-4B04-A79B-7559FABD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162768-F447-417D-8E83-B270B3CE3A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Aol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en-US" dirty="0"/>
              <a:t>Transaction data is usually high-dimensional. For example, Amazon.com has several million catalog items. Each dimension could be a potential </a:t>
            </a:r>
            <a:r>
              <a:rPr lang="en-US" i="1" dirty="0"/>
              <a:t>QID </a:t>
            </a:r>
            <a:r>
              <a:rPr lang="en-US" dirty="0"/>
              <a:t>attribute used for record or attribute linkages; therefore, employing traditional privacy models, such as </a:t>
            </a:r>
            <a:r>
              <a:rPr lang="en-US" i="1" dirty="0"/>
              <a:t>k</a:t>
            </a:r>
            <a:r>
              <a:rPr lang="en-US" dirty="0"/>
              <a:t>-anonymity, would require including all dimensions into a single </a:t>
            </a:r>
            <a:r>
              <a:rPr lang="en-US" i="1" dirty="0"/>
              <a:t>QID</a:t>
            </a:r>
            <a:r>
              <a:rPr lang="en-US" dirty="0"/>
              <a:t>. Due to the curse of high-dimensionality [Aggarwal 2005], it is very likely that lots of data has to be suppressed or generalized to the top-most values in order to satisfy </a:t>
            </a:r>
            <a:r>
              <a:rPr lang="en-US" i="1" dirty="0"/>
              <a:t>k</a:t>
            </a:r>
            <a:r>
              <a:rPr lang="en-US" dirty="0"/>
              <a:t>-anonymity, even if </a:t>
            </a:r>
            <a:r>
              <a:rPr lang="en-US" i="1" dirty="0"/>
              <a:t>k </a:t>
            </a:r>
            <a:r>
              <a:rPr lang="en-US" dirty="0"/>
              <a:t>is small. Obviously, such anonymous data is useless for data analysis.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7C9EDA-B921-4D19-B054-284FFDEC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261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80236-DFF8-4429-AD46-A0D4B640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High-Dimensional Transaction Data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419E86-0E9E-4216-B427-413C6BA3C0D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2DC528-EE24-4AC3-9EED-1BF090D9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4D59BE-0376-4E44-A0FE-7031A294F3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Each dimension could be a potential </a:t>
            </a:r>
            <a:r>
              <a:rPr lang="en-US" i="1" dirty="0"/>
              <a:t>QID </a:t>
            </a:r>
            <a:r>
              <a:rPr lang="en-US" dirty="0"/>
              <a:t>attribute</a:t>
            </a:r>
          </a:p>
          <a:p>
            <a:pPr>
              <a:buFontTx/>
              <a:buChar char="-"/>
            </a:pPr>
            <a:r>
              <a:rPr lang="de-DE" dirty="0" err="1"/>
              <a:t>Curse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high-</a:t>
            </a:r>
            <a:r>
              <a:rPr lang="de-DE" dirty="0" err="1"/>
              <a:t>dimensionality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Bound </a:t>
            </a:r>
            <a:r>
              <a:rPr lang="de-DE" dirty="0" err="1"/>
              <a:t>backgroundknowledge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attacker</a:t>
            </a:r>
            <a:r>
              <a:rPr lang="de-DE" dirty="0"/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D3BF9-A70C-417F-A9C7-F883A5D0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325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0762F-ADDB-483B-8B3B-603DD961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Moving </a:t>
            </a:r>
            <a:r>
              <a:rPr lang="de-DE" b="1" dirty="0" err="1"/>
              <a:t>Object</a:t>
            </a:r>
            <a:r>
              <a:rPr lang="de-DE" b="1" dirty="0"/>
              <a:t> Data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37A1D-373E-4CB5-8A00-E4420DD981F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18522C-A894-49C9-A4F0-5E1DFA77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651521-0381-4223-BDE6-C2A67D6084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 Location-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(LBS)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67CAC0-ED65-461E-B9D6-E014713A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523E23-ED8F-45A6-A4AD-F769D0C5C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75" y="1346826"/>
            <a:ext cx="3960440" cy="368906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3A77AD6-47AF-49F6-9118-CB30DAE3C920}"/>
              </a:ext>
            </a:extLst>
          </p:cNvPr>
          <p:cNvSpPr txBox="1"/>
          <p:nvPr/>
        </p:nvSpPr>
        <p:spPr>
          <a:xfrm>
            <a:off x="5076056" y="1268760"/>
            <a:ext cx="32408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/>
              <a:t>There are a few recent works on anonymizing moving objects. Abul et al. [2008] extended</a:t>
            </a:r>
          </a:p>
          <a:p>
            <a:r>
              <a:rPr lang="en-US" b="0"/>
              <a:t>the traditional </a:t>
            </a:r>
            <a:r>
              <a:rPr lang="en-US" b="0" i="1"/>
              <a:t>k</a:t>
            </a:r>
            <a:r>
              <a:rPr lang="en-US" b="0"/>
              <a:t>-anonymity model to anonymize a set of moving objects. The</a:t>
            </a:r>
          </a:p>
          <a:p>
            <a:r>
              <a:rPr lang="en-US" b="0"/>
              <a:t>intuition is to have at least </a:t>
            </a:r>
            <a:r>
              <a:rPr lang="en-US" b="0" i="1"/>
              <a:t>k </a:t>
            </a:r>
            <a:r>
              <a:rPr lang="en-US" b="0"/>
              <a:t>moving objects appearing within the radius </a:t>
            </a:r>
            <a:r>
              <a:rPr lang="en-US" b="0" i="1"/>
              <a:t>δ </a:t>
            </a:r>
            <a:r>
              <a:rPr lang="en-US" b="0"/>
              <a:t>of the path</a:t>
            </a:r>
          </a:p>
          <a:p>
            <a:r>
              <a:rPr lang="en-US" b="0"/>
              <a:t>of every moving object in the same period of time, as depicted in Figure 5.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9114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09404-EB17-4FCD-B405-68EACB8E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Textual</a:t>
            </a:r>
            <a:r>
              <a:rPr lang="de-DE" b="1" dirty="0"/>
              <a:t> Data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125B1C-1267-40AB-BF49-0CA8C1F2D42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807493-F45D-44B0-AE12-4DF2E5E5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A1F07-925E-4D51-9984-7A8E5FFCBB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Most previous work focused on anonymizing the structural or </a:t>
            </a:r>
            <a:r>
              <a:rPr lang="en-US" dirty="0" err="1"/>
              <a:t>semistructural</a:t>
            </a:r>
            <a:r>
              <a:rPr lang="en-US" dirty="0"/>
              <a:t> </a:t>
            </a:r>
            <a:r>
              <a:rPr lang="en-US" dirty="0" err="1"/>
              <a:t>data.What</a:t>
            </a:r>
            <a:r>
              <a:rPr lang="en-US" dirty="0"/>
              <a:t> about the </a:t>
            </a:r>
            <a:r>
              <a:rPr lang="en-US" dirty="0" err="1"/>
              <a:t>unstructural</a:t>
            </a:r>
            <a:r>
              <a:rPr lang="en-US" dirty="0"/>
              <a:t> data, such as text documents? </a:t>
            </a:r>
            <a:r>
              <a:rPr lang="en-US" dirty="0" err="1"/>
              <a:t>Saygin</a:t>
            </a:r>
            <a:r>
              <a:rPr lang="en-US" dirty="0"/>
              <a:t> et al. [2006] </a:t>
            </a:r>
            <a:r>
              <a:rPr lang="en-US" dirty="0" err="1"/>
              <a:t>describesimplicit</a:t>
            </a:r>
            <a:r>
              <a:rPr lang="en-US" dirty="0"/>
              <a:t> and explicit privacy threats in text document repositories. </a:t>
            </a:r>
            <a:r>
              <a:rPr lang="en-US" dirty="0" err="1"/>
              <a:t>Sanitizationof</a:t>
            </a:r>
            <a:r>
              <a:rPr lang="en-US" dirty="0"/>
              <a:t> text documents involves removing sensitive information or removing potential </a:t>
            </a:r>
            <a:r>
              <a:rPr lang="en-US" dirty="0" err="1"/>
              <a:t>linkinginformation</a:t>
            </a:r>
            <a:r>
              <a:rPr lang="en-US" dirty="0"/>
              <a:t> that can associate an individual person to the sensitive information </a:t>
            </a:r>
            <a:r>
              <a:rPr lang="en-US" dirty="0" err="1"/>
              <a:t>ina</a:t>
            </a:r>
            <a:r>
              <a:rPr lang="en-US" dirty="0"/>
              <a:t> document. This research direction is in its </a:t>
            </a:r>
            <a:r>
              <a:rPr lang="en-US" dirty="0" err="1"/>
              <a:t>infancy.Kokkinakis</a:t>
            </a:r>
            <a:r>
              <a:rPr lang="en-US" dirty="0"/>
              <a:t> and </a:t>
            </a:r>
            <a:r>
              <a:rPr lang="en-US" dirty="0" err="1"/>
              <a:t>Thurin</a:t>
            </a:r>
            <a:r>
              <a:rPr lang="en-US" dirty="0"/>
              <a:t> [2007] implemented a system for automatically </a:t>
            </a:r>
            <a:r>
              <a:rPr lang="en-US" dirty="0" err="1"/>
              <a:t>anonymizinghospital</a:t>
            </a:r>
            <a:r>
              <a:rPr lang="en-US" dirty="0"/>
              <a:t> discharge letters by identifying and deliberately removing all phrases </a:t>
            </a:r>
            <a:r>
              <a:rPr lang="en-US" dirty="0" err="1"/>
              <a:t>fromclinical</a:t>
            </a:r>
            <a:r>
              <a:rPr lang="en-US" dirty="0"/>
              <a:t> text that satisfy some predefined types of sensitive entities. The </a:t>
            </a:r>
            <a:r>
              <a:rPr lang="en-US" dirty="0" err="1"/>
              <a:t>identificationphase</a:t>
            </a:r>
            <a:r>
              <a:rPr lang="en-US" dirty="0"/>
              <a:t> is achieved by collaborating with an underlying generic named entity recognition</a:t>
            </a:r>
            <a:r>
              <a:rPr lang="de-DE" dirty="0" err="1"/>
              <a:t>system</a:t>
            </a:r>
            <a:r>
              <a:rPr lang="de-DE" dirty="0"/>
              <a:t>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8C7BE-3668-4468-B27D-88F5562E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608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F9CD1-9C9B-404C-BA1F-6E0E9A52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p-sensitive k-</a:t>
            </a:r>
            <a:r>
              <a:rPr lang="de-DE" dirty="0" err="1"/>
              <a:t>anonymity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60DF70-9E66-4354-A537-9A6F20EF768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C9E642-E14C-4E77-9B36-1ABB217E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443BB6-0E02-4D1C-85A1-676AC33F2E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identity disclosure and attribute disclosure.</a:t>
            </a:r>
          </a:p>
          <a:p>
            <a:r>
              <a:rPr lang="en-US" dirty="0" err="1"/>
              <a:t>dentity</a:t>
            </a:r>
            <a:r>
              <a:rPr lang="en-US" dirty="0"/>
              <a:t> disclosure and attribute disclosure.</a:t>
            </a:r>
          </a:p>
          <a:p>
            <a:pPr marL="0" indent="0">
              <a:buNone/>
            </a:pPr>
            <a:r>
              <a:rPr lang="en-US" i="1" dirty="0"/>
              <a:t>Identity disclosure </a:t>
            </a:r>
            <a:r>
              <a:rPr lang="en-US" dirty="0"/>
              <a:t>refers to identification of an entity</a:t>
            </a:r>
          </a:p>
          <a:p>
            <a:pPr marL="0" indent="0">
              <a:buNone/>
            </a:pPr>
            <a:r>
              <a:rPr lang="en-US" dirty="0"/>
              <a:t>(person, institution) and </a:t>
            </a:r>
            <a:r>
              <a:rPr lang="en-US" i="1" dirty="0"/>
              <a:t>attribute disclosure </a:t>
            </a:r>
            <a:r>
              <a:rPr lang="en-US" dirty="0"/>
              <a:t>occurs when</a:t>
            </a:r>
          </a:p>
          <a:p>
            <a:pPr marL="0" indent="0">
              <a:buNone/>
            </a:pPr>
            <a:r>
              <a:rPr lang="en-US" dirty="0"/>
              <a:t>the intruder finds out something new about the target</a:t>
            </a:r>
          </a:p>
          <a:p>
            <a:pPr marL="0" indent="0">
              <a:buNone/>
            </a:pPr>
            <a:r>
              <a:rPr lang="en-US" dirty="0"/>
              <a:t>entity [11]. Identity disclosure does not automatically</a:t>
            </a:r>
          </a:p>
          <a:p>
            <a:pPr marL="0" indent="0">
              <a:buNone/>
            </a:pPr>
            <a:r>
              <a:rPr lang="de-DE" dirty="0" err="1"/>
              <a:t>imply</a:t>
            </a:r>
            <a:r>
              <a:rPr lang="de-DE" dirty="0"/>
              <a:t> </a:t>
            </a:r>
            <a:r>
              <a:rPr lang="de-DE" dirty="0" err="1"/>
              <a:t>attribute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8439EF-D42F-4986-86FE-E0B37623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241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13E46-A044-4329-AE39-7349DB1B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P-sensitive k -</a:t>
            </a:r>
            <a:r>
              <a:rPr lang="de-DE" dirty="0" err="1"/>
              <a:t>anonymity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17CE23-A8AD-4FC4-B6DD-A2E0CDE682B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3D59A7-D63C-4137-972B-3B6224BB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403F49-8A1E-4574-B8FF-BE1B459AD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k-</a:t>
            </a:r>
            <a:r>
              <a:rPr lang="de-DE" dirty="0" err="1"/>
              <a:t>anonymity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at least p different sensitive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Problem:</a:t>
            </a:r>
            <a:r>
              <a:rPr lang="en-US" dirty="0"/>
              <a:t>p-Sensitive k-anonymity has the limitation of implicitly assuming that each confidential attribute takes values uniformly over its domain, that is, that the frequencies of the various values of a confidential attribute are similar. When this is not the case, </a:t>
            </a:r>
            <a:r>
              <a:rPr lang="en-US" dirty="0" err="1"/>
              <a:t>achievingp</a:t>
            </a:r>
            <a:r>
              <a:rPr lang="en-US" dirty="0"/>
              <a:t>-sensitive k-anonymity may cause a huge data utility loss. This is illustrated in the following example.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2A72A-F651-40F4-8DBC-665586CB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30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Wiegnand</a:t>
            </a:r>
            <a:r>
              <a:rPr lang="de-DE" dirty="0"/>
              <a:t> &amp; Ludwig Schallner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980406" y="1342286"/>
            <a:ext cx="8570912" cy="552660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</a:t>
            </a:r>
            <a:r>
              <a:rPr lang="de-DE" dirty="0" err="1"/>
              <a:t>Introduction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2. k-</a:t>
            </a:r>
            <a:r>
              <a:rPr lang="de-DE" dirty="0" err="1"/>
              <a:t>anonymity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</a:t>
            </a:r>
            <a:r>
              <a:rPr lang="de-DE" dirty="0" err="1"/>
              <a:t>Extendet</a:t>
            </a:r>
            <a:r>
              <a:rPr lang="de-DE" dirty="0"/>
              <a:t> </a:t>
            </a:r>
            <a:r>
              <a:rPr lang="de-DE" dirty="0" err="1"/>
              <a:t>scenarios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p-sensitive k-</a:t>
            </a:r>
            <a:r>
              <a:rPr lang="de-DE" dirty="0" err="1"/>
              <a:t>anonymity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l-</a:t>
            </a:r>
            <a:r>
              <a:rPr lang="de-DE" dirty="0" err="1"/>
              <a:t>diversity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4. t-</a:t>
            </a:r>
            <a:r>
              <a:rPr lang="de-DE" dirty="0" err="1"/>
              <a:t>closeness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321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21BA2-C897-4834-998A-48C037EF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7299E6-283C-4175-B3B3-5D836D4EF88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C6992F-08D8-482D-96AA-DC41E416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4D70E7-CAB1-402E-A84F-08E5BE171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 3 (l-Diversity): A data set is said to satisfy</a:t>
            </a:r>
          </a:p>
          <a:p>
            <a:pPr marL="0" indent="0">
              <a:buNone/>
            </a:pPr>
            <a:r>
              <a:rPr lang="en-US" dirty="0"/>
              <a:t>l-diversity if, for each group of records sharing a</a:t>
            </a:r>
          </a:p>
          <a:p>
            <a:pPr marL="0" indent="0">
              <a:buNone/>
            </a:pPr>
            <a:r>
              <a:rPr lang="en-US" dirty="0"/>
              <a:t>combination of key attributes, there are at least l “</a:t>
            </a:r>
            <a:r>
              <a:rPr lang="en-US" dirty="0" err="1"/>
              <a:t>wellrepresented</a:t>
            </a:r>
            <a:r>
              <a:rPr lang="en-US" dirty="0"/>
              <a:t>” values for each confidential attribute.</a:t>
            </a:r>
          </a:p>
          <a:p>
            <a:pPr marL="0" indent="0">
              <a:buNone/>
            </a:pPr>
            <a:r>
              <a:rPr lang="en-US" dirty="0"/>
              <a:t>According to [9] the term “well-represented” can be</a:t>
            </a:r>
          </a:p>
          <a:p>
            <a:pPr marL="0" indent="0">
              <a:buNone/>
            </a:pPr>
            <a:r>
              <a:rPr lang="de-DE" dirty="0" err="1"/>
              <a:t>defined</a:t>
            </a:r>
            <a:r>
              <a:rPr lang="de-DE" dirty="0"/>
              <a:t> in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: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5E418F-8B07-43E5-91F1-566EB30C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88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7001C-8209-4829-9211-838EE997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Different 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17572A-0126-4E39-9967-6339673CBF1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7D38FB-93C4-47D0-B1B6-40BB9C26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D93557-FF57-443A-B61F-5F9D57A431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1) Distinct l-diversity. There must be at least l distinct values for the confidential attribute in each group of records sharing a combination of key attributes. This is equivalent to l-sensitive k-</a:t>
            </a:r>
          </a:p>
          <a:p>
            <a:r>
              <a:rPr lang="de-DE" dirty="0"/>
              <a:t>2) </a:t>
            </a:r>
            <a:r>
              <a:rPr lang="de-DE" dirty="0" err="1"/>
              <a:t>Entropy</a:t>
            </a:r>
            <a:r>
              <a:rPr lang="de-DE" dirty="0"/>
              <a:t> l-</a:t>
            </a:r>
            <a:r>
              <a:rPr lang="de-DE" dirty="0" err="1"/>
              <a:t>diversity</a:t>
            </a:r>
            <a:r>
              <a:rPr lang="de-DE" dirty="0"/>
              <a:t>.</a:t>
            </a:r>
            <a:r>
              <a:rPr lang="en-US" dirty="0"/>
              <a:t>.</a:t>
            </a:r>
          </a:p>
          <a:p>
            <a:r>
              <a:rPr lang="de-DE" dirty="0"/>
              <a:t>3) </a:t>
            </a:r>
            <a:r>
              <a:rPr lang="de-DE" dirty="0" err="1"/>
              <a:t>Recursive</a:t>
            </a:r>
            <a:r>
              <a:rPr lang="de-DE" dirty="0"/>
              <a:t> (c, l)-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24C375-82E2-4ED0-B2D7-27F73021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270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F315B-3D66-4582-BD2E-B5CF68CF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Pr0blems </a:t>
            </a:r>
            <a:r>
              <a:rPr lang="de-DE" dirty="0" err="1"/>
              <a:t>with</a:t>
            </a:r>
            <a:r>
              <a:rPr lang="de-DE" dirty="0"/>
              <a:t> 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D016CC-39B2-45FF-8A84-ED244F5DF67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CF5D6B-468B-404B-9403-11972A2A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AD6479-C7D5-46BC-9148-10AF544DFB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l-Diversity may be difficult and unnecessary to</a:t>
            </a:r>
          </a:p>
          <a:p>
            <a:pPr marL="0" indent="0">
              <a:buNone/>
            </a:pPr>
            <a:r>
              <a:rPr lang="en-US" dirty="0"/>
              <a:t>achieve. The argument is the same given against</a:t>
            </a:r>
          </a:p>
          <a:p>
            <a:pPr marL="0" indent="0">
              <a:buNone/>
            </a:pPr>
            <a:r>
              <a:rPr lang="en-US" dirty="0"/>
              <a:t>p-sensitive k-anonymity in Example 2 above.</a:t>
            </a:r>
          </a:p>
          <a:p>
            <a:r>
              <a:rPr lang="en-US" dirty="0"/>
              <a:t>l-Diversity is insufficient to prevent attribute disclosure.</a:t>
            </a:r>
          </a:p>
          <a:p>
            <a:pPr marL="0" indent="0">
              <a:buNone/>
            </a:pPr>
            <a:r>
              <a:rPr lang="en-US" dirty="0"/>
              <a:t>At least the following two attacks are </a:t>
            </a:r>
            <a:r>
              <a:rPr lang="de-DE" dirty="0" err="1"/>
              <a:t>conceivable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Skewness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: </a:t>
            </a:r>
            <a:r>
              <a:rPr lang="de-DE" dirty="0" err="1"/>
              <a:t>sematical</a:t>
            </a:r>
            <a:r>
              <a:rPr lang="de-DE" dirty="0"/>
              <a:t> same </a:t>
            </a:r>
            <a:r>
              <a:rPr lang="de-DE" dirty="0" err="1"/>
              <a:t>cofidentail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B792D-2998-422A-8AFD-846A7976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885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74710-EF24-496F-8E16-1860EB94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</a:t>
            </a:r>
            <a:r>
              <a:rPr lang="de-DE" dirty="0" err="1"/>
              <a:t>close´ness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9087A1-C8F7-429D-9539-28EFF980787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A1720A-77AB-4E5A-8054-A5D03172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F3C5B2-53AA-499A-886B-AA06C3A929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Definition: </a:t>
            </a:r>
            <a:r>
              <a:rPr lang="en-US" dirty="0"/>
              <a:t>Definition 4 (t-Closeness): A data set is said to</a:t>
            </a:r>
          </a:p>
          <a:p>
            <a:pPr marL="0" indent="0">
              <a:buNone/>
            </a:pPr>
            <a:r>
              <a:rPr lang="en-US" dirty="0"/>
              <a:t>satisfy t-closeness if, for each group of records sharing</a:t>
            </a:r>
          </a:p>
          <a:p>
            <a:pPr marL="0" indent="0">
              <a:buNone/>
            </a:pPr>
            <a:r>
              <a:rPr lang="en-US" dirty="0"/>
              <a:t>a combination of key attributes, the distance between</a:t>
            </a:r>
          </a:p>
          <a:p>
            <a:pPr marL="0" indent="0">
              <a:buNone/>
            </a:pPr>
            <a:r>
              <a:rPr lang="en-US" dirty="0"/>
              <a:t>the distribution of the confidential attribute in the group</a:t>
            </a:r>
          </a:p>
          <a:p>
            <a:pPr marL="0" indent="0">
              <a:buNone/>
            </a:pPr>
            <a:r>
              <a:rPr lang="en-US" dirty="0"/>
              <a:t>and the distribution of the attribute in the whole data</a:t>
            </a:r>
          </a:p>
          <a:p>
            <a:pPr marL="0" indent="0">
              <a:buNone/>
            </a:pPr>
            <a:r>
              <a:rPr lang="en-US" dirty="0"/>
              <a:t>set is no more than a threshold t.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D3FDF2-2764-4BE6-BE4D-51DAF1C1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80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D9F5-7E88-40DD-A611-56459F70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</a:t>
            </a:r>
            <a:r>
              <a:rPr lang="de-DE" dirty="0" err="1"/>
              <a:t>close´ness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1886F5-D8A0-4AB2-A12D-B44314A0860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640035-9623-4075-BDEE-7833C664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031245-BB29-41F9-8C5E-156AFC612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Problems:</a:t>
            </a:r>
          </a:p>
          <a:p>
            <a:pPr marL="0" indent="0">
              <a:buNone/>
            </a:pPr>
            <a:r>
              <a:rPr lang="en-US" dirty="0"/>
              <a:t>Whereas the paper [7] elaborates on several ways</a:t>
            </a:r>
          </a:p>
          <a:p>
            <a:pPr marL="0" indent="0">
              <a:buNone/>
            </a:pPr>
            <a:r>
              <a:rPr lang="en-US" dirty="0"/>
              <a:t>o check t-closeness (using several distances between</a:t>
            </a:r>
          </a:p>
          <a:p>
            <a:pPr marL="0" indent="0">
              <a:buNone/>
            </a:pPr>
            <a:r>
              <a:rPr lang="de-DE" dirty="0" err="1"/>
              <a:t>distributions</a:t>
            </a:r>
            <a:r>
              <a:rPr lang="de-DE" dirty="0"/>
              <a:t>),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procedure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to enforce this property is given.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5C671-02F4-435F-A4CA-4659E030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306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F76F7-DA21-4280-B132-DB1CBFFB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Differential </a:t>
            </a:r>
            <a:r>
              <a:rPr lang="de-DE"/>
              <a:t>privacy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50A201-5742-48F2-9C76-90EB7278DE8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5609BE-6FD9-442B-89BF-1438B615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3AB503-2D36-4EFD-97BC-4FB481D90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78E9B-BDE0-4DC9-9BC7-6B1CE811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3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BE59A-0D45-4867-B33C-395CE616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161148-C93B-4655-9526-21064427262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18.05.2017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FD21AC-47A8-42DC-94B3-3057AD83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E095E0-3473-499F-B0AA-C8347014DE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 err="1"/>
              <a:t>identity</a:t>
            </a:r>
            <a:r>
              <a:rPr lang="de-DE" i="1" dirty="0"/>
              <a:t> </a:t>
            </a:r>
            <a:r>
              <a:rPr lang="de-DE" i="1" dirty="0" err="1"/>
              <a:t>disclosure</a:t>
            </a:r>
            <a:r>
              <a:rPr lang="de-DE" i="1" dirty="0"/>
              <a:t> </a:t>
            </a:r>
            <a:r>
              <a:rPr lang="de-DE" dirty="0"/>
              <a:t>and </a:t>
            </a:r>
            <a:r>
              <a:rPr lang="de-DE" i="1" dirty="0" err="1"/>
              <a:t>attribute</a:t>
            </a:r>
            <a:r>
              <a:rPr lang="de-DE" i="1" dirty="0"/>
              <a:t> </a:t>
            </a:r>
            <a:r>
              <a:rPr lang="en-US" i="1" dirty="0"/>
              <a:t>disclosure</a:t>
            </a:r>
            <a:r>
              <a:rPr lang="en-US" dirty="0"/>
              <a:t>. Identity disclosure occurs when an individual is linked to a particular record in the released table. Attribute disclosure occurs when new information about some individuals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revealed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While the released table gives useful information </a:t>
            </a:r>
            <a:r>
              <a:rPr lang="en-US" dirty="0" err="1"/>
              <a:t>toresearchers</a:t>
            </a:r>
            <a:r>
              <a:rPr lang="en-US" dirty="0"/>
              <a:t>, it presents disclosure risk to the </a:t>
            </a:r>
            <a:r>
              <a:rPr lang="en-US" dirty="0" err="1"/>
              <a:t>individualswhose</a:t>
            </a:r>
            <a:r>
              <a:rPr lang="en-US" dirty="0"/>
              <a:t> data are in the table. Therefore, our objective is to limit the disclosure risk to an acceptable level while maximizing the benefit. This is achieved by anonymizing the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release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0CBAD2-D04E-4489-A4D5-1403FF63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83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BE59A-0D45-4867-B33C-395CE616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161148-C93B-4655-9526-21064427262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FD21AC-47A8-42DC-94B3-3057AD83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E095E0-3473-499F-B0AA-C8347014DE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 err="1"/>
              <a:t>identity</a:t>
            </a:r>
            <a:r>
              <a:rPr lang="de-DE" i="1" dirty="0"/>
              <a:t> </a:t>
            </a:r>
            <a:r>
              <a:rPr lang="de-DE" i="1" dirty="0" err="1"/>
              <a:t>disclosure</a:t>
            </a:r>
            <a:r>
              <a:rPr lang="de-DE" i="1" dirty="0"/>
              <a:t> </a:t>
            </a:r>
            <a:r>
              <a:rPr lang="de-DE" dirty="0"/>
              <a:t>and </a:t>
            </a:r>
            <a:r>
              <a:rPr lang="de-DE" i="1" dirty="0" err="1"/>
              <a:t>attribute</a:t>
            </a:r>
            <a:r>
              <a:rPr lang="de-DE" i="1" dirty="0"/>
              <a:t> </a:t>
            </a:r>
            <a:r>
              <a:rPr lang="en-US" i="1" dirty="0"/>
              <a:t>disclosure</a:t>
            </a:r>
            <a:r>
              <a:rPr lang="en-US" dirty="0"/>
              <a:t>. Identity disclosure occurs when an individual is linked to a particular record in the released table. Attribute disclosure occurs when new information about some individuals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revealed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While the released table gives useful information </a:t>
            </a:r>
            <a:r>
              <a:rPr lang="en-US" dirty="0" err="1"/>
              <a:t>toresearchers</a:t>
            </a:r>
            <a:r>
              <a:rPr lang="en-US" dirty="0"/>
              <a:t>, it presents disclosure risk to the </a:t>
            </a:r>
            <a:r>
              <a:rPr lang="en-US" dirty="0" err="1"/>
              <a:t>individualswhose</a:t>
            </a:r>
            <a:r>
              <a:rPr lang="en-US" dirty="0"/>
              <a:t> data are in the table. Therefore, our objective is to limit the disclosure risk to an acceptable level while maximizing the benefit. This is achieved by anonymizing the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release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0CBAD2-D04E-4489-A4D5-1403FF63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07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723F1-042D-41C4-AFFC-ACAE0644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K-ANONYMITY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3CC5F7-702F-4FC0-952C-5971C50410E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287463" y="6308725"/>
            <a:ext cx="1296987" cy="476250"/>
          </a:xfrm>
        </p:spPr>
        <p:txBody>
          <a:bodyPr/>
          <a:lstStyle/>
          <a:p>
            <a:r>
              <a:rPr lang="de-DE" dirty="0"/>
              <a:t>30.01.2017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868874-8302-4945-90E8-6EE4FEFD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613A04-6545-4A3B-A57A-BCAC8EF8AE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Tuble</a:t>
            </a:r>
            <a:r>
              <a:rPr lang="en-US" dirty="0"/>
              <a:t>: </a:t>
            </a:r>
            <a:r>
              <a:rPr lang="fr-FR" i="1" dirty="0"/>
              <a:t>D</a:t>
            </a:r>
            <a:r>
              <a:rPr lang="fr-FR" dirty="0"/>
              <a:t>(Explicit Identifier, Quasi Identifier, Sensitive </a:t>
            </a:r>
            <a:r>
              <a:rPr lang="fr-FR" dirty="0" err="1"/>
              <a:t>Attributes</a:t>
            </a:r>
            <a:r>
              <a:rPr lang="fr-FR" dirty="0"/>
              <a:t>, </a:t>
            </a:r>
            <a:r>
              <a:rPr lang="de-DE" dirty="0"/>
              <a:t>Non-Sensitive Attributes),</a:t>
            </a:r>
            <a:endParaRPr lang="en-US" dirty="0"/>
          </a:p>
          <a:p>
            <a:r>
              <a:rPr lang="en-US" dirty="0" err="1"/>
              <a:t>dentifiers</a:t>
            </a:r>
            <a:r>
              <a:rPr lang="en-US" dirty="0"/>
              <a:t> example: passport number, social </a:t>
            </a:r>
            <a:r>
              <a:rPr lang="en-US" dirty="0" err="1"/>
              <a:t>secutrity</a:t>
            </a:r>
            <a:r>
              <a:rPr lang="en-US" dirty="0"/>
              <a:t> number, </a:t>
            </a:r>
            <a:r>
              <a:rPr lang="en-US" dirty="0" err="1"/>
              <a:t>fullname</a:t>
            </a:r>
            <a:endParaRPr lang="en-US" dirty="0"/>
          </a:p>
          <a:p>
            <a:r>
              <a:rPr lang="en-US" dirty="0"/>
              <a:t>Key attributes are those in X that, in combination,</a:t>
            </a:r>
          </a:p>
          <a:p>
            <a:pPr marL="0" indent="0">
              <a:buNone/>
            </a:pPr>
            <a:r>
              <a:rPr lang="en-US" dirty="0"/>
              <a:t>can be linked with external information</a:t>
            </a:r>
          </a:p>
          <a:p>
            <a:pPr marL="0" indent="0">
              <a:buNone/>
            </a:pPr>
            <a:r>
              <a:rPr lang="en-US" dirty="0"/>
              <a:t>to re-identify (some of) the respondents to whom</a:t>
            </a:r>
          </a:p>
          <a:p>
            <a:pPr marL="0" indent="0">
              <a:buNone/>
            </a:pPr>
            <a:r>
              <a:rPr lang="en-US" dirty="0"/>
              <a:t>(some of) the records in X refer. example: jobs, </a:t>
            </a:r>
          </a:p>
          <a:p>
            <a:r>
              <a:rPr lang="en-US" dirty="0" err="1"/>
              <a:t>Confidentail</a:t>
            </a:r>
            <a:r>
              <a:rPr lang="en-US" dirty="0"/>
              <a:t> outcome attributes </a:t>
            </a:r>
            <a:r>
              <a:rPr lang="de-DE" dirty="0" err="1"/>
              <a:t>contain</a:t>
            </a:r>
            <a:r>
              <a:rPr lang="de-DE" dirty="0"/>
              <a:t> sensitive </a:t>
            </a:r>
            <a:r>
              <a:rPr lang="de-DE" dirty="0" err="1"/>
              <a:t>information</a:t>
            </a:r>
            <a:r>
              <a:rPr lang="de-DE" dirty="0"/>
              <a:t> on</a:t>
            </a:r>
          </a:p>
          <a:p>
            <a:pPr marL="0" indent="0">
              <a:buNone/>
            </a:pPr>
            <a:r>
              <a:rPr lang="en-US" dirty="0"/>
              <a:t>the respondent. Examples are salary, religion,</a:t>
            </a:r>
          </a:p>
          <a:p>
            <a:pPr marL="0" indent="0">
              <a:buNone/>
            </a:pPr>
            <a:r>
              <a:rPr lang="de-DE" dirty="0" err="1"/>
              <a:t>political</a:t>
            </a:r>
            <a:r>
              <a:rPr lang="de-DE" dirty="0"/>
              <a:t> </a:t>
            </a:r>
            <a:r>
              <a:rPr lang="de-DE" dirty="0" err="1"/>
              <a:t>affiliation</a:t>
            </a:r>
            <a:r>
              <a:rPr lang="de-DE" dirty="0"/>
              <a:t>,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, etc.</a:t>
            </a:r>
          </a:p>
          <a:p>
            <a:pPr marL="0" indent="0">
              <a:buNone/>
            </a:pP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recipients</a:t>
            </a:r>
            <a:r>
              <a:rPr lang="de-DE" dirty="0"/>
              <a:t> –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74C8D-92D7-4736-A810-81BDEC03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68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96494-2619-425B-9A88-26F6239A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Attacks</a:t>
            </a:r>
            <a:r>
              <a:rPr lang="de-DE" b="1" dirty="0"/>
              <a:t> on K-ANONYMITY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14201-281B-41E9-A020-0CDA277467C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DE40AE-BF51-40C8-A6E9-F8B22045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5F7A7E-01C8-48FD-8047-5A2134437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 err="1"/>
              <a:t>Homogeneity</a:t>
            </a:r>
            <a:r>
              <a:rPr lang="de-DE" b="1" dirty="0"/>
              <a:t>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/>
              <a:t>Background Knowledge </a:t>
            </a:r>
            <a:r>
              <a:rPr lang="de-DE" b="1" dirty="0" err="1"/>
              <a:t>Attack</a:t>
            </a:r>
            <a:r>
              <a:rPr lang="de-DE" b="1" dirty="0"/>
              <a:t>/</a:t>
            </a:r>
            <a:r>
              <a:rPr lang="de-DE" b="1" dirty="0" err="1"/>
              <a:t>attribute</a:t>
            </a:r>
            <a:r>
              <a:rPr lang="de-DE" b="1" dirty="0"/>
              <a:t> </a:t>
            </a:r>
            <a:r>
              <a:rPr lang="de-DE" b="1" dirty="0" err="1"/>
              <a:t>linkage</a:t>
            </a:r>
            <a:r>
              <a:rPr lang="de-DE" b="1" dirty="0"/>
              <a:t>: </a:t>
            </a:r>
          </a:p>
          <a:p>
            <a:r>
              <a:rPr lang="de-DE" b="1" dirty="0" err="1"/>
              <a:t>Unsorted</a:t>
            </a:r>
            <a:r>
              <a:rPr lang="de-DE" b="1" dirty="0"/>
              <a:t> </a:t>
            </a:r>
            <a:r>
              <a:rPr lang="de-DE" b="1" dirty="0" err="1"/>
              <a:t>Matching</a:t>
            </a:r>
            <a:r>
              <a:rPr lang="de-DE" b="1" dirty="0"/>
              <a:t> </a:t>
            </a:r>
            <a:r>
              <a:rPr lang="de-DE" b="1" dirty="0" err="1"/>
              <a:t>Attacks</a:t>
            </a:r>
            <a:r>
              <a:rPr lang="de-DE" b="1" dirty="0"/>
              <a:t> </a:t>
            </a:r>
          </a:p>
          <a:p>
            <a:r>
              <a:rPr lang="de-DE" b="1" dirty="0" err="1"/>
              <a:t>Complementary</a:t>
            </a:r>
            <a:r>
              <a:rPr lang="de-DE" b="1" dirty="0"/>
              <a:t> Release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/>
              <a:t>Temporal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 err="1"/>
              <a:t>Insufficient</a:t>
            </a:r>
            <a:r>
              <a:rPr lang="de-DE" b="1" dirty="0"/>
              <a:t> Knowledge: </a:t>
            </a:r>
          </a:p>
          <a:p>
            <a:r>
              <a:rPr lang="en-US" b="1" dirty="0"/>
              <a:t>The Adversary’s Knowledge is Unknown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10FF4-2E0F-4E88-A69A-145B2294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49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F05F5-BFE1-403A-A36E-6A282864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EXTENDED SCENARIOS - Multiple Release Publishing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B812E9-FF67-440E-8D43-E9D95CEADC8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0002ED-C0A7-4887-8B84-D46B721C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7EA547-F858-48D5-A99A-AC24CC5B1B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recipients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different </a:t>
            </a:r>
            <a:r>
              <a:rPr lang="de-DE" dirty="0" err="1"/>
              <a:t>claims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T(Job, Sex, Age, </a:t>
            </a:r>
            <a:r>
              <a:rPr lang="de-DE" dirty="0" err="1"/>
              <a:t>Race</a:t>
            </a:r>
            <a:r>
              <a:rPr lang="de-DE" dirty="0"/>
              <a:t>, Disease, </a:t>
            </a:r>
            <a:r>
              <a:rPr lang="de-DE" dirty="0" err="1"/>
              <a:t>Salary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 err="1"/>
              <a:t>Pharma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intresed</a:t>
            </a:r>
            <a:r>
              <a:rPr lang="de-DE" dirty="0"/>
              <a:t> in </a:t>
            </a:r>
            <a:r>
              <a:rPr lang="de-DE" dirty="0" err="1"/>
              <a:t>diesease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job,sex</a:t>
            </a:r>
            <a:r>
              <a:rPr lang="de-DE" dirty="0"/>
              <a:t>, </a:t>
            </a:r>
            <a:r>
              <a:rPr lang="de-DE" dirty="0" err="1"/>
              <a:t>age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intereset</a:t>
            </a:r>
            <a:r>
              <a:rPr lang="de-DE" dirty="0"/>
              <a:t> in JOB, AGE, RACE</a:t>
            </a:r>
          </a:p>
          <a:p>
            <a:pPr marL="0" indent="0">
              <a:buNone/>
            </a:pPr>
            <a:r>
              <a:rPr lang="de-DE" dirty="0" err="1"/>
              <a:t>Relse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{JOB, Sex, Age, </a:t>
            </a:r>
            <a:r>
              <a:rPr lang="de-DE" dirty="0" err="1"/>
              <a:t>Race</a:t>
            </a:r>
            <a:r>
              <a:rPr lang="de-DE" dirty="0"/>
              <a:t>}</a:t>
            </a:r>
          </a:p>
          <a:p>
            <a:r>
              <a:rPr lang="de-DE" dirty="0"/>
              <a:t>- </a:t>
            </a:r>
            <a:r>
              <a:rPr lang="en-US" dirty="0"/>
              <a:t>A drawback is that information is released unnecessarily, in that neither of the two purposes needs all four attributes</a:t>
            </a:r>
          </a:p>
          <a:p>
            <a:pPr marL="0" indent="0">
              <a:buNone/>
            </a:pPr>
            <a:r>
              <a:rPr lang="en-US" dirty="0"/>
              <a:t>You make one for both of them. Problem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F5161-AF90-426C-A082-23924119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17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0AA1D-CBA5-4BF9-827F-0AC0BEF9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EXTENDED SCENARIOS – Multiple Release Publishing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EB5D0-C0FE-4AFE-8A81-2589296C778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F7375E-8B76-432F-8062-DE249F9B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9E4DF0-6D1B-42D2-8864-3E9847385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AFD7E1-5AA6-4CA7-887C-3211D94A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8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5816CE3B-BCDB-4B82-9CAB-E0317913C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046718"/>
              </p:ext>
            </p:extLst>
          </p:nvPr>
        </p:nvGraphicFramePr>
        <p:xfrm>
          <a:off x="539552" y="1567734"/>
          <a:ext cx="3096344" cy="180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2160">
                  <a:extLst>
                    <a:ext uri="{9D8B030D-6E8A-4147-A177-3AD203B41FA5}">
                      <a16:colId xmlns:a16="http://schemas.microsoft.com/office/drawing/2014/main" val="320632794"/>
                    </a:ext>
                  </a:extLst>
                </a:gridCol>
                <a:gridCol w="1237092">
                  <a:extLst>
                    <a:ext uri="{9D8B030D-6E8A-4147-A177-3AD203B41FA5}">
                      <a16:colId xmlns:a16="http://schemas.microsoft.com/office/drawing/2014/main" val="2598373127"/>
                    </a:ext>
                  </a:extLst>
                </a:gridCol>
                <a:gridCol w="1237092">
                  <a:extLst>
                    <a:ext uri="{9D8B030D-6E8A-4147-A177-3AD203B41FA5}">
                      <a16:colId xmlns:a16="http://schemas.microsoft.com/office/drawing/2014/main" val="2167730399"/>
                    </a:ext>
                  </a:extLst>
                </a:gridCol>
              </a:tblGrid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Size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lecture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160122449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160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biology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825182716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160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biology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2182950023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180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videogames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sport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691079596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180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dancing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phyisic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285554444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190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basketball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math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4006333830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190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collecting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stamps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math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160987818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86F5005-D8D8-46E8-91DB-9B15DEE53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6417"/>
              </p:ext>
            </p:extLst>
          </p:nvPr>
        </p:nvGraphicFramePr>
        <p:xfrm>
          <a:off x="4979864" y="1561282"/>
          <a:ext cx="3264024" cy="180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8008">
                  <a:extLst>
                    <a:ext uri="{9D8B030D-6E8A-4147-A177-3AD203B41FA5}">
                      <a16:colId xmlns:a16="http://schemas.microsoft.com/office/drawing/2014/main" val="320632794"/>
                    </a:ext>
                  </a:extLst>
                </a:gridCol>
                <a:gridCol w="1088008">
                  <a:extLst>
                    <a:ext uri="{9D8B030D-6E8A-4147-A177-3AD203B41FA5}">
                      <a16:colId xmlns:a16="http://schemas.microsoft.com/office/drawing/2014/main" val="2598373127"/>
                    </a:ext>
                  </a:extLst>
                </a:gridCol>
                <a:gridCol w="1088008">
                  <a:extLst>
                    <a:ext uri="{9D8B030D-6E8A-4147-A177-3AD203B41FA5}">
                      <a16:colId xmlns:a16="http://schemas.microsoft.com/office/drawing/2014/main" val="2167730399"/>
                    </a:ext>
                  </a:extLst>
                </a:gridCol>
              </a:tblGrid>
              <a:tr h="198561"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residence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160122449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825182716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2182950023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videogames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Erlangen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691079596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dancing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Forchheim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285554444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basketball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Erlangen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4006333830"/>
                  </a:ext>
                </a:extLst>
              </a:tr>
              <a:tr h="198561">
                <a:tc>
                  <a:txBody>
                    <a:bodyPr/>
                    <a:lstStyle/>
                    <a:p>
                      <a:r>
                        <a:rPr lang="de-DE" sz="1200" dirty="0" err="1"/>
                        <a:t>collecting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stamps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160987818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9DA06F8-F5B8-4686-92F6-17A874E23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021104"/>
              </p:ext>
            </p:extLst>
          </p:nvPr>
        </p:nvGraphicFramePr>
        <p:xfrm>
          <a:off x="2123728" y="3693657"/>
          <a:ext cx="4762069" cy="2456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9258">
                  <a:extLst>
                    <a:ext uri="{9D8B030D-6E8A-4147-A177-3AD203B41FA5}">
                      <a16:colId xmlns:a16="http://schemas.microsoft.com/office/drawing/2014/main" val="3038909483"/>
                    </a:ext>
                  </a:extLst>
                </a:gridCol>
                <a:gridCol w="1306008">
                  <a:extLst>
                    <a:ext uri="{9D8B030D-6E8A-4147-A177-3AD203B41FA5}">
                      <a16:colId xmlns:a16="http://schemas.microsoft.com/office/drawing/2014/main" val="1218478600"/>
                    </a:ext>
                  </a:extLst>
                </a:gridCol>
                <a:gridCol w="858333">
                  <a:extLst>
                    <a:ext uri="{9D8B030D-6E8A-4147-A177-3AD203B41FA5}">
                      <a16:colId xmlns:a16="http://schemas.microsoft.com/office/drawing/2014/main" val="2365763890"/>
                    </a:ext>
                  </a:extLst>
                </a:gridCol>
                <a:gridCol w="739270">
                  <a:extLst>
                    <a:ext uri="{9D8B030D-6E8A-4147-A177-3AD203B41FA5}">
                      <a16:colId xmlns:a16="http://schemas.microsoft.com/office/drawing/2014/main" val="8989515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87341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Size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Hobby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residence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lecture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14839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160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biology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43478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160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football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biology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46452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180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videogames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Erlangen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sport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344841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180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dancing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Forchheim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Diabetes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phyisic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231262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190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basketball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Erlangen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math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1419785816"/>
                  </a:ext>
                </a:extLst>
              </a:tr>
              <a:tr h="117135">
                <a:tc>
                  <a:txBody>
                    <a:bodyPr/>
                    <a:lstStyle/>
                    <a:p>
                      <a:r>
                        <a:rPr lang="de-DE" sz="1200" dirty="0"/>
                        <a:t>190 cm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collecting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stamps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Bamberg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48960" marR="48960" marT="24480" marB="24480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math</a:t>
                      </a:r>
                      <a:endParaRPr lang="de-DE" sz="1200" dirty="0"/>
                    </a:p>
                  </a:txBody>
                  <a:tcPr marL="48960" marR="48960" marT="24480" marB="24480"/>
                </a:tc>
                <a:extLst>
                  <a:ext uri="{0D108BD9-81ED-4DB2-BD59-A6C34878D82A}">
                    <a16:rowId xmlns:a16="http://schemas.microsoft.com/office/drawing/2014/main" val="4177111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77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5D8BA-34BD-4AB3-A8F1-5BE24DA4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/>
              <a:t>EXTENDED SCENARIOS – </a:t>
            </a:r>
            <a:r>
              <a:rPr lang="de-DE" sz="1800" b="1" dirty="0" err="1"/>
              <a:t>Sequential</a:t>
            </a:r>
            <a:r>
              <a:rPr lang="de-DE" sz="1800" b="1" dirty="0"/>
              <a:t> Release Publishing</a:t>
            </a:r>
            <a:endParaRPr lang="de-DE" sz="18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79DD1B-902A-432A-8C60-C4C83007992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FECC64-6F1A-4381-9B68-BF04EF18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09FEC9-4889-4738-8FAA-9EDCD59C89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some other scenarios, the data is released continuously</a:t>
            </a:r>
          </a:p>
          <a:p>
            <a:pPr marL="0" indent="0">
              <a:buNone/>
            </a:pPr>
            <a:r>
              <a:rPr lang="en-US" dirty="0"/>
              <a:t>and sequentially as new information becomes available.</a:t>
            </a:r>
          </a:p>
          <a:p>
            <a:r>
              <a:rPr lang="de-DE" dirty="0" err="1"/>
              <a:t>Consider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en-US" i="1" dirty="0"/>
              <a:t>sequential anonymization </a:t>
            </a:r>
            <a:r>
              <a:rPr lang="en-US" dirty="0"/>
              <a:t>[Wang and Fung 2006]: a data publisher has </a:t>
            </a:r>
            <a:r>
              <a:rPr lang="en-US" i="1" dirty="0" err="1"/>
              <a:t>previously</a:t>
            </a:r>
            <a:r>
              <a:rPr lang="en-US" dirty="0" err="1"/>
              <a:t>released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 and </a:t>
            </a:r>
            <a:r>
              <a:rPr lang="en-US" i="1" dirty="0"/>
              <a:t>now </a:t>
            </a:r>
            <a:r>
              <a:rPr lang="en-US" dirty="0"/>
              <a:t>wants to publish the next release </a:t>
            </a:r>
            <a:r>
              <a:rPr lang="en-US" i="1" dirty="0" err="1"/>
              <a:t>Tp</a:t>
            </a:r>
            <a:r>
              <a:rPr lang="en-US" dirty="0"/>
              <a:t>, where all </a:t>
            </a:r>
            <a:r>
              <a:rPr lang="en-US" i="1" dirty="0" err="1"/>
              <a:t>Ti</a:t>
            </a:r>
            <a:r>
              <a:rPr lang="en-US" dirty="0" err="1"/>
              <a:t>are</a:t>
            </a:r>
            <a:r>
              <a:rPr lang="en-US" dirty="0"/>
              <a:t> projections of the same underlying table, and each </a:t>
            </a:r>
            <a:r>
              <a:rPr lang="en-US" i="1" dirty="0"/>
              <a:t>individual release</a:t>
            </a:r>
            <a:r>
              <a:rPr lang="en-US" dirty="0"/>
              <a:t>, not </a:t>
            </a:r>
            <a:r>
              <a:rPr lang="en-US" dirty="0" err="1"/>
              <a:t>thejoin</a:t>
            </a:r>
            <a:r>
              <a:rPr lang="en-US" dirty="0"/>
              <a:t>, serves a data mining purpose. The data publisher wants to prevent record and attribute linkages through the join of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3F62D-EA09-4552-880A-D595452A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311860"/>
      </p:ext>
    </p:extLst>
  </p:cSld>
  <p:clrMapOvr>
    <a:masterClrMapping/>
  </p:clrMapOvr>
</p:sld>
</file>

<file path=ppt/theme/theme1.xml><?xml version="1.0" encoding="utf-8"?>
<a:theme xmlns:a="http://schemas.openxmlformats.org/drawingml/2006/main" name="1_VorlageLSPI">
  <a:themeElements>
    <a:clrScheme name="SWT-SoSe2007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VorlageLSP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WT-SoSe2007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WT-SoSe2007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06AFEA3-501E-4E71-91B3-BDBE1D839E1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2025</Words>
  <Application>Microsoft Office PowerPoint</Application>
  <PresentationFormat>Bildschirmpräsentation (4:3)</PresentationFormat>
  <Paragraphs>317</Paragraphs>
  <Slides>25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8" baseType="lpstr">
      <vt:lpstr>Arial</vt:lpstr>
      <vt:lpstr>Wingdings</vt:lpstr>
      <vt:lpstr>1_VorlageLSPI</vt:lpstr>
      <vt:lpstr>Barriers to the implementation of k-anonymity and related microdata anonymization techniques in a realworld application</vt:lpstr>
      <vt:lpstr>Inhaltsverzeichnis</vt:lpstr>
      <vt:lpstr>Introduction </vt:lpstr>
      <vt:lpstr>Introduction </vt:lpstr>
      <vt:lpstr>K-ANONYMITY </vt:lpstr>
      <vt:lpstr>Attacks on K-ANONYMITY </vt:lpstr>
      <vt:lpstr>EXTENDED SCENARIOS - Multiple Release Publishing</vt:lpstr>
      <vt:lpstr>EXTENDED SCENARIOS – Multiple Release Publishing</vt:lpstr>
      <vt:lpstr>EXTENDED SCENARIOS – Sequential Release Publishing</vt:lpstr>
      <vt:lpstr>EXTENDED SCENARIOS – Sequential Release Publishing</vt:lpstr>
      <vt:lpstr>6.3. Continuous Data Publishing - </vt:lpstr>
      <vt:lpstr>Continuous Data Publishing -</vt:lpstr>
      <vt:lpstr>6.4. Collaborative Data Publishing -</vt:lpstr>
      <vt:lpstr>High-Dimensional Transaction Data</vt:lpstr>
      <vt:lpstr>High-Dimensional Transaction Data</vt:lpstr>
      <vt:lpstr>Moving Object Data</vt:lpstr>
      <vt:lpstr>Textual Data</vt:lpstr>
      <vt:lpstr>p-sensitive k-anonymity</vt:lpstr>
      <vt:lpstr>P-sensitive k -anonymity</vt:lpstr>
      <vt:lpstr>l-diversity</vt:lpstr>
      <vt:lpstr>Different l-diversity</vt:lpstr>
      <vt:lpstr>Pr0blems with l-diversity</vt:lpstr>
      <vt:lpstr>t-close´ness</vt:lpstr>
      <vt:lpstr>t-close´ness</vt:lpstr>
      <vt:lpstr>Differential privacy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Ludwig S.</cp:lastModifiedBy>
  <cp:revision>197</cp:revision>
  <cp:lastPrinted>1601-01-01T00:00:00Z</cp:lastPrinted>
  <dcterms:created xsi:type="dcterms:W3CDTF">2016-01-24T22:07:33Z</dcterms:created>
  <dcterms:modified xsi:type="dcterms:W3CDTF">2018-01-27T18:18:47Z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</Properties>
</file>