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6"/>
  </p:notesMasterIdLst>
  <p:handoutMasterIdLst>
    <p:handoutMasterId r:id="rId37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6" r:id="rId23"/>
    <p:sldId id="315" r:id="rId24"/>
    <p:sldId id="311" r:id="rId25"/>
    <p:sldId id="312" r:id="rId26"/>
    <p:sldId id="313" r:id="rId27"/>
    <p:sldId id="317" r:id="rId28"/>
    <p:sldId id="318" r:id="rId29"/>
    <p:sldId id="314" r:id="rId30"/>
    <p:sldId id="322" r:id="rId31"/>
    <p:sldId id="323" r:id="rId32"/>
    <p:sldId id="321" r:id="rId33"/>
    <p:sldId id="320" r:id="rId34"/>
    <p:sldId id="319" r:id="rId35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-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31.01.2018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8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61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9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8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Sanitization of a document involves removing sensitive information from the document, in order to reduce </a:t>
            </a:r>
            <a:r>
              <a:rPr lang="en-US" dirty="0" err="1"/>
              <a:t>thdocument’s</a:t>
            </a:r>
            <a:r>
              <a:rPr lang="en-US" dirty="0"/>
              <a:t> classification level, possibly yielding an unclassified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hospitals, medical records are sanitized to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sensitive patent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patient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identity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diagnoses of deadly diseases, etc.). Document sanitization is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critical to companies who need to prevent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malafide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inadvertentdisclosure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proprietary information while sharing data with outsourced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operations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We wish to retain same facial information about the photographed people, for example a fashion shop interested in knowing how many of it’s visitors are male or female. I Sometimes, the photograph may be used psychologically and should therefore look more visually appealing (For a photo of a war victim, a blurred face would be much more eﬀective in raising awareness then a black rectangle). I Because we can achieve results as good as blackout but better looking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Traditionally, documents are sanitized manually by qualified reviewers.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manual sanitization does not scale as the volume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increases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1E07C5-6582-46D5-BCF7-57DF68C25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68612-49B8-4170-AACF-882FFF8B46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AAA187-E2BF-4F19-BD61-D96433275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57941-B1BD-49F5-B8A9-2257E9083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A5C443-9097-48B0-A2DC-6B76FC0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23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  <a:p>
            <a:r>
              <a:rPr lang="en-US" dirty="0"/>
              <a:t>Sanitization</a:t>
            </a:r>
          </a:p>
          <a:p>
            <a:r>
              <a:rPr lang="de-DE" dirty="0"/>
              <a:t>de-</a:t>
            </a:r>
            <a:r>
              <a:rPr lang="de-DE" dirty="0" err="1"/>
              <a:t>identiﬁcation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0" y="1496113"/>
            <a:ext cx="2815654" cy="38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5" y="3662269"/>
            <a:ext cx="2592288" cy="25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7C42F9-8E74-40CA-8AA0-C0AD6BFAC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Erase</a:t>
            </a:r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en-US" dirty="0"/>
              <a:t>considered in the above setup and ERASE are different. While the goal in the K-anonymization is to anonymize a given  </a:t>
            </a:r>
            <a:r>
              <a:rPr lang="de-DE" dirty="0" err="1"/>
              <a:t>database</a:t>
            </a:r>
            <a:r>
              <a:rPr lang="de-DE" dirty="0"/>
              <a:t>, in ERASE,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sanitize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  <a:r>
              <a:rPr lang="de-DE" b="1" dirty="0"/>
              <a:t>(</a:t>
            </a:r>
            <a:r>
              <a:rPr lang="de-DE" dirty="0"/>
              <a:t>K</a:t>
            </a:r>
            <a:r>
              <a:rPr lang="de-DE" b="1" dirty="0"/>
              <a:t>-</a:t>
            </a:r>
            <a:r>
              <a:rPr lang="de-DE" b="1" dirty="0" err="1"/>
              <a:t>safety</a:t>
            </a:r>
            <a:r>
              <a:rPr lang="de-DE" b="1" dirty="0"/>
              <a:t>)</a:t>
            </a:r>
          </a:p>
          <a:p>
            <a:r>
              <a:rPr lang="en-US" dirty="0"/>
              <a:t>E denote the set of entities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e 2 E </a:t>
            </a:r>
            <a:r>
              <a:rPr lang="en-US" dirty="0"/>
              <a:t>with a set of terms C(e) which collectively represent the entire knowledge the adversary has about the entity</a:t>
            </a:r>
          </a:p>
          <a:p>
            <a:r>
              <a:rPr lang="en-US" dirty="0"/>
              <a:t>Each disease is an entity, and its context includes the symptoms and the drugs used to cure the disease.</a:t>
            </a:r>
            <a:r>
              <a:rPr lang="de-DE" dirty="0"/>
              <a:t>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protected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dirty="0"/>
              <a:t>Problem NP-Hard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25A7C7-A5B6-4B13-A9D6-3724754DEF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FD571C-9DB0-4F33-8101-9F69BB1DE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64C9BD-BB48-4958-9EF7-0B9AD95DE6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005843-4524-4142-AAD9-795F09B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29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7C864D-96CB-4AAD-8F69-46F95369D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/>
              <a:t>k</a:t>
            </a:r>
            <a:r>
              <a:rPr lang="de-DE" dirty="0"/>
              <a:t>-Same. </a:t>
            </a:r>
            <a:r>
              <a:rPr lang="en-US" b="1" dirty="0"/>
              <a:t>Face identification </a:t>
            </a:r>
            <a:r>
              <a:rPr lang="en-US" dirty="0"/>
              <a:t>results when a face image is properly associated with explicit identifiers, such as name and address, of the person who is the subject of the face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r>
              <a:rPr lang="en-US" dirty="0"/>
              <a:t>In the next section, face recognition software is examined in detail. The goal of this work is to alter face images in such a way that automated face recognition cannot be reliably performed on the resulting images. Before claims of thwarting face recognition software can be made, more discussion is </a:t>
            </a:r>
            <a:r>
              <a:rPr lang="en-US"/>
              <a:t>needed on altering </a:t>
            </a:r>
            <a:r>
              <a:rPr lang="en-US" dirty="0"/>
              <a:t>face images. This is termed de-identification of face images, as described in Definition 2.7.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2EFC3-F5F3-44F7-A354-3FDB28A8B4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989A17-18D4-4F20-8F30-B8827799AF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B3509-98FF-413B-95F1-D9411CC2C6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496B6B-9684-4747-8FBE-1E47B83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6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8156BB6-EC70-48A0-9B51-DFE5080A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81100"/>
            <a:ext cx="8001000" cy="44958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4F2046-7F40-4A70-A3ED-3150BBCA1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3159F1-4B2B-4D8A-85F3-BE6869DA49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3DDF20-3961-43D3-A811-B75326A33D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F80F08-6213-4E62-BB1A-D9FADB986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D79206F-6FDA-472B-A9F3-982A455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Generalication</a:t>
            </a:r>
            <a:r>
              <a:rPr lang="de-DE" dirty="0"/>
              <a:t> </a:t>
            </a:r>
            <a:r>
              <a:rPr lang="de-DE" dirty="0" err="1"/>
              <a:t>latis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828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04361C0-34F1-4172-B597-BD63A2DD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57250"/>
            <a:ext cx="7200900" cy="51435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1D69B6-3ED0-4715-9352-EDA6248A4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7144790" cy="46070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B317CE-989D-4B30-A8C6-7028647C0F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B02071-4B88-4207-A0BA-496FA298C1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B2AEF1-EAC4-4B51-BD15-4750BC6FFC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ED4C25-0DB8-433E-99DC-8A6377B5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32DD69-3EF5-415C-990C-1E48C3A32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Suppression is preferable to generalization because the former affects single records whereas generalization affects all the records in the dataset.24Therefore, when </a:t>
            </a:r>
            <a:r>
              <a:rPr lang="en-US" dirty="0" err="1"/>
              <a:t>searchingfor</a:t>
            </a:r>
            <a:r>
              <a:rPr lang="en-US" dirty="0"/>
              <a:t> an optimal solution, a solution that imposes </a:t>
            </a:r>
            <a:r>
              <a:rPr lang="en-US" dirty="0" err="1"/>
              <a:t>moresuppression</a:t>
            </a:r>
            <a:r>
              <a:rPr lang="en-US" dirty="0"/>
              <a:t> would be selected instead of one that </a:t>
            </a:r>
            <a:r>
              <a:rPr lang="en-US" dirty="0" err="1"/>
              <a:t>imposesmore</a:t>
            </a:r>
            <a:r>
              <a:rPr lang="en-US" dirty="0"/>
              <a:t> generalization</a:t>
            </a:r>
          </a:p>
          <a:p>
            <a:r>
              <a:rPr lang="en-US" dirty="0"/>
              <a:t>However, because of the negative impact of missingness on the ability to perform meaningful data analysis, 43 the end-users will want to impose limits on the amount of suppression that is allowed. We will refer to this limit as </a:t>
            </a:r>
            <a:r>
              <a:rPr lang="en-US" dirty="0" err="1"/>
              <a:t>MaxSup</a:t>
            </a:r>
            <a:r>
              <a:rPr lang="en-US" dirty="0"/>
              <a:t>. It is assumed that the data analyst will specify </a:t>
            </a:r>
            <a:r>
              <a:rPr lang="en-US" dirty="0" err="1"/>
              <a:t>MaxSup</a:t>
            </a:r>
            <a:r>
              <a:rPr lang="en-US" dirty="0"/>
              <a:t> such that complete </a:t>
            </a:r>
            <a:r>
              <a:rPr lang="en-US" dirty="0" err="1"/>
              <a:t>bcase</a:t>
            </a:r>
            <a:r>
              <a:rPr lang="en-US" dirty="0"/>
              <a:t> analysis can be performed or imputation techniques can be used to compensate for the missing data</a:t>
            </a:r>
          </a:p>
          <a:p>
            <a:r>
              <a:rPr lang="en-US" dirty="0"/>
              <a:t>Suppression refers to removing a certain attribute value</a:t>
            </a:r>
          </a:p>
          <a:p>
            <a:pPr marL="0" indent="0">
              <a:buNone/>
            </a:pPr>
            <a:r>
              <a:rPr lang="en-US" dirty="0"/>
              <a:t>and replacing occurrences of the value with a special value</a:t>
            </a:r>
          </a:p>
          <a:p>
            <a:pPr marL="0" indent="0">
              <a:buNone/>
            </a:pPr>
            <a:r>
              <a:rPr lang="en-US" dirty="0"/>
              <a:t>"?," indicating that any value can be placed instead.</a:t>
            </a:r>
          </a:p>
          <a:p>
            <a:pPr marL="0" indent="0">
              <a:buNone/>
            </a:pPr>
            <a:r>
              <a:rPr lang="en-US" dirty="0"/>
              <a:t>Suppression can drastically reduce the quality of the data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properly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376E2D-21B0-4BCB-B6B7-6911665926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4344EE-8113-4041-BDC8-BFC34AA277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0C96D-28EE-47F2-8898-160717279F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C53128-9BE4-4961-B2C1-5007447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Generalization</a:t>
            </a:r>
            <a:r>
              <a:rPr lang="de-DE" dirty="0"/>
              <a:t> and </a:t>
            </a:r>
            <a:r>
              <a:rPr lang="de-DE" dirty="0" err="1"/>
              <a:t>Supression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13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F551F4-610E-488D-AB7B-CE0A61388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Find an optimal </a:t>
            </a:r>
            <a:r>
              <a:rPr lang="de-DE" dirty="0" err="1"/>
              <a:t>solution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D056D6-2543-4934-B1CF-0CC2797975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EE3C34-C2C7-4728-B360-111405533D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B8AD93-9E3D-4E56-97AA-90997DA251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FCF9A1-69B3-4D2C-8818-7711643B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624472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D17F9A-0A39-4F75-854E-40B22C4A2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384B8-66CF-4BD3-A5AB-E87867EF3C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2CE6D8-D5D6-4A15-A2C8-3CA027F30E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8DDBC5-B170-46EA-8A07-9B5F1BA12F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78BDDAC-E0CA-49BD-8B75-08F55695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anonymity</a:t>
            </a:r>
            <a:r>
              <a:rPr lang="de-DE" dirty="0"/>
              <a:t> Information Loss </a:t>
            </a:r>
            <a:r>
              <a:rPr lang="de-DE" dirty="0" err="1"/>
              <a:t>Metric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0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2433</Words>
  <Application>Microsoft Office PowerPoint</Application>
  <PresentationFormat>Bildschirmpräsentation (4:3)</PresentationFormat>
  <Paragraphs>502</Paragraphs>
  <Slides>32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Finding the optimal solution</vt:lpstr>
      <vt:lpstr>5. Complexity of Optimal K-Anonymity</vt:lpstr>
      <vt:lpstr>6. Datatype - High-Dimensional Transaction Data</vt:lpstr>
      <vt:lpstr>6. Datatyp - Moving Object Data</vt:lpstr>
      <vt:lpstr>6. Datatyp - Unstructured Data</vt:lpstr>
      <vt:lpstr>Datatyp - Unstructured Data cont‘d</vt:lpstr>
      <vt:lpstr>Datatyp - Unstructured Data cont‘d</vt:lpstr>
      <vt:lpstr>7. Summary</vt:lpstr>
      <vt:lpstr>K-Anonymity Generalication latis</vt:lpstr>
      <vt:lpstr>PowerPoint-Präsentation</vt:lpstr>
      <vt:lpstr>K-Anonymity Generalization and Supression</vt:lpstr>
      <vt:lpstr>K-Anonymity Goal</vt:lpstr>
      <vt:lpstr>K-anonymity Information Loss Metric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266</cp:revision>
  <cp:lastPrinted>2018-01-29T10:26:05Z</cp:lastPrinted>
  <dcterms:created xsi:type="dcterms:W3CDTF">2016-01-24T22:07:33Z</dcterms:created>
  <dcterms:modified xsi:type="dcterms:W3CDTF">2018-01-31T19:56:16Z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