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3"/>
  </p:sldMasterIdLst>
  <p:notesMasterIdLst>
    <p:notesMasterId r:id="rId19"/>
  </p:notesMasterIdLst>
  <p:handoutMasterIdLst>
    <p:handoutMasterId r:id="rId20"/>
  </p:handoutMasterIdLst>
  <p:sldIdLst>
    <p:sldId id="256" r:id="rId4"/>
    <p:sldId id="257" r:id="rId5"/>
    <p:sldId id="297" r:id="rId6"/>
    <p:sldId id="287" r:id="rId7"/>
    <p:sldId id="295" r:id="rId8"/>
    <p:sldId id="294" r:id="rId9"/>
    <p:sldId id="259" r:id="rId10"/>
    <p:sldId id="288" r:id="rId11"/>
    <p:sldId id="289" r:id="rId12"/>
    <p:sldId id="290" r:id="rId13"/>
    <p:sldId id="291" r:id="rId14"/>
    <p:sldId id="296" r:id="rId15"/>
    <p:sldId id="298" r:id="rId16"/>
    <p:sldId id="299" r:id="rId17"/>
    <p:sldId id="300" r:id="rId18"/>
  </p:sldIdLst>
  <p:sldSz cx="9144000" cy="6858000" type="screen4x3"/>
  <p:notesSz cx="9942513" cy="6761163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A"/>
    <a:srgbClr val="004078"/>
    <a:srgbClr val="003366"/>
    <a:srgbClr val="336699"/>
    <a:srgbClr val="003300"/>
    <a:srgbClr val="FFFFCC"/>
    <a:srgbClr val="660066"/>
    <a:srgbClr val="E6B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445" autoAdjust="0"/>
  </p:normalViewPr>
  <p:slideViewPr>
    <p:cSldViewPr snapToObjects="1">
      <p:cViewPr varScale="1">
        <p:scale>
          <a:sx n="92" d="100"/>
          <a:sy n="92" d="100"/>
        </p:scale>
        <p:origin x="213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1" d="100"/>
          <a:sy n="51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12" tIns="44056" rIns="88112" bIns="44056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1572" y="0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12" tIns="44056" rIns="88112" bIns="4405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5BB45A7C-CD8D-4615-9E21-7904701129AE}" type="datetimeFigureOut">
              <a:rPr lang="de-DE"/>
              <a:pPr/>
              <a:t>29.01.2018</a:t>
            </a:fld>
            <a:endParaRPr lang="de-DE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22423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12" tIns="44056" rIns="88112" bIns="44056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1572" y="6422423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12" tIns="44056" rIns="88112" bIns="4405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E242EFC1-08D3-4DD8-B15E-4C1B55AD07D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94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3" tIns="46486" rIns="92973" bIns="46486" numCol="1" anchor="t" anchorCtr="0" compatLnSpc="1">
            <a:prstTxWarp prst="textNoShape">
              <a:avLst/>
            </a:prstTxWarp>
          </a:bodyPr>
          <a:lstStyle>
            <a:lvl1pPr algn="l" defTabSz="930051">
              <a:defRPr sz="13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1572" y="0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3" tIns="46486" rIns="92973" bIns="46486" numCol="1" anchor="t" anchorCtr="0" compatLnSpc="1">
            <a:prstTxWarp prst="textNoShape">
              <a:avLst/>
            </a:prstTxWarp>
          </a:bodyPr>
          <a:lstStyle>
            <a:lvl1pPr algn="r" defTabSz="930051">
              <a:defRPr sz="13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82950" y="508000"/>
            <a:ext cx="3378200" cy="2533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6030" y="3210164"/>
            <a:ext cx="7950453" cy="304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3" tIns="46486" rIns="92973" bIns="464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22423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3" tIns="46486" rIns="92973" bIns="46486" numCol="1" anchor="b" anchorCtr="0" compatLnSpc="1">
            <a:prstTxWarp prst="textNoShape">
              <a:avLst/>
            </a:prstTxWarp>
          </a:bodyPr>
          <a:lstStyle>
            <a:lvl1pPr algn="l" defTabSz="930051">
              <a:defRPr sz="13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1572" y="6422423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3" tIns="46486" rIns="92973" bIns="46486" numCol="1" anchor="b" anchorCtr="0" compatLnSpc="1">
            <a:prstTxWarp prst="textNoShape">
              <a:avLst/>
            </a:prstTxWarp>
          </a:bodyPr>
          <a:lstStyle>
            <a:lvl1pPr algn="r" defTabSz="930051">
              <a:defRPr sz="1300" b="0"/>
            </a:lvl1pPr>
          </a:lstStyle>
          <a:p>
            <a:pPr>
              <a:defRPr/>
            </a:pPr>
            <a:fld id="{4351B0B5-D942-48DD-B88D-7AC11D76AF2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61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Entropy l diversity</a:t>
            </a:r>
          </a:p>
          <a:p>
            <a:r>
              <a:rPr lang="en-US" dirty="0"/>
              <a:t>Sometimes this may too restrictive,</a:t>
            </a:r>
          </a:p>
          <a:p>
            <a:r>
              <a:rPr lang="en-US" dirty="0"/>
              <a:t>as the entropy of the entire table may be low if a few</a:t>
            </a:r>
          </a:p>
          <a:p>
            <a:r>
              <a:rPr lang="en-US" dirty="0"/>
              <a:t>values are very common. This leads to the following</a:t>
            </a:r>
          </a:p>
          <a:p>
            <a:r>
              <a:rPr lang="en-US" dirty="0"/>
              <a:t>less conservative notion of -diversity.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067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6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7" descr="pppstyles-07-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771" name="Group 6"/>
          <p:cNvGrpSpPr>
            <a:grpSpLocks/>
          </p:cNvGrpSpPr>
          <p:nvPr/>
        </p:nvGrpSpPr>
        <p:grpSpPr bwMode="auto">
          <a:xfrm>
            <a:off x="152400" y="549275"/>
            <a:ext cx="8451850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7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20" name="Rectangle 16"/>
          <p:cNvSpPr>
            <a:spLocks noChangeArrowheads="1"/>
          </p:cNvSpPr>
          <p:nvPr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32777" name="Picture 18" descr="Logo-sw-transparent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715000"/>
            <a:ext cx="914400" cy="912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327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527175"/>
            <a:ext cx="7704138" cy="1470025"/>
          </a:xfrm>
        </p:spPr>
        <p:txBody>
          <a:bodyPr wrap="square"/>
          <a:lstStyle>
            <a:lvl1pPr algn="ctr">
              <a:defRPr b="1" smtClean="0">
                <a:latin typeface="Arial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278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9375" y="3243263"/>
            <a:ext cx="6400800" cy="982662"/>
          </a:xfrm>
          <a:ln algn="ctr"/>
        </p:spPr>
        <p:txBody>
          <a:bodyPr lIns="36000" rIns="18000" anchor="ctr"/>
          <a:lstStyle>
            <a:lvl1pPr marL="0" indent="0" algn="ctr" defTabSz="1081088">
              <a:lnSpc>
                <a:spcPct val="100000"/>
              </a:lnSpc>
              <a:spcBef>
                <a:spcPct val="0"/>
              </a:spcBef>
              <a:buSzTx/>
              <a:buFontTx/>
              <a:buNone/>
              <a:tabLst>
                <a:tab pos="2403475" algn="l"/>
              </a:tabLst>
              <a:defRPr smtClean="0">
                <a:solidFill>
                  <a:srgbClr val="00407A"/>
                </a:solidFill>
                <a:latin typeface="Arial" charset="0"/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444625" y="4941888"/>
            <a:ext cx="6223000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Fakultät WIAI </a:t>
            </a:r>
          </a:p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Otto-Friedrich-Universität Bamberg</a:t>
            </a:r>
          </a:p>
        </p:txBody>
      </p:sp>
      <p:sp>
        <p:nvSpPr>
          <p:cNvPr id="327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3914775" y="4397375"/>
            <a:ext cx="1296988" cy="476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30.01.2018</a:t>
            </a:r>
          </a:p>
        </p:txBody>
      </p:sp>
    </p:spTree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7" descr="pppstyles-07-00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6"/>
          <p:cNvGrpSpPr>
            <a:grpSpLocks/>
          </p:cNvGrpSpPr>
          <p:nvPr userDrawn="1"/>
        </p:nvGrpSpPr>
        <p:grpSpPr bwMode="auto">
          <a:xfrm>
            <a:off x="34925" y="188913"/>
            <a:ext cx="7705725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8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18" name="Rectangle 16"/>
          <p:cNvSpPr>
            <a:spLocks noChangeArrowheads="1"/>
          </p:cNvSpPr>
          <p:nvPr userDrawn="1"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19" name="Picture 18" descr="Logo-sw-transparent_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6026150"/>
            <a:ext cx="573088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30213" y="838200"/>
            <a:ext cx="8570912" cy="5526600"/>
          </a:xfrm>
        </p:spPr>
        <p:txBody>
          <a:bodyPr/>
          <a:lstStyle>
            <a:lvl3pPr marL="717550" indent="-180975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Rectangle 10"/>
          <p:cNvSpPr>
            <a:spLocks noChangeArrowheads="1"/>
          </p:cNvSpPr>
          <p:nvPr userDrawn="1"/>
        </p:nvSpPr>
        <p:spPr bwMode="auto">
          <a:xfrm>
            <a:off x="1981200" y="6524625"/>
            <a:ext cx="62611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algn="r" defTabSz="1081088" eaLnBrk="0" hangingPunct="0">
              <a:tabLst>
                <a:tab pos="2403475" algn="l"/>
              </a:tabLst>
            </a:pPr>
            <a:r>
              <a:rPr lang="de-DE" sz="1200" b="0" dirty="0">
                <a:solidFill>
                  <a:srgbClr val="00407A"/>
                </a:solidFill>
              </a:rPr>
              <a:t>Otto-Friedrich-Universität Bamberg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E620C50A-E15B-46E6-8ED2-422FFD70CEA1}"/>
              </a:ext>
            </a:extLst>
          </p:cNvPr>
          <p:cNvSpPr>
            <a:spLocks noGrp="1"/>
          </p:cNvSpPr>
          <p:nvPr>
            <p:ph type="dt" sz="half" idx="14"/>
            <p:custDataLst>
              <p:custData r:id="rId1"/>
            </p:custDataLst>
          </p:nvPr>
        </p:nvSpPr>
        <p:spPr/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3072F47D-DA7D-48C0-BEC2-01BFAE0091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Schallner Ludwig, </a:t>
            </a:r>
            <a:r>
              <a:rPr lang="de-DE" dirty="0" err="1"/>
              <a:t>Wiegnand</a:t>
            </a:r>
            <a:r>
              <a:rPr lang="de-DE" dirty="0"/>
              <a:t> Andreas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2543511-3CDA-45A2-B410-7F834D1CC2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3F92FC5C-681C-4049-B8D3-78B41265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0213" y="265113"/>
            <a:ext cx="78867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213" y="838200"/>
            <a:ext cx="8561387" cy="550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err="1"/>
              <a:t>rt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noProof="1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Sixth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31913" y="6208713"/>
            <a:ext cx="12969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l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r>
              <a:rPr lang="de-DE" dirty="0"/>
              <a:t>30.01.2018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55900" y="6308725"/>
            <a:ext cx="5487988" cy="288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r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r>
              <a:rPr lang="de-DE"/>
              <a:t>Fußzeile - Bitte entsprechend anpassen...</a:t>
            </a:r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5338" y="6408738"/>
            <a:ext cx="4778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407A"/>
                </a:solidFill>
              </a:defRPr>
            </a:lvl1pPr>
          </a:lstStyle>
          <a:p>
            <a:fld id="{50E76E58-F275-47A3-BB17-470016A267B6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0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9pPr>
    </p:titleStyle>
    <p:bodyStyle>
      <a:lvl1pPr marL="269875" indent="-26987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7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732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3366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717550" indent="-18097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00407A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987425" indent="-17145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•"/>
        <a:defRPr sz="2000">
          <a:solidFill>
            <a:schemeClr val="tx1"/>
          </a:solidFill>
          <a:latin typeface="+mn-lt"/>
        </a:defRPr>
      </a:lvl4pPr>
      <a:lvl5pPr marL="1350963" indent="-17780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 sz="2000">
          <a:solidFill>
            <a:schemeClr val="tx1"/>
          </a:solidFill>
          <a:latin typeface="+mn-lt"/>
        </a:defRPr>
      </a:lvl5pPr>
      <a:lvl6pPr marL="16002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6pPr>
      <a:lvl7pPr marL="20574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7pPr>
      <a:lvl8pPr marL="25146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8pPr>
      <a:lvl9pPr marL="29718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4850" y="1772816"/>
            <a:ext cx="7704138" cy="1470025"/>
          </a:xfrm>
        </p:spPr>
        <p:txBody>
          <a:bodyPr/>
          <a:lstStyle/>
          <a:p>
            <a:r>
              <a:rPr lang="en-US" b="0" dirty="0"/>
              <a:t>Barriers to the implementation of k-anonymity</a:t>
            </a:r>
            <a:br>
              <a:rPr lang="en-US" b="0" dirty="0"/>
            </a:br>
            <a:r>
              <a:rPr lang="en-US" b="0" dirty="0"/>
              <a:t>and related microdata anonymization techniques</a:t>
            </a:r>
            <a:br>
              <a:rPr lang="en-US" b="0" dirty="0"/>
            </a:br>
            <a:r>
              <a:rPr lang="de-DE" b="0" dirty="0"/>
              <a:t>in a </a:t>
            </a:r>
            <a:r>
              <a:rPr lang="de-DE" b="0" dirty="0" err="1"/>
              <a:t>realworld</a:t>
            </a:r>
            <a:r>
              <a:rPr lang="de-DE" b="0" dirty="0"/>
              <a:t> </a:t>
            </a:r>
            <a:r>
              <a:rPr lang="de-DE" b="0" dirty="0" err="1"/>
              <a:t>application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9632" y="4005064"/>
            <a:ext cx="6400800" cy="982662"/>
          </a:xfrm>
        </p:spPr>
        <p:txBody>
          <a:bodyPr/>
          <a:lstStyle/>
          <a:p>
            <a:r>
              <a:rPr lang="de-DE" dirty="0"/>
              <a:t>Andreas Wiegand</a:t>
            </a:r>
          </a:p>
          <a:p>
            <a:r>
              <a:rPr lang="de-DE" dirty="0"/>
              <a:t>Ludwig </a:t>
            </a:r>
            <a:r>
              <a:rPr lang="de-DE" dirty="0" err="1"/>
              <a:t>Schallner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082305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716006-562A-43E3-9DDE-A104B3493D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Based on order of tuples in the released data</a:t>
            </a:r>
          </a:p>
          <a:p>
            <a:pPr lvl="1"/>
            <a:r>
              <a:rPr lang="en-US" dirty="0"/>
              <a:t>Often used in real world</a:t>
            </a:r>
          </a:p>
          <a:p>
            <a:pPr lvl="2"/>
            <a:r>
              <a:rPr lang="en-US" dirty="0"/>
              <a:t>release of sensitive data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3AB6C9-0DB8-4D81-A14E-52B661D2CC8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049113-3CC5-4ACC-BE03-43D9B950C6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EDDA99-AB0E-4825-AFC1-0682F00360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530D40E-2D43-4755-A8FC-A78B2B5D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Unsorted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Attacks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2418571-4529-411F-B64C-DF801EE1C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470" y="2782583"/>
            <a:ext cx="4725059" cy="2372056"/>
          </a:xfrm>
          <a:prstGeom prst="rect">
            <a:avLst/>
          </a:prstGeom>
        </p:spPr>
      </p:pic>
      <p:sp>
        <p:nvSpPr>
          <p:cNvPr id="7" name="Pfeil: nach oben 6">
            <a:extLst>
              <a:ext uri="{FF2B5EF4-FFF2-40B4-BE49-F238E27FC236}">
                <a16:creationId xmlns:a16="http://schemas.microsoft.com/office/drawing/2014/main" id="{32A3DA81-67B0-412B-AD13-622A9A050DD2}"/>
              </a:ext>
            </a:extLst>
          </p:cNvPr>
          <p:cNvSpPr/>
          <p:nvPr/>
        </p:nvSpPr>
        <p:spPr>
          <a:xfrm rot="14538008">
            <a:off x="6805019" y="3664232"/>
            <a:ext cx="415600" cy="4156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9" name="Pfeil: nach oben 8">
            <a:extLst>
              <a:ext uri="{FF2B5EF4-FFF2-40B4-BE49-F238E27FC236}">
                <a16:creationId xmlns:a16="http://schemas.microsoft.com/office/drawing/2014/main" id="{23E141D4-90C0-4ADD-AAC0-C94A5F3656AF}"/>
              </a:ext>
            </a:extLst>
          </p:cNvPr>
          <p:cNvSpPr/>
          <p:nvPr/>
        </p:nvSpPr>
        <p:spPr>
          <a:xfrm rot="1495549">
            <a:off x="3836350" y="5063264"/>
            <a:ext cx="415600" cy="4156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629483C-59DF-473B-92E3-EB230628E392}"/>
              </a:ext>
            </a:extLst>
          </p:cNvPr>
          <p:cNvSpPr txBox="1"/>
          <p:nvPr/>
        </p:nvSpPr>
        <p:spPr>
          <a:xfrm>
            <a:off x="2628900" y="543593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Generation of race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EF50669-3AB0-4CE1-8434-7A16472C3F23}"/>
              </a:ext>
            </a:extLst>
          </p:cNvPr>
          <p:cNvSpPr txBox="1"/>
          <p:nvPr/>
        </p:nvSpPr>
        <p:spPr>
          <a:xfrm>
            <a:off x="7071890" y="3412037"/>
            <a:ext cx="1483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Generation of ZIP</a:t>
            </a:r>
          </a:p>
        </p:txBody>
      </p:sp>
    </p:spTree>
    <p:extLst>
      <p:ext uri="{BB962C8B-B14F-4D97-AF65-F5344CB8AC3E}">
        <p14:creationId xmlns:p14="http://schemas.microsoft.com/office/powerpoint/2010/main" val="4161008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82F42DF-6375-4386-98AE-E1280CE9F6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Prior examples, all attributes were quasi-identifier</a:t>
            </a:r>
          </a:p>
          <a:p>
            <a:pPr lvl="1"/>
            <a:r>
              <a:rPr lang="en-US" dirty="0"/>
              <a:t>Not typical in the real world </a:t>
            </a:r>
            <a:r>
              <a:rPr lang="en-US" dirty="0">
                <a:sym typeface="Wingdings" panose="05000000000000000000" pitchFamily="2" charset="2"/>
              </a:rPr>
              <a:t> subsequent releases are common</a:t>
            </a:r>
            <a:r>
              <a:rPr lang="en-US" dirty="0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ABE376-BDA0-4305-B6BE-8D8C0BF64F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B0631A-ED17-4091-AB67-4D7FF760FE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6C0578-B337-493E-B4B8-D6D431BE9F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FAFF667-F48A-47B4-86AA-4A7AF69D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Release Attack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80D9E64-9A88-4AAF-BDC6-08056EF01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42332"/>
            <a:ext cx="4172532" cy="2829320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14169D4-2195-444C-97CE-A5F9FC3349FB}"/>
              </a:ext>
            </a:extLst>
          </p:cNvPr>
          <p:cNvSpPr/>
          <p:nvPr/>
        </p:nvSpPr>
        <p:spPr>
          <a:xfrm>
            <a:off x="5436096" y="3349312"/>
            <a:ext cx="774020" cy="71343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6F83077-1A4A-4171-940A-68CA51561AEF}"/>
              </a:ext>
            </a:extLst>
          </p:cNvPr>
          <p:cNvSpPr txBox="1"/>
          <p:nvPr/>
        </p:nvSpPr>
        <p:spPr>
          <a:xfrm>
            <a:off x="6173366" y="3198196"/>
            <a:ext cx="20145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Are unique     </a:t>
            </a:r>
            <a:r>
              <a:rPr lang="en-US" sz="2000" b="0" dirty="0">
                <a:sym typeface="Wingdings" panose="05000000000000000000" pitchFamily="2" charset="2"/>
              </a:rPr>
              <a:t>  subsequent release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04036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82F42DF-6375-4386-98AE-E1280CE9F6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Linking both tables on {Problem}</a:t>
            </a:r>
          </a:p>
          <a:p>
            <a:pPr lvl="1"/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ABE376-BDA0-4305-B6BE-8D8C0BF64F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B0631A-ED17-4091-AB67-4D7FF760FE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6C0578-B337-493E-B4B8-D6D431BE9F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FAFF667-F48A-47B4-86AA-4A7AF69D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Release Attack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873F260-AEA6-4E2E-8184-8CA0869E93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2"/>
          <a:stretch/>
        </p:blipFill>
        <p:spPr>
          <a:xfrm>
            <a:off x="4864348" y="1416863"/>
            <a:ext cx="3195856" cy="222871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BAAFAD1-ADC1-45CA-A858-640B74637F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63"/>
          <a:stretch/>
        </p:blipFill>
        <p:spPr>
          <a:xfrm>
            <a:off x="634941" y="1415459"/>
            <a:ext cx="3248505" cy="222871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8226B20-2B97-4934-872A-B6AA063F9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951755"/>
            <a:ext cx="2947607" cy="2059937"/>
          </a:xfrm>
          <a:prstGeom prst="rect">
            <a:avLst/>
          </a:prstGeom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DD498C96-9F6C-4C92-B90F-1A052180AD04}"/>
              </a:ext>
            </a:extLst>
          </p:cNvPr>
          <p:cNvSpPr/>
          <p:nvPr/>
        </p:nvSpPr>
        <p:spPr>
          <a:xfrm>
            <a:off x="4701757" y="4583144"/>
            <a:ext cx="774020" cy="71343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C01D92A-91D7-483A-B70A-8EFB67811A17}"/>
              </a:ext>
            </a:extLst>
          </p:cNvPr>
          <p:cNvSpPr txBox="1"/>
          <p:nvPr/>
        </p:nvSpPr>
        <p:spPr>
          <a:xfrm>
            <a:off x="1111834" y="3564200"/>
            <a:ext cx="229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Released table 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022F68A-AEAC-4556-BE0A-878D4DAC8439}"/>
              </a:ext>
            </a:extLst>
          </p:cNvPr>
          <p:cNvSpPr txBox="1"/>
          <p:nvPr/>
        </p:nvSpPr>
        <p:spPr>
          <a:xfrm>
            <a:off x="5314917" y="3601777"/>
            <a:ext cx="229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Released table 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E7045DB-CB22-4938-B6CF-2F0DC2898601}"/>
              </a:ext>
            </a:extLst>
          </p:cNvPr>
          <p:cNvSpPr txBox="1"/>
          <p:nvPr/>
        </p:nvSpPr>
        <p:spPr>
          <a:xfrm>
            <a:off x="1946116" y="5987788"/>
            <a:ext cx="229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Linked table of table 1 and 2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E27042C-B6A3-40E3-815E-0CC13AFB8708}"/>
              </a:ext>
            </a:extLst>
          </p:cNvPr>
          <p:cNvSpPr txBox="1"/>
          <p:nvPr/>
        </p:nvSpPr>
        <p:spPr>
          <a:xfrm>
            <a:off x="5336740" y="4432028"/>
            <a:ext cx="21155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Are unique</a:t>
            </a:r>
            <a:br>
              <a:rPr lang="en-US" sz="2000" b="0" dirty="0"/>
            </a:br>
            <a:r>
              <a:rPr lang="en-US" sz="2000" b="0" dirty="0"/>
              <a:t>Fix: table 2 is based on table 1</a:t>
            </a:r>
          </a:p>
        </p:txBody>
      </p:sp>
    </p:spTree>
    <p:extLst>
      <p:ext uri="{BB962C8B-B14F-4D97-AF65-F5344CB8AC3E}">
        <p14:creationId xmlns:p14="http://schemas.microsoft.com/office/powerpoint/2010/main" val="302178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18C46945-AD05-4FAB-A28A-B0760EC3A1B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Definition:</a:t>
                </a:r>
              </a:p>
              <a:p>
                <a:pPr lvl="1"/>
                <a:r>
                  <a:rPr lang="en-US" dirty="0"/>
                  <a:t>A table is l-diverse if there are at least l “</a:t>
                </a:r>
                <a:r>
                  <a:rPr lang="en-US" b="1" dirty="0"/>
                  <a:t>well represented</a:t>
                </a:r>
                <a:r>
                  <a:rPr lang="en-US" dirty="0"/>
                  <a:t>” values for the sensitive attribute</a:t>
                </a:r>
              </a:p>
              <a:p>
                <a:r>
                  <a:rPr lang="en-US" dirty="0"/>
                  <a:t>Distinct l-diversity</a:t>
                </a:r>
              </a:p>
              <a:p>
                <a:pPr lvl="1"/>
                <a:r>
                  <a:rPr lang="en-US" dirty="0"/>
                  <a:t>The simplest definition </a:t>
                </a:r>
              </a:p>
              <a:p>
                <a:pPr lvl="2"/>
                <a:r>
                  <a:rPr lang="en-US" dirty="0"/>
                  <a:t>ensures that at least </a:t>
                </a:r>
                <a:r>
                  <a:rPr lang="en-US" i="1" dirty="0"/>
                  <a:t>l</a:t>
                </a:r>
                <a:r>
                  <a:rPr lang="en-US" dirty="0"/>
                  <a:t> distinct values for the sensitive field</a:t>
                </a:r>
              </a:p>
              <a:p>
                <a:r>
                  <a:rPr lang="en-US" dirty="0"/>
                  <a:t>Entropy l-diversity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l-diversity if for every equivalence class E, Entropy(E) ≥ log l 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18C46945-AD05-4FAB-A28A-B0760EC3A1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356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47FE7D-B712-4418-99A5-34C36589CF8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A8983E-DF29-4EBC-AD6B-2651C7AFF0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B5DF7C-AA19-485B-AD25-307B8FD270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AC9209-5E89-4065-840E-6FECF1F8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L-Diversity</a:t>
            </a:r>
          </a:p>
        </p:txBody>
      </p:sp>
    </p:spTree>
    <p:extLst>
      <p:ext uri="{BB962C8B-B14F-4D97-AF65-F5344CB8AC3E}">
        <p14:creationId xmlns:p14="http://schemas.microsoft.com/office/powerpoint/2010/main" val="3387551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B941A83-4BB8-4716-8A05-BDBD6A692F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Recursive (</a:t>
            </a:r>
            <a:r>
              <a:rPr lang="en-US" i="1" dirty="0"/>
              <a:t>c, l</a:t>
            </a:r>
            <a:r>
              <a:rPr lang="en-US" dirty="0"/>
              <a:t>)-diversity.</a:t>
            </a:r>
          </a:p>
          <a:p>
            <a:pPr lvl="1"/>
            <a:r>
              <a:rPr lang="en-US" dirty="0"/>
              <a:t>Makes sure that most frequent values not too often and</a:t>
            </a:r>
          </a:p>
          <a:p>
            <a:pPr lvl="1"/>
            <a:r>
              <a:rPr lang="en-US" dirty="0"/>
              <a:t>Most less frequent not too rarely</a:t>
            </a:r>
          </a:p>
          <a:p>
            <a:pPr lvl="1"/>
            <a:r>
              <a:rPr lang="en-US" dirty="0"/>
              <a:t>Compromise between the prior ones </a:t>
            </a:r>
          </a:p>
          <a:p>
            <a:pPr lvl="2"/>
            <a:r>
              <a:rPr lang="en-US" dirty="0"/>
              <a:t>Let</a:t>
            </a:r>
            <a:r>
              <a:rPr lang="en-US" i="1" dirty="0"/>
              <a:t> m </a:t>
            </a:r>
            <a:r>
              <a:rPr lang="en-US" dirty="0"/>
              <a:t>be the number of values in a equivalent class</a:t>
            </a:r>
          </a:p>
          <a:p>
            <a:pPr lvl="2"/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i="1" dirty="0" err="1"/>
              <a:t>r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, l &lt;= </a:t>
            </a:r>
            <a:r>
              <a:rPr lang="en-US" dirty="0" err="1"/>
              <a:t>i</a:t>
            </a:r>
            <a:r>
              <a:rPr lang="en-US" dirty="0"/>
              <a:t> &lt;= m</a:t>
            </a:r>
          </a:p>
          <a:p>
            <a:pPr lvl="2"/>
            <a:r>
              <a:rPr lang="en-US" dirty="0"/>
              <a:t>Then </a:t>
            </a:r>
            <a:r>
              <a:rPr lang="en-US" i="1" dirty="0"/>
              <a:t>E </a:t>
            </a:r>
            <a:r>
              <a:rPr lang="en-US" dirty="0"/>
              <a:t>is said to have recursive ((</a:t>
            </a:r>
            <a:r>
              <a:rPr lang="en-US" i="1" dirty="0"/>
              <a:t>c, l</a:t>
            </a:r>
            <a:r>
              <a:rPr lang="en-US" dirty="0"/>
              <a:t>)-diversity if </a:t>
            </a:r>
            <a:r>
              <a:rPr lang="en-US" i="1" dirty="0"/>
              <a:t>r</a:t>
            </a:r>
            <a:r>
              <a:rPr lang="en-US" sz="1800" baseline="-25000" dirty="0"/>
              <a:t>1</a:t>
            </a:r>
            <a:r>
              <a:rPr lang="en-US" baseline="-25000" dirty="0"/>
              <a:t> </a:t>
            </a:r>
            <a:r>
              <a:rPr lang="en-US" i="1" dirty="0"/>
              <a:t>&lt; c</a:t>
            </a:r>
            <a:r>
              <a:rPr lang="en-US" dirty="0"/>
              <a:t>(</a:t>
            </a:r>
            <a:r>
              <a:rPr lang="en-US" i="1" dirty="0" err="1"/>
              <a:t>r</a:t>
            </a:r>
            <a:r>
              <a:rPr lang="en-US" sz="1800" i="1" baseline="-25000" dirty="0" err="1"/>
              <a:t>l</a:t>
            </a:r>
            <a:r>
              <a:rPr lang="en-US" sz="400" i="1" dirty="0"/>
              <a:t> </a:t>
            </a:r>
            <a:r>
              <a:rPr lang="en-US" dirty="0"/>
              <a:t>+</a:t>
            </a:r>
            <a:r>
              <a:rPr lang="en-US" i="1" dirty="0"/>
              <a:t>r</a:t>
            </a:r>
            <a:r>
              <a:rPr lang="en-US" i="1" baseline="-25000" dirty="0"/>
              <a:t>l+1</a:t>
            </a:r>
            <a:r>
              <a:rPr lang="en-US" dirty="0"/>
              <a:t>+.</a:t>
            </a:r>
            <a:r>
              <a:rPr lang="en-US" i="1" dirty="0"/>
              <a:t>..</a:t>
            </a:r>
            <a:r>
              <a:rPr lang="en-US" dirty="0"/>
              <a:t>+</a:t>
            </a:r>
            <a:r>
              <a:rPr lang="en-US" i="1" dirty="0" err="1"/>
              <a:t>r</a:t>
            </a:r>
            <a:r>
              <a:rPr lang="en-US" i="1" baseline="-25000" dirty="0" err="1"/>
              <a:t>m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A2A1FE-83FE-487A-9105-1D95C041988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378E79-B487-426A-AF28-48D8BAFB841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0EAD66-757F-4810-AEDA-4E29FAA51C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702746B-B7F7-41CB-AF7C-EC3D1EEF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L-Diversity</a:t>
            </a:r>
          </a:p>
        </p:txBody>
      </p:sp>
    </p:spTree>
    <p:extLst>
      <p:ext uri="{BB962C8B-B14F-4D97-AF65-F5344CB8AC3E}">
        <p14:creationId xmlns:p14="http://schemas.microsoft.com/office/powerpoint/2010/main" val="2362292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0856EDA-AD57-46B3-AA25-E48EB5CAAD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Similarity attack:</a:t>
            </a:r>
          </a:p>
          <a:p>
            <a:pPr lvl="1"/>
            <a:r>
              <a:rPr lang="en-US" dirty="0"/>
              <a:t>Attackers knows that victims data is e.g. one of the first three records</a:t>
            </a:r>
          </a:p>
          <a:p>
            <a:pPr lvl="2"/>
            <a:r>
              <a:rPr lang="en-US" dirty="0"/>
              <a:t>Can conclude its salary is relatively low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L-Diversity does not take semantic closeness into account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AA8D0A-7D3B-4959-A0A2-F0A4E2E40A7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E9C0DE-9992-492B-875C-77FC206962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68EB05-FC35-471B-A8B7-3A4B5D978A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CF6D5D9-8D59-462B-9B94-0451DAA1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L-diversity Weakness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447DCCA-3A85-470A-BA25-DA3526200C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6" b="2328"/>
          <a:stretch/>
        </p:blipFill>
        <p:spPr>
          <a:xfrm>
            <a:off x="430213" y="2030110"/>
            <a:ext cx="5149899" cy="289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Wiegnand</a:t>
            </a:r>
            <a:r>
              <a:rPr lang="de-DE" dirty="0"/>
              <a:t> &amp; Ludwig Schallner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1980406" y="1342286"/>
            <a:ext cx="8570912" cy="552660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1. </a:t>
            </a:r>
            <a:r>
              <a:rPr lang="de-DE" dirty="0" err="1"/>
              <a:t>Introduction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2. k-</a:t>
            </a:r>
            <a:r>
              <a:rPr lang="de-DE" dirty="0" err="1"/>
              <a:t>anonymity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</a:t>
            </a:r>
            <a:r>
              <a:rPr lang="de-DE" dirty="0" err="1"/>
              <a:t>Extendet</a:t>
            </a:r>
            <a:r>
              <a:rPr lang="de-DE" dirty="0"/>
              <a:t> </a:t>
            </a:r>
            <a:r>
              <a:rPr lang="de-DE" dirty="0" err="1"/>
              <a:t>scenarios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p-sensitive k-</a:t>
            </a:r>
            <a:r>
              <a:rPr lang="de-DE" dirty="0" err="1"/>
              <a:t>anonymity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l-</a:t>
            </a:r>
            <a:r>
              <a:rPr lang="de-DE" dirty="0" err="1"/>
              <a:t>diversity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4. t-</a:t>
            </a:r>
            <a:r>
              <a:rPr lang="de-DE" dirty="0" err="1"/>
              <a:t>closeness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32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FE1328E-9AF4-4ED3-884A-BB18226EB9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Identity </a:t>
            </a:r>
            <a:r>
              <a:rPr lang="en-US" dirty="0"/>
              <a:t>disclosure</a:t>
            </a:r>
          </a:p>
          <a:p>
            <a:pPr lvl="1"/>
            <a:r>
              <a:rPr lang="en-US" dirty="0"/>
              <a:t>Individual is linked to a particular record</a:t>
            </a:r>
          </a:p>
          <a:p>
            <a:r>
              <a:rPr lang="en-US" dirty="0"/>
              <a:t>Attribute disclosure</a:t>
            </a:r>
          </a:p>
          <a:p>
            <a:pPr lvl="1"/>
            <a:r>
              <a:rPr lang="en-US" dirty="0"/>
              <a:t>new information revealed about some </a:t>
            </a:r>
            <a:r>
              <a:rPr lang="de-DE" dirty="0"/>
              <a:t>individual</a:t>
            </a:r>
          </a:p>
          <a:p>
            <a:r>
              <a:rPr lang="en-US" dirty="0"/>
              <a:t>Tables give useful information to researchers, but</a:t>
            </a:r>
          </a:p>
          <a:p>
            <a:pPr lvl="1"/>
            <a:r>
              <a:rPr lang="en-US" dirty="0"/>
              <a:t>Record owners interest is to be anonym.</a:t>
            </a:r>
          </a:p>
          <a:p>
            <a:pPr lvl="2"/>
            <a:r>
              <a:rPr lang="en-US" dirty="0"/>
              <a:t>We have to anonymize</a:t>
            </a:r>
            <a:r>
              <a:rPr lang="de-DE" dirty="0"/>
              <a:t> </a:t>
            </a:r>
            <a:r>
              <a:rPr lang="en-US" dirty="0"/>
              <a:t>the data before releasing</a:t>
            </a:r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FDDA15-1E22-4222-B007-F7EF40384E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0694D7-E7B7-4EBB-8619-8284865201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FA6910-0933-43F2-8202-914F522F4C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75A54DF-9259-4AA8-948E-8B261B3C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290398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D439D2A-782E-4435-8FDF-59992AB0FF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Is achieved if:</a:t>
            </a:r>
          </a:p>
          <a:p>
            <a:pPr lvl="1"/>
            <a:r>
              <a:rPr lang="en-US" dirty="0"/>
              <a:t>At least k matching record with the same quasi-identifiers</a:t>
            </a:r>
          </a:p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Attributes which identifies individuals explicitly </a:t>
            </a:r>
          </a:p>
          <a:p>
            <a:r>
              <a:rPr lang="en-US" dirty="0"/>
              <a:t>Quasi-identifiers</a:t>
            </a:r>
          </a:p>
          <a:p>
            <a:pPr lvl="1"/>
            <a:r>
              <a:rPr lang="en-US" dirty="0"/>
              <a:t>Identifies an record owner only by combination of other Qis</a:t>
            </a:r>
          </a:p>
          <a:p>
            <a:r>
              <a:rPr lang="en-US" dirty="0"/>
              <a:t>Sensitive Data</a:t>
            </a:r>
          </a:p>
          <a:p>
            <a:pPr lvl="1"/>
            <a:r>
              <a:rPr lang="en-US" dirty="0"/>
              <a:t>Data to which record owner doesn't want to get linked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92D87E-BB4F-4D9B-B1A3-7F22FE7800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70CA90-AC67-4927-9235-2F85DC31D61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F907BC-D7D5-4926-838E-B2BABE8D09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0D7DD37-D477-4068-A739-1E0BF8D5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K-ANONYMITY </a:t>
            </a:r>
          </a:p>
        </p:txBody>
      </p:sp>
    </p:spTree>
    <p:extLst>
      <p:ext uri="{BB962C8B-B14F-4D97-AF65-F5344CB8AC3E}">
        <p14:creationId xmlns:p14="http://schemas.microsoft.com/office/powerpoint/2010/main" val="218887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F57CBBF-584D-4412-87ED-456ABF0447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1B7546-A060-4E05-82F1-E84F0AF1A6E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20E25E-B969-4DC8-AFC4-2728A5DD2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E4DF9E-5A6A-47F3-8605-B938844D1A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095F09-1670-4988-9347-891DEB4B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K-Anonymity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685720F-1621-4C8A-ABD2-8E6A53722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56" y="1419684"/>
            <a:ext cx="3210061" cy="241526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14D82E5-6E87-485B-A839-E614D3019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60" y="3431115"/>
            <a:ext cx="3457079" cy="259280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6D8702C-4641-4B77-85FE-E7BD0B08ADB2}"/>
              </a:ext>
            </a:extLst>
          </p:cNvPr>
          <p:cNvSpPr txBox="1"/>
          <p:nvPr/>
        </p:nvSpPr>
        <p:spPr>
          <a:xfrm>
            <a:off x="4944551" y="310317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Table 2: 3-Anoymized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F244F2D-A47F-4DF3-BE03-074FFBF40233}"/>
              </a:ext>
            </a:extLst>
          </p:cNvPr>
          <p:cNvSpPr txBox="1"/>
          <p:nvPr/>
        </p:nvSpPr>
        <p:spPr>
          <a:xfrm>
            <a:off x="1157038" y="105035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Table 1: original </a:t>
            </a:r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28061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376F1B7-5B4C-475F-A809-6EE3BFF59E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Adversary has access to table</a:t>
            </a:r>
          </a:p>
          <a:p>
            <a:pPr lvl="1"/>
            <a:r>
              <a:rPr lang="en-US" dirty="0"/>
              <a:t>And knows that the table is generalized + knows the domain of the attributes</a:t>
            </a:r>
          </a:p>
          <a:p>
            <a:r>
              <a:rPr lang="en-US" dirty="0"/>
              <a:t>Instance-level background knowledge</a:t>
            </a:r>
          </a:p>
          <a:p>
            <a:pPr lvl="1"/>
            <a:r>
              <a:rPr lang="en-US" dirty="0"/>
              <a:t>Adversary knows that his target does not suffer from a disease</a:t>
            </a:r>
          </a:p>
          <a:p>
            <a:pPr lvl="2"/>
            <a:r>
              <a:rPr lang="en-US" dirty="0"/>
              <a:t>May conclude what the target really suffers from</a:t>
            </a:r>
          </a:p>
          <a:p>
            <a:r>
              <a:rPr lang="en-US" dirty="0"/>
              <a:t>Demographic background knowledge</a:t>
            </a:r>
          </a:p>
          <a:p>
            <a:pPr lvl="1"/>
            <a:r>
              <a:rPr lang="en-US" dirty="0"/>
              <a:t>Adversary knows </a:t>
            </a:r>
            <a:r>
              <a:rPr lang="en-US" dirty="0" err="1"/>
              <a:t>e.g</a:t>
            </a:r>
            <a:r>
              <a:rPr lang="en-US" dirty="0"/>
              <a:t> P(t[condition] = cancer| t[Age]&gt;=40)</a:t>
            </a:r>
          </a:p>
          <a:p>
            <a:pPr lvl="2"/>
            <a:r>
              <a:rPr lang="en-US" dirty="0"/>
              <a:t>May use it to interference about records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894F70-B7EF-4C12-9AE7-956450F4784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9F7B15-09B7-4C02-BEFE-A16EB25204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93CFF6-12F4-493D-97F2-8B11CF5363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34BEA00-FDF4-41DD-BE03-48069827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Adversary’s Knowledge is Unknown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475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5F7A7E-01C8-48FD-8047-5A2134437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Homogeneity Attack</a:t>
            </a:r>
          </a:p>
          <a:p>
            <a:r>
              <a:rPr lang="en-US" dirty="0"/>
              <a:t>Background Knowledge Attack/attribute linkage</a:t>
            </a:r>
          </a:p>
          <a:p>
            <a:r>
              <a:rPr lang="en-US" dirty="0"/>
              <a:t>Unsorted Matching Attacks</a:t>
            </a:r>
          </a:p>
          <a:p>
            <a:r>
              <a:rPr lang="en-US" dirty="0"/>
              <a:t>Complementary Release Attack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614201-281B-41E9-A020-0CDA277467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DE40AE-BF51-40C8-A6E9-F8B2204521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Andreas Wiegand &amp; Ludwig Schallner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410FF4-2E0F-4E88-A69A-145B229403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696494-2619-425B-9A88-26F6239A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Attacks on K-ANONYMITY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849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28B2314-EA01-4E8C-8BE7-ECBAA0B7EA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838200"/>
            <a:ext cx="8570912" cy="5526600"/>
          </a:xfrm>
        </p:spPr>
        <p:txBody>
          <a:bodyPr/>
          <a:lstStyle/>
          <a:p>
            <a:r>
              <a:rPr lang="en-US" dirty="0"/>
              <a:t>This attack is based on the homogeneity of data</a:t>
            </a:r>
          </a:p>
          <a:p>
            <a:pPr lvl="1"/>
            <a:r>
              <a:rPr lang="en-US" dirty="0"/>
              <a:t>Age and Zip-Code of the target</a:t>
            </a:r>
          </a:p>
          <a:p>
            <a:pPr lvl="2"/>
            <a:r>
              <a:rPr lang="en-US" dirty="0"/>
              <a:t>Leads to concluding of disease of the record owner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0A4336-E51A-4E5B-9447-8611A2E596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4B249F-E965-425F-ABB0-889A92CC72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FD7C77-691E-4BBF-BA2F-83CB670234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6A3F582-8596-4106-89D0-7C9AD986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Homogeneity Attack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5AF9F48-C339-43FE-A2E3-393D95893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18" y="2338825"/>
            <a:ext cx="3410650" cy="256618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01810A6-58CE-44E7-B84B-3A9FED100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225669"/>
            <a:ext cx="3673103" cy="275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4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12EDF2D-E22D-4111-B791-CA1B22C491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attack is based on background </a:t>
            </a:r>
            <a:r>
              <a:rPr lang="en-US" dirty="0" err="1"/>
              <a:t>knowlegde</a:t>
            </a:r>
            <a:endParaRPr lang="en-US" dirty="0"/>
          </a:p>
          <a:p>
            <a:pPr lvl="1"/>
            <a:r>
              <a:rPr lang="en-US" dirty="0"/>
              <a:t>Alice knows additionally that e.g. Carl(36, 47605) has a low risk of heart disease </a:t>
            </a:r>
            <a:r>
              <a:rPr lang="en-US" dirty="0">
                <a:sym typeface="Wingdings" panose="05000000000000000000" pitchFamily="2" charset="2"/>
              </a:rPr>
              <a:t> c</a:t>
            </a:r>
            <a:r>
              <a:rPr lang="en-US" dirty="0"/>
              <a:t>onclude he has cancer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28F102-CDB3-41C8-8D94-CB806376B4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C1C321-4680-4D84-9195-40BE4EC659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5D21FA-A127-486F-963C-2CBB16E98C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34D44C4-357D-44B2-8D47-D4AB70C3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Knowledge </a:t>
            </a:r>
            <a:r>
              <a:rPr lang="de-DE" dirty="0" err="1"/>
              <a:t>Attack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5831B25-B1FB-4227-BF6E-5DF268BA5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18" y="2338825"/>
            <a:ext cx="3410650" cy="256618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FF7B54C-52F5-429B-AABD-254DEB3E4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225669"/>
            <a:ext cx="3673103" cy="275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62038"/>
      </p:ext>
    </p:extLst>
  </p:cSld>
  <p:clrMapOvr>
    <a:masterClrMapping/>
  </p:clrMapOvr>
</p:sld>
</file>

<file path=ppt/theme/theme1.xml><?xml version="1.0" encoding="utf-8"?>
<a:theme xmlns:a="http://schemas.openxmlformats.org/drawingml/2006/main" name="1_VorlageLSPI">
  <a:themeElements>
    <a:clrScheme name="SWT-SoSe2007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VorlageLSPI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WT-SoSe2007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WT-SoSe2007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dec3670c-0d6f-4455-9c2f-971d108358d4" Revision="1" Stencil="System.MyShapes" StencilVersion="1.0"/>
</Control>
</file>

<file path=customXml/itemProps1.xml><?xml version="1.0" encoding="utf-8"?>
<ds:datastoreItem xmlns:ds="http://schemas.openxmlformats.org/officeDocument/2006/customXml" ds:itemID="{206AFEA3-501E-4E71-91B3-BDBE1D839E1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66C5A5A-5A83-4A95-95C1-260C6D486DE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643</Words>
  <Application>Microsoft Office PowerPoint</Application>
  <PresentationFormat>Bildschirmpräsentation (4:3)</PresentationFormat>
  <Paragraphs>147</Paragraphs>
  <Slides>15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Wingdings</vt:lpstr>
      <vt:lpstr>1_VorlageLSPI</vt:lpstr>
      <vt:lpstr>Barriers to the implementation of k-anonymity and related microdata anonymization techniques in a realworld application</vt:lpstr>
      <vt:lpstr>Summary</vt:lpstr>
      <vt:lpstr>Introduction </vt:lpstr>
      <vt:lpstr>K-ANONYMITY </vt:lpstr>
      <vt:lpstr>Example of K-Anonymity</vt:lpstr>
      <vt:lpstr>The Adversary’s Knowledge is Unknown </vt:lpstr>
      <vt:lpstr>Attacks on K-ANONYMITY </vt:lpstr>
      <vt:lpstr>Homogeneity Attack</vt:lpstr>
      <vt:lpstr>Background Knowledge Attack</vt:lpstr>
      <vt:lpstr>Unsorted Matching Attacks</vt:lpstr>
      <vt:lpstr>Complementary Release Attack</vt:lpstr>
      <vt:lpstr>Complementary Release Attack</vt:lpstr>
      <vt:lpstr>L-Diversity</vt:lpstr>
      <vt:lpstr>L-Diversity</vt:lpstr>
      <vt:lpstr>L-diversity Weakness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Ludwig S.</cp:lastModifiedBy>
  <cp:revision>249</cp:revision>
  <cp:lastPrinted>2018-01-29T10:26:05Z</cp:lastPrinted>
  <dcterms:created xsi:type="dcterms:W3CDTF">2016-01-24T22:07:33Z</dcterms:created>
  <dcterms:modified xsi:type="dcterms:W3CDTF">2018-01-29T18:05:29Z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Tfs.IsStoryboard">
    <vt:bool>true</vt:bool>
  </property>
</Properties>
</file>