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59" r:id="rId10"/>
    <p:sldId id="288" r:id="rId11"/>
    <p:sldId id="289" r:id="rId12"/>
    <p:sldId id="290" r:id="rId13"/>
    <p:sldId id="291" r:id="rId14"/>
    <p:sldId id="296" r:id="rId15"/>
    <p:sldId id="320" r:id="rId16"/>
    <p:sldId id="321" r:id="rId17"/>
    <p:sldId id="322" r:id="rId18"/>
    <p:sldId id="323" r:id="rId19"/>
    <p:sldId id="319" r:id="rId20"/>
    <p:sldId id="324" r:id="rId21"/>
    <p:sldId id="329" r:id="rId22"/>
    <p:sldId id="312" r:id="rId23"/>
    <p:sldId id="328" r:id="rId24"/>
    <p:sldId id="311" r:id="rId25"/>
    <p:sldId id="325"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445" autoAdjust="0"/>
  </p:normalViewPr>
  <p:slideViewPr>
    <p:cSldViewPr snapToObjects="1">
      <p:cViewPr varScale="1">
        <p:scale>
          <a:sx n="92" d="100"/>
          <a:sy n="92" d="100"/>
        </p:scale>
        <p:origin x="21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03.02.2018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Some, but not all, algorithms find an optimal </a:t>
            </a:r>
            <a:r>
              <a:rPr lang="en-US" dirty="0" err="1"/>
              <a:t>solution.Here</a:t>
            </a:r>
            <a:r>
              <a:rPr lang="en-US" dirty="0"/>
              <a:t>, optimal describes the solution which results </a:t>
            </a:r>
            <a:r>
              <a:rPr lang="en-US" dirty="0" err="1"/>
              <a:t>inminimal</a:t>
            </a:r>
            <a:r>
              <a:rPr lang="en-US" dirty="0"/>
              <a:t> information loss according to a given metric.</a:t>
            </a:r>
            <a:r>
              <a:rPr lang="de-DE" dirty="0" err="1"/>
              <a:t>Solving</a:t>
            </a:r>
            <a:r>
              <a:rPr lang="de-DE" dirty="0"/>
              <a:t> </a:t>
            </a:r>
            <a:r>
              <a:rPr lang="en-US" dirty="0"/>
              <a:t>this problem has been proven to be NP-</a:t>
            </a:r>
            <a:r>
              <a:rPr lang="en-US" dirty="0" err="1"/>
              <a:t>hardThe</a:t>
            </a:r>
            <a:r>
              <a:rPr lang="en-US" dirty="0"/>
              <a:t> main reasons for this are that an optimal solution </a:t>
            </a:r>
            <a:r>
              <a:rPr lang="en-US" dirty="0" err="1"/>
              <a:t>guaranteesminimal</a:t>
            </a:r>
            <a:r>
              <a:rPr lang="en-US" dirty="0"/>
              <a:t> information loss, which is important for the </a:t>
            </a:r>
            <a:r>
              <a:rPr lang="de-DE" dirty="0" err="1"/>
              <a:t>usefulness</a:t>
            </a:r>
            <a:r>
              <a:rPr lang="de-DE" dirty="0"/>
              <a:t> </a:t>
            </a:r>
            <a:r>
              <a:rPr lang="de-DE" dirty="0" err="1"/>
              <a:t>of</a:t>
            </a:r>
            <a:r>
              <a:rPr lang="de-DE" dirty="0"/>
              <a:t> </a:t>
            </a:r>
            <a:r>
              <a:rPr lang="de-DE" dirty="0" err="1"/>
              <a:t>the</a:t>
            </a:r>
            <a:r>
              <a:rPr lang="de-DE" dirty="0"/>
              <a:t> </a:t>
            </a:r>
            <a:r>
              <a:rPr lang="de-DE" dirty="0" err="1"/>
              <a:t>result</a:t>
            </a:r>
            <a:endParaRPr lang="de-DE" dirty="0"/>
          </a:p>
          <a:p>
            <a:endParaRPr lang="de-DE" dirty="0"/>
          </a:p>
          <a:p>
            <a:endParaRPr lang="de-DE" dirty="0"/>
          </a:p>
          <a:p>
            <a:endParaRPr lang="de-DE" dirty="0"/>
          </a:p>
          <a:p>
            <a:r>
              <a:rPr lang="de-DE" dirty="0"/>
              <a:t>So </a:t>
            </a:r>
            <a:r>
              <a:rPr lang="de-DE" dirty="0" err="1"/>
              <a:t>before</a:t>
            </a:r>
            <a:r>
              <a:rPr lang="de-DE" dirty="0"/>
              <a:t> </a:t>
            </a:r>
            <a:r>
              <a:rPr lang="de-DE" dirty="0" err="1"/>
              <a:t>we</a:t>
            </a:r>
            <a:r>
              <a:rPr lang="de-DE" dirty="0"/>
              <a:t> </a:t>
            </a:r>
            <a:r>
              <a:rPr lang="de-DE" dirty="0" err="1"/>
              <a:t>can</a:t>
            </a:r>
            <a:r>
              <a:rPr lang="de-DE" dirty="0"/>
              <a:t> </a:t>
            </a:r>
            <a:r>
              <a:rPr lang="de-DE" dirty="0" err="1"/>
              <a:t>look</a:t>
            </a:r>
            <a:r>
              <a:rPr lang="de-DE" dirty="0"/>
              <a:t> at </a:t>
            </a:r>
            <a:r>
              <a:rPr lang="de-DE" dirty="0" err="1"/>
              <a:t>the</a:t>
            </a:r>
            <a:r>
              <a:rPr lang="de-DE" dirty="0"/>
              <a:t> </a:t>
            </a:r>
            <a:r>
              <a:rPr lang="de-DE" dirty="0" err="1"/>
              <a:t>metrics</a:t>
            </a:r>
            <a:r>
              <a:rPr lang="de-DE" dirty="0"/>
              <a:t> </a:t>
            </a:r>
            <a:r>
              <a:rPr lang="de-DE" dirty="0" err="1"/>
              <a:t>we</a:t>
            </a:r>
            <a:r>
              <a:rPr lang="de-DE" dirty="0"/>
              <a:t> </a:t>
            </a:r>
            <a:r>
              <a:rPr lang="de-DE" dirty="0" err="1"/>
              <a:t>need</a:t>
            </a:r>
            <a:r>
              <a:rPr lang="de-DE" dirty="0"/>
              <a:t> </a:t>
            </a:r>
            <a:r>
              <a:rPr lang="de-DE" dirty="0" err="1"/>
              <a:t>to</a:t>
            </a:r>
            <a:r>
              <a:rPr lang="de-DE" dirty="0"/>
              <a:t> unterstand </a:t>
            </a:r>
            <a:r>
              <a:rPr lang="de-DE" dirty="0" err="1"/>
              <a:t>the</a:t>
            </a:r>
            <a:r>
              <a:rPr lang="de-DE" dirty="0"/>
              <a:t> </a:t>
            </a:r>
            <a:r>
              <a:rPr lang="de-DE" dirty="0" err="1"/>
              <a:t>working</a:t>
            </a:r>
            <a:r>
              <a:rPr lang="de-DE" dirty="0"/>
              <a:t> </a:t>
            </a:r>
            <a:r>
              <a:rPr lang="de-DE" dirty="0" err="1"/>
              <a:t>of</a:t>
            </a:r>
            <a:r>
              <a:rPr lang="de-DE" dirty="0"/>
              <a:t> </a:t>
            </a:r>
            <a:r>
              <a:rPr lang="de-DE" dirty="0" err="1"/>
              <a:t>these</a:t>
            </a:r>
            <a:r>
              <a:rPr lang="de-DE" dirty="0"/>
              <a:t> </a:t>
            </a:r>
            <a:r>
              <a:rPr lang="de-DE" dirty="0" err="1"/>
              <a:t>algorthims</a:t>
            </a:r>
            <a:r>
              <a:rPr lang="de-DE" dirty="0"/>
              <a:t>. </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authors of [20] introduced the notion of monotonic</a:t>
            </a:r>
          </a:p>
          <a:p>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hierarchies</a:t>
            </a:r>
            <a:r>
              <a:rPr lang="de-DE" sz="1200" b="0" i="0" u="none" strike="noStrike" kern="1200" baseline="0" dirty="0">
                <a:solidFill>
                  <a:schemeClr val="tx1"/>
                </a:solidFill>
                <a:latin typeface="Arial" charset="0"/>
                <a:ea typeface="+mn-ea"/>
                <a:cs typeface="+mn-cs"/>
              </a:rPr>
              <a:t>. In a </a:t>
            </a:r>
            <a:r>
              <a:rPr lang="de-DE" sz="1200" b="0" i="0" u="none" strike="noStrike" kern="1200" baseline="0" dirty="0" err="1">
                <a:solidFill>
                  <a:schemeClr val="tx1"/>
                </a:solidFill>
                <a:latin typeface="Arial" charset="0"/>
                <a:ea typeface="+mn-ea"/>
                <a:cs typeface="+mn-cs"/>
              </a:rPr>
              <a:t>monotonic</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hierarchy</a:t>
            </a:r>
            <a:r>
              <a:rPr lang="de-DE"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the groups at level l +1 are built by merging groups</a:t>
            </a:r>
          </a:p>
          <a:p>
            <a:r>
              <a:rPr lang="en-US" sz="1200" b="0" i="0" u="none" strike="noStrike" kern="1200" baseline="0" dirty="0">
                <a:solidFill>
                  <a:schemeClr val="tx1"/>
                </a:solidFill>
                <a:latin typeface="Arial" charset="0"/>
                <a:ea typeface="+mn-ea"/>
                <a:cs typeface="+mn-cs"/>
              </a:rPr>
              <a:t>from level l. This allows pruning of large parts of the search</a:t>
            </a:r>
          </a:p>
          <a:p>
            <a:r>
              <a:rPr lang="en-US" sz="1200" b="0" i="0" u="none" strike="noStrike" kern="1200" baseline="0" dirty="0">
                <a:solidFill>
                  <a:schemeClr val="tx1"/>
                </a:solidFill>
                <a:latin typeface="Arial" charset="0"/>
                <a:ea typeface="+mn-ea"/>
                <a:cs typeface="+mn-cs"/>
              </a:rPr>
              <a:t>space, because all states which are successors of an anonymous</a:t>
            </a:r>
          </a:p>
          <a:p>
            <a:r>
              <a:rPr lang="en-US" sz="1200" b="0" i="0" u="none" strike="noStrike" kern="1200" baseline="0" dirty="0">
                <a:solidFill>
                  <a:schemeClr val="tx1"/>
                </a:solidFill>
                <a:latin typeface="Arial" charset="0"/>
                <a:ea typeface="+mn-ea"/>
                <a:cs typeface="+mn-cs"/>
              </a:rPr>
              <a:t>state are also anonymous. Furthermore, all predecessors of a</a:t>
            </a:r>
          </a:p>
          <a:p>
            <a:r>
              <a:rPr lang="en-US" sz="1200" b="0" i="0" u="none" strike="noStrike" kern="1200" baseline="0" dirty="0">
                <a:solidFill>
                  <a:schemeClr val="tx1"/>
                </a:solidFill>
                <a:latin typeface="Arial" charset="0"/>
                <a:ea typeface="+mn-ea"/>
                <a:cs typeface="+mn-cs"/>
              </a:rPr>
              <a:t>non-anonymous state are also non-anonymous. This is because</a:t>
            </a:r>
          </a:p>
          <a:p>
            <a:r>
              <a:rPr lang="en-US" sz="1200" b="0" i="0" u="none" strike="noStrike" kern="1200" baseline="0" dirty="0">
                <a:solidFill>
                  <a:schemeClr val="tx1"/>
                </a:solidFill>
                <a:latin typeface="Arial" charset="0"/>
                <a:ea typeface="+mn-ea"/>
                <a:cs typeface="+mn-cs"/>
              </a:rPr>
              <a:t>generalization is monotonic for the complete dataset if it is</a:t>
            </a:r>
          </a:p>
          <a:p>
            <a:r>
              <a:rPr lang="en-US" sz="1200" b="0" i="0" u="none" strike="noStrike" kern="1200" baseline="0" dirty="0">
                <a:solidFill>
                  <a:schemeClr val="tx1"/>
                </a:solidFill>
                <a:latin typeface="Arial" charset="0"/>
                <a:ea typeface="+mn-ea"/>
                <a:cs typeface="+mn-cs"/>
              </a:rPr>
              <a:t>monotonic for each quasi-identifier. An example is shown</a:t>
            </a:r>
          </a:p>
          <a:p>
            <a:r>
              <a:rPr lang="en-US" sz="1200" b="0" i="0" u="none" strike="noStrike" kern="1200" baseline="0" dirty="0">
                <a:solidFill>
                  <a:schemeClr val="tx1"/>
                </a:solidFill>
                <a:latin typeface="Arial" charset="0"/>
                <a:ea typeface="+mn-ea"/>
                <a:cs typeface="+mn-cs"/>
              </a:rPr>
              <a:t>in Figure 3, where the fact that (2, 1, 1) is non-anonymous</a:t>
            </a:r>
          </a:p>
          <a:p>
            <a:r>
              <a:rPr lang="en-US" sz="1200" b="0" i="0" u="none" strike="noStrike" kern="1200" baseline="0" dirty="0">
                <a:solidFill>
                  <a:schemeClr val="tx1"/>
                </a:solidFill>
                <a:latin typeface="Arial" charset="0"/>
                <a:ea typeface="+mn-ea"/>
                <a:cs typeface="+mn-cs"/>
              </a:rPr>
              <a:t>implies that all of its predecessors are also non-anonymous</a:t>
            </a:r>
          </a:p>
          <a:p>
            <a:r>
              <a:rPr lang="en-US" sz="1200" b="0" i="0" u="none" strike="noStrike" kern="1200" baseline="0" dirty="0">
                <a:solidFill>
                  <a:schemeClr val="tx1"/>
                </a:solidFill>
                <a:latin typeface="Arial" charset="0"/>
                <a:ea typeface="+mn-ea"/>
                <a:cs typeface="+mn-cs"/>
              </a:rPr>
              <a:t>(dark gray). Furthermore, all successors of the</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a:t>
            </a:r>
          </a:p>
          <a:p>
            <a:r>
              <a:rPr lang="en-US" sz="1200" b="0" i="0" u="none" strike="noStrike" kern="1200" baseline="0" dirty="0">
                <a:solidFill>
                  <a:schemeClr val="tx1"/>
                </a:solidFill>
                <a:latin typeface="Arial" charset="0"/>
                <a:ea typeface="+mn-ea"/>
                <a:cs typeface="+mn-cs"/>
              </a:rPr>
              <a:t>introduced by Sweeney46,47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DM.27,39,48–54 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err="1">
                <a:solidFill>
                  <a:schemeClr val="tx1"/>
                </a:solidFill>
                <a:latin typeface="Arial" charset="0"/>
                <a:ea typeface="+mn-ea"/>
                <a:cs typeface="+mn-cs"/>
              </a:rPr>
              <a:t>For</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suppose</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we want to achieve 2-anonymity, and we have a single</a:t>
            </a:r>
          </a:p>
          <a:p>
            <a:r>
              <a:rPr lang="en-US" sz="1200" b="0" i="0" u="none" strike="noStrike" kern="1200" baseline="0" dirty="0">
                <a:solidFill>
                  <a:schemeClr val="tx1"/>
                </a:solidFill>
                <a:latin typeface="Arial" charset="0"/>
                <a:ea typeface="+mn-ea"/>
                <a:cs typeface="+mn-cs"/>
              </a:rPr>
              <a:t>quasi-identifier, age, and six records with the following age values: 9, 11, 13, 40, 42, and 45. The minimal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is</a:t>
            </a:r>
          </a:p>
          <a:p>
            <a:r>
              <a:rPr lang="en-US" sz="1200" b="0" i="0" u="none" strike="noStrike" kern="1200" baseline="0" dirty="0">
                <a:solidFill>
                  <a:schemeClr val="tx1"/>
                </a:solidFill>
                <a:latin typeface="Arial" charset="0"/>
                <a:ea typeface="+mn-ea"/>
                <a:cs typeface="+mn-cs"/>
              </a:rPr>
              <a:t>when all of the records are grouped into three pairs: 9,11, 13,40, and 42,45. The criticism is that the second pair</a:t>
            </a:r>
          </a:p>
          <a:p>
            <a:r>
              <a:rPr lang="en-US" sz="1200" b="0" i="0" u="none" strike="noStrike" kern="1200" baseline="0" dirty="0">
                <a:solidFill>
                  <a:schemeClr val="tx1"/>
                </a:solidFill>
                <a:latin typeface="Arial" charset="0"/>
                <a:ea typeface="+mn-ea"/>
                <a:cs typeface="+mn-cs"/>
              </a:rPr>
              <a:t>has a very wide range and that a more sensible grouping </a:t>
            </a:r>
            <a:r>
              <a:rPr lang="en-US" sz="1200" b="0" i="0" u="none" strike="noStrike" kern="1200" baseline="0" dirty="0" err="1">
                <a:solidFill>
                  <a:schemeClr val="tx1"/>
                </a:solidFill>
                <a:latin typeface="Arial" charset="0"/>
                <a:ea typeface="+mn-ea"/>
                <a:cs typeface="+mn-cs"/>
              </a:rPr>
              <a:t>mwould</a:t>
            </a:r>
            <a:r>
              <a:rPr lang="en-US" sz="1200" b="0" i="0" u="none" strike="noStrike" kern="1200" baseline="0" dirty="0">
                <a:solidFill>
                  <a:schemeClr val="tx1"/>
                </a:solidFill>
                <a:latin typeface="Arial" charset="0"/>
                <a:ea typeface="+mn-ea"/>
                <a:cs typeface="+mn-cs"/>
              </a:rPr>
              <a:t> have only two equivalence classes: 9,11,13 and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11643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a:t>
            </a:r>
          </a:p>
          <a:p>
            <a:r>
              <a:rPr lang="en-US" sz="1200" b="0" i="1" u="none" strike="noStrike" kern="1200" baseline="0" dirty="0">
                <a:solidFill>
                  <a:schemeClr val="tx1"/>
                </a:solidFill>
                <a:latin typeface="Arial" charset="0"/>
                <a:ea typeface="+mn-ea"/>
                <a:cs typeface="+mn-cs"/>
              </a:rPr>
              <a:t>the location protection broker on a trusted server,</a:t>
            </a:r>
          </a:p>
          <a:p>
            <a:r>
              <a:rPr lang="en-US" sz="1200" b="0" i="1" u="none" strike="noStrike" kern="1200" baseline="0" dirty="0">
                <a:solidFill>
                  <a:schemeClr val="tx1"/>
                </a:solidFill>
                <a:latin typeface="Arial" charset="0"/>
                <a:ea typeface="+mn-ea"/>
                <a:cs typeface="+mn-cs"/>
              </a:rPr>
              <a:t>which anonymizes messages from the mobile nodes</a:t>
            </a:r>
          </a:p>
          <a:p>
            <a:r>
              <a:rPr lang="en-US" sz="1200" b="0" i="1" u="none" strike="noStrike" kern="1200" baseline="0" dirty="0">
                <a:solidFill>
                  <a:schemeClr val="tx1"/>
                </a:solidFill>
                <a:latin typeface="Arial" charset="0"/>
                <a:ea typeface="+mn-ea"/>
                <a:cs typeface="+mn-cs"/>
              </a:rPr>
              <a:t>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a:t>
            </a:r>
          </a:p>
          <a:p>
            <a:r>
              <a:rPr lang="en-US" sz="1200" b="0" i="1" u="none" strike="noStrike" kern="1200" baseline="0" dirty="0">
                <a:solidFill>
                  <a:schemeClr val="tx1"/>
                </a:solidFill>
                <a:latin typeface="Arial" charset="0"/>
                <a:ea typeface="+mn-ea"/>
                <a:cs typeface="+mn-cs"/>
              </a:rPr>
              <a:t>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a:t>
            </a:r>
          </a:p>
          <a:p>
            <a:r>
              <a:rPr lang="en-US" sz="1200" b="0" i="0" u="none" strike="noStrike" kern="1200" baseline="0" dirty="0">
                <a:solidFill>
                  <a:schemeClr val="tx1"/>
                </a:solidFill>
                <a:latin typeface="Arial" charset="0"/>
                <a:ea typeface="+mn-ea"/>
                <a:cs typeface="+mn-cs"/>
              </a:rPr>
              <a:t>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a:t>
            </a:r>
          </a:p>
          <a:p>
            <a:r>
              <a:rPr lang="en-US" sz="1200" b="0" i="0" u="none" strike="noStrike" kern="1200" baseline="0" dirty="0">
                <a:solidFill>
                  <a:schemeClr val="tx1"/>
                </a:solidFill>
                <a:latin typeface="Arial" charset="0"/>
                <a:ea typeface="+mn-ea"/>
                <a:cs typeface="+mn-cs"/>
              </a:rPr>
              <a:t>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a:t>
            </a: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a:t>
            </a:r>
          </a:p>
          <a:p>
            <a:r>
              <a:rPr lang="en-US" sz="1200" b="0" i="0" u="none" strike="noStrike" kern="1200" baseline="0" dirty="0">
                <a:solidFill>
                  <a:schemeClr val="tx1"/>
                </a:solidFill>
                <a:latin typeface="Arial" charset="0"/>
                <a:ea typeface="+mn-ea"/>
                <a:cs typeface="+mn-cs"/>
              </a:rPr>
              <a:t>area located by the message sender. This approach is called</a:t>
            </a:r>
          </a:p>
          <a:p>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22</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a:t>NP – Hard</a:t>
            </a:r>
          </a:p>
          <a:p>
            <a:r>
              <a:rPr lang="de-DE" dirty="0" err="1"/>
              <a:t>Heuristic</a:t>
            </a:r>
            <a:r>
              <a:rPr lang="de-DE" dirty="0"/>
              <a:t> /</a:t>
            </a:r>
            <a:r>
              <a:rPr lang="de-DE" dirty="0" err="1"/>
              <a:t>Approximations</a:t>
            </a:r>
            <a:r>
              <a:rPr lang="de-DE" dirty="0"/>
              <a:t>/ Loss </a:t>
            </a:r>
            <a:r>
              <a:rPr lang="de-DE" dirty="0" err="1"/>
              <a:t>Metrics</a:t>
            </a:r>
            <a:endParaRPr lang="de-DE" dirty="0"/>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669" y="3948489"/>
            <a:ext cx="3887369" cy="1843724"/>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Suppression refers to removing a certain attribute value</a:t>
            </a:r>
            <a:endParaRPr lang="en-US" i="1" dirty="0"/>
          </a:p>
          <a:p>
            <a:pPr marL="0" indent="0">
              <a:buNone/>
            </a:pPr>
            <a:r>
              <a:rPr lang="en-US" i="1" dirty="0"/>
              <a:t>and replacing occurrences of the value with a special value</a:t>
            </a:r>
          </a:p>
          <a:p>
            <a:pPr marL="0" indent="0">
              <a:buNone/>
            </a:pPr>
            <a:r>
              <a:rPr lang="en-US" i="1" dirty="0"/>
              <a:t>"?," indicating that any value can be placed instead.</a:t>
            </a:r>
          </a:p>
          <a:p>
            <a:pPr marL="0" indent="0">
              <a:buNone/>
            </a:pPr>
            <a:r>
              <a:rPr lang="en-US" i="1" dirty="0"/>
              <a:t>Suppression can drastically reduce the quality of the data</a:t>
            </a:r>
          </a:p>
          <a:p>
            <a:pPr marL="0" indent="0">
              <a:buNone/>
            </a:pPr>
            <a:r>
              <a:rPr lang="en-US" i="1" dirty="0"/>
              <a:t>Work wise with suppression get help to get k-anonymity but keep in mind that we want to use data -&gt; information loss</a:t>
            </a:r>
          </a:p>
          <a:p>
            <a:pPr marL="0" indent="0">
              <a:buNone/>
            </a:pPr>
            <a:r>
              <a:rPr lang="en-US" dirty="0"/>
              <a:t>Some </a:t>
            </a:r>
            <a:r>
              <a:rPr lang="en-US" dirty="0" err="1"/>
              <a:t>algorthim</a:t>
            </a:r>
            <a:r>
              <a:rPr lang="en-US" dirty="0"/>
              <a:t> work with </a:t>
            </a:r>
            <a:r>
              <a:rPr lang="en-US" dirty="0" err="1"/>
              <a:t>maxsup</a:t>
            </a:r>
            <a:endParaRPr lang="en-US" dirty="0"/>
          </a:p>
          <a:p>
            <a:r>
              <a:rPr lang="en-US" dirty="0"/>
              <a:t>The idea of generalizing an attribute is a simple concept. A value is replaced by a less specific, more general value that is faithful to the original.</a:t>
            </a:r>
          </a:p>
          <a:p>
            <a:r>
              <a:rPr lang="en-US" dirty="0"/>
              <a:t>Generalization </a:t>
            </a:r>
            <a:r>
              <a:rPr lang="en-US" dirty="0" err="1"/>
              <a:t>incluce</a:t>
            </a:r>
            <a:r>
              <a:rPr lang="en-US" dirty="0"/>
              <a:t> suppression </a:t>
            </a:r>
          </a:p>
          <a:p>
            <a:r>
              <a:rPr lang="en-US" dirty="0"/>
              <a:t>There is no </a:t>
            </a:r>
            <a:r>
              <a:rPr lang="en-US" dirty="0" err="1"/>
              <a:t>compination</a:t>
            </a:r>
            <a:r>
              <a:rPr lang="en-US" dirty="0"/>
              <a:t> between optimal k-anonymity and </a:t>
            </a:r>
            <a:r>
              <a:rPr lang="en-US" dirty="0" err="1"/>
              <a:t>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dirty="0" err="1"/>
              <a:t>Schallner</a:t>
            </a:r>
            <a:r>
              <a:rPr lang="de-DE" dirty="0"/>
              <a:t>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571500" y="1181100"/>
            <a:ext cx="8001000" cy="4495800"/>
          </a:xfrm>
          <a:prstGeom prst="rect">
            <a:avLst/>
          </a:prstGeom>
        </p:spPr>
      </p:pic>
      <p:sp>
        <p:nvSpPr>
          <p:cNvPr id="2" name="Textplatzhalter 1">
            <a:extLst>
              <a:ext uri="{FF2B5EF4-FFF2-40B4-BE49-F238E27FC236}">
                <a16:creationId xmlns:a16="http://schemas.microsoft.com/office/drawing/2014/main" id="{034F2046-7F40-4A70-A3ED-3150BBCA17B9}"/>
              </a:ext>
            </a:extLst>
          </p:cNvPr>
          <p:cNvSpPr>
            <a:spLocks noGrp="1"/>
          </p:cNvSpPr>
          <p:nvPr>
            <p:ph type="body" sz="quarter" idx="13"/>
          </p:nvPr>
        </p:nvSpPr>
        <p:spPr/>
        <p:txBody>
          <a:bodyPr/>
          <a:lstStyle/>
          <a:p>
            <a:endParaRPr lang="de-DE" dirty="0"/>
          </a:p>
        </p:txBody>
      </p:sp>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dirty="0"/>
              <a:t>K-</a:t>
            </a:r>
            <a:r>
              <a:rPr lang="de-DE" dirty="0" err="1"/>
              <a:t>Anonymity</a:t>
            </a:r>
            <a:r>
              <a:rPr lang="de-DE" dirty="0"/>
              <a:t> </a:t>
            </a:r>
            <a:r>
              <a:rPr lang="de-DE" dirty="0" err="1"/>
              <a:t>Generalication</a:t>
            </a:r>
            <a:r>
              <a:rPr lang="de-DE" dirty="0"/>
              <a:t> </a:t>
            </a:r>
            <a:r>
              <a:rPr lang="de-DE" dirty="0" err="1"/>
              <a:t>latis</a:t>
            </a:r>
            <a:endParaRPr lang="de-DE"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971550" y="857250"/>
            <a:ext cx="7200900" cy="5143500"/>
          </a:xfrm>
          <a:prstGeom prst="rect">
            <a:avLst/>
          </a:prstGeom>
        </p:spPr>
      </p:pic>
      <p:sp>
        <p:nvSpPr>
          <p:cNvPr id="2" name="Textplatzhalter 1">
            <a:extLst>
              <a:ext uri="{FF2B5EF4-FFF2-40B4-BE49-F238E27FC236}">
                <a16:creationId xmlns:a16="http://schemas.microsoft.com/office/drawing/2014/main" id="{D81D69B6-3ED0-4715-9352-EDA6248A4339}"/>
              </a:ext>
            </a:extLst>
          </p:cNvPr>
          <p:cNvSpPr>
            <a:spLocks noGrp="1"/>
          </p:cNvSpPr>
          <p:nvPr>
            <p:ph type="body" sz="quarter" idx="13"/>
          </p:nvPr>
        </p:nvSpPr>
        <p:spPr>
          <a:xfrm>
            <a:off x="430213" y="838200"/>
            <a:ext cx="7144790" cy="4607024"/>
          </a:xfrm>
        </p:spPr>
        <p:txBody>
          <a:bodyPr/>
          <a:lstStyle/>
          <a:p>
            <a:endParaRPr lang="de-DE" dirty="0"/>
          </a:p>
        </p:txBody>
      </p:sp>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r>
              <a:rPr lang="de-DE" dirty="0" err="1"/>
              <a:t>Example</a:t>
            </a:r>
            <a:endParaRPr lang="de-DE" dirty="0"/>
          </a:p>
          <a:p>
            <a:r>
              <a:rPr lang="de-DE" dirty="0" err="1"/>
              <a:t>Entropy</a:t>
            </a:r>
            <a:r>
              <a:rPr lang="de-DE" dirty="0"/>
              <a:t> </a:t>
            </a:r>
          </a:p>
          <a:p>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Information Loss </a:t>
            </a:r>
            <a:r>
              <a:rPr lang="de-DE" dirty="0" err="1"/>
              <a:t>Metric</a:t>
            </a:r>
            <a:endParaRPr lang="de-DE" dirty="0"/>
          </a:p>
        </p:txBody>
      </p:sp>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pPr marL="0" indent="0">
              <a:buNone/>
            </a:pPr>
            <a:r>
              <a:rPr lang="de-DE" dirty="0"/>
              <a:t>Pr0blems </a:t>
            </a:r>
            <a:r>
              <a:rPr lang="de-DE" dirty="0" err="1"/>
              <a:t>with</a:t>
            </a:r>
            <a:r>
              <a:rPr lang="de-DE" dirty="0"/>
              <a:t> </a:t>
            </a:r>
            <a:r>
              <a:rPr lang="de-DE" dirty="0" err="1"/>
              <a:t>the</a:t>
            </a:r>
            <a:r>
              <a:rPr lang="de-DE" dirty="0"/>
              <a:t> </a:t>
            </a:r>
            <a:r>
              <a:rPr lang="de-DE" dirty="0" err="1"/>
              <a:t>Metrics</a:t>
            </a:r>
            <a:r>
              <a:rPr lang="de-DE" dirty="0"/>
              <a:t>:</a:t>
            </a:r>
          </a:p>
          <a:p>
            <a:pPr marL="0" indent="0">
              <a:buNone/>
            </a:pPr>
            <a:endParaRPr lang="de-DE" dirty="0"/>
          </a:p>
          <a:p>
            <a:pPr marL="0" indent="0">
              <a:buNone/>
            </a:pPr>
            <a:r>
              <a:rPr lang="en-US" dirty="0"/>
              <a:t>The concept behind DM has been criticized because DM</a:t>
            </a:r>
          </a:p>
          <a:p>
            <a:pPr marL="0" indent="0">
              <a:buNone/>
            </a:pPr>
            <a:r>
              <a:rPr lang="en-US" dirty="0"/>
              <a:t>does not measure how much the generalized records approximate</a:t>
            </a:r>
            <a:r>
              <a:rPr lang="de-DE" dirty="0" err="1"/>
              <a:t>the</a:t>
            </a:r>
            <a:r>
              <a:rPr lang="de-DE" dirty="0"/>
              <a:t> original </a:t>
            </a:r>
            <a:r>
              <a:rPr lang="de-DE" dirty="0" err="1"/>
              <a:t>records</a:t>
            </a:r>
            <a:r>
              <a:rPr lang="de-DE" dirty="0"/>
              <a:t>.</a:t>
            </a:r>
          </a:p>
          <a:p>
            <a:pPr marL="0" indent="0">
              <a:buNone/>
            </a:pPr>
            <a:endParaRPr lang="de-DE" dirty="0"/>
          </a:p>
        </p:txBody>
      </p:sp>
      <p:sp>
        <p:nvSpPr>
          <p:cNvPr id="3" name="Datumsplatzhalter 2"/>
          <p:cNvSpPr>
            <a:spLocks noGrp="1"/>
          </p:cNvSpPr>
          <p:nvPr>
            <p:ph type="dt" sz="half" idx="14"/>
          </p:nvPr>
        </p:nvSpPr>
        <p:spPr/>
        <p:txBody>
          <a:bodyPr/>
          <a:lstStyle/>
          <a:p>
            <a:r>
              <a:rPr lang="de-DE"/>
              <a:t>30.01.2018</a:t>
            </a:r>
            <a:endParaRPr lang="de-DE" dirty="0"/>
          </a:p>
        </p:txBody>
      </p:sp>
      <p:sp>
        <p:nvSpPr>
          <p:cNvPr id="4" name="Fußzeilenplatzhalter 3"/>
          <p:cNvSpPr>
            <a:spLocks noGrp="1"/>
          </p:cNvSpPr>
          <p:nvPr>
            <p:ph type="ftr" sz="quarter" idx="15"/>
          </p:nvPr>
        </p:nvSpPr>
        <p:spPr/>
        <p:txBody>
          <a:bodyPr/>
          <a:lstStyle/>
          <a:p>
            <a:r>
              <a:rPr lang="de-DE"/>
              <a:t>Schallner Ludwig, Wiegnand Andreas</a:t>
            </a:r>
            <a:endParaRPr lang="de-DE" dirty="0"/>
          </a:p>
        </p:txBody>
      </p:sp>
      <p:sp>
        <p:nvSpPr>
          <p:cNvPr id="5" name="Foliennummernplatzhalter 4"/>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p:cNvSpPr>
            <a:spLocks noGrp="1"/>
          </p:cNvSpPr>
          <p:nvPr>
            <p:ph type="title"/>
          </p:nvPr>
        </p:nvSpPr>
        <p:spPr/>
        <p:txBody>
          <a:bodyPr/>
          <a:lstStyle/>
          <a:p>
            <a:r>
              <a:rPr lang="de-DE" dirty="0"/>
              <a:t>K-</a:t>
            </a:r>
            <a:r>
              <a:rPr lang="de-DE" dirty="0" err="1"/>
              <a:t>anonymity</a:t>
            </a:r>
            <a:r>
              <a:rPr lang="de-DE" dirty="0"/>
              <a:t> Information Loss </a:t>
            </a:r>
            <a:r>
              <a:rPr lang="de-DE" dirty="0" err="1"/>
              <a:t>Metric</a:t>
            </a:r>
            <a:endParaRPr lang="de-DE" dirty="0"/>
          </a:p>
        </p:txBody>
      </p:sp>
    </p:spTree>
    <p:extLst>
      <p:ext uri="{BB962C8B-B14F-4D97-AF65-F5344CB8AC3E}">
        <p14:creationId xmlns:p14="http://schemas.microsoft.com/office/powerpoint/2010/main" val="244002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dirty="0"/>
              <a:t>1. For each generalization strategy, conduct a binary search</a:t>
            </a:r>
          </a:p>
          <a:p>
            <a:r>
              <a:rPr lang="en-US" dirty="0"/>
              <a:t>to find all the k-anonymous nodes.</a:t>
            </a:r>
          </a:p>
          <a:p>
            <a:r>
              <a:rPr lang="en-US" dirty="0"/>
              <a:t>2. For each generalization strategy with k-anonymous</a:t>
            </a:r>
          </a:p>
          <a:p>
            <a:r>
              <a:rPr lang="en-US" dirty="0"/>
              <a:t>nodes, only the k-anonymous node with the lowest</a:t>
            </a:r>
          </a:p>
          <a:p>
            <a:r>
              <a:rPr lang="en-US" dirty="0"/>
              <a:t>height within the strategy is retained. For example, in</a:t>
            </a:r>
          </a:p>
          <a:p>
            <a:r>
              <a:rPr lang="en-US" dirty="0"/>
              <a:t>Figure 2 both nodes d0, g1, a1 and d0, g1, a2 are</a:t>
            </a:r>
          </a:p>
          <a:p>
            <a:r>
              <a:rPr lang="en-US" dirty="0"/>
              <a:t>k-anonymous, but they are both part of the same generalization</a:t>
            </a:r>
          </a:p>
          <a:p>
            <a:r>
              <a:rPr lang="en-US" dirty="0"/>
              <a:t>strategy and d0, g1, a1 is below d0, g1, a2</a:t>
            </a:r>
          </a:p>
          <a:p>
            <a:r>
              <a:rPr lang="en-US" dirty="0"/>
              <a:t>in the lattice. This means that d0, g1, a1 will have less</a:t>
            </a:r>
          </a:p>
          <a:p>
            <a:r>
              <a:rPr lang="en-US" dirty="0"/>
              <a:t>information loss on all the three metrics we considered.</a:t>
            </a:r>
          </a:p>
          <a:p>
            <a:r>
              <a:rPr lang="en-US" dirty="0"/>
              <a:t>The node d0, g1, a1 is called a </a:t>
            </a:r>
            <a:r>
              <a:rPr lang="en-US" i="1" dirty="0"/>
              <a:t>k</a:t>
            </a:r>
            <a:r>
              <a:rPr lang="en-US" dirty="0"/>
              <a:t>-</a:t>
            </a:r>
            <a:r>
              <a:rPr lang="en-US" i="1" dirty="0"/>
              <a:t>minimal node</a:t>
            </a:r>
            <a:r>
              <a:rPr lang="en-US" dirty="0"/>
              <a:t>.</a:t>
            </a:r>
          </a:p>
          <a:p>
            <a:r>
              <a:rPr lang="en-US" dirty="0"/>
              <a:t>3. Now that we have the k-minimal nodes, these are compared</a:t>
            </a:r>
          </a:p>
          <a:p>
            <a:r>
              <a:rPr lang="en-US" dirty="0"/>
              <a:t>in terms of their information loss and the node with</a:t>
            </a:r>
          </a:p>
          <a:p>
            <a:r>
              <a:rPr lang="en-US" dirty="0"/>
              <a:t>the smallest information loss is selected as the globally</a:t>
            </a:r>
          </a:p>
          <a:p>
            <a:r>
              <a:rPr lang="en-US" dirty="0"/>
              <a:t>optimal solution. Because of the monotonicity property,</a:t>
            </a:r>
          </a:p>
          <a:p>
            <a:r>
              <a:rPr lang="en-US" dirty="0"/>
              <a:t>the k-minimal node with the smallest information loss</a:t>
            </a:r>
          </a:p>
          <a:p>
            <a:r>
              <a:rPr lang="en-US" dirty="0"/>
              <a:t>must also have the smallest information loss among all</a:t>
            </a:r>
          </a:p>
          <a:p>
            <a:r>
              <a:rPr lang="en-US" dirty="0"/>
              <a:t>k-anonymous nodes in the lattice.</a:t>
            </a:r>
            <a:endParaRPr lang="de-DE"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dirty="0"/>
              <a:t>The OLA </a:t>
            </a:r>
            <a:r>
              <a:rPr lang="de-DE" b="1" dirty="0" err="1"/>
              <a:t>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Introduction</a:t>
            </a:r>
          </a:p>
          <a:p>
            <a:pPr marL="0" indent="0">
              <a:buNone/>
            </a:pPr>
            <a:r>
              <a:rPr lang="de-DE" dirty="0"/>
              <a:t>2. k-anonymity</a:t>
            </a:r>
          </a:p>
          <a:p>
            <a:pPr marL="0" indent="0">
              <a:buNone/>
            </a:pPr>
            <a:r>
              <a:rPr lang="de-DE" dirty="0"/>
              <a:t>3. OLA</a:t>
            </a:r>
          </a:p>
          <a:p>
            <a:pPr marL="0" indent="0">
              <a:buNone/>
            </a:pPr>
            <a:r>
              <a:rPr lang="de-DE" dirty="0"/>
              <a:t>4. 2. </a:t>
            </a:r>
            <a:r>
              <a:rPr lang="de-DE" dirty="0" err="1"/>
              <a:t>Alogrithmus</a:t>
            </a:r>
            <a:endParaRPr lang="de-DE" dirty="0"/>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Datatyp - Moving Object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pPr>
              <a:buFontTx/>
              <a:buChar char="-"/>
            </a:pPr>
            <a:r>
              <a:rPr lang="de-DE" dirty="0"/>
              <a:t>Location-</a:t>
            </a:r>
            <a:r>
              <a:rPr lang="de-DE" dirty="0" err="1"/>
              <a:t>based</a:t>
            </a:r>
            <a:r>
              <a:rPr lang="de-DE" dirty="0"/>
              <a:t> services (LBS)</a:t>
            </a:r>
          </a:p>
          <a:p>
            <a:pPr>
              <a:buFontTx/>
              <a:buChar char="-"/>
            </a:pPr>
            <a:r>
              <a:rPr lang="de-DE" i="1" dirty="0"/>
              <a:t>Location </a:t>
            </a:r>
            <a:r>
              <a:rPr lang="de-DE" i="1" dirty="0" err="1"/>
              <a:t>can</a:t>
            </a:r>
            <a:r>
              <a:rPr lang="de-DE" i="1" dirty="0"/>
              <a:t> </a:t>
            </a:r>
            <a:r>
              <a:rPr lang="de-DE" i="1" dirty="0" err="1"/>
              <a:t>be</a:t>
            </a:r>
            <a:r>
              <a:rPr lang="de-DE" i="1" dirty="0"/>
              <a:t> a quasi – </a:t>
            </a:r>
            <a:r>
              <a:rPr lang="de-DE" i="1" dirty="0" err="1"/>
              <a:t>Idendifier</a:t>
            </a:r>
            <a:r>
              <a:rPr lang="de-DE" i="1" dirty="0"/>
              <a:t> </a:t>
            </a:r>
            <a:endParaRPr lang="de-DE" dirty="0"/>
          </a:p>
          <a:p>
            <a:pPr>
              <a:buFontTx/>
              <a:buChar char="-"/>
            </a:pPr>
            <a:r>
              <a:rPr lang="de-DE" i="1" dirty="0" err="1"/>
              <a:t>CliqueCloar</a:t>
            </a:r>
            <a:endParaRPr lang="de-DE" i="1" dirty="0"/>
          </a:p>
          <a:p>
            <a:r>
              <a:rPr lang="en-US" dirty="0"/>
              <a:t>In the context of LBSs and mobile users, location </a:t>
            </a:r>
            <a:r>
              <a:rPr lang="en-US" i="1" dirty="0"/>
              <a:t>k</a:t>
            </a:r>
            <a:r>
              <a:rPr lang="en-US" dirty="0"/>
              <a:t>-anonymity demands that location information contained in a message sent from a mobile user to a LBS should be indistinguishable from at least </a:t>
            </a:r>
            <a:r>
              <a:rPr lang="en-US" i="1" dirty="0"/>
              <a:t>k−</a:t>
            </a:r>
            <a:r>
              <a:rPr lang="en-US" dirty="0"/>
              <a:t>1 other messages from different mobile nodes</a:t>
            </a:r>
          </a:p>
          <a:p>
            <a:r>
              <a:rPr lang="en-US" i="1" dirty="0"/>
              <a:t>Attacks Restricted Space Identification </a:t>
            </a:r>
            <a:r>
              <a:rPr lang="en-US" dirty="0"/>
              <a:t>and </a:t>
            </a:r>
            <a:r>
              <a:rPr lang="en-US" i="1" dirty="0"/>
              <a:t>Observation </a:t>
            </a:r>
            <a:r>
              <a:rPr lang="de-DE" i="1" dirty="0" err="1"/>
              <a:t>Identification</a:t>
            </a:r>
            <a:r>
              <a:rPr lang="de-DE" dirty="0"/>
              <a:t>.</a:t>
            </a:r>
          </a:p>
          <a:p>
            <a:r>
              <a:rPr lang="de-DE" i="1" dirty="0" err="1"/>
              <a:t>Spatial</a:t>
            </a:r>
            <a:r>
              <a:rPr lang="de-DE" i="1" dirty="0"/>
              <a:t> </a:t>
            </a:r>
            <a:r>
              <a:rPr lang="de-DE" i="1" dirty="0" err="1"/>
              <a:t>cloaking</a:t>
            </a:r>
            <a:r>
              <a:rPr lang="de-DE" i="1" dirty="0"/>
              <a:t> and temporal </a:t>
            </a:r>
            <a:r>
              <a:rPr lang="de-DE" i="1" dirty="0" err="1"/>
              <a:t>cloaking</a:t>
            </a:r>
            <a:endParaRPr lang="de-DE" i="1"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20</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2"/>
          <a:stretch>
            <a:fillRect/>
          </a:stretch>
        </p:blipFill>
        <p:spPr>
          <a:xfrm>
            <a:off x="2147887" y="1604367"/>
            <a:ext cx="3426563" cy="3938191"/>
          </a:xfrm>
          <a:prstGeom prst="rect">
            <a:avLst/>
          </a:prstGeom>
        </p:spPr>
      </p:pic>
      <p:sp>
        <p:nvSpPr>
          <p:cNvPr id="2" name="Textplatzhalter 1">
            <a:extLst>
              <a:ext uri="{FF2B5EF4-FFF2-40B4-BE49-F238E27FC236}">
                <a16:creationId xmlns:a16="http://schemas.microsoft.com/office/drawing/2014/main" id="{3D2DFEAE-9DEC-4646-9477-C594C3D85BC3}"/>
              </a:ext>
            </a:extLst>
          </p:cNvPr>
          <p:cNvSpPr>
            <a:spLocks noGrp="1"/>
          </p:cNvSpPr>
          <p:nvPr>
            <p:ph type="body" sz="quarter" idx="13"/>
          </p:nvPr>
        </p:nvSpPr>
        <p:spPr>
          <a:xfrm>
            <a:off x="539552" y="1124744"/>
            <a:ext cx="6057632" cy="3906015"/>
          </a:xfrm>
        </p:spPr>
        <p:txBody>
          <a:bodyPr/>
          <a:lstStyle/>
          <a:p>
            <a:endParaRPr lang="de-DE" dirty="0"/>
          </a:p>
        </p:txBody>
      </p:sp>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21</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Tree>
    <p:extLst>
      <p:ext uri="{BB962C8B-B14F-4D97-AF65-F5344CB8AC3E}">
        <p14:creationId xmlns:p14="http://schemas.microsoft.com/office/powerpoint/2010/main" val="83030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Datatype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a:t>
            </a:r>
            <a:r>
              <a:rPr lang="en-US" i="1" dirty="0"/>
              <a:t>QID </a:t>
            </a:r>
            <a:r>
              <a:rPr lang="en-US" dirty="0"/>
              <a:t>attribute</a:t>
            </a:r>
          </a:p>
          <a:p>
            <a:r>
              <a:rPr lang="de-DE" dirty="0"/>
              <a:t>Curse of high-dimensionality</a:t>
            </a:r>
          </a:p>
          <a:p>
            <a:r>
              <a:rPr lang="de-DE" dirty="0"/>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22</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573016"/>
            <a:ext cx="2818334" cy="211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23</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AB5F7A7E-01C8-48FD-8047-5A2134437BC9}"/>
              </a:ext>
            </a:extLst>
          </p:cNvPr>
          <p:cNvSpPr>
            <a:spLocks noGrp="1"/>
          </p:cNvSpPr>
          <p:nvPr>
            <p:ph type="body" sz="quarter" idx="13"/>
          </p:nvPr>
        </p:nvSpPr>
        <p:spPr/>
        <p:txBody>
          <a:bodyPr/>
          <a:lstStyle/>
          <a:p>
            <a:r>
              <a:rPr lang="en-US" dirty="0"/>
              <a:t>Homogeneity Attack</a:t>
            </a:r>
          </a:p>
          <a:p>
            <a:r>
              <a:rPr lang="en-US" dirty="0"/>
              <a:t>Background Knowledge Attack/attribute linkage</a:t>
            </a:r>
          </a:p>
          <a:p>
            <a:r>
              <a:rPr lang="en-US" dirty="0"/>
              <a:t>Unsorted Matching Attacks</a:t>
            </a:r>
          </a:p>
          <a:p>
            <a:r>
              <a:rPr lang="en-US" dirty="0"/>
              <a:t>Complementary Release Attack</a:t>
            </a:r>
          </a:p>
        </p:txBody>
      </p:sp>
      <p:sp>
        <p:nvSpPr>
          <p:cNvPr id="3" name="Datumsplatzhalter 2">
            <a:extLst>
              <a:ext uri="{FF2B5EF4-FFF2-40B4-BE49-F238E27FC236}">
                <a16:creationId xmlns:a16="http://schemas.microsoft.com/office/drawing/2014/main" id="{2B614201-281B-41E9-A020-0CDA277467C3}"/>
              </a:ext>
            </a:extLst>
          </p:cNvPr>
          <p:cNvSpPr>
            <a:spLocks noGrp="1"/>
          </p:cNvSpPr>
          <p:nvPr>
            <p:ph type="dt" sz="half" idx="14"/>
          </p:nvPr>
        </p:nvSpPr>
        <p:spPr/>
        <p:txBody>
          <a:bodyPr/>
          <a:lstStyle/>
          <a:p>
            <a:r>
              <a:rPr lang="de-DE"/>
              <a:t>18.05.2017</a:t>
            </a:r>
            <a:endParaRPr lang="de-DE" dirty="0"/>
          </a:p>
        </p:txBody>
      </p:sp>
      <p:sp>
        <p:nvSpPr>
          <p:cNvPr id="4" name="Fußzeilenplatzhalter 3">
            <a:extLst>
              <a:ext uri="{FF2B5EF4-FFF2-40B4-BE49-F238E27FC236}">
                <a16:creationId xmlns:a16="http://schemas.microsoft.com/office/drawing/2014/main" id="{E5DE40AE-BF51-40C8-A6E9-F8B2204521CC}"/>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09410FF4-2E0F-4E88-A69A-145B229403F7}"/>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2" name="Titel 1">
            <a:extLst>
              <a:ext uri="{FF2B5EF4-FFF2-40B4-BE49-F238E27FC236}">
                <a16:creationId xmlns:a16="http://schemas.microsoft.com/office/drawing/2014/main" id="{5A696494-2619-425B-9A88-26F6239A8C0F}"/>
              </a:ext>
            </a:extLst>
          </p:cNvPr>
          <p:cNvSpPr>
            <a:spLocks noGrp="1"/>
          </p:cNvSpPr>
          <p:nvPr>
            <p:ph type="title"/>
          </p:nvPr>
        </p:nvSpPr>
        <p:spPr/>
        <p:txBody>
          <a:bodyPr/>
          <a:lstStyle/>
          <a:p>
            <a:r>
              <a:rPr lang="de-DE"/>
              <a:t>Attacks on K-ANONYMITY </a:t>
            </a:r>
            <a:endParaRPr lang="de-DE" dirty="0"/>
          </a:p>
        </p:txBody>
      </p:sp>
    </p:spTree>
    <p:extLst>
      <p:ext uri="{BB962C8B-B14F-4D97-AF65-F5344CB8AC3E}">
        <p14:creationId xmlns:p14="http://schemas.microsoft.com/office/powerpoint/2010/main" val="21884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2577</Words>
  <Application>Microsoft Office PowerPoint</Application>
  <PresentationFormat>Bildschirmpräsentation (4:3)</PresentationFormat>
  <Paragraphs>318</Paragraphs>
  <Slides>23</Slides>
  <Notes>7</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23</vt:i4>
      </vt:variant>
    </vt:vector>
  </HeadingPairs>
  <TitlesOfParts>
    <vt:vector size="26" baseType="lpstr">
      <vt:lpstr>Arial</vt:lpstr>
      <vt:lpstr>Wingdings</vt:lpstr>
      <vt:lpstr>1_VorlageLSPI</vt:lpstr>
      <vt:lpstr>Barriers to the implementation of k-anonymity and related microdata anonymization techniques in a realworld application</vt:lpstr>
      <vt:lpstr>Index</vt:lpstr>
      <vt:lpstr>Introduction </vt:lpstr>
      <vt:lpstr>K-ANONYMITY </vt:lpstr>
      <vt:lpstr>Example of K-Anonymity</vt:lpstr>
      <vt:lpstr>The Adversary’s Knowledge is Unknown </vt:lpstr>
      <vt:lpstr>Attacks on K-ANONYMITY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Generalication latis</vt:lpstr>
      <vt:lpstr>PowerPoint-Präsentation</vt:lpstr>
      <vt:lpstr>K-anonymity Information Loss Metric</vt:lpstr>
      <vt:lpstr>K-anonymity Information Loss Metric</vt:lpstr>
      <vt:lpstr>The OLA Algorithm</vt:lpstr>
      <vt:lpstr>6. Datatyp - Moving Object Data</vt:lpstr>
      <vt:lpstr>6. Datatyp - Moving Object Data</vt:lpstr>
      <vt:lpstr>6. Datatype - High-Dimensional Transaction Data</vt:lpstr>
      <vt:lpstr>7.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291</cp:revision>
  <cp:lastPrinted>2018-01-29T10:26:05Z</cp:lastPrinted>
  <dcterms:created xsi:type="dcterms:W3CDTF">2016-01-24T22:07:33Z</dcterms:created>
  <dcterms:modified xsi:type="dcterms:W3CDTF">2018-02-03T12:20:46Z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