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34"/>
  </p:notesMasterIdLst>
  <p:handoutMasterIdLst>
    <p:handoutMasterId r:id="rId35"/>
  </p:handoutMasterIdLst>
  <p:sldIdLst>
    <p:sldId id="256" r:id="rId4"/>
    <p:sldId id="301" r:id="rId5"/>
    <p:sldId id="343" r:id="rId6"/>
    <p:sldId id="337" r:id="rId7"/>
    <p:sldId id="287" r:id="rId8"/>
    <p:sldId id="295" r:id="rId9"/>
    <p:sldId id="336" r:id="rId10"/>
    <p:sldId id="294" r:id="rId11"/>
    <p:sldId id="288" r:id="rId12"/>
    <p:sldId id="289" r:id="rId13"/>
    <p:sldId id="332" r:id="rId14"/>
    <p:sldId id="333" r:id="rId15"/>
    <p:sldId id="334" r:id="rId16"/>
    <p:sldId id="342" r:id="rId17"/>
    <p:sldId id="338" r:id="rId18"/>
    <p:sldId id="320" r:id="rId19"/>
    <p:sldId id="321" r:id="rId20"/>
    <p:sldId id="322" r:id="rId21"/>
    <p:sldId id="319" r:id="rId22"/>
    <p:sldId id="323" r:id="rId23"/>
    <p:sldId id="339" r:id="rId24"/>
    <p:sldId id="329" r:id="rId25"/>
    <p:sldId id="340" r:id="rId26"/>
    <p:sldId id="312" r:id="rId27"/>
    <p:sldId id="328" r:id="rId28"/>
    <p:sldId id="335" r:id="rId29"/>
    <p:sldId id="341" r:id="rId30"/>
    <p:sldId id="311" r:id="rId31"/>
    <p:sldId id="325" r:id="rId32"/>
    <p:sldId id="330" r:id="rId33"/>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67333" autoAdjust="0"/>
  </p:normalViewPr>
  <p:slideViewPr>
    <p:cSldViewPr snapToObjects="1">
      <p:cViewPr varScale="1">
        <p:scale>
          <a:sx n="77" d="100"/>
          <a:sy n="77" d="100"/>
        </p:scale>
        <p:origin x="2604"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06.02.2018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a:t>
            </a:fld>
            <a:endParaRPr lang="de-DE"/>
          </a:p>
        </p:txBody>
      </p:sp>
    </p:spTree>
    <p:extLst>
      <p:ext uri="{BB962C8B-B14F-4D97-AF65-F5344CB8AC3E}">
        <p14:creationId xmlns:p14="http://schemas.microsoft.com/office/powerpoint/2010/main" val="3299214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scneario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The wider bars show the actueal success rate provited by the clickcloack algortihm.</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26</a:t>
            </a:fld>
            <a:endParaRPr lang="de-DE"/>
          </a:p>
        </p:txBody>
      </p:sp>
    </p:spTree>
    <p:extLst>
      <p:ext uri="{BB962C8B-B14F-4D97-AF65-F5344CB8AC3E}">
        <p14:creationId xmlns:p14="http://schemas.microsoft.com/office/powerpoint/2010/main" val="4141637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 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 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 </a:t>
            </a:r>
            <a:r>
              <a:rPr lang="en-US" sz="1200" b="0" i="0" u="none" strike="noStrike" kern="1200" baseline="0" dirty="0">
                <a:solidFill>
                  <a:schemeClr val="tx1"/>
                </a:solidFill>
                <a:latin typeface="Arial" charset="0"/>
                <a:ea typeface="+mn-ea"/>
                <a:cs typeface="+mn-cs"/>
              </a:rPr>
              <a:t>curse of high-dimensionality it is very likely that lots of data has to 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continue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a:t>
            </a:r>
            <a:r>
              <a:rPr lang="en-US" sz="1200" b="0" i="0" u="none" strike="noStrike" kern="1200" baseline="0" dirty="0" err="1">
                <a:solidFill>
                  <a:schemeClr val="tx1"/>
                </a:solidFill>
                <a:latin typeface="Arial" charset="0"/>
                <a:ea typeface="+mn-ea"/>
                <a:cs typeface="+mn-cs"/>
              </a:rPr>
              <a:t>reallife</a:t>
            </a:r>
            <a:r>
              <a:rPr lang="en-US" sz="1200" b="0" i="0" u="none" strike="noStrike" kern="1200" baseline="0" dirty="0">
                <a:solidFill>
                  <a:schemeClr val="tx1"/>
                </a:solidFill>
                <a:latin typeface="Arial" charset="0"/>
                <a:ea typeface="+mn-ea"/>
                <a:cs typeface="+mn-cs"/>
              </a:rPr>
              <a:t>, since an adversary may also have personal </a:t>
            </a:r>
            <a:r>
              <a:rPr lang="en-US" sz="1200" b="0" i="0" u="none" strike="noStrike" kern="1200" baseline="0" dirty="0" err="1">
                <a:solidFill>
                  <a:schemeClr val="tx1"/>
                </a:solidFill>
                <a:latin typeface="Arial" charset="0"/>
                <a:ea typeface="+mn-ea"/>
                <a:cs typeface="+mn-cs"/>
              </a:rPr>
              <a:t>knowl-dge</a:t>
            </a:r>
            <a:r>
              <a:rPr lang="en-US" sz="1200" b="0" i="0" u="none" strike="noStrike" kern="1200" baseline="0" dirty="0">
                <a:solidFill>
                  <a:schemeClr val="tx1"/>
                </a:solidFill>
                <a:latin typeface="Arial" charset="0"/>
                <a:ea typeface="+mn-ea"/>
                <a:cs typeface="+mn-cs"/>
              </a:rPr>
              <a:t>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 interest knows much more than is available from public</a:t>
            </a:r>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err="1">
                <a:solidFill>
                  <a:schemeClr val="tx1"/>
                </a:solidFill>
                <a:latin typeface="Arial" charset="0"/>
                <a:ea typeface="+mn-ea"/>
                <a:cs typeface="+mn-cs"/>
              </a:rPr>
              <a:t>all</a:t>
            </a:r>
            <a:r>
              <a:rPr lang="en-US" sz="1200" b="0" i="0" u="none" strike="noStrike" kern="1200" baseline="0" dirty="0" err="1">
                <a:solidFill>
                  <a:schemeClr val="tx1"/>
                </a:solidFill>
                <a:latin typeface="Arial" charset="0"/>
                <a:ea typeface="+mn-ea"/>
                <a:cs typeface="+mn-cs"/>
              </a:rPr>
              <a:t>quasi</a:t>
            </a:r>
            <a:r>
              <a:rPr lang="en-US" sz="1200" b="0" i="0" u="none" strike="noStrike" kern="1200" baseline="0" dirty="0">
                <a:solidFill>
                  <a:schemeClr val="tx1"/>
                </a:solidFill>
                <a:latin typeface="Arial" charset="0"/>
                <a:ea typeface="+mn-ea"/>
                <a:cs typeface="+mn-cs"/>
              </a:rPr>
              <a:t>-identifying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
            </a:r>
            <a:r>
              <a:rPr lang="en-US" sz="1200" b="0" i="0" u="none" strike="noStrike" kern="1200" baseline="0" dirty="0" err="1">
                <a:solidFill>
                  <a:schemeClr val="tx1"/>
                </a:solidFill>
                <a:latin typeface="Arial" charset="0"/>
                <a:ea typeface="+mn-ea"/>
                <a:cs typeface="+mn-cs"/>
              </a:rPr>
              <a:t>attacker’sbackground</a:t>
            </a:r>
            <a:r>
              <a:rPr lang="en-US" sz="1200" b="0" i="0" u="none" strike="noStrike" kern="1200" baseline="0" dirty="0">
                <a:solidFill>
                  <a:schemeClr val="tx1"/>
                </a:solidFill>
                <a:latin typeface="Arial" charset="0"/>
                <a:ea typeface="+mn-ea"/>
                <a:cs typeface="+mn-cs"/>
              </a:rPr>
              <a:t>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28</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Data Crime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optimal k-anonymity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has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MaxSup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to unterstand the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possibility to measure the amount of information that we lost by </a:t>
            </a:r>
            <a:r>
              <a:rPr lang="en-US" sz="1200" b="0" i="0" u="none" strike="noStrike" kern="1200" baseline="0" dirty="0" err="1">
                <a:solidFill>
                  <a:schemeClr val="tx1"/>
                </a:solidFill>
                <a:latin typeface="Arial" charset="0"/>
                <a:ea typeface="+mn-ea"/>
                <a:cs typeface="+mn-cs"/>
              </a:rPr>
              <a:t>generealization</a:t>
            </a:r>
            <a:r>
              <a:rPr lang="en-US" sz="1200" b="0" i="0" u="none" strike="noStrike" kern="1200" baseline="0" dirty="0">
                <a:solidFill>
                  <a:schemeClr val="tx1"/>
                </a:solidFill>
                <a:latin typeface="Arial" charset="0"/>
                <a:ea typeface="+mn-ea"/>
                <a:cs typeface="+mn-cs"/>
              </a:rPr>
              <a:t> is to look at the level of generalization we </a:t>
            </a:r>
            <a:r>
              <a:rPr lang="en-US" sz="1200" b="0" i="0" u="none" strike="noStrike" kern="1200" baseline="0" dirty="0" err="1">
                <a:solidFill>
                  <a:schemeClr val="tx1"/>
                </a:solidFill>
                <a:latin typeface="Arial" charset="0"/>
                <a:ea typeface="+mn-ea"/>
                <a:cs typeface="+mn-cs"/>
              </a:rPr>
              <a:t>emplayed</a:t>
            </a:r>
            <a:r>
              <a:rPr lang="en-US" sz="1200" b="0" i="0" u="none" strike="noStrike" kern="1200" baseline="0" dirty="0">
                <a:solidFill>
                  <a:schemeClr val="tx1"/>
                </a:solidFill>
                <a:latin typeface="Arial" charset="0"/>
                <a:ea typeface="+mn-ea"/>
                <a:cs typeface="+mn-cs"/>
              </a:rPr>
              <a:t> on the attributes.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Like in the example we got an information loss of 5 because d1 and a4.</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 The Metric</a:t>
            </a: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a:solidFill>
                  <a:schemeClr val="tx1"/>
                </a:solidFill>
                <a:latin typeface="Arial" charset="0"/>
                <a:ea typeface="+mn-ea"/>
                <a:cs typeface="+mn-cs"/>
              </a:rPr>
              <a:t>records).</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   Finding Optimal k-anonymity is </a:t>
            </a:r>
            <a:r>
              <a:rPr lang="en-US" dirty="0"/>
              <a:t>  NP – Hard Problem</a:t>
            </a: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22</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cloaking.</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24</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 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 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 </a:t>
            </a:r>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25</a:t>
            </a:fld>
            <a:endParaRPr lang="de-DE"/>
          </a:p>
        </p:txBody>
      </p:sp>
    </p:spTree>
    <p:extLst>
      <p:ext uri="{BB962C8B-B14F-4D97-AF65-F5344CB8AC3E}">
        <p14:creationId xmlns:p14="http://schemas.microsoft.com/office/powerpoint/2010/main" val="539691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knowledge</a:t>
            </a:r>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en-US" dirty="0"/>
              <a:t>Background Knowledge Attack</a:t>
            </a:r>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7" name="Textfeld 6">
            <a:extLst>
              <a:ext uri="{FF2B5EF4-FFF2-40B4-BE49-F238E27FC236}">
                <a16:creationId xmlns:a16="http://schemas.microsoft.com/office/drawing/2014/main" id="{46CE9768-F2A9-4A64-92D6-80552AF1E3D7}"/>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54586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en-US" dirty="0"/>
              <a:t>Unsorted Matching Attacks</a:t>
            </a:r>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
        <p:nvSpPr>
          <p:cNvPr id="12" name="Textfeld 11">
            <a:extLst>
              <a:ext uri="{FF2B5EF4-FFF2-40B4-BE49-F238E27FC236}">
                <a16:creationId xmlns:a16="http://schemas.microsoft.com/office/drawing/2014/main" id="{EA2A541D-B33E-488E-BCB1-46CCB422A580}"/>
              </a:ext>
            </a:extLst>
          </p:cNvPr>
          <p:cNvSpPr txBox="1"/>
          <p:nvPr/>
        </p:nvSpPr>
        <p:spPr>
          <a:xfrm>
            <a:off x="1998663" y="5924792"/>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416100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
        <p:nvSpPr>
          <p:cNvPr id="11" name="Textfeld 10">
            <a:extLst>
              <a:ext uri="{FF2B5EF4-FFF2-40B4-BE49-F238E27FC236}">
                <a16:creationId xmlns:a16="http://schemas.microsoft.com/office/drawing/2014/main" id="{23A537DC-9281-44FB-A391-14D33C10B7D6}"/>
              </a:ext>
            </a:extLst>
          </p:cNvPr>
          <p:cNvSpPr txBox="1"/>
          <p:nvPr/>
        </p:nvSpPr>
        <p:spPr>
          <a:xfrm>
            <a:off x="1187624" y="4910223"/>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204036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530905" y="3006786"/>
            <a:ext cx="3917845" cy="2732217"/>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527013" y="1387517"/>
            <a:ext cx="3982388" cy="2732218"/>
          </a:xfrm>
          <a:prstGeom prst="rect">
            <a:avLst/>
          </a:prstGeom>
        </p:spPr>
      </p:pic>
      <p:sp>
        <p:nvSpPr>
          <p:cNvPr id="15" name="Textfeld 14">
            <a:extLst>
              <a:ext uri="{FF2B5EF4-FFF2-40B4-BE49-F238E27FC236}">
                <a16:creationId xmlns:a16="http://schemas.microsoft.com/office/drawing/2014/main" id="{AC01D92A-91D7-483A-B70A-8EFB67811A17}"/>
              </a:ext>
            </a:extLst>
          </p:cNvPr>
          <p:cNvSpPr txBox="1"/>
          <p:nvPr/>
        </p:nvSpPr>
        <p:spPr>
          <a:xfrm>
            <a:off x="1052758" y="4095895"/>
            <a:ext cx="2813127"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083263" y="5719003"/>
            <a:ext cx="2813127"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9" name="Textfeld 18">
            <a:extLst>
              <a:ext uri="{FF2B5EF4-FFF2-40B4-BE49-F238E27FC236}">
                <a16:creationId xmlns:a16="http://schemas.microsoft.com/office/drawing/2014/main" id="{02BEA6A7-4CFE-45F3-9425-EB59733CB9DB}"/>
              </a:ext>
            </a:extLst>
          </p:cNvPr>
          <p:cNvSpPr txBox="1"/>
          <p:nvPr/>
        </p:nvSpPr>
        <p:spPr>
          <a:xfrm>
            <a:off x="4509401" y="6012821"/>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302178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22A192-4A2A-43BF-8AAF-732CD4C9E061}"/>
              </a:ext>
            </a:extLst>
          </p:cNvPr>
          <p:cNvSpPr>
            <a:spLocks noGrp="1"/>
          </p:cNvSpPr>
          <p:nvPr>
            <p:ph type="body" sz="quarter" idx="13"/>
          </p:nvPr>
        </p:nvSpPr>
        <p:spPr/>
        <p:txBody>
          <a:bodyPr/>
          <a:lstStyle/>
          <a:p>
            <a:r>
              <a:rPr lang="en-US" dirty="0"/>
              <a:t>Linked both tables on {Problem}</a:t>
            </a:r>
          </a:p>
          <a:p>
            <a:endParaRPr lang="en-US" dirty="0"/>
          </a:p>
          <a:p>
            <a:pPr lvl="1"/>
            <a:endParaRPr lang="en-US" dirty="0"/>
          </a:p>
          <a:p>
            <a:endParaRPr lang="en-US" dirty="0"/>
          </a:p>
        </p:txBody>
      </p:sp>
      <p:sp>
        <p:nvSpPr>
          <p:cNvPr id="3" name="Datumsplatzhalter 2">
            <a:extLst>
              <a:ext uri="{FF2B5EF4-FFF2-40B4-BE49-F238E27FC236}">
                <a16:creationId xmlns:a16="http://schemas.microsoft.com/office/drawing/2014/main" id="{B28A28C5-728D-4CC4-BE1A-20884BCA265F}"/>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3E51C5A8-6579-4C6F-A696-E6418C7947F2}"/>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A3C5ED1-2936-4CCF-A462-50C5C0E0C96C}"/>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A3BC5FFB-802C-4B31-9DF1-E89B1CB1AAB6}"/>
              </a:ext>
            </a:extLst>
          </p:cNvPr>
          <p:cNvSpPr>
            <a:spLocks noGrp="1"/>
          </p:cNvSpPr>
          <p:nvPr>
            <p:ph type="title"/>
          </p:nvPr>
        </p:nvSpPr>
        <p:spPr/>
        <p:txBody>
          <a:bodyPr/>
          <a:lstStyle/>
          <a:p>
            <a:r>
              <a:rPr lang="en-US" dirty="0"/>
              <a:t>Complementary Release Attack</a:t>
            </a:r>
          </a:p>
        </p:txBody>
      </p:sp>
      <p:pic>
        <p:nvPicPr>
          <p:cNvPr id="7" name="Grafik 6">
            <a:extLst>
              <a:ext uri="{FF2B5EF4-FFF2-40B4-BE49-F238E27FC236}">
                <a16:creationId xmlns:a16="http://schemas.microsoft.com/office/drawing/2014/main" id="{E25691BF-9A28-4BD1-B71A-396025B90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44" y="1615244"/>
            <a:ext cx="5461001" cy="3816424"/>
          </a:xfrm>
          <a:prstGeom prst="rect">
            <a:avLst/>
          </a:prstGeom>
        </p:spPr>
      </p:pic>
      <p:sp>
        <p:nvSpPr>
          <p:cNvPr id="8" name="Pfeil: nach rechts 7">
            <a:extLst>
              <a:ext uri="{FF2B5EF4-FFF2-40B4-BE49-F238E27FC236}">
                <a16:creationId xmlns:a16="http://schemas.microsoft.com/office/drawing/2014/main" id="{F668598B-6091-41E1-B671-DC55E2237757}"/>
              </a:ext>
            </a:extLst>
          </p:cNvPr>
          <p:cNvSpPr/>
          <p:nvPr/>
        </p:nvSpPr>
        <p:spPr>
          <a:xfrm>
            <a:off x="5924341" y="3166741"/>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F386A16D-001A-4847-AEEE-0D03B8F584FE}"/>
              </a:ext>
            </a:extLst>
          </p:cNvPr>
          <p:cNvSpPr txBox="1"/>
          <p:nvPr/>
        </p:nvSpPr>
        <p:spPr>
          <a:xfrm>
            <a:off x="6634029" y="3015625"/>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30554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2B07D15-4096-494A-A328-F4FC4C42FD96}"/>
              </a:ext>
            </a:extLst>
          </p:cNvPr>
          <p:cNvSpPr>
            <a:spLocks noGrp="1"/>
          </p:cNvSpPr>
          <p:nvPr>
            <p:ph type="ctrTitle"/>
          </p:nvPr>
        </p:nvSpPr>
        <p:spPr>
          <a:xfrm>
            <a:off x="704850" y="1527175"/>
            <a:ext cx="7704138" cy="2870200"/>
          </a:xfrm>
        </p:spPr>
        <p:txBody>
          <a:bodyPr/>
          <a:lstStyle/>
          <a:p>
            <a:r>
              <a:rPr lang="en-US" dirty="0"/>
              <a:t>Optimal K-Anonymity</a:t>
            </a:r>
          </a:p>
        </p:txBody>
      </p:sp>
      <p:sp>
        <p:nvSpPr>
          <p:cNvPr id="3" name="Datumsplatzhalter 2">
            <a:extLst>
              <a:ext uri="{FF2B5EF4-FFF2-40B4-BE49-F238E27FC236}">
                <a16:creationId xmlns:a16="http://schemas.microsoft.com/office/drawing/2014/main" id="{D494A6F2-3A79-427E-B492-0AF8362994E0}"/>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09763DC7-3711-4A68-BD58-888E46287AEB}"/>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898F6FC-B5CB-4664-9E93-A2CBC4A46FB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15</a:t>
            </a:fld>
            <a:endParaRPr lang="de-DE"/>
          </a:p>
        </p:txBody>
      </p:sp>
    </p:spTree>
    <p:extLst>
      <p:ext uri="{BB962C8B-B14F-4D97-AF65-F5344CB8AC3E}">
        <p14:creationId xmlns:p14="http://schemas.microsoft.com/office/powerpoint/2010/main" val="35320743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a:t>
            </a:r>
            <a:r>
              <a:rPr lang="en-US" dirty="0"/>
              <a:t>K-Anonymity</a:t>
            </a:r>
            <a:r>
              <a:rPr lang="de-DE" dirty="0"/>
              <a:t> algorithm is to find a optimal solution</a:t>
            </a:r>
          </a:p>
          <a:p>
            <a:r>
              <a:rPr lang="de-DE" dirty="0"/>
              <a:t>Minimal Information loss</a:t>
            </a:r>
          </a:p>
          <a:p>
            <a:r>
              <a:rPr lang="de-DE" dirty="0"/>
              <a:t>Datamining</a:t>
            </a:r>
          </a:p>
          <a:p>
            <a:r>
              <a:rPr lang="en-US" dirty="0"/>
              <a:t>Heuristic /Approximation/ Loss Metrics</a:t>
            </a:r>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a:t>algorithms</a:t>
            </a:r>
            <a:r>
              <a:rPr lang="en-US" dirty="0"/>
              <a:t> works with MaxSup</a:t>
            </a:r>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en-US"/>
              <a:t>K-Anonymity Generalization and Supression</a:t>
            </a:r>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de-DE" dirty="0"/>
              <a:t>&lt;d1,g0,a4&gt;</a:t>
            </a:r>
            <a:endParaRPr lang="en-US" dirty="0"/>
          </a:p>
          <a:p>
            <a:r>
              <a:rPr lang="en-US" dirty="0"/>
              <a:t>Prec: takes lattice height into account</a:t>
            </a:r>
          </a:p>
          <a:p>
            <a:endParaRPr lang="en-US" dirty="0"/>
          </a:p>
          <a:p>
            <a:r>
              <a:rPr lang="de-DE" dirty="0"/>
              <a:t>Discernability Metric(DM): penalty to each record for being indistinguishable from other records</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Metric</a:t>
            </a:r>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367434" y="4121471"/>
            <a:ext cx="4012258" cy="1463487"/>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1043608" y="5552838"/>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pic>
        <p:nvPicPr>
          <p:cNvPr id="10" name="Grafik 9">
            <a:extLst>
              <a:ext uri="{FF2B5EF4-FFF2-40B4-BE49-F238E27FC236}">
                <a16:creationId xmlns:a16="http://schemas.microsoft.com/office/drawing/2014/main" id="{52A7AF78-EA1B-4EBB-8FD2-6F76273A53BD}"/>
              </a:ext>
            </a:extLst>
          </p:cNvPr>
          <p:cNvPicPr>
            <a:picLocks noChangeAspect="1"/>
          </p:cNvPicPr>
          <p:nvPr/>
        </p:nvPicPr>
        <p:blipFill>
          <a:blip r:embed="rId4"/>
          <a:stretch>
            <a:fillRect/>
          </a:stretch>
        </p:blipFill>
        <p:spPr>
          <a:xfrm>
            <a:off x="827585" y="2213768"/>
            <a:ext cx="4104456" cy="578719"/>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pPr marL="457200" indent="-457200">
              <a:buFont typeface="+mj-lt"/>
              <a:buAutoNum type="arabicPeriod"/>
            </a:pPr>
            <a:r>
              <a:rPr lang="en-US" sz="2800" dirty="0"/>
              <a:t>Basics</a:t>
            </a:r>
          </a:p>
          <a:p>
            <a:pPr marL="457200" indent="-457200">
              <a:buFont typeface="+mj-lt"/>
              <a:buAutoNum type="arabicPeriod"/>
            </a:pPr>
            <a:r>
              <a:rPr lang="en-US" sz="2800" dirty="0"/>
              <a:t>K-Anonymity</a:t>
            </a:r>
          </a:p>
          <a:p>
            <a:pPr marL="457200" indent="-457200">
              <a:buFont typeface="+mj-lt"/>
              <a:buAutoNum type="arabicPeriod"/>
            </a:pPr>
            <a:r>
              <a:rPr lang="en-US" sz="2800" dirty="0"/>
              <a:t>Attacks as Barriers</a:t>
            </a:r>
          </a:p>
          <a:p>
            <a:pPr marL="457200" indent="-457200">
              <a:buFont typeface="+mj-lt"/>
              <a:buAutoNum type="arabicPeriod"/>
            </a:pPr>
            <a:r>
              <a:rPr lang="en-US" sz="2800" dirty="0"/>
              <a:t>Optimal K-Anonymity</a:t>
            </a:r>
          </a:p>
          <a:p>
            <a:pPr marL="457200" indent="-457200">
              <a:buFont typeface="+mj-lt"/>
              <a:buAutoNum type="arabicPeriod"/>
            </a:pPr>
            <a:r>
              <a:rPr lang="en-US" sz="2800" dirty="0"/>
              <a:t>The OLA - Algorithm</a:t>
            </a:r>
          </a:p>
          <a:p>
            <a:pPr marL="457200" indent="-457200">
              <a:buFont typeface="+mj-lt"/>
              <a:buAutoNum type="arabicPeriod"/>
            </a:pPr>
            <a:r>
              <a:rPr lang="en-US" sz="2800" dirty="0"/>
              <a:t>Important Datatypes</a:t>
            </a:r>
          </a:p>
          <a:p>
            <a:pPr marL="457200" indent="-457200">
              <a:buFont typeface="+mj-lt"/>
              <a:buAutoNum type="arabicPeriod"/>
            </a:pPr>
            <a:r>
              <a:rPr lang="en-US" sz="2800" dirty="0"/>
              <a:t>Summary</a:t>
            </a:r>
            <a:endParaRPr lang="en-US" dirty="0"/>
          </a:p>
          <a:p>
            <a:pPr marL="0" indent="0">
              <a:buNone/>
            </a:pPr>
            <a:endParaRPr lang="en-US" dirty="0"/>
          </a:p>
        </p:txBody>
      </p:sp>
      <p:sp>
        <p:nvSpPr>
          <p:cNvPr id="3" name="Datumsplatzhalter 2"/>
          <p:cNvSpPr>
            <a:spLocks noGrp="1"/>
          </p:cNvSpPr>
          <p:nvPr>
            <p:ph type="dt" sz="half" idx="14"/>
          </p:nvPr>
        </p:nvSpPr>
        <p:spPr/>
        <p:txBody>
          <a:bodyPr/>
          <a:lstStyle/>
          <a:p>
            <a:r>
              <a:rPr lang="de-DE" dirty="0"/>
              <a:t>06.02.2018</a:t>
            </a:r>
          </a:p>
        </p:txBody>
      </p:sp>
      <p:sp>
        <p:nvSpPr>
          <p:cNvPr id="4" name="Fußzeilenplatzhalter 3"/>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6" name="Foliennummernplatzhalter 5"/>
          <p:cNvSpPr>
            <a:spLocks noGrp="1"/>
          </p:cNvSpPr>
          <p:nvPr>
            <p:ph type="sldNum" sz="quarter" idx="16"/>
          </p:nvPr>
        </p:nvSpPr>
        <p:spPr/>
        <p:txBody>
          <a:bodyPr/>
          <a:lstStyle/>
          <a:p>
            <a:fld id="{50E76E58-F275-47A3-BB17-470016A267B6}" type="slidenum">
              <a:rPr lang="de-DE" smtClean="0"/>
              <a:pPr/>
              <a:t>2</a:t>
            </a:fld>
            <a:endParaRPr lang="de-DE" dirty="0"/>
          </a:p>
        </p:txBody>
      </p:sp>
      <p:sp>
        <p:nvSpPr>
          <p:cNvPr id="2" name="Titel 1"/>
          <p:cNvSpPr>
            <a:spLocks noGrp="1"/>
          </p:cNvSpPr>
          <p:nvPr>
            <p:ph type="title"/>
          </p:nvPr>
        </p:nvSpPr>
        <p:spPr/>
        <p:txBody>
          <a:bodyPr/>
          <a:lstStyle/>
          <a:p>
            <a:r>
              <a:rPr lang="de-DE" dirty="0"/>
              <a:t>Outline</a:t>
            </a:r>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FDCCA7-5998-4985-8333-DA555ACD892C}"/>
              </a:ext>
            </a:extLst>
          </p:cNvPr>
          <p:cNvSpPr>
            <a:spLocks noGrp="1"/>
          </p:cNvSpPr>
          <p:nvPr>
            <p:ph type="ctrTitle"/>
          </p:nvPr>
        </p:nvSpPr>
        <p:spPr>
          <a:xfrm>
            <a:off x="704850" y="1527175"/>
            <a:ext cx="7704138" cy="2870200"/>
          </a:xfrm>
        </p:spPr>
        <p:txBody>
          <a:bodyPr/>
          <a:lstStyle/>
          <a:p>
            <a:r>
              <a:rPr lang="en-US" dirty="0"/>
              <a:t>OLA - </a:t>
            </a:r>
            <a:r>
              <a:rPr lang="en-US" dirty="0" err="1"/>
              <a:t>Algorithmen</a:t>
            </a:r>
            <a:endParaRPr lang="en-US" dirty="0"/>
          </a:p>
        </p:txBody>
      </p:sp>
      <p:sp>
        <p:nvSpPr>
          <p:cNvPr id="3" name="Datumsplatzhalter 2">
            <a:extLst>
              <a:ext uri="{FF2B5EF4-FFF2-40B4-BE49-F238E27FC236}">
                <a16:creationId xmlns:a16="http://schemas.microsoft.com/office/drawing/2014/main" id="{68E0F862-1C8E-44EE-9EDE-042B597E7224}"/>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77AAFF70-D2F9-4D76-809B-88E75C91683F}"/>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C51FAAE-58C4-4704-B0A8-77C70220F23C}"/>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21</a:t>
            </a:fld>
            <a:endParaRPr lang="de-DE"/>
          </a:p>
        </p:txBody>
      </p:sp>
    </p:spTree>
    <p:extLst>
      <p:ext uri="{BB962C8B-B14F-4D97-AF65-F5344CB8AC3E}">
        <p14:creationId xmlns:p14="http://schemas.microsoft.com/office/powerpoint/2010/main" val="23142481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6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22</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dirty="0"/>
              <a:t>The OLA </a:t>
            </a:r>
            <a:r>
              <a:rPr lang="en-US" dirty="0"/>
              <a:t>Algorithm</a:t>
            </a:r>
          </a:p>
        </p:txBody>
      </p:sp>
      <p:pic>
        <p:nvPicPr>
          <p:cNvPr id="8" name="Grafik 7">
            <a:extLst>
              <a:ext uri="{FF2B5EF4-FFF2-40B4-BE49-F238E27FC236}">
                <a16:creationId xmlns:a16="http://schemas.microsoft.com/office/drawing/2014/main" id="{A0B81BB4-164E-460D-9EF7-D3B90638CAE1}"/>
              </a:ext>
            </a:extLst>
          </p:cNvPr>
          <p:cNvPicPr>
            <a:picLocks noChangeAspect="1"/>
          </p:cNvPicPr>
          <p:nvPr/>
        </p:nvPicPr>
        <p:blipFill>
          <a:blip r:embed="rId3"/>
          <a:stretch>
            <a:fillRect/>
          </a:stretch>
        </p:blipFill>
        <p:spPr>
          <a:xfrm>
            <a:off x="2755900" y="2874248"/>
            <a:ext cx="4392488" cy="3123426"/>
          </a:xfrm>
          <a:prstGeom prst="rect">
            <a:avLst/>
          </a:prstGeom>
        </p:spPr>
      </p:pic>
      <p:sp>
        <p:nvSpPr>
          <p:cNvPr id="9" name="Textfeld 8">
            <a:extLst>
              <a:ext uri="{FF2B5EF4-FFF2-40B4-BE49-F238E27FC236}">
                <a16:creationId xmlns:a16="http://schemas.microsoft.com/office/drawing/2014/main" id="{32B8B97E-8883-4D1E-9CFB-F75F58FCB2D3}"/>
              </a:ext>
            </a:extLst>
          </p:cNvPr>
          <p:cNvSpPr txBox="1"/>
          <p:nvPr/>
        </p:nvSpPr>
        <p:spPr>
          <a:xfrm>
            <a:off x="2483768" y="6006377"/>
            <a:ext cx="10248904" cy="215444"/>
          </a:xfrm>
          <a:prstGeom prst="rect">
            <a:avLst/>
          </a:prstGeom>
          <a:noFill/>
        </p:spPr>
        <p:txBody>
          <a:bodyPr wrap="square" rtlCol="0">
            <a:spAutoFit/>
          </a:bodyPr>
          <a:lstStyle/>
          <a:p>
            <a:pPr algn="l"/>
            <a:r>
              <a:rPr lang="de-DE" sz="800" dirty="0"/>
              <a:t>Source: </a:t>
            </a:r>
            <a:r>
              <a:rPr lang="en-US" sz="800" b="0" dirty="0"/>
              <a:t>A Globally Optimal k-Anonymity Method for the </a:t>
            </a:r>
            <a:r>
              <a:rPr lang="de-DE" sz="800" b="0" dirty="0"/>
              <a:t>De-</a:t>
            </a:r>
            <a:r>
              <a:rPr lang="de-DE" sz="800" b="0" dirty="0" err="1"/>
              <a:t>Identification</a:t>
            </a:r>
            <a:r>
              <a:rPr lang="de-DE" sz="800" b="0" dirty="0"/>
              <a:t> of Health Data:</a:t>
            </a:r>
            <a:r>
              <a:rPr lang="pl-PL" sz="800" b="0" dirty="0"/>
              <a:t>16:670–682. DOI 10.1197/jamia.M3144.</a:t>
            </a:r>
            <a:endParaRPr lang="de-DE" sz="800" dirty="0"/>
          </a:p>
        </p:txBody>
      </p:sp>
    </p:spTree>
    <p:extLst>
      <p:ext uri="{BB962C8B-B14F-4D97-AF65-F5344CB8AC3E}">
        <p14:creationId xmlns:p14="http://schemas.microsoft.com/office/powerpoint/2010/main" val="32388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B988334-6799-4BED-8C1D-A3025BA38605}"/>
              </a:ext>
            </a:extLst>
          </p:cNvPr>
          <p:cNvSpPr>
            <a:spLocks noGrp="1"/>
          </p:cNvSpPr>
          <p:nvPr>
            <p:ph type="ctrTitle"/>
          </p:nvPr>
        </p:nvSpPr>
        <p:spPr>
          <a:xfrm>
            <a:off x="704850" y="1527175"/>
            <a:ext cx="7704138" cy="2870200"/>
          </a:xfrm>
        </p:spPr>
        <p:txBody>
          <a:bodyPr/>
          <a:lstStyle/>
          <a:p>
            <a:r>
              <a:rPr lang="en-US" dirty="0"/>
              <a:t>Datatype - Moving Object Data</a:t>
            </a:r>
          </a:p>
        </p:txBody>
      </p:sp>
      <p:sp>
        <p:nvSpPr>
          <p:cNvPr id="3" name="Datumsplatzhalter 2">
            <a:extLst>
              <a:ext uri="{FF2B5EF4-FFF2-40B4-BE49-F238E27FC236}">
                <a16:creationId xmlns:a16="http://schemas.microsoft.com/office/drawing/2014/main" id="{3FC4CD3A-99AA-40A7-98E6-FD1D28C7DF1B}"/>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C433C980-9A01-4914-9E87-7C64284E6862}"/>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6C8A8DA-DEAD-4D62-B607-98887A90A8D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23</a:t>
            </a:fld>
            <a:endParaRPr lang="de-DE"/>
          </a:p>
        </p:txBody>
      </p:sp>
    </p:spTree>
    <p:extLst>
      <p:ext uri="{BB962C8B-B14F-4D97-AF65-F5344CB8AC3E}">
        <p14:creationId xmlns:p14="http://schemas.microsoft.com/office/powerpoint/2010/main" val="19882807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services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can be a Quasi – Identifier </a:t>
            </a:r>
          </a:p>
          <a:p>
            <a:r>
              <a:rPr lang="de-DE" sz="2000" dirty="0"/>
              <a:t>Spatial cloaking and Temporal cloaking</a:t>
            </a:r>
          </a:p>
          <a:p>
            <a:r>
              <a:rPr lang="de-DE" sz="2000" dirty="0"/>
              <a:t>Usability and anonymity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24</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en-US" dirty="0"/>
              <a:t>Datatype - Moving Object Data</a:t>
            </a:r>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611560" y="1213554"/>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25</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en-US"/>
              <a:t>Datatype - Moving Object Data</a:t>
            </a:r>
          </a:p>
        </p:txBody>
      </p:sp>
      <p:sp>
        <p:nvSpPr>
          <p:cNvPr id="2" name="Rechteck 1">
            <a:extLst>
              <a:ext uri="{FF2B5EF4-FFF2-40B4-BE49-F238E27FC236}">
                <a16:creationId xmlns:a16="http://schemas.microsoft.com/office/drawing/2014/main" id="{B6512827-72D2-478B-9678-D39E14A3E8B0}"/>
              </a:ext>
            </a:extLst>
          </p:cNvPr>
          <p:cNvSpPr/>
          <p:nvPr/>
        </p:nvSpPr>
        <p:spPr>
          <a:xfrm>
            <a:off x="4373563" y="1447552"/>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26</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en-US" dirty="0"/>
              <a:t>Datatype - Moving Object Data</a:t>
            </a:r>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10" name="Textfeld 9">
            <a:extLst>
              <a:ext uri="{FF2B5EF4-FFF2-40B4-BE49-F238E27FC236}">
                <a16:creationId xmlns:a16="http://schemas.microsoft.com/office/drawing/2014/main" id="{106DBB63-9FAA-4C9D-B2DF-F5C1B6F448BE}"/>
              </a:ext>
            </a:extLst>
          </p:cNvPr>
          <p:cNvSpPr txBox="1"/>
          <p:nvPr/>
        </p:nvSpPr>
        <p:spPr>
          <a:xfrm>
            <a:off x="2979614" y="4829452"/>
            <a:ext cx="2520280" cy="830997"/>
          </a:xfrm>
          <a:prstGeom prst="rect">
            <a:avLst/>
          </a:prstGeom>
          <a:noFill/>
        </p:spPr>
        <p:txBody>
          <a:bodyPr wrap="square" rtlCol="0">
            <a:spAutoFit/>
          </a:bodyPr>
          <a:lstStyle/>
          <a:p>
            <a:r>
              <a:rPr lang="de-DE" sz="2400" dirty="0">
                <a:solidFill>
                  <a:srgbClr val="FF0000"/>
                </a:solidFill>
              </a:rPr>
              <a:t>Anonymity can </a:t>
            </a:r>
            <a:r>
              <a:rPr lang="de-DE" sz="2400" dirty="0" err="1">
                <a:solidFill>
                  <a:srgbClr val="FF0000"/>
                </a:solidFill>
              </a:rPr>
              <a:t>cost</a:t>
            </a:r>
            <a:r>
              <a:rPr lang="de-DE" sz="2400" dirty="0">
                <a:solidFill>
                  <a:srgbClr val="FF0000"/>
                </a:solidFill>
              </a:rPr>
              <a:t> Utility </a:t>
            </a:r>
          </a:p>
        </p:txBody>
      </p:sp>
    </p:spTree>
    <p:extLst>
      <p:ext uri="{BB962C8B-B14F-4D97-AF65-F5344CB8AC3E}">
        <p14:creationId xmlns:p14="http://schemas.microsoft.com/office/powerpoint/2010/main" val="4101966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EC663F5-0B87-46DD-9F27-0E98B46D4CBA}"/>
              </a:ext>
            </a:extLst>
          </p:cNvPr>
          <p:cNvSpPr>
            <a:spLocks noGrp="1"/>
          </p:cNvSpPr>
          <p:nvPr>
            <p:ph type="ctrTitle"/>
          </p:nvPr>
        </p:nvSpPr>
        <p:spPr>
          <a:xfrm>
            <a:off x="704850" y="1527175"/>
            <a:ext cx="7704138" cy="2870200"/>
          </a:xfrm>
        </p:spPr>
        <p:txBody>
          <a:bodyPr/>
          <a:lstStyle/>
          <a:p>
            <a:r>
              <a:rPr lang="en-US" dirty="0"/>
              <a:t>Datatype - High-Dimensional Transaction Data</a:t>
            </a:r>
          </a:p>
        </p:txBody>
      </p:sp>
      <p:sp>
        <p:nvSpPr>
          <p:cNvPr id="3" name="Datumsplatzhalter 2">
            <a:extLst>
              <a:ext uri="{FF2B5EF4-FFF2-40B4-BE49-F238E27FC236}">
                <a16:creationId xmlns:a16="http://schemas.microsoft.com/office/drawing/2014/main" id="{B5FB1D02-E0A3-43A3-BF1B-941DB72E3227}"/>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961CB94B-E14C-4FDA-A857-47D0B38174F1}"/>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D17BC6DF-9A02-4643-85E2-86DC2EC34F4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27</a:t>
            </a:fld>
            <a:endParaRPr lang="de-DE"/>
          </a:p>
        </p:txBody>
      </p:sp>
    </p:spTree>
    <p:extLst>
      <p:ext uri="{BB962C8B-B14F-4D97-AF65-F5344CB8AC3E}">
        <p14:creationId xmlns:p14="http://schemas.microsoft.com/office/powerpoint/2010/main" val="30090810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QID attribute</a:t>
            </a:r>
          </a:p>
          <a:p>
            <a:r>
              <a:rPr lang="en-US" dirty="0"/>
              <a:t>Curse of high-dimensionality</a:t>
            </a:r>
          </a:p>
          <a:p>
            <a:r>
              <a:rPr lang="de-DE" dirty="0"/>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28</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en-US"/>
              <a:t>Datatype - High-Dimensional Transaction Data</a:t>
            </a:r>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Attacks against anonymity</a:t>
            </a:r>
          </a:p>
          <a:p>
            <a:r>
              <a:rPr lang="en-US" dirty="0"/>
              <a:t>There is no combination between optimal k-anonymity and data quality</a:t>
            </a:r>
          </a:p>
          <a:p>
            <a:r>
              <a:rPr lang="en-US" dirty="0"/>
              <a:t>Usability and anonymity</a:t>
            </a:r>
          </a:p>
          <a:p>
            <a:r>
              <a:rPr lang="de-DE" dirty="0"/>
              <a:t>NP – Hard</a:t>
            </a:r>
          </a:p>
          <a:p>
            <a:r>
              <a:rPr lang="de-DE" dirty="0"/>
              <a:t>Hard </a:t>
            </a:r>
            <a:r>
              <a:rPr lang="en-US" dirty="0"/>
              <a:t>to</a:t>
            </a:r>
            <a:r>
              <a:rPr lang="de-DE" dirty="0"/>
              <a:t> </a:t>
            </a:r>
            <a:r>
              <a:rPr lang="en-US" dirty="0"/>
              <a:t>predict</a:t>
            </a:r>
            <a:r>
              <a:rPr lang="de-DE" dirty="0"/>
              <a:t> – </a:t>
            </a:r>
            <a:r>
              <a:rPr lang="en-US" dirty="0"/>
              <a:t>Quasi-identifier</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29</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Summary</a:t>
            </a:r>
          </a:p>
        </p:txBody>
      </p:sp>
    </p:spTree>
    <p:extLst>
      <p:ext uri="{BB962C8B-B14F-4D97-AF65-F5344CB8AC3E}">
        <p14:creationId xmlns:p14="http://schemas.microsoft.com/office/powerpoint/2010/main" val="38661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3755C28-4362-4589-AB99-A1F5131D6254}"/>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gets revealed about some individual</a:t>
            </a:r>
          </a:p>
          <a:p>
            <a:r>
              <a:rPr lang="en-US" dirty="0"/>
              <a:t>Tables give useful information to researchers, but</a:t>
            </a:r>
          </a:p>
          <a:p>
            <a:pPr lvl="1"/>
            <a:r>
              <a:rPr lang="en-US" dirty="0"/>
              <a:t>Record owners interest is to be anonym</a:t>
            </a:r>
          </a:p>
          <a:p>
            <a:pPr lvl="2"/>
            <a:r>
              <a:rPr lang="en-US" dirty="0"/>
              <a:t>That’s why we need anonymization</a:t>
            </a:r>
          </a:p>
          <a:p>
            <a:pPr marL="0" indent="0">
              <a:buNone/>
            </a:pPr>
            <a:endParaRPr lang="en-US" dirty="0"/>
          </a:p>
        </p:txBody>
      </p:sp>
      <p:sp>
        <p:nvSpPr>
          <p:cNvPr id="3" name="Datumsplatzhalter 2">
            <a:extLst>
              <a:ext uri="{FF2B5EF4-FFF2-40B4-BE49-F238E27FC236}">
                <a16:creationId xmlns:a16="http://schemas.microsoft.com/office/drawing/2014/main" id="{EAB75A7C-F39F-4880-B78A-82D9C75E4BE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DE12DA2-FAFB-4E0A-9FD8-18CF76AA5946}"/>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656BA66-27FA-4B1B-968E-71E5E8E60F4F}"/>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A53FB900-6650-4689-8730-4ED955B4FA08}"/>
              </a:ext>
            </a:extLst>
          </p:cNvPr>
          <p:cNvSpPr>
            <a:spLocks noGrp="1"/>
          </p:cNvSpPr>
          <p:nvPr>
            <p:ph type="title"/>
          </p:nvPr>
        </p:nvSpPr>
        <p:spPr/>
        <p:txBody>
          <a:bodyPr/>
          <a:lstStyle/>
          <a:p>
            <a:r>
              <a:rPr lang="en-US" dirty="0"/>
              <a:t>Basics</a:t>
            </a:r>
          </a:p>
        </p:txBody>
      </p:sp>
    </p:spTree>
    <p:extLst>
      <p:ext uri="{BB962C8B-B14F-4D97-AF65-F5344CB8AC3E}">
        <p14:creationId xmlns:p14="http://schemas.microsoft.com/office/powerpoint/2010/main" val="1504732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K-anonymity: a model for protecting privacy - </a:t>
            </a:r>
            <a:r>
              <a:rPr lang="en-US" sz="1600" i="1" dirty="0" err="1"/>
              <a:t>latanya</a:t>
            </a:r>
            <a:r>
              <a:rPr lang="en-US" sz="1600" i="1" dirty="0"/>
              <a:t> </a:t>
            </a:r>
            <a:r>
              <a:rPr lang="en-US" sz="1600" i="1" dirty="0" err="1"/>
              <a:t>sweeney</a:t>
            </a:r>
            <a:endParaRPr lang="en-US" sz="1600" i="1" dirty="0"/>
          </a:p>
          <a:p>
            <a:r>
              <a:rPr lang="en-US" sz="1600" dirty="0"/>
              <a:t>Achieving k-Anonymity privacy </a:t>
            </a:r>
            <a:r>
              <a:rPr lang="en-US" sz="1600" dirty="0" err="1"/>
              <a:t>protectionusing</a:t>
            </a:r>
            <a:r>
              <a:rPr lang="en-US" sz="1600" dirty="0"/>
              <a:t> generalization and suppression- </a:t>
            </a:r>
            <a:r>
              <a:rPr lang="en-US" sz="1600" dirty="0" err="1"/>
              <a:t>latanya</a:t>
            </a:r>
            <a:r>
              <a:rPr lang="en-US" sz="1600" dirty="0"/>
              <a:t> </a:t>
            </a:r>
            <a:r>
              <a:rPr lang="en-US" sz="1600" dirty="0" err="1"/>
              <a:t>sweeney</a:t>
            </a:r>
            <a:endParaRPr lang="en-US" sz="1600" dirty="0"/>
          </a:p>
          <a:p>
            <a:r>
              <a:rPr lang="en-US" sz="1600" dirty="0"/>
              <a:t>T-Closeness: Privacy Beyond k-Anonymity and l-Diversity</a:t>
            </a:r>
            <a:endParaRPr lang="de-DE" sz="1600" dirty="0"/>
          </a:p>
          <a:p>
            <a:r>
              <a:rPr lang="de-DE" sz="1600" dirty="0" err="1"/>
              <a:t>Efficient</a:t>
            </a:r>
            <a:r>
              <a:rPr lang="de-DE" sz="1600" dirty="0"/>
              <a:t> Multidimensional Suppression for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of Health Data - EL EMAM</a:t>
            </a:r>
          </a:p>
          <a:p>
            <a:r>
              <a:rPr lang="en-US" sz="1600" dirty="0"/>
              <a:t>On the Complexity of Optimal K- anonymity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30</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544DD62-BD02-4A78-A617-FD0E065A1580}"/>
              </a:ext>
            </a:extLst>
          </p:cNvPr>
          <p:cNvSpPr>
            <a:spLocks noGrp="1"/>
          </p:cNvSpPr>
          <p:nvPr>
            <p:ph type="ctrTitle"/>
          </p:nvPr>
        </p:nvSpPr>
        <p:spPr>
          <a:xfrm>
            <a:off x="704850" y="1527175"/>
            <a:ext cx="7827590" cy="2870200"/>
          </a:xfrm>
        </p:spPr>
        <p:txBody>
          <a:bodyPr/>
          <a:lstStyle/>
          <a:p>
            <a:r>
              <a:rPr lang="en-US" dirty="0"/>
              <a:t>K-Anonymity</a:t>
            </a:r>
          </a:p>
        </p:txBody>
      </p:sp>
      <p:sp>
        <p:nvSpPr>
          <p:cNvPr id="3" name="Datumsplatzhalter 2">
            <a:extLst>
              <a:ext uri="{FF2B5EF4-FFF2-40B4-BE49-F238E27FC236}">
                <a16:creationId xmlns:a16="http://schemas.microsoft.com/office/drawing/2014/main" id="{EEA2F4CA-6AF0-417C-B0EC-9A97A669B21D}"/>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A047CCAB-7216-4926-882A-D6BA09DB6FE9}"/>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802D1-A299-4DB0-9E39-107F62ABAC6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4</a:t>
            </a:fld>
            <a:endParaRPr lang="de-DE"/>
          </a:p>
        </p:txBody>
      </p:sp>
    </p:spTree>
    <p:extLst>
      <p:ext uri="{BB962C8B-B14F-4D97-AF65-F5344CB8AC3E}">
        <p14:creationId xmlns:p14="http://schemas.microsoft.com/office/powerpoint/2010/main" val="26764173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a:t>
            </a:r>
          </a:p>
          <a:p>
            <a:r>
              <a:rPr lang="en-US" dirty="0"/>
              <a:t>Sensitive Data</a:t>
            </a:r>
          </a:p>
          <a:p>
            <a:pPr lvl="1"/>
            <a:r>
              <a:rPr lang="en-US" dirty="0"/>
              <a:t>Data to which record owner doesn't want to get linked</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en-US" dirty="0"/>
              <a:t>K-ANONYMITY </a:t>
            </a:r>
          </a:p>
        </p:txBody>
      </p:sp>
    </p:spTree>
    <p:extLst>
      <p:ext uri="{BB962C8B-B14F-4D97-AF65-F5344CB8AC3E}">
        <p14:creationId xmlns:p14="http://schemas.microsoft.com/office/powerpoint/2010/main" val="218887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
        <p:nvSpPr>
          <p:cNvPr id="11" name="Textfeld 10">
            <a:extLst>
              <a:ext uri="{FF2B5EF4-FFF2-40B4-BE49-F238E27FC236}">
                <a16:creationId xmlns:a16="http://schemas.microsoft.com/office/drawing/2014/main" id="{67DE86B0-DB76-4D10-B85C-DF55B03A1CF6}"/>
              </a:ext>
            </a:extLst>
          </p:cNvPr>
          <p:cNvSpPr txBox="1"/>
          <p:nvPr/>
        </p:nvSpPr>
        <p:spPr>
          <a:xfrm>
            <a:off x="1157038" y="5888729"/>
            <a:ext cx="4088242"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428061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1A43DC5-BE38-48EB-BD9B-C48D9A87E6D0}"/>
              </a:ext>
            </a:extLst>
          </p:cNvPr>
          <p:cNvSpPr>
            <a:spLocks noGrp="1"/>
          </p:cNvSpPr>
          <p:nvPr>
            <p:ph type="ctrTitle"/>
          </p:nvPr>
        </p:nvSpPr>
        <p:spPr>
          <a:xfrm>
            <a:off x="704850" y="1527175"/>
            <a:ext cx="7704138" cy="2725737"/>
          </a:xfrm>
        </p:spPr>
        <p:txBody>
          <a:bodyPr/>
          <a:lstStyle/>
          <a:p>
            <a:r>
              <a:rPr lang="en-US" dirty="0"/>
              <a:t>Attacks as Barriers</a:t>
            </a:r>
          </a:p>
        </p:txBody>
      </p:sp>
      <p:sp>
        <p:nvSpPr>
          <p:cNvPr id="3" name="Datumsplatzhalter 2">
            <a:extLst>
              <a:ext uri="{FF2B5EF4-FFF2-40B4-BE49-F238E27FC236}">
                <a16:creationId xmlns:a16="http://schemas.microsoft.com/office/drawing/2014/main" id="{8541F952-8E7D-497D-A5C1-06D26EA690A1}"/>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B2AB9FD5-A9D6-4B99-AA58-99510B4060DC}"/>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9E9F36DE-4A31-4A74-B1C1-88E95DA1AB86}"/>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7</a:t>
            </a:fld>
            <a:endParaRPr lang="de-DE"/>
          </a:p>
        </p:txBody>
      </p:sp>
    </p:spTree>
    <p:extLst>
      <p:ext uri="{BB962C8B-B14F-4D97-AF65-F5344CB8AC3E}">
        <p14:creationId xmlns:p14="http://schemas.microsoft.com/office/powerpoint/2010/main" val="33117798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Assumption: Adversary has access to table and knows</a:t>
            </a:r>
          </a:p>
          <a:p>
            <a:pPr lvl="1"/>
            <a:r>
              <a:rPr lang="en-US" dirty="0"/>
              <a:t>that the table is generalized</a:t>
            </a:r>
          </a:p>
          <a:p>
            <a:pPr lvl="1"/>
            <a:r>
              <a:rPr lang="en-US" dirty="0"/>
              <a:t>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e.g.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9" name="Textfeld 8">
            <a:extLst>
              <a:ext uri="{FF2B5EF4-FFF2-40B4-BE49-F238E27FC236}">
                <a16:creationId xmlns:a16="http://schemas.microsoft.com/office/drawing/2014/main" id="{7066DF1C-BF32-4CAF-A359-B1BEC8E64FB5}"/>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125947265"/>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dec3670c-0d6f-4455-9c2f-971d108358d4" Revision="1" Stencil="System.MyShapes" StencilVersion="1.0"/>
</Control>
</file>

<file path=customXml/itemProps1.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customXml/itemProps2.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2611</Words>
  <Application>Microsoft Office PowerPoint</Application>
  <PresentationFormat>Bildschirmpräsentation (4:3)</PresentationFormat>
  <Paragraphs>330</Paragraphs>
  <Slides>30</Slides>
  <Notes>11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Outline</vt:lpstr>
      <vt:lpstr>Basics</vt:lpstr>
      <vt:lpstr>K-Anonymity</vt:lpstr>
      <vt:lpstr>K-ANONYMITY </vt:lpstr>
      <vt:lpstr>Example of K-Anonymity</vt:lpstr>
      <vt:lpstr>Attacks as Barriers</vt:lpstr>
      <vt:lpstr>The Adversary’s Knowledge is Unknown </vt:lpstr>
      <vt:lpstr>Homogeneity Attack</vt:lpstr>
      <vt:lpstr>Background Knowledge Attack</vt:lpstr>
      <vt:lpstr>Unsorted Matching Attacks</vt:lpstr>
      <vt:lpstr>Complementary Release Attack</vt:lpstr>
      <vt:lpstr>Complementary Release Attack</vt:lpstr>
      <vt:lpstr>Complementary Release Attack</vt:lpstr>
      <vt:lpstr>Optimal K-Anonymity</vt:lpstr>
      <vt:lpstr>Optimal K-Anonymity</vt:lpstr>
      <vt:lpstr>K-Anonymity Generalization and Supression</vt:lpstr>
      <vt:lpstr>K-Anonymity - Generalizations lattice</vt:lpstr>
      <vt:lpstr>K-Anonymity - Information Loss Metric</vt:lpstr>
      <vt:lpstr>K-Anonymity - Generalizations lattice con‘t</vt:lpstr>
      <vt:lpstr>OLA - Algorithmen</vt:lpstr>
      <vt:lpstr>The OLA Algorithm</vt:lpstr>
      <vt:lpstr>Datatype - Moving Object Data</vt:lpstr>
      <vt:lpstr>Datatype - Moving Object Data</vt:lpstr>
      <vt:lpstr>Datatype - Moving Object Data</vt:lpstr>
      <vt:lpstr>Datatype - Moving Object Data</vt:lpstr>
      <vt:lpstr>Datatype - High-Dimensional Transaction Data</vt:lpstr>
      <vt:lpstr>Datatype - High-Dimensional Transaction Data</vt:lpstr>
      <vt:lpstr>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360</cp:revision>
  <cp:lastPrinted>2018-01-29T10:26:05Z</cp:lastPrinted>
  <dcterms:created xsi:type="dcterms:W3CDTF">2016-01-24T22:07:33Z</dcterms:created>
  <dcterms:modified xsi:type="dcterms:W3CDTF">2018-02-06T10:01:17Z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