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8" r:id="rId5"/>
    <p:sldId id="258" r:id="rId6"/>
    <p:sldId id="259" r:id="rId7"/>
    <p:sldId id="270" r:id="rId8"/>
    <p:sldId id="272" r:id="rId9"/>
    <p:sldId id="271" r:id="rId10"/>
    <p:sldId id="283" r:id="rId11"/>
    <p:sldId id="273" r:id="rId12"/>
    <p:sldId id="274" r:id="rId13"/>
    <p:sldId id="275" r:id="rId14"/>
    <p:sldId id="277" r:id="rId15"/>
    <p:sldId id="278" r:id="rId16"/>
    <p:sldId id="280" r:id="rId17"/>
    <p:sldId id="281" r:id="rId18"/>
    <p:sldId id="263" r:id="rId19"/>
    <p:sldId id="264" r:id="rId20"/>
    <p:sldId id="260" r:id="rId21"/>
    <p:sldId id="265" r:id="rId22"/>
    <p:sldId id="266" r:id="rId23"/>
    <p:sldId id="262" r:id="rId24"/>
    <p:sldId id="261" r:id="rId25"/>
    <p:sldId id="267" r:id="rId26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27.01.2018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27.01.2018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r>
              <a:rPr lang="en-US" i="1" dirty="0"/>
              <a:t>Example </a:t>
            </a:r>
            <a:r>
              <a:rPr lang="en-US" dirty="0"/>
              <a:t>6.3. Let Table VIII(a) be the first release </a:t>
            </a:r>
            <a:r>
              <a:rPr lang="en-US" i="1" dirty="0"/>
              <a:t>T</a:t>
            </a:r>
            <a:r>
              <a:rPr lang="en-US" dirty="0"/>
              <a:t>1. Let Table VIII(b) be </a:t>
            </a:r>
            <a:r>
              <a:rPr lang="en-US" dirty="0" err="1"/>
              <a:t>thesecond</a:t>
            </a:r>
            <a:r>
              <a:rPr lang="en-US" dirty="0"/>
              <a:t> release </a:t>
            </a:r>
            <a:r>
              <a:rPr lang="en-US" i="1" dirty="0"/>
              <a:t>T</a:t>
            </a:r>
            <a:r>
              <a:rPr lang="en-US" dirty="0"/>
              <a:t>2 after inserting a new record. Both </a:t>
            </a:r>
            <a:r>
              <a:rPr lang="en-US" i="1" dirty="0"/>
              <a:t>T</a:t>
            </a:r>
            <a:r>
              <a:rPr lang="en-US" dirty="0"/>
              <a:t>1 and </a:t>
            </a:r>
            <a:r>
              <a:rPr lang="en-US" i="1" dirty="0"/>
              <a:t>T</a:t>
            </a:r>
            <a:r>
              <a:rPr lang="en-US" dirty="0"/>
              <a:t>2 satisfy 2-diversity </a:t>
            </a:r>
            <a:r>
              <a:rPr lang="en-US" dirty="0" err="1"/>
              <a:t>independently.Suppose</a:t>
            </a:r>
            <a:r>
              <a:rPr lang="en-US" dirty="0"/>
              <a:t> the attacker knows that a female lawyer, Alice, has a record in </a:t>
            </a:r>
            <a:r>
              <a:rPr lang="en-US" i="1" dirty="0"/>
              <a:t>T</a:t>
            </a:r>
            <a:r>
              <a:rPr lang="en-US" dirty="0"/>
              <a:t>2but not in </a:t>
            </a:r>
            <a:r>
              <a:rPr lang="en-US" i="1" dirty="0"/>
              <a:t>T</a:t>
            </a:r>
            <a:r>
              <a:rPr lang="en-US" dirty="0"/>
              <a:t>1, based on the timestamp that Alice was admitted to a hospital. From </a:t>
            </a:r>
            <a:r>
              <a:rPr lang="en-US" i="1" dirty="0"/>
              <a:t>T</a:t>
            </a:r>
            <a:r>
              <a:rPr lang="en-US" dirty="0"/>
              <a:t>2,the attacker can infer that Alice must have contracted either </a:t>
            </a:r>
            <a:r>
              <a:rPr lang="en-US" i="1" dirty="0"/>
              <a:t>Flu</a:t>
            </a:r>
            <a:r>
              <a:rPr lang="en-US" dirty="0"/>
              <a:t>, </a:t>
            </a:r>
            <a:r>
              <a:rPr lang="en-US" i="1" dirty="0"/>
              <a:t>Fever</a:t>
            </a:r>
            <a:r>
              <a:rPr lang="en-US" dirty="0"/>
              <a:t>, or </a:t>
            </a:r>
            <a:r>
              <a:rPr lang="en-US" i="1" dirty="0"/>
              <a:t>HIV</a:t>
            </a:r>
            <a:r>
              <a:rPr lang="en-US" dirty="0"/>
              <a:t>. </a:t>
            </a:r>
            <a:r>
              <a:rPr lang="en-US" dirty="0" err="1"/>
              <a:t>Bycomparing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2 with </a:t>
            </a:r>
            <a:r>
              <a:rPr lang="en-US" i="1" dirty="0"/>
              <a:t>T</a:t>
            </a:r>
            <a:r>
              <a:rPr lang="en-US" dirty="0"/>
              <a:t>1, the attacker can identify that the first two records in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err="1"/>
              <a:t>mustbe</a:t>
            </a:r>
            <a:r>
              <a:rPr lang="en-US" dirty="0"/>
              <a:t> old records from </a:t>
            </a:r>
            <a:r>
              <a:rPr lang="en-US" i="1" dirty="0"/>
              <a:t>T</a:t>
            </a:r>
            <a:r>
              <a:rPr lang="en-US" dirty="0"/>
              <a:t>1 and, thus, infer that Alice must have contracted </a:t>
            </a:r>
            <a:r>
              <a:rPr lang="en-US" i="1" dirty="0"/>
              <a:t>HIV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considered only a single data publisher. In real-life data </a:t>
            </a:r>
            <a:r>
              <a:rPr lang="en-US" dirty="0" err="1"/>
              <a:t>publishing,a</a:t>
            </a:r>
            <a:r>
              <a:rPr lang="en-US" dirty="0"/>
              <a:t> single organization often does not hold the complete data. Organizations need </a:t>
            </a:r>
            <a:r>
              <a:rPr lang="en-US" dirty="0" err="1"/>
              <a:t>toshare</a:t>
            </a:r>
            <a:r>
              <a:rPr lang="en-US" dirty="0"/>
              <a:t> data for mutual benefits or for publishing to a third party. For example, </a:t>
            </a:r>
            <a:r>
              <a:rPr lang="en-US" dirty="0" err="1"/>
              <a:t>twocredit</a:t>
            </a:r>
            <a:r>
              <a:rPr lang="en-US" dirty="0"/>
              <a:t> card companies want to integrate their customer data for developing a </a:t>
            </a:r>
            <a:r>
              <a:rPr lang="en-US" dirty="0" err="1"/>
              <a:t>frauddetectionsystem</a:t>
            </a:r>
            <a:r>
              <a:rPr lang="en-US" dirty="0"/>
              <a:t> or for publishing to a bank. However, the credit card companies </a:t>
            </a:r>
            <a:r>
              <a:rPr lang="en-US" dirty="0" err="1"/>
              <a:t>donot</a:t>
            </a:r>
            <a:r>
              <a:rPr lang="en-US" dirty="0"/>
              <a:t> want to indiscriminately disclose their data to each other or to the bank for </a:t>
            </a:r>
            <a:r>
              <a:rPr lang="en-US" dirty="0" err="1"/>
              <a:t>reasonssuch</a:t>
            </a:r>
            <a:r>
              <a:rPr lang="en-US" dirty="0"/>
              <a:t> as privacy protection and business competitiveness. Figure 4 depicts </a:t>
            </a:r>
            <a:r>
              <a:rPr lang="en-US" dirty="0" err="1"/>
              <a:t>thisscenario</a:t>
            </a:r>
            <a:r>
              <a:rPr lang="en-US" dirty="0"/>
              <a:t>, called </a:t>
            </a:r>
            <a:r>
              <a:rPr lang="en-US" i="1" dirty="0"/>
              <a:t>collaborative data publishing</a:t>
            </a:r>
            <a:r>
              <a:rPr lang="en-US" dirty="0"/>
              <a:t>, where several data publishers own </a:t>
            </a:r>
            <a:r>
              <a:rPr lang="en-US" dirty="0" err="1"/>
              <a:t>differentsets</a:t>
            </a:r>
            <a:r>
              <a:rPr lang="en-US" dirty="0"/>
              <a:t> of attributes on the same set of records and want to publish the </a:t>
            </a:r>
            <a:r>
              <a:rPr lang="en-US" dirty="0" err="1"/>
              <a:t>integrateddata</a:t>
            </a:r>
            <a:r>
              <a:rPr lang="en-US" dirty="0"/>
              <a:t> on all attributes. Say, publisher 1 owns {</a:t>
            </a:r>
            <a:r>
              <a:rPr lang="en-US" i="1" dirty="0" err="1"/>
              <a:t>RecID</a:t>
            </a:r>
            <a:r>
              <a:rPr lang="en-US" i="1" dirty="0"/>
              <a:t>, Job, Sex, Age</a:t>
            </a:r>
            <a:r>
              <a:rPr lang="en-US" dirty="0"/>
              <a:t>}, and publisher 2owns {</a:t>
            </a:r>
            <a:r>
              <a:rPr lang="en-US" i="1" dirty="0" err="1"/>
              <a:t>RecID</a:t>
            </a:r>
            <a:r>
              <a:rPr lang="en-US" i="1" dirty="0"/>
              <a:t>, Salary, Disease</a:t>
            </a:r>
            <a:r>
              <a:rPr lang="en-US" dirty="0"/>
              <a:t>}, where </a:t>
            </a:r>
            <a:r>
              <a:rPr lang="en-US" i="1" dirty="0" err="1"/>
              <a:t>RecID</a:t>
            </a:r>
            <a:r>
              <a:rPr lang="en-US" dirty="0"/>
              <a:t>, such as the </a:t>
            </a:r>
            <a:r>
              <a:rPr lang="en-US" i="1" dirty="0"/>
              <a:t>SSN</a:t>
            </a:r>
            <a:r>
              <a:rPr lang="en-US" dirty="0"/>
              <a:t>, is the record </a:t>
            </a:r>
            <a:r>
              <a:rPr lang="en-US" dirty="0" err="1"/>
              <a:t>identifiershared</a:t>
            </a:r>
            <a:r>
              <a:rPr lang="en-US" dirty="0"/>
              <a:t> by all data publishers. They want to publish an integrated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err="1"/>
              <a:t>tableon</a:t>
            </a:r>
            <a:r>
              <a:rPr lang="en-US" dirty="0"/>
              <a:t> all attributes. Also, no data publisher should learn more specific information, owned</a:t>
            </a:r>
          </a:p>
          <a:p>
            <a:r>
              <a:rPr lang="en-US" dirty="0"/>
              <a:t>by the other data publishers, than the information that appears in the final integrated</a:t>
            </a:r>
          </a:p>
          <a:p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pPr>
              <a:buFontTx/>
              <a:buChar char="-"/>
            </a:pP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high-</a:t>
            </a:r>
            <a:r>
              <a:rPr lang="de-DE" dirty="0" err="1"/>
              <a:t>dimensionality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Bound </a:t>
            </a:r>
            <a:r>
              <a:rPr lang="de-DE" dirty="0" err="1"/>
              <a:t>backgroundknowledge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346826"/>
            <a:ext cx="3960440" cy="36890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A77AD6-47AF-49F6-9118-CB30DAE3C920}"/>
              </a:ext>
            </a:extLst>
          </p:cNvPr>
          <p:cNvSpPr txBox="1"/>
          <p:nvPr/>
        </p:nvSpPr>
        <p:spPr>
          <a:xfrm>
            <a:off x="5076056" y="1268760"/>
            <a:ext cx="324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There are a few recent works on anonymizing moving objects. Abul et al. [2008] extended</a:t>
            </a:r>
          </a:p>
          <a:p>
            <a:r>
              <a:rPr lang="en-US" b="0"/>
              <a:t>the traditional </a:t>
            </a:r>
            <a:r>
              <a:rPr lang="en-US" b="0" i="1"/>
              <a:t>k</a:t>
            </a:r>
            <a:r>
              <a:rPr lang="en-US" b="0"/>
              <a:t>-anonymity model to anonymize a set of moving objects. The</a:t>
            </a:r>
          </a:p>
          <a:p>
            <a:r>
              <a:rPr lang="en-US" b="0"/>
              <a:t>intuition is to have at least </a:t>
            </a:r>
            <a:r>
              <a:rPr lang="en-US" b="0" i="1"/>
              <a:t>k </a:t>
            </a:r>
            <a:r>
              <a:rPr lang="en-US" b="0"/>
              <a:t>moving objects appearing within the radius </a:t>
            </a:r>
            <a:r>
              <a:rPr lang="en-US" b="0" i="1"/>
              <a:t>δ </a:t>
            </a:r>
            <a:r>
              <a:rPr lang="en-US" b="0"/>
              <a:t>of the path</a:t>
            </a:r>
          </a:p>
          <a:p>
            <a:r>
              <a:rPr lang="en-US" b="0"/>
              <a:t>of every moving object in the same period of time, as depicted in Figure 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previous work focused on anonymizing the structural or </a:t>
            </a:r>
            <a:r>
              <a:rPr lang="en-US" dirty="0" err="1"/>
              <a:t>semistructural</a:t>
            </a:r>
            <a:r>
              <a:rPr lang="en-US" dirty="0"/>
              <a:t> </a:t>
            </a:r>
            <a:r>
              <a:rPr lang="en-US" dirty="0" err="1"/>
              <a:t>data.What</a:t>
            </a:r>
            <a:r>
              <a:rPr lang="en-US" dirty="0"/>
              <a:t> about the </a:t>
            </a:r>
            <a:r>
              <a:rPr lang="en-US" dirty="0" err="1"/>
              <a:t>unstructural</a:t>
            </a:r>
            <a:r>
              <a:rPr lang="en-US" dirty="0"/>
              <a:t> data, such as text documents? </a:t>
            </a:r>
            <a:r>
              <a:rPr lang="en-US" dirty="0" err="1"/>
              <a:t>Saygin</a:t>
            </a:r>
            <a:r>
              <a:rPr lang="en-US" dirty="0"/>
              <a:t> et al. [2006] </a:t>
            </a:r>
            <a:r>
              <a:rPr lang="en-US" dirty="0" err="1"/>
              <a:t>describesimplicit</a:t>
            </a:r>
            <a:r>
              <a:rPr lang="en-US" dirty="0"/>
              <a:t> and explicit privacy threats in text document repositories. </a:t>
            </a:r>
            <a:r>
              <a:rPr lang="en-US" dirty="0" err="1"/>
              <a:t>Sanitizationof</a:t>
            </a:r>
            <a:r>
              <a:rPr lang="en-US" dirty="0"/>
              <a:t> text documents involves removing sensitive information or removing potential </a:t>
            </a:r>
            <a:r>
              <a:rPr lang="en-US" dirty="0" err="1"/>
              <a:t>linkinginformation</a:t>
            </a:r>
            <a:r>
              <a:rPr lang="en-US" dirty="0"/>
              <a:t> that can associate an individual person to the sensitive information </a:t>
            </a:r>
            <a:r>
              <a:rPr lang="en-US" dirty="0" err="1"/>
              <a:t>ina</a:t>
            </a:r>
            <a:r>
              <a:rPr lang="en-US" dirty="0"/>
              <a:t> document. This research direction is in its </a:t>
            </a:r>
            <a:r>
              <a:rPr lang="en-US" dirty="0" err="1"/>
              <a:t>infancy.Kokkinakis</a:t>
            </a:r>
            <a:r>
              <a:rPr lang="en-US" dirty="0"/>
              <a:t> and </a:t>
            </a:r>
            <a:r>
              <a:rPr lang="en-US" dirty="0" err="1"/>
              <a:t>Thurin</a:t>
            </a:r>
            <a:r>
              <a:rPr lang="en-US" dirty="0"/>
              <a:t> [2007] implemented a system for automatically </a:t>
            </a:r>
            <a:r>
              <a:rPr lang="en-US" dirty="0" err="1"/>
              <a:t>anonymizinghospital</a:t>
            </a:r>
            <a:r>
              <a:rPr lang="en-US" dirty="0"/>
              <a:t> discharge letters by identifying and deliberately removing all phrases </a:t>
            </a:r>
            <a:r>
              <a:rPr lang="en-US" dirty="0" err="1"/>
              <a:t>fromclinical</a:t>
            </a:r>
            <a:r>
              <a:rPr lang="en-US" dirty="0"/>
              <a:t> text that satisfy some predefined types of sensitive entities. The </a:t>
            </a:r>
            <a:r>
              <a:rPr lang="en-US" dirty="0" err="1"/>
              <a:t>identificationphase</a:t>
            </a:r>
            <a:r>
              <a:rPr lang="en-US" dirty="0"/>
              <a:t> is achieved by collaborating with an underlying generic named entity recognition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</a:p>
          <a:p>
            <a:pPr marL="0" indent="0">
              <a:buNone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/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linkage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different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T(Job, Sex, Age, </a:t>
            </a:r>
            <a:r>
              <a:rPr lang="de-DE" dirty="0" err="1"/>
              <a:t>Race</a:t>
            </a:r>
            <a:r>
              <a:rPr lang="de-DE" dirty="0"/>
              <a:t>, Disease, </a:t>
            </a:r>
            <a:r>
              <a:rPr lang="de-DE" dirty="0" err="1"/>
              <a:t>Salary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Pharma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intresed</a:t>
            </a:r>
            <a:r>
              <a:rPr lang="de-DE" dirty="0"/>
              <a:t> in </a:t>
            </a:r>
            <a:r>
              <a:rPr lang="de-DE" dirty="0" err="1"/>
              <a:t>diesease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job,sex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intereset</a:t>
            </a:r>
            <a:r>
              <a:rPr lang="de-DE" dirty="0"/>
              <a:t> in JOB, AGE, RACE</a:t>
            </a:r>
          </a:p>
          <a:p>
            <a:pPr marL="0" indent="0">
              <a:buNone/>
            </a:pPr>
            <a:r>
              <a:rPr lang="de-DE" dirty="0" err="1"/>
              <a:t>Relse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{JOB, Sex, Age, </a:t>
            </a:r>
            <a:r>
              <a:rPr lang="de-DE" dirty="0" err="1"/>
              <a:t>Race</a:t>
            </a:r>
            <a:r>
              <a:rPr lang="de-DE" dirty="0"/>
              <a:t>}</a:t>
            </a:r>
          </a:p>
          <a:p>
            <a:r>
              <a:rPr lang="de-DE" dirty="0"/>
              <a:t>- </a:t>
            </a:r>
            <a:r>
              <a:rPr lang="en-US" dirty="0"/>
              <a:t>A drawback is that information is released unnecessarily, in that neither of the two purposes needs all four attributes</a:t>
            </a:r>
          </a:p>
          <a:p>
            <a:pPr marL="0" indent="0">
              <a:buNone/>
            </a:pPr>
            <a:r>
              <a:rPr lang="en-US" dirty="0"/>
              <a:t>You make one for both of them. Problem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816CE3B-BCDB-4B82-9CAB-E0317913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6718"/>
              </p:ext>
            </p:extLst>
          </p:nvPr>
        </p:nvGraphicFramePr>
        <p:xfrm>
          <a:off x="539552" y="1567734"/>
          <a:ext cx="309634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160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6F5005-D8D8-46E8-91DB-9B15DEE5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417"/>
              </p:ext>
            </p:extLst>
          </p:nvPr>
        </p:nvGraphicFramePr>
        <p:xfrm>
          <a:off x="4979864" y="1561282"/>
          <a:ext cx="326402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9DA06F8-F5B8-4686-92F6-17A874E2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1104"/>
              </p:ext>
            </p:extLst>
          </p:nvPr>
        </p:nvGraphicFramePr>
        <p:xfrm>
          <a:off x="2123728" y="3693657"/>
          <a:ext cx="4762069" cy="24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038909483"/>
                    </a:ext>
                  </a:extLst>
                </a:gridCol>
                <a:gridCol w="1306008">
                  <a:extLst>
                    <a:ext uri="{9D8B030D-6E8A-4147-A177-3AD203B41FA5}">
                      <a16:colId xmlns:a16="http://schemas.microsoft.com/office/drawing/2014/main" val="1218478600"/>
                    </a:ext>
                  </a:extLst>
                </a:gridCol>
                <a:gridCol w="858333">
                  <a:extLst>
                    <a:ext uri="{9D8B030D-6E8A-4147-A177-3AD203B41FA5}">
                      <a16:colId xmlns:a16="http://schemas.microsoft.com/office/drawing/2014/main" val="2365763890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898951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734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1483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347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645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48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2312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19785816"/>
                  </a:ext>
                </a:extLst>
              </a:tr>
              <a:tr h="117135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17711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29873"/>
              </p:ext>
            </p:extLst>
          </p:nvPr>
        </p:nvGraphicFramePr>
        <p:xfrm>
          <a:off x="982705" y="1283334"/>
          <a:ext cx="3312368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7B90BD-FE29-40A4-A397-DA638520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0242"/>
              </p:ext>
            </p:extLst>
          </p:nvPr>
        </p:nvGraphicFramePr>
        <p:xfrm>
          <a:off x="299864" y="3226025"/>
          <a:ext cx="4200129" cy="1529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Painting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9630437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C22BFF2-9ED9-413C-9F80-FDF8C7C4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9892"/>
              </p:ext>
            </p:extLst>
          </p:nvPr>
        </p:nvGraphicFramePr>
        <p:xfrm>
          <a:off x="4586002" y="4708559"/>
          <a:ext cx="4200129" cy="127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1927</Words>
  <Application>Microsoft Office PowerPoint</Application>
  <PresentationFormat>Bildschirmpräsentation (4:3)</PresentationFormat>
  <Paragraphs>309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K-ANONYMITY </vt:lpstr>
      <vt:lpstr>Attacks on K-ANONYMITY </vt:lpstr>
      <vt:lpstr>EXTENDED SCENARIOS - Multiple Release Publishing</vt:lpstr>
      <vt:lpstr>EXTENDED SCENARIOS –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High-Dimensional Transaction Data</vt:lpstr>
      <vt:lpstr>High-Dimensional Transaction Data</vt:lpstr>
      <vt:lpstr>Moving Object Data</vt:lpstr>
      <vt:lpstr>Textual Data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195</cp:revision>
  <cp:lastPrinted>1601-01-01T00:00:00Z</cp:lastPrinted>
  <dcterms:created xsi:type="dcterms:W3CDTF">2016-01-24T22:07:33Z</dcterms:created>
  <dcterms:modified xsi:type="dcterms:W3CDTF">2018-01-27T10:29:03Z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