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31" r:id="rId15"/>
    <p:sldId id="320" r:id="rId16"/>
    <p:sldId id="321" r:id="rId17"/>
    <p:sldId id="322" r:id="rId18"/>
    <p:sldId id="323" r:id="rId19"/>
    <p:sldId id="319" r:id="rId20"/>
    <p:sldId id="329" r:id="rId21"/>
    <p:sldId id="312" r:id="rId22"/>
    <p:sldId id="328"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70" autoAdjust="0"/>
  </p:normalViewPr>
  <p:slideViewPr>
    <p:cSldViewPr snapToObjects="1">
      <p:cViewPr>
        <p:scale>
          <a:sx n="75" d="100"/>
          <a:sy n="75" d="100"/>
        </p:scale>
        <p:origin x="2616" y="17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04.02.2018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a:t>
            </a:r>
          </a:p>
          <a:p>
            <a:r>
              <a:rPr lang="en-US" sz="1200" b="0" i="0" u="none" strike="noStrike" kern="1200" baseline="0" dirty="0">
                <a:solidFill>
                  <a:schemeClr val="tx1"/>
                </a:solidFill>
                <a:latin typeface="Arial" charset="0"/>
                <a:ea typeface="+mn-ea"/>
                <a:cs typeface="+mn-cs"/>
              </a:rPr>
              <a:t>char</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idea of generalizing an attribute is a simple concept. A value is replaced by a less specific, more general value that is faithful to the original.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a:t>
            </a:r>
          </a:p>
          <a:p>
            <a:r>
              <a:rPr lang="en-US" sz="1200" b="0" i="0" u="none" strike="noStrike" kern="1200" baseline="0" dirty="0">
                <a:solidFill>
                  <a:schemeClr val="tx1"/>
                </a:solidFill>
                <a:latin typeface="Arial" charset="0"/>
                <a:ea typeface="+mn-ea"/>
                <a:cs typeface="+mn-cs"/>
              </a:rPr>
              <a:t>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 introduced by Sweeney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1D1614-3ADC-4DE3-8C51-A7417C1EDD56}"/>
              </a:ext>
            </a:extLst>
          </p:cNvPr>
          <p:cNvSpPr>
            <a:spLocks noGrp="1"/>
          </p:cNvSpPr>
          <p:nvPr>
            <p:ph type="body" sz="quarter" idx="13"/>
          </p:nvPr>
        </p:nvSpPr>
        <p:spPr/>
        <p:txBody>
          <a:bodyPr/>
          <a:lstStyle/>
          <a:p>
            <a:r>
              <a:rPr lang="en-US" dirty="0"/>
              <a:t>Calculate information loss/distortion:</a:t>
            </a:r>
          </a:p>
          <a:p>
            <a:pPr lvl="1"/>
            <a:r>
              <a:rPr lang="en-US" dirty="0"/>
              <a:t>Modification rate:</a:t>
            </a:r>
          </a:p>
          <a:p>
            <a:pPr lvl="2"/>
            <a:r>
              <a:rPr lang="en-US" dirty="0"/>
              <a:t>The fraction of cells being modified</a:t>
            </a:r>
          </a:p>
          <a:p>
            <a:pPr lvl="2"/>
            <a:r>
              <a:rPr lang="en-US" dirty="0"/>
              <a:t>Does not consider hierarchical structures</a:t>
            </a:r>
          </a:p>
          <a:p>
            <a:pPr lvl="1"/>
            <a:r>
              <a:rPr lang="en-US" dirty="0"/>
              <a:t>Weighted hierarchical Distance</a:t>
            </a:r>
          </a:p>
          <a:p>
            <a:pPr lvl="2"/>
            <a:r>
              <a:rPr lang="en-US" dirty="0"/>
              <a:t>Uniformed Weight: wj,j-1 = 1 (where 2&lt;= j&lt;=h)</a:t>
            </a:r>
          </a:p>
          <a:p>
            <a:pPr lvl="2"/>
            <a:r>
              <a:rPr lang="en-US" dirty="0"/>
              <a:t>Or height weight </a:t>
            </a:r>
          </a:p>
          <a:p>
            <a:pPr lvl="2"/>
            <a:endParaRPr lang="en-US" dirty="0"/>
          </a:p>
          <a:p>
            <a:pPr lvl="1"/>
            <a:endParaRPr lang="en-US" dirty="0"/>
          </a:p>
        </p:txBody>
      </p:sp>
      <p:sp>
        <p:nvSpPr>
          <p:cNvPr id="3" name="Datumsplatzhalter 2">
            <a:extLst>
              <a:ext uri="{FF2B5EF4-FFF2-40B4-BE49-F238E27FC236}">
                <a16:creationId xmlns:a16="http://schemas.microsoft.com/office/drawing/2014/main" id="{43E853D6-46C1-4523-ACD1-ED97431F810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C730658-4EC4-4585-854A-66ACA12C51F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FAB273A-C162-4643-B876-9030E30E092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0E078E46-7095-4E2A-B4DE-B56C7B703DA6}"/>
              </a:ext>
            </a:extLst>
          </p:cNvPr>
          <p:cNvSpPr>
            <a:spLocks noGrp="1"/>
          </p:cNvSpPr>
          <p:nvPr>
            <p:ph type="title"/>
          </p:nvPr>
        </p:nvSpPr>
        <p:spPr/>
        <p:txBody>
          <a:bodyPr/>
          <a:lstStyle/>
          <a:p>
            <a:r>
              <a:rPr lang="en-US" dirty="0"/>
              <a:t>Quality of k-anonymization</a:t>
            </a:r>
          </a:p>
        </p:txBody>
      </p:sp>
      <p:pic>
        <p:nvPicPr>
          <p:cNvPr id="8" name="Grafik 7">
            <a:extLst>
              <a:ext uri="{FF2B5EF4-FFF2-40B4-BE49-F238E27FC236}">
                <a16:creationId xmlns:a16="http://schemas.microsoft.com/office/drawing/2014/main" id="{41925E0A-3354-4A62-925F-B526D0B4E84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20662" y="3429000"/>
            <a:ext cx="2985143" cy="495238"/>
          </a:xfrm>
          <a:prstGeom prst="rect">
            <a:avLst/>
          </a:prstGeom>
        </p:spPr>
      </p:pic>
    </p:spTree>
    <p:extLst>
      <p:ext uri="{BB962C8B-B14F-4D97-AF65-F5344CB8AC3E}">
        <p14:creationId xmlns:p14="http://schemas.microsoft.com/office/powerpoint/2010/main" val="104205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Suppression refers to removing a certain attribute value</a:t>
            </a:r>
            <a:endParaRPr lang="en-US" i="1" dirty="0"/>
          </a:p>
          <a:p>
            <a:r>
              <a:rPr lang="en-US" dirty="0"/>
              <a:t>Some </a:t>
            </a:r>
            <a:r>
              <a:rPr lang="en-US" dirty="0" err="1"/>
              <a:t>algorthim</a:t>
            </a:r>
            <a:r>
              <a:rPr lang="en-US" dirty="0"/>
              <a:t> work with </a:t>
            </a:r>
            <a:r>
              <a:rPr lang="en-US" dirty="0" err="1"/>
              <a:t>maxsup</a:t>
            </a:r>
            <a:endParaRPr lang="en-US" dirty="0"/>
          </a:p>
          <a:p>
            <a:r>
              <a:rPr lang="en-US" dirty="0"/>
              <a:t>Generalizing: a value is replaced by a less specific, more general value </a:t>
            </a:r>
          </a:p>
          <a:p>
            <a:r>
              <a:rPr lang="en-US" dirty="0"/>
              <a:t>Generalization include Suppression </a:t>
            </a:r>
          </a:p>
          <a:p>
            <a:r>
              <a:rPr lang="en-US" dirty="0"/>
              <a:t>There is no </a:t>
            </a:r>
            <a:r>
              <a:rPr lang="en-US" dirty="0" err="1"/>
              <a:t>compination</a:t>
            </a:r>
            <a:r>
              <a:rPr lang="en-US" dirty="0"/>
              <a:t> between optimal k-anonymity and </a:t>
            </a:r>
            <a:r>
              <a:rPr lang="en-US" dirty="0" err="1"/>
              <a:t>dataquality</a:t>
            </a:r>
            <a:endParaRPr lang="en-US" dirty="0"/>
          </a:p>
          <a:p>
            <a:r>
              <a:rPr lang="en-US" dirty="0"/>
              <a:t>Problem: </a:t>
            </a:r>
            <a:r>
              <a:rPr lang="en-US" dirty="0" err="1"/>
              <a:t>Supression</a:t>
            </a:r>
            <a:r>
              <a:rPr lang="en-US" dirty="0"/>
              <a:t>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a:t>K-Anonymity Generalization and 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a:t>K-Anonymity - Information Loss 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1980406" y="360156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8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r>
              <a:rPr lang="en-US" sz="1600" dirty="0"/>
              <a:t>Now that we have the k-minimal nodes, these are compared n terms of their information loss and the node with the smallest information loss is selected as the globally optimal solution. Because of the monotonicity property, the k-minimal node with the smallest information loss must also have the smallest information loss among all k-anonymous nodes in the lattice.</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a:t>The OLA 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de-DE" dirty="0"/>
              <a:t>Location-</a:t>
            </a:r>
            <a:r>
              <a:rPr lang="de-DE" dirty="0" err="1"/>
              <a:t>based</a:t>
            </a:r>
            <a:r>
              <a:rPr lang="de-DE" dirty="0"/>
              <a:t> </a:t>
            </a:r>
            <a:r>
              <a:rPr lang="de-DE" dirty="0" err="1"/>
              <a:t>services</a:t>
            </a:r>
            <a:r>
              <a:rPr lang="de-DE" dirty="0"/>
              <a:t> (LBS)</a:t>
            </a:r>
          </a:p>
          <a:p>
            <a:r>
              <a:rPr lang="en-US" dirty="0"/>
              <a:t>location k-anonymity demands that location information contained in a message sent from a mobile user to a LBS should be indistinguishable from at least k−1 other messages from different mobile nodes</a:t>
            </a:r>
          </a:p>
          <a:p>
            <a:r>
              <a:rPr lang="de-DE" dirty="0"/>
              <a:t>Location </a:t>
            </a:r>
            <a:r>
              <a:rPr lang="de-DE" dirty="0" err="1"/>
              <a:t>can</a:t>
            </a:r>
            <a:r>
              <a:rPr lang="de-DE" dirty="0"/>
              <a:t> </a:t>
            </a:r>
            <a:r>
              <a:rPr lang="de-DE" dirty="0" err="1"/>
              <a:t>be</a:t>
            </a:r>
            <a:r>
              <a:rPr lang="de-DE" dirty="0"/>
              <a:t> a quasi – </a:t>
            </a:r>
            <a:r>
              <a:rPr lang="de-DE" dirty="0" err="1"/>
              <a:t>Idendifier</a:t>
            </a:r>
            <a:r>
              <a:rPr lang="de-DE" dirty="0"/>
              <a:t> </a:t>
            </a:r>
          </a:p>
          <a:p>
            <a:r>
              <a:rPr lang="de-DE" dirty="0" err="1"/>
              <a:t>Spatial</a:t>
            </a:r>
            <a:r>
              <a:rPr lang="de-DE" dirty="0"/>
              <a:t> </a:t>
            </a:r>
            <a:r>
              <a:rPr lang="de-DE" dirty="0" err="1"/>
              <a:t>cloaking</a:t>
            </a:r>
            <a:r>
              <a:rPr lang="de-DE" dirty="0"/>
              <a:t> and Temporal </a:t>
            </a:r>
            <a:r>
              <a:rPr lang="de-DE" dirty="0" err="1"/>
              <a:t>cloaking</a:t>
            </a:r>
            <a:endParaRPr lang="de-DE" dirty="0"/>
          </a:p>
          <a:p>
            <a:r>
              <a:rPr lang="de-DE" dirty="0"/>
              <a:t>Usability and </a:t>
            </a:r>
            <a:r>
              <a:rPr lang="de-DE" dirty="0" err="1"/>
              <a:t>anonymity</a:t>
            </a:r>
            <a:r>
              <a:rPr lang="de-DE" dirty="0"/>
              <a:t>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19</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a:t>6. Datatyp - Moving Object Data</a:t>
            </a:r>
            <a:endParaRPr lang="de-DE" dirty="0"/>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Basics</a:t>
            </a:r>
          </a:p>
          <a:p>
            <a:pPr marL="0" indent="0">
              <a:buNone/>
            </a:pPr>
            <a:r>
              <a:rPr lang="de-DE" dirty="0"/>
              <a:t>2. k-anonymity</a:t>
            </a:r>
          </a:p>
          <a:p>
            <a:pPr marL="0" indent="0">
              <a:buNone/>
            </a:pPr>
            <a:r>
              <a:rPr lang="de-DE" dirty="0"/>
              <a:t>3. OLA</a:t>
            </a:r>
          </a:p>
          <a:p>
            <a:pPr marL="0" indent="0">
              <a:buNone/>
            </a:pPr>
            <a:r>
              <a:rPr lang="de-DE" dirty="0"/>
              <a:t>4. 2. Algorithmus</a:t>
            </a:r>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646331"/>
          </a:xfrm>
          <a:prstGeom prst="rect">
            <a:avLst/>
          </a:prstGeom>
          <a:noFill/>
        </p:spPr>
        <p:txBody>
          <a:bodyPr wrap="square" rtlCol="0">
            <a:spAutoFit/>
          </a:bodyPr>
          <a:lstStyle/>
          <a:p>
            <a:r>
              <a:rPr lang="de-DE" dirty="0" err="1">
                <a:solidFill>
                  <a:srgbClr val="FF0000"/>
                </a:solidFill>
              </a:rPr>
              <a:t>Anonymity</a:t>
            </a:r>
            <a:r>
              <a:rPr lang="de-DE" dirty="0">
                <a:solidFill>
                  <a:srgbClr val="FF0000"/>
                </a:solidFill>
              </a:rPr>
              <a:t> </a:t>
            </a:r>
            <a:r>
              <a:rPr lang="de-DE" dirty="0" err="1">
                <a:solidFill>
                  <a:srgbClr val="FF0000"/>
                </a:solidFill>
              </a:rPr>
              <a:t>can</a:t>
            </a:r>
            <a:r>
              <a:rPr lang="de-DE" dirty="0">
                <a:solidFill>
                  <a:srgbClr val="FF0000"/>
                </a:solidFill>
              </a:rPr>
              <a:t> </a:t>
            </a:r>
            <a:r>
              <a:rPr lang="de-DE" dirty="0" err="1">
                <a:solidFill>
                  <a:srgbClr val="FF0000"/>
                </a:solidFill>
              </a:rPr>
              <a:t>cost</a:t>
            </a:r>
            <a:r>
              <a:rPr lang="de-DE" dirty="0">
                <a:solidFill>
                  <a:srgbClr val="FF0000"/>
                </a:solidFill>
              </a:rPr>
              <a:t> Utility </a:t>
            </a:r>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a:t>
            </a:r>
            <a:r>
              <a:rPr lang="de-DE" sz="2400" b="1" dirty="0" err="1"/>
              <a:t>Datatype</a:t>
            </a:r>
            <a:r>
              <a:rPr lang="de-DE" sz="2400" b="1" dirty="0"/>
              <a:t>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a:t>Transaction data is high-dimensional</a:t>
            </a:r>
          </a:p>
          <a:p>
            <a:r>
              <a:rPr lang="en-US"/>
              <a:t>Each dimension could be a potential </a:t>
            </a:r>
            <a:r>
              <a:rPr lang="en-US" i="1"/>
              <a:t>QID </a:t>
            </a:r>
            <a:r>
              <a:rPr lang="en-US"/>
              <a:t>attribute</a:t>
            </a:r>
          </a:p>
          <a:p>
            <a:r>
              <a:rPr lang="de-DE"/>
              <a:t>Curse of high-dimensionality</a:t>
            </a:r>
          </a:p>
          <a:p>
            <a:r>
              <a:rPr lang="de-DE"/>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21</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22</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1469,066"/>
  <p:tag name="LATEXADDIN" val="\documentclass{article}&#10;\usepackage{amsmath}&#10;\pagestyle{empty}&#10;\begin{document}&#10;&#10;$ WHD (p, q) = \frac{\sum_{j=q+1}^{p} \omega_{j,j-1}}{\sum_{j=2}^{h} \omega_{j,j-1}} $&#10;&#10;&#10;\end{document}"/>
  <p:tag name="IGUANATEXSIZE" val="20"/>
  <p:tag name="IGUANATEXCURSOR" val="167"/>
  <p:tag name="TRANSPARENCY" val="Wahr"/>
  <p:tag name="FILENAME" val=""/>
  <p:tag name="LATEXENGINEID" val="0"/>
  <p:tag name="TEMPFOLDER" val="c:\temp\"/>
  <p:tag name="LATEXFORMHEIGHT" val="312"/>
  <p:tag name="LATEXFORMWIDTH" val="384"/>
  <p:tag name="LATEXFORMWRAP" val="Wahr"/>
  <p:tag name="BITMAPVECTOR" val="0"/>
</p:tagLst>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3262</Words>
  <Application>Microsoft Office PowerPoint</Application>
  <PresentationFormat>Bildschirmpräsentation (4:3)</PresentationFormat>
  <Paragraphs>358</Paragraphs>
  <Slides>23</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Quality of k-anonymization</vt:lpstr>
      <vt:lpstr>Optimal K-Anonymity</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320</cp:revision>
  <cp:lastPrinted>2018-01-29T10:26:05Z</cp:lastPrinted>
  <dcterms:created xsi:type="dcterms:W3CDTF">2016-01-24T22:07:33Z</dcterms:created>
  <dcterms:modified xsi:type="dcterms:W3CDTF">2018-02-04T15:28:31Z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