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3"/>
  </p:sldMasterIdLst>
  <p:notesMasterIdLst>
    <p:notesMasterId r:id="rId34"/>
  </p:notesMasterIdLst>
  <p:handoutMasterIdLst>
    <p:handoutMasterId r:id="rId35"/>
  </p:handoutMasterIdLst>
  <p:sldIdLst>
    <p:sldId id="256" r:id="rId4"/>
    <p:sldId id="301" r:id="rId5"/>
    <p:sldId id="297" r:id="rId6"/>
    <p:sldId id="287" r:id="rId7"/>
    <p:sldId id="295" r:id="rId8"/>
    <p:sldId id="294" r:id="rId9"/>
    <p:sldId id="259" r:id="rId10"/>
    <p:sldId id="288" r:id="rId11"/>
    <p:sldId id="289" r:id="rId12"/>
    <p:sldId id="290" r:id="rId13"/>
    <p:sldId id="291" r:id="rId14"/>
    <p:sldId id="296" r:id="rId15"/>
    <p:sldId id="298" r:id="rId16"/>
    <p:sldId id="299" r:id="rId17"/>
    <p:sldId id="300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6" r:id="rId28"/>
    <p:sldId id="315" r:id="rId29"/>
    <p:sldId id="311" r:id="rId30"/>
    <p:sldId id="312" r:id="rId31"/>
    <p:sldId id="313" r:id="rId32"/>
    <p:sldId id="314" r:id="rId33"/>
  </p:sldIdLst>
  <p:sldSz cx="9144000" cy="6858000" type="screen4x3"/>
  <p:notesSz cx="9942513" cy="6761163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A"/>
    <a:srgbClr val="004078"/>
    <a:srgbClr val="003366"/>
    <a:srgbClr val="336699"/>
    <a:srgbClr val="003300"/>
    <a:srgbClr val="FFFFCC"/>
    <a:srgbClr val="660066"/>
    <a:srgbClr val="E6B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445" autoAdjust="0"/>
  </p:normalViewPr>
  <p:slideViewPr>
    <p:cSldViewPr snapToObjects="1">
      <p:cViewPr varScale="1">
        <p:scale>
          <a:sx n="92" d="100"/>
          <a:sy n="92" d="100"/>
        </p:scale>
        <p:origin x="21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1" d="100"/>
          <a:sy n="51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12" tIns="44056" rIns="88112" bIns="44056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1572" y="0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12" tIns="44056" rIns="88112" bIns="4405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5BB45A7C-CD8D-4615-9E21-7904701129AE}" type="datetimeFigureOut">
              <a:rPr lang="de-DE"/>
              <a:pPr/>
              <a:t>30.01.2018</a:t>
            </a:fld>
            <a:endParaRPr lang="de-DE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22423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12" tIns="44056" rIns="88112" bIns="44056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1572" y="6422423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12" tIns="44056" rIns="88112" bIns="4405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E242EFC1-08D3-4DD8-B15E-4C1B55AD07D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94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3" tIns="46486" rIns="92973" bIns="46486" numCol="1" anchor="t" anchorCtr="0" compatLnSpc="1">
            <a:prstTxWarp prst="textNoShape">
              <a:avLst/>
            </a:prstTxWarp>
          </a:bodyPr>
          <a:lstStyle>
            <a:lvl1pPr algn="l" defTabSz="930051">
              <a:defRPr sz="13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1572" y="0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3" tIns="46486" rIns="92973" bIns="46486" numCol="1" anchor="t" anchorCtr="0" compatLnSpc="1">
            <a:prstTxWarp prst="textNoShape">
              <a:avLst/>
            </a:prstTxWarp>
          </a:bodyPr>
          <a:lstStyle>
            <a:lvl1pPr algn="r" defTabSz="930051">
              <a:defRPr sz="13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82950" y="508000"/>
            <a:ext cx="3378200" cy="2533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6030" y="3210164"/>
            <a:ext cx="7950453" cy="3043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3" tIns="46486" rIns="92973" bIns="464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22423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3" tIns="46486" rIns="92973" bIns="46486" numCol="1" anchor="b" anchorCtr="0" compatLnSpc="1">
            <a:prstTxWarp prst="textNoShape">
              <a:avLst/>
            </a:prstTxWarp>
          </a:bodyPr>
          <a:lstStyle>
            <a:lvl1pPr algn="l" defTabSz="930051">
              <a:defRPr sz="13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1572" y="6422423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3" tIns="46486" rIns="92973" bIns="46486" numCol="1" anchor="b" anchorCtr="0" compatLnSpc="1">
            <a:prstTxWarp prst="textNoShape">
              <a:avLst/>
            </a:prstTxWarp>
          </a:bodyPr>
          <a:lstStyle>
            <a:lvl1pPr algn="r" defTabSz="930051">
              <a:defRPr sz="1300" b="0"/>
            </a:lvl1pPr>
          </a:lstStyle>
          <a:p>
            <a:pPr>
              <a:defRPr/>
            </a:pPr>
            <a:fld id="{4351B0B5-D942-48DD-B88D-7AC11D76AF2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61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Entropy l diversity</a:t>
            </a:r>
          </a:p>
          <a:p>
            <a:r>
              <a:rPr lang="en-US" dirty="0"/>
              <a:t>Sometimes this may too restrictive,</a:t>
            </a:r>
          </a:p>
          <a:p>
            <a:r>
              <a:rPr lang="en-US" dirty="0"/>
              <a:t>as the entropy of the entire table may be low if a few</a:t>
            </a:r>
          </a:p>
          <a:p>
            <a:r>
              <a:rPr lang="en-US" dirty="0"/>
              <a:t>values are very common. This leads to the following</a:t>
            </a:r>
          </a:p>
          <a:p>
            <a:r>
              <a:rPr lang="en-US" dirty="0"/>
              <a:t>less conservative notion of -diversity.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067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Transaction data is usually high-dimensional. For example, Amazon.com has several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million catalog items. Each dimension could be a potential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QID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attribute used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for record or attribute linkages; therefore, employing traditional privacy models, such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-anonymity, would require including all dimensions into a single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Due to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curse of high-dimensionality [Aggarwal 2005], it is very likely that lots of data has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 suppressed or generalized to the top-most values in order to satisfy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-anonymity,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even if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is small. Obviously, such anonymous data is useless for data analysis.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any real-life privacy attack, it is unlikely that the attacker would know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quasi-identifying attributes of a target victim due to the effort it would take to gather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every piece of background knowledge. Thus, it is reasonable to bound the attacker’s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background knowledge in the privacy model.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6114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68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t-closeness formalizes the idea of global background knowledge by requiring that the distribution of a sensitive attribute in any equivalence class is close to the distribution of the attribute in the overall table (i.e., the distance between the two distributions should be no more than a threshold t). This effectively limits the amount of individual-specific information an observer can learn.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2074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First, it lacks the flexibility of specifying different</a:t>
            </a:r>
          </a:p>
          <a:p>
            <a:pPr marL="0" indent="0">
              <a:buNone/>
            </a:pPr>
            <a:r>
              <a:rPr lang="en-US" dirty="0"/>
              <a:t>protection levels for different sensitive values.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Second, the </a:t>
            </a:r>
            <a:r>
              <a:rPr lang="en-US" i="1" dirty="0"/>
              <a:t>EMD </a:t>
            </a:r>
            <a:r>
              <a:rPr lang="en-US" dirty="0"/>
              <a:t>function is not suitable </a:t>
            </a:r>
            <a:r>
              <a:rPr lang="de-DE" dirty="0"/>
              <a:t>for preventing attribute linkage on numerical sensitive attributes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dirty="0"/>
              <a:t>Third, enforcing </a:t>
            </a:r>
            <a:r>
              <a:rPr lang="en-US" i="1" dirty="0"/>
              <a:t>t</a:t>
            </a:r>
            <a:r>
              <a:rPr lang="en-US" dirty="0"/>
              <a:t>-closeness would greatly degrade the data utility because it requires the distribution of sensitive values to be the same in all </a:t>
            </a:r>
            <a:r>
              <a:rPr lang="en-US" i="1" dirty="0"/>
              <a:t>qid </a:t>
            </a:r>
            <a:r>
              <a:rPr lang="en-US" dirty="0"/>
              <a:t>groups. This would significantly damage the correlation between </a:t>
            </a:r>
            <a:r>
              <a:rPr lang="en-US" i="1" dirty="0"/>
              <a:t>QID </a:t>
            </a:r>
            <a:r>
              <a:rPr lang="en-US" dirty="0"/>
              <a:t>and sensitive attributes.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4089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Complementary Release Attack: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3282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Let us Suppose that the data publisher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releases one projection view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to one data recipient and releases another projection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view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to another data recipient. Both views are from the same underlying patient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table. Further suppose that the data publisher does not want {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Age, Birthplace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 to be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linked to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Diseaset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When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and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are examined separately,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Age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 40 group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Birthplace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France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group have size 2. However, by joining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and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using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.Job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.Job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an attacker can uniquely identify the record owner in the {40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,France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group, thus linking {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Age, Birthplace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 to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Disease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without difficulty. Moreover, the join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reveals the inference {30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,US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 →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Cancer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with 100% confidence for the record owners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the {30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,US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 group. Such an inference cannot be made when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and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are examined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3615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196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model of continuous data publishing, the data publisher has previously published 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</a:t>
            </a:r>
            <a:r>
              <a:rPr lang="en-US" dirty="0"/>
              <a:t>−1 and now wants to publish </a:t>
            </a:r>
            <a:r>
              <a:rPr lang="en-US" i="1" dirty="0" err="1"/>
              <a:t>Tp</a:t>
            </a:r>
            <a:r>
              <a:rPr lang="en-US" dirty="0"/>
              <a:t>, where </a:t>
            </a:r>
            <a:r>
              <a:rPr lang="en-US" i="1" dirty="0" err="1"/>
              <a:t>Ti</a:t>
            </a:r>
            <a:r>
              <a:rPr lang="en-US" i="1" dirty="0"/>
              <a:t> </a:t>
            </a:r>
            <a:r>
              <a:rPr lang="en-US" dirty="0"/>
              <a:t>is an updated release of</a:t>
            </a:r>
            <a:r>
              <a:rPr lang="en-US" i="1" dirty="0"/>
              <a:t>Ti</a:t>
            </a:r>
            <a:r>
              <a:rPr lang="en-US" dirty="0"/>
              <a:t>−1 with record insertions and/or deletions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9884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Let Table VIII(a) be the first release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1. Let Table VIII(b) be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second release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after inserting a new record. Both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and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satisfy 2-diversity independently.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Suppose the attacker knows that a female lawyer, Alice, has a record in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but not in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1, based on the timestamp that Alice was admitted to a hospital.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attacker can infer that Alice must have contracted either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Flu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Fever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or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HIV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By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comparing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with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1, the attacker can identify that the first two records in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must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 old records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and, thus, infer that Alice must have contracted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HIV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00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7" descr="pppstyles-07-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771" name="Group 6"/>
          <p:cNvGrpSpPr>
            <a:grpSpLocks/>
          </p:cNvGrpSpPr>
          <p:nvPr/>
        </p:nvGrpSpPr>
        <p:grpSpPr bwMode="auto">
          <a:xfrm>
            <a:off x="152400" y="549275"/>
            <a:ext cx="8451850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7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20" name="Rectangle 16"/>
          <p:cNvSpPr>
            <a:spLocks noChangeArrowheads="1"/>
          </p:cNvSpPr>
          <p:nvPr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32777" name="Picture 18" descr="Logo-sw-transparent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715000"/>
            <a:ext cx="914400" cy="912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327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527175"/>
            <a:ext cx="7704138" cy="1470025"/>
          </a:xfrm>
        </p:spPr>
        <p:txBody>
          <a:bodyPr wrap="square"/>
          <a:lstStyle>
            <a:lvl1pPr algn="ctr">
              <a:defRPr b="1" smtClean="0">
                <a:latin typeface="Arial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278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9375" y="3243263"/>
            <a:ext cx="6400800" cy="982662"/>
          </a:xfrm>
          <a:ln algn="ctr"/>
        </p:spPr>
        <p:txBody>
          <a:bodyPr lIns="36000" rIns="18000" anchor="ctr"/>
          <a:lstStyle>
            <a:lvl1pPr marL="0" indent="0" algn="ctr" defTabSz="1081088">
              <a:lnSpc>
                <a:spcPct val="100000"/>
              </a:lnSpc>
              <a:spcBef>
                <a:spcPct val="0"/>
              </a:spcBef>
              <a:buSzTx/>
              <a:buFontTx/>
              <a:buNone/>
              <a:tabLst>
                <a:tab pos="2403475" algn="l"/>
              </a:tabLst>
              <a:defRPr smtClean="0">
                <a:solidFill>
                  <a:srgbClr val="00407A"/>
                </a:solidFill>
                <a:latin typeface="Arial" charset="0"/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444625" y="4941888"/>
            <a:ext cx="6223000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Fakultät WIAI </a:t>
            </a:r>
          </a:p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Otto-Friedrich-Universität Bamberg</a:t>
            </a:r>
          </a:p>
        </p:txBody>
      </p:sp>
      <p:sp>
        <p:nvSpPr>
          <p:cNvPr id="327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3914775" y="4397375"/>
            <a:ext cx="1296988" cy="476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30.01.2018</a:t>
            </a:r>
          </a:p>
        </p:txBody>
      </p:sp>
    </p:spTree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7" descr="pppstyles-07-00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6"/>
          <p:cNvGrpSpPr>
            <a:grpSpLocks/>
          </p:cNvGrpSpPr>
          <p:nvPr userDrawn="1"/>
        </p:nvGrpSpPr>
        <p:grpSpPr bwMode="auto">
          <a:xfrm>
            <a:off x="34925" y="188913"/>
            <a:ext cx="7705725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8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18" name="Rectangle 16"/>
          <p:cNvSpPr>
            <a:spLocks noChangeArrowheads="1"/>
          </p:cNvSpPr>
          <p:nvPr userDrawn="1"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19" name="Picture 18" descr="Logo-sw-transparent_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6026150"/>
            <a:ext cx="573088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30213" y="838200"/>
            <a:ext cx="8570912" cy="5526600"/>
          </a:xfrm>
        </p:spPr>
        <p:txBody>
          <a:bodyPr/>
          <a:lstStyle>
            <a:lvl3pPr marL="717550" indent="-180975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Rectangle 10"/>
          <p:cNvSpPr>
            <a:spLocks noChangeArrowheads="1"/>
          </p:cNvSpPr>
          <p:nvPr userDrawn="1"/>
        </p:nvSpPr>
        <p:spPr bwMode="auto">
          <a:xfrm>
            <a:off x="1981200" y="6524625"/>
            <a:ext cx="62611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algn="r" defTabSz="1081088" eaLnBrk="0" hangingPunct="0">
              <a:tabLst>
                <a:tab pos="2403475" algn="l"/>
              </a:tabLst>
            </a:pPr>
            <a:r>
              <a:rPr lang="de-DE" sz="1200" b="0" dirty="0">
                <a:solidFill>
                  <a:srgbClr val="00407A"/>
                </a:solidFill>
              </a:rPr>
              <a:t>Otto-Friedrich-Universität Bamberg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E620C50A-E15B-46E6-8ED2-422FFD70CEA1}"/>
              </a:ext>
            </a:extLst>
          </p:cNvPr>
          <p:cNvSpPr>
            <a:spLocks noGrp="1"/>
          </p:cNvSpPr>
          <p:nvPr>
            <p:ph type="dt" sz="half" idx="14"/>
            <p:custDataLst>
              <p:custData r:id="rId1"/>
            </p:custDataLst>
          </p:nvPr>
        </p:nvSpPr>
        <p:spPr/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3072F47D-DA7D-48C0-BEC2-01BFAE0091D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Schallner Ludwig, </a:t>
            </a:r>
            <a:r>
              <a:rPr lang="de-DE" dirty="0" err="1"/>
              <a:t>Wiegnand</a:t>
            </a:r>
            <a:r>
              <a:rPr lang="de-DE" dirty="0"/>
              <a:t> Andreas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2543511-3CDA-45A2-B410-7F834D1CC2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3F92FC5C-681C-4049-B8D3-78B41265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0213" y="265113"/>
            <a:ext cx="78867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213" y="838200"/>
            <a:ext cx="8561387" cy="550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err="1"/>
              <a:t>rt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noProof="1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Sixth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31913" y="6208713"/>
            <a:ext cx="12969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l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r>
              <a:rPr lang="de-DE" dirty="0"/>
              <a:t>30.01.2018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55900" y="6308725"/>
            <a:ext cx="5487988" cy="288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r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r>
              <a:rPr lang="de-DE"/>
              <a:t>Fußzeile - Bitte entsprechend anpassen...</a:t>
            </a:r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5338" y="6408738"/>
            <a:ext cx="4778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407A"/>
                </a:solidFill>
              </a:defRPr>
            </a:lvl1pPr>
          </a:lstStyle>
          <a:p>
            <a:fld id="{50E76E58-F275-47A3-BB17-470016A267B6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0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9pPr>
    </p:titleStyle>
    <p:bodyStyle>
      <a:lvl1pPr marL="269875" indent="-26987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7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732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3366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717550" indent="-18097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00407A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987425" indent="-17145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•"/>
        <a:defRPr sz="2000">
          <a:solidFill>
            <a:schemeClr val="tx1"/>
          </a:solidFill>
          <a:latin typeface="+mn-lt"/>
        </a:defRPr>
      </a:lvl4pPr>
      <a:lvl5pPr marL="1350963" indent="-17780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 sz="2000">
          <a:solidFill>
            <a:schemeClr val="tx1"/>
          </a:solidFill>
          <a:latin typeface="+mn-lt"/>
        </a:defRPr>
      </a:lvl5pPr>
      <a:lvl6pPr marL="16002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6pPr>
      <a:lvl7pPr marL="20574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7pPr>
      <a:lvl8pPr marL="25146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8pPr>
      <a:lvl9pPr marL="29718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4850" y="1772816"/>
            <a:ext cx="7704138" cy="1470025"/>
          </a:xfrm>
        </p:spPr>
        <p:txBody>
          <a:bodyPr/>
          <a:lstStyle/>
          <a:p>
            <a:r>
              <a:rPr lang="en-US" b="0" dirty="0"/>
              <a:t>Barriers to the implementation of k-anonymity</a:t>
            </a:r>
            <a:br>
              <a:rPr lang="en-US" b="0" dirty="0"/>
            </a:br>
            <a:r>
              <a:rPr lang="en-US" b="0" dirty="0"/>
              <a:t>and related microdata anonymization techniques</a:t>
            </a:r>
            <a:br>
              <a:rPr lang="en-US" b="0" dirty="0"/>
            </a:br>
            <a:r>
              <a:rPr lang="de-DE" b="0" dirty="0"/>
              <a:t>in a </a:t>
            </a:r>
            <a:r>
              <a:rPr lang="de-DE" b="0" dirty="0" err="1"/>
              <a:t>realworld</a:t>
            </a:r>
            <a:r>
              <a:rPr lang="de-DE" b="0" dirty="0"/>
              <a:t> </a:t>
            </a:r>
            <a:r>
              <a:rPr lang="de-DE" b="0" dirty="0" err="1"/>
              <a:t>application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9632" y="4005064"/>
            <a:ext cx="6400800" cy="982662"/>
          </a:xfrm>
        </p:spPr>
        <p:txBody>
          <a:bodyPr/>
          <a:lstStyle/>
          <a:p>
            <a:r>
              <a:rPr lang="de-DE" dirty="0"/>
              <a:t>Andreas Wiegand</a:t>
            </a:r>
          </a:p>
          <a:p>
            <a:r>
              <a:rPr lang="de-DE" dirty="0"/>
              <a:t>Ludwig </a:t>
            </a:r>
            <a:r>
              <a:rPr lang="de-DE" dirty="0" err="1"/>
              <a:t>Schallner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082305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716006-562A-43E3-9DDE-A104B3493D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Based on order of tuples in the released data</a:t>
            </a:r>
          </a:p>
          <a:p>
            <a:pPr lvl="1"/>
            <a:r>
              <a:rPr lang="en-US" dirty="0"/>
              <a:t>Often used in real world</a:t>
            </a:r>
          </a:p>
          <a:p>
            <a:pPr lvl="2"/>
            <a:r>
              <a:rPr lang="en-US" dirty="0"/>
              <a:t>release of sensitive data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3AB6C9-0DB8-4D81-A14E-52B661D2CC8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049113-3CC5-4ACC-BE03-43D9B950C6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EDDA99-AB0E-4825-AFC1-0682F00360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530D40E-2D43-4755-A8FC-A78B2B5D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Unsorted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Attacks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2418571-4529-411F-B64C-DF801EE1C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470" y="2782583"/>
            <a:ext cx="4725059" cy="2372056"/>
          </a:xfrm>
          <a:prstGeom prst="rect">
            <a:avLst/>
          </a:prstGeom>
        </p:spPr>
      </p:pic>
      <p:sp>
        <p:nvSpPr>
          <p:cNvPr id="7" name="Pfeil: nach oben 6">
            <a:extLst>
              <a:ext uri="{FF2B5EF4-FFF2-40B4-BE49-F238E27FC236}">
                <a16:creationId xmlns:a16="http://schemas.microsoft.com/office/drawing/2014/main" id="{32A3DA81-67B0-412B-AD13-622A9A050DD2}"/>
              </a:ext>
            </a:extLst>
          </p:cNvPr>
          <p:cNvSpPr/>
          <p:nvPr/>
        </p:nvSpPr>
        <p:spPr>
          <a:xfrm rot="14538008">
            <a:off x="6805019" y="3664232"/>
            <a:ext cx="415600" cy="4156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9" name="Pfeil: nach oben 8">
            <a:extLst>
              <a:ext uri="{FF2B5EF4-FFF2-40B4-BE49-F238E27FC236}">
                <a16:creationId xmlns:a16="http://schemas.microsoft.com/office/drawing/2014/main" id="{23E141D4-90C0-4ADD-AAC0-C94A5F3656AF}"/>
              </a:ext>
            </a:extLst>
          </p:cNvPr>
          <p:cNvSpPr/>
          <p:nvPr/>
        </p:nvSpPr>
        <p:spPr>
          <a:xfrm rot="1495549">
            <a:off x="3836350" y="5063264"/>
            <a:ext cx="415600" cy="4156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629483C-59DF-473B-92E3-EB230628E392}"/>
              </a:ext>
            </a:extLst>
          </p:cNvPr>
          <p:cNvSpPr txBox="1"/>
          <p:nvPr/>
        </p:nvSpPr>
        <p:spPr>
          <a:xfrm>
            <a:off x="2628900" y="543593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Generation of race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EF50669-3AB0-4CE1-8434-7A16472C3F23}"/>
              </a:ext>
            </a:extLst>
          </p:cNvPr>
          <p:cNvSpPr txBox="1"/>
          <p:nvPr/>
        </p:nvSpPr>
        <p:spPr>
          <a:xfrm>
            <a:off x="7071890" y="3412037"/>
            <a:ext cx="1483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Generation of ZIP</a:t>
            </a:r>
          </a:p>
        </p:txBody>
      </p:sp>
    </p:spTree>
    <p:extLst>
      <p:ext uri="{BB962C8B-B14F-4D97-AF65-F5344CB8AC3E}">
        <p14:creationId xmlns:p14="http://schemas.microsoft.com/office/powerpoint/2010/main" val="4161008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82F42DF-6375-4386-98AE-E1280CE9F6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Prior examples, all attributes were quasi-identifier</a:t>
            </a:r>
          </a:p>
          <a:p>
            <a:pPr lvl="1"/>
            <a:r>
              <a:rPr lang="en-US" dirty="0"/>
              <a:t>Not typical in the real world </a:t>
            </a:r>
            <a:r>
              <a:rPr lang="en-US" dirty="0">
                <a:sym typeface="Wingdings" panose="05000000000000000000" pitchFamily="2" charset="2"/>
              </a:rPr>
              <a:t> subsequent releases are common</a:t>
            </a:r>
            <a:r>
              <a:rPr lang="en-US" dirty="0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ABE376-BDA0-4305-B6BE-8D8C0BF64F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B0631A-ED17-4091-AB67-4D7FF760FE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6C0578-B337-493E-B4B8-D6D431BE9F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FAFF667-F48A-47B4-86AA-4A7AF69D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Release Attack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80D9E64-9A88-4AAF-BDC6-08056EF01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42332"/>
            <a:ext cx="4172532" cy="2829320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14169D4-2195-444C-97CE-A5F9FC3349FB}"/>
              </a:ext>
            </a:extLst>
          </p:cNvPr>
          <p:cNvSpPr/>
          <p:nvPr/>
        </p:nvSpPr>
        <p:spPr>
          <a:xfrm>
            <a:off x="5436096" y="3349312"/>
            <a:ext cx="774020" cy="71343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6F83077-1A4A-4171-940A-68CA51561AEF}"/>
              </a:ext>
            </a:extLst>
          </p:cNvPr>
          <p:cNvSpPr txBox="1"/>
          <p:nvPr/>
        </p:nvSpPr>
        <p:spPr>
          <a:xfrm>
            <a:off x="6173366" y="3198196"/>
            <a:ext cx="20145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/>
              <a:t>Are unique     </a:t>
            </a:r>
            <a:r>
              <a:rPr lang="en-US" sz="2000" b="0" dirty="0">
                <a:sym typeface="Wingdings" panose="05000000000000000000" pitchFamily="2" charset="2"/>
              </a:rPr>
              <a:t>  subsequent release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04036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82F42DF-6375-4386-98AE-E1280CE9F6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Linking both tables on {Problem}</a:t>
            </a:r>
          </a:p>
          <a:p>
            <a:pPr lvl="1"/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ABE376-BDA0-4305-B6BE-8D8C0BF64F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B0631A-ED17-4091-AB67-4D7FF760FE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6C0578-B337-493E-B4B8-D6D431BE9F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FAFF667-F48A-47B4-86AA-4A7AF69D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Release Attack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873F260-AEA6-4E2E-8184-8CA0869E93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2"/>
          <a:stretch/>
        </p:blipFill>
        <p:spPr>
          <a:xfrm>
            <a:off x="4864348" y="1416863"/>
            <a:ext cx="3195856" cy="222871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BAAFAD1-ADC1-45CA-A858-640B74637F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63"/>
          <a:stretch/>
        </p:blipFill>
        <p:spPr>
          <a:xfrm>
            <a:off x="634941" y="1415459"/>
            <a:ext cx="3248505" cy="222871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8226B20-2B97-4934-872A-B6AA063F9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951755"/>
            <a:ext cx="2947607" cy="2059937"/>
          </a:xfrm>
          <a:prstGeom prst="rect">
            <a:avLst/>
          </a:prstGeom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DD498C96-9F6C-4C92-B90F-1A052180AD04}"/>
              </a:ext>
            </a:extLst>
          </p:cNvPr>
          <p:cNvSpPr/>
          <p:nvPr/>
        </p:nvSpPr>
        <p:spPr>
          <a:xfrm>
            <a:off x="4701757" y="4583144"/>
            <a:ext cx="774020" cy="71343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C01D92A-91D7-483A-B70A-8EFB67811A17}"/>
              </a:ext>
            </a:extLst>
          </p:cNvPr>
          <p:cNvSpPr txBox="1"/>
          <p:nvPr/>
        </p:nvSpPr>
        <p:spPr>
          <a:xfrm>
            <a:off x="1111834" y="3564200"/>
            <a:ext cx="229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Released table 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022F68A-AEAC-4556-BE0A-878D4DAC8439}"/>
              </a:ext>
            </a:extLst>
          </p:cNvPr>
          <p:cNvSpPr txBox="1"/>
          <p:nvPr/>
        </p:nvSpPr>
        <p:spPr>
          <a:xfrm>
            <a:off x="5314917" y="3601777"/>
            <a:ext cx="229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Released table 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E7045DB-CB22-4938-B6CF-2F0DC2898601}"/>
              </a:ext>
            </a:extLst>
          </p:cNvPr>
          <p:cNvSpPr txBox="1"/>
          <p:nvPr/>
        </p:nvSpPr>
        <p:spPr>
          <a:xfrm>
            <a:off x="1946116" y="5987788"/>
            <a:ext cx="229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Linked table of table 1 and 2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E27042C-B6A3-40E3-815E-0CC13AFB8708}"/>
              </a:ext>
            </a:extLst>
          </p:cNvPr>
          <p:cNvSpPr txBox="1"/>
          <p:nvPr/>
        </p:nvSpPr>
        <p:spPr>
          <a:xfrm>
            <a:off x="5336740" y="4432028"/>
            <a:ext cx="21155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/>
              <a:t>Are unique</a:t>
            </a:r>
            <a:br>
              <a:rPr lang="en-US" sz="2000" b="0" dirty="0"/>
            </a:br>
            <a:r>
              <a:rPr lang="en-US" sz="2000" b="0" dirty="0"/>
              <a:t>Fix: table 2 is based on table 1</a:t>
            </a:r>
          </a:p>
        </p:txBody>
      </p:sp>
    </p:spTree>
    <p:extLst>
      <p:ext uri="{BB962C8B-B14F-4D97-AF65-F5344CB8AC3E}">
        <p14:creationId xmlns:p14="http://schemas.microsoft.com/office/powerpoint/2010/main" val="302178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18C46945-AD05-4FAB-A28A-B0760EC3A1B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Definition:</a:t>
                </a:r>
              </a:p>
              <a:p>
                <a:pPr lvl="1"/>
                <a:r>
                  <a:rPr lang="en-US" dirty="0"/>
                  <a:t>A table is l-diverse if there are at least l “</a:t>
                </a:r>
                <a:r>
                  <a:rPr lang="en-US" b="1" dirty="0"/>
                  <a:t>well represented</a:t>
                </a:r>
                <a:r>
                  <a:rPr lang="en-US" dirty="0"/>
                  <a:t>” values for the sensitive attribute</a:t>
                </a:r>
              </a:p>
              <a:p>
                <a:r>
                  <a:rPr lang="en-US" dirty="0"/>
                  <a:t>Distinct l-diversity</a:t>
                </a:r>
              </a:p>
              <a:p>
                <a:pPr lvl="1"/>
                <a:r>
                  <a:rPr lang="en-US" dirty="0"/>
                  <a:t>The simplest definition </a:t>
                </a:r>
              </a:p>
              <a:p>
                <a:pPr lvl="2"/>
                <a:r>
                  <a:rPr lang="en-US" dirty="0"/>
                  <a:t>ensures that at least </a:t>
                </a:r>
                <a:r>
                  <a:rPr lang="en-US" i="1" dirty="0"/>
                  <a:t>l</a:t>
                </a:r>
                <a:r>
                  <a:rPr lang="en-US" dirty="0"/>
                  <a:t> distinct values for the sensitive field</a:t>
                </a:r>
              </a:p>
              <a:p>
                <a:r>
                  <a:rPr lang="en-US" dirty="0"/>
                  <a:t>Entropy l-diversity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l-diversity if for every equivalence class E, Entropy(E) ≥ log l 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18C46945-AD05-4FAB-A28A-B0760EC3A1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356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47FE7D-B712-4418-99A5-34C36589CF8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A8983E-DF29-4EBC-AD6B-2651C7AFF0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B5DF7C-AA19-485B-AD25-307B8FD270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AC9209-5E89-4065-840E-6FECF1F8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L-Diversity</a:t>
            </a:r>
          </a:p>
        </p:txBody>
      </p:sp>
    </p:spTree>
    <p:extLst>
      <p:ext uri="{BB962C8B-B14F-4D97-AF65-F5344CB8AC3E}">
        <p14:creationId xmlns:p14="http://schemas.microsoft.com/office/powerpoint/2010/main" val="3387551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B941A83-4BB8-4716-8A05-BDBD6A692F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Recursive (</a:t>
            </a:r>
            <a:r>
              <a:rPr lang="en-US" i="1" dirty="0"/>
              <a:t>c, l</a:t>
            </a:r>
            <a:r>
              <a:rPr lang="en-US" dirty="0"/>
              <a:t>)-diversity.</a:t>
            </a:r>
          </a:p>
          <a:p>
            <a:pPr lvl="1"/>
            <a:r>
              <a:rPr lang="en-US" dirty="0"/>
              <a:t>Makes sure that most frequent values not too often and</a:t>
            </a:r>
          </a:p>
          <a:p>
            <a:pPr lvl="1"/>
            <a:r>
              <a:rPr lang="en-US" dirty="0"/>
              <a:t>Most less frequent not too rarely</a:t>
            </a:r>
          </a:p>
          <a:p>
            <a:pPr lvl="1"/>
            <a:r>
              <a:rPr lang="en-US" dirty="0"/>
              <a:t>Compromise between the prior ones </a:t>
            </a:r>
          </a:p>
          <a:p>
            <a:pPr lvl="2"/>
            <a:r>
              <a:rPr lang="en-US" dirty="0"/>
              <a:t>Let</a:t>
            </a:r>
            <a:r>
              <a:rPr lang="en-US" i="1" dirty="0"/>
              <a:t> m </a:t>
            </a:r>
            <a:r>
              <a:rPr lang="en-US" dirty="0"/>
              <a:t>be the number of values in a equivalent class</a:t>
            </a:r>
          </a:p>
          <a:p>
            <a:pPr lvl="2"/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i="1" dirty="0" err="1"/>
              <a:t>r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, l &lt;= </a:t>
            </a:r>
            <a:r>
              <a:rPr lang="en-US" dirty="0" err="1"/>
              <a:t>i</a:t>
            </a:r>
            <a:r>
              <a:rPr lang="en-US" dirty="0"/>
              <a:t> &lt;= m</a:t>
            </a:r>
          </a:p>
          <a:p>
            <a:pPr lvl="2"/>
            <a:r>
              <a:rPr lang="en-US" dirty="0"/>
              <a:t>Then </a:t>
            </a:r>
            <a:r>
              <a:rPr lang="en-US" i="1" dirty="0"/>
              <a:t>E </a:t>
            </a:r>
            <a:r>
              <a:rPr lang="en-US" dirty="0"/>
              <a:t>is said to have recursive ((</a:t>
            </a:r>
            <a:r>
              <a:rPr lang="en-US" i="1" dirty="0"/>
              <a:t>c, l</a:t>
            </a:r>
            <a:r>
              <a:rPr lang="en-US" dirty="0"/>
              <a:t>)-diversity if </a:t>
            </a:r>
            <a:r>
              <a:rPr lang="en-US" i="1" dirty="0"/>
              <a:t>r</a:t>
            </a:r>
            <a:r>
              <a:rPr lang="en-US" sz="1800" baseline="-25000" dirty="0"/>
              <a:t>1</a:t>
            </a:r>
            <a:r>
              <a:rPr lang="en-US" baseline="-25000" dirty="0"/>
              <a:t> </a:t>
            </a:r>
            <a:r>
              <a:rPr lang="en-US" i="1" dirty="0"/>
              <a:t>&lt; c</a:t>
            </a:r>
            <a:r>
              <a:rPr lang="en-US" dirty="0"/>
              <a:t>(</a:t>
            </a:r>
            <a:r>
              <a:rPr lang="en-US" i="1" dirty="0" err="1"/>
              <a:t>r</a:t>
            </a:r>
            <a:r>
              <a:rPr lang="en-US" sz="1800" i="1" baseline="-25000" dirty="0" err="1"/>
              <a:t>l</a:t>
            </a:r>
            <a:r>
              <a:rPr lang="en-US" sz="400" i="1" dirty="0"/>
              <a:t> </a:t>
            </a:r>
            <a:r>
              <a:rPr lang="en-US" dirty="0"/>
              <a:t>+</a:t>
            </a:r>
            <a:r>
              <a:rPr lang="en-US" i="1" dirty="0"/>
              <a:t>r</a:t>
            </a:r>
            <a:r>
              <a:rPr lang="en-US" i="1" baseline="-25000" dirty="0"/>
              <a:t>l+1</a:t>
            </a:r>
            <a:r>
              <a:rPr lang="en-US" dirty="0"/>
              <a:t>+.</a:t>
            </a:r>
            <a:r>
              <a:rPr lang="en-US" i="1" dirty="0"/>
              <a:t>..</a:t>
            </a:r>
            <a:r>
              <a:rPr lang="en-US" dirty="0"/>
              <a:t>+</a:t>
            </a:r>
            <a:r>
              <a:rPr lang="en-US" i="1" dirty="0" err="1"/>
              <a:t>r</a:t>
            </a:r>
            <a:r>
              <a:rPr lang="en-US" i="1" baseline="-25000" dirty="0" err="1"/>
              <a:t>m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A2A1FE-83FE-487A-9105-1D95C041988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378E79-B487-426A-AF28-48D8BAFB841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0EAD66-757F-4810-AEDA-4E29FAA51C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702746B-B7F7-41CB-AF7C-EC3D1EEF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L-Diversity</a:t>
            </a:r>
          </a:p>
        </p:txBody>
      </p:sp>
    </p:spTree>
    <p:extLst>
      <p:ext uri="{BB962C8B-B14F-4D97-AF65-F5344CB8AC3E}">
        <p14:creationId xmlns:p14="http://schemas.microsoft.com/office/powerpoint/2010/main" val="2362292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0856EDA-AD57-46B3-AA25-E48EB5CAAD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Similarity attack:</a:t>
            </a:r>
          </a:p>
          <a:p>
            <a:pPr lvl="1"/>
            <a:r>
              <a:rPr lang="en-US" dirty="0"/>
              <a:t>Attackers knows that victims data is e.g. one of the first three records</a:t>
            </a:r>
          </a:p>
          <a:p>
            <a:pPr lvl="2"/>
            <a:r>
              <a:rPr lang="en-US" dirty="0"/>
              <a:t>Can conclude its salary is relatively low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Conclusion</a:t>
            </a:r>
          </a:p>
          <a:p>
            <a:pPr lvl="1"/>
            <a:r>
              <a:rPr lang="en-US" dirty="0"/>
              <a:t>L-Diversity does not take semantic closeness into account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AA8D0A-7D3B-4959-A0A2-F0A4E2E40A7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E9C0DE-9992-492B-875C-77FC206962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68EB05-FC35-471B-A8B7-3A4B5D978A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CF6D5D9-8D59-462B-9B94-0451DAA1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L-diversity Weakness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447DCCA-3A85-470A-BA25-DA3526200C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6" b="2328"/>
          <a:stretch/>
        </p:blipFill>
        <p:spPr>
          <a:xfrm>
            <a:off x="430213" y="2030110"/>
            <a:ext cx="5149899" cy="289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7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774710-EF24-496F-8E16-1860EB94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i="1" dirty="0"/>
              <a:t>4. </a:t>
            </a:r>
            <a:r>
              <a:rPr lang="de-DE" b="1" i="1" dirty="0"/>
              <a:t>t</a:t>
            </a:r>
            <a:r>
              <a:rPr lang="de-DE" b="1" dirty="0"/>
              <a:t>-Closeness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F3C5B2-53AA-499A-886B-AA06C3A929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Definition: </a:t>
            </a:r>
            <a:r>
              <a:rPr lang="en-US" b="1" dirty="0"/>
              <a:t>(The </a:t>
            </a:r>
            <a:r>
              <a:rPr lang="en-US" i="1" dirty="0"/>
              <a:t>t</a:t>
            </a:r>
            <a:r>
              <a:rPr lang="en-US" b="1" dirty="0"/>
              <a:t>-closeness Principle:) </a:t>
            </a:r>
            <a:r>
              <a:rPr lang="en-US" i="1" dirty="0"/>
              <a:t>An equivalence class is said to have t-closeness if the distance between the distribution of a sensitive attribute in this class and the distribution of the attribute in the whole table is no more than a threshold t. A table is said to have t-closeness if all equivalence </a:t>
            </a:r>
            <a:r>
              <a:rPr lang="de-DE" i="1" dirty="0"/>
              <a:t>classes have t-closeness.</a:t>
            </a:r>
          </a:p>
          <a:p>
            <a:pPr marL="0" indent="0">
              <a:buNone/>
            </a:pPr>
            <a:r>
              <a:rPr lang="de-DE" sz="1400" i="1" dirty="0"/>
              <a:t>Source: </a:t>
            </a:r>
            <a:r>
              <a:rPr lang="en-US" sz="1400" i="1" dirty="0"/>
              <a:t>t</a:t>
            </a:r>
            <a:r>
              <a:rPr lang="en-US" sz="1400" b="1" dirty="0"/>
              <a:t>-Closeness: Privacy Beyond </a:t>
            </a:r>
            <a:r>
              <a:rPr lang="en-US" sz="1400" i="1" dirty="0"/>
              <a:t>k</a:t>
            </a:r>
            <a:r>
              <a:rPr lang="en-US" sz="1400" b="1" dirty="0"/>
              <a:t>-Anonymity and l–Diversity, </a:t>
            </a:r>
            <a:r>
              <a:rPr lang="de-DE" sz="1400" dirty="0"/>
              <a:t>Ninghui Li, Tiancheng Li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en-US" dirty="0"/>
              <a:t>measure</a:t>
            </a:r>
            <a:r>
              <a:rPr lang="de-DE" dirty="0"/>
              <a:t> </a:t>
            </a:r>
            <a:r>
              <a:rPr lang="en-US" dirty="0"/>
              <a:t>between</a:t>
            </a:r>
            <a:r>
              <a:rPr lang="de-DE" dirty="0"/>
              <a:t> the distribution with Earth mover's distance (EMD)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D3FDF2-2764-4BE6-BE4D-51DAF1C1A0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Datumsplatzhalter 2">
            <a:extLst>
              <a:ext uri="{FF2B5EF4-FFF2-40B4-BE49-F238E27FC236}">
                <a16:creationId xmlns:a16="http://schemas.microsoft.com/office/drawing/2014/main" id="{46640DB6-8CA6-4B50-9DDB-F860E8478F5A}"/>
              </a:ext>
            </a:extLst>
          </p:cNvPr>
          <p:cNvSpPr txBox="1">
            <a:spLocks/>
          </p:cNvSpPr>
          <p:nvPr/>
        </p:nvSpPr>
        <p:spPr bwMode="auto">
          <a:xfrm>
            <a:off x="1331913" y="6208713"/>
            <a:ext cx="12969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defTabSz="1081088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403475" algn="l"/>
              </a:tabLst>
              <a:defRPr sz="1200" b="0" kern="1200">
                <a:solidFill>
                  <a:srgbClr val="00407A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dirty="0"/>
              <a:t>30.01.2018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F54B81AE-110D-4066-86DC-660538D3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</p:spTree>
    <p:extLst>
      <p:ext uri="{BB962C8B-B14F-4D97-AF65-F5344CB8AC3E}">
        <p14:creationId xmlns:p14="http://schemas.microsoft.com/office/powerpoint/2010/main" val="1259660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4D9F5-7E88-40DD-A611-56459F70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i="1" dirty="0"/>
              <a:t>4. </a:t>
            </a:r>
            <a:r>
              <a:rPr lang="de-DE" b="1" i="1" dirty="0"/>
              <a:t>t</a:t>
            </a:r>
            <a:r>
              <a:rPr lang="de-DE" b="1" dirty="0"/>
              <a:t>-Closeness cont´d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031245-BB29-41F9-8C5E-156AFC6124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Lacks of flexibility </a:t>
            </a:r>
          </a:p>
          <a:p>
            <a:r>
              <a:rPr lang="en-US" i="1" dirty="0"/>
              <a:t>EMD </a:t>
            </a:r>
            <a:r>
              <a:rPr lang="en-US" dirty="0"/>
              <a:t>function is not suitable </a:t>
            </a:r>
            <a:r>
              <a:rPr lang="de-DE" dirty="0"/>
              <a:t>for preventing attribute linkage on numerical sensitive attributes</a:t>
            </a:r>
          </a:p>
          <a:p>
            <a:r>
              <a:rPr lang="en-US" dirty="0"/>
              <a:t>Enforcing </a:t>
            </a:r>
            <a:r>
              <a:rPr lang="en-US" i="1" dirty="0"/>
              <a:t>t</a:t>
            </a:r>
            <a:r>
              <a:rPr lang="en-US" dirty="0"/>
              <a:t>-closeness would greatly degrade the data utility because it requires the distribution of sensitive values to be the same in all QID groups.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C5C671-02F4-435F-A4CA-4659E030963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Datumsplatzhalter 2">
            <a:extLst>
              <a:ext uri="{FF2B5EF4-FFF2-40B4-BE49-F238E27FC236}">
                <a16:creationId xmlns:a16="http://schemas.microsoft.com/office/drawing/2014/main" id="{824B8975-BE19-44BD-A4EC-E385B365F4CC}"/>
              </a:ext>
            </a:extLst>
          </p:cNvPr>
          <p:cNvSpPr txBox="1">
            <a:spLocks/>
          </p:cNvSpPr>
          <p:nvPr/>
        </p:nvSpPr>
        <p:spPr bwMode="auto">
          <a:xfrm>
            <a:off x="1331913" y="6208713"/>
            <a:ext cx="12969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defTabSz="1081088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403475" algn="l"/>
              </a:tabLst>
              <a:defRPr sz="1200" b="0" kern="1200">
                <a:solidFill>
                  <a:srgbClr val="00407A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dirty="0"/>
              <a:t>30.01.2018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914742AB-D93B-4808-9FFA-2E78A8AC8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</p:spTree>
    <p:extLst>
      <p:ext uri="{BB962C8B-B14F-4D97-AF65-F5344CB8AC3E}">
        <p14:creationId xmlns:p14="http://schemas.microsoft.com/office/powerpoint/2010/main" val="2424205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F05F5-BFE1-403A-A36E-6A282864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/>
              <a:t>5. Extended Scenarios - Multiple Release Publishing</a:t>
            </a:r>
            <a:endParaRPr lang="de-DE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B812E9-FF67-440E-8D43-E9D95CEADC88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0002ED-C0A7-4887-8B84-D46B721C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7EA547-F858-48D5-A99A-AC24CC5B1B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Different data recipients got different claims to the data</a:t>
            </a:r>
          </a:p>
          <a:p>
            <a:r>
              <a:rPr lang="de-DE" dirty="0"/>
              <a:t>T(Job, Sex, Age, Race, Disease, Salary)</a:t>
            </a:r>
          </a:p>
          <a:p>
            <a:r>
              <a:rPr lang="de-DE" dirty="0"/>
              <a:t>Another is intereset in {JOB, AGE, RACE}</a:t>
            </a:r>
          </a:p>
          <a:p>
            <a:r>
              <a:rPr lang="de-DE" dirty="0"/>
              <a:t>Realse one table with {JOB, Sex, Age, Race}</a:t>
            </a:r>
          </a:p>
          <a:p>
            <a:r>
              <a:rPr lang="en-US" dirty="0"/>
              <a:t>A drawback is that information is released unnecessarily, in that neither of the two purposes needs all four attributes</a:t>
            </a:r>
          </a:p>
          <a:p>
            <a:r>
              <a:rPr lang="en-US" dirty="0"/>
              <a:t>They take the QID and merge their releases together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5F5161-AF90-426C-A082-23924119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9178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0AA1D-CBA5-4BF9-827F-0AC0BEF9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/>
              <a:t>5. Extended Scenarios – Multiple Release Publishing</a:t>
            </a:r>
            <a:endParaRPr lang="de-DE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0EB5D0-C0FE-4AFE-8A81-2589296C778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F7375E-8B76-432F-8062-DE249F9B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AFD7E1-5AA6-4CA7-887C-3211D94A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19</a:t>
            </a:fld>
            <a:endParaRPr lang="de-DE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8CBABD41-431E-43C2-80DD-142619C637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3427" y="1523639"/>
          <a:ext cx="3993375" cy="170051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1125">
                  <a:extLst>
                    <a:ext uri="{9D8B030D-6E8A-4147-A177-3AD203B41FA5}">
                      <a16:colId xmlns:a16="http://schemas.microsoft.com/office/drawing/2014/main" val="997351019"/>
                    </a:ext>
                  </a:extLst>
                </a:gridCol>
                <a:gridCol w="1331125">
                  <a:extLst>
                    <a:ext uri="{9D8B030D-6E8A-4147-A177-3AD203B41FA5}">
                      <a16:colId xmlns:a16="http://schemas.microsoft.com/office/drawing/2014/main" val="334110638"/>
                    </a:ext>
                  </a:extLst>
                </a:gridCol>
                <a:gridCol w="1331125">
                  <a:extLst>
                    <a:ext uri="{9D8B030D-6E8A-4147-A177-3AD203B41FA5}">
                      <a16:colId xmlns:a16="http://schemas.microsoft.com/office/drawing/2014/main" val="3908430892"/>
                    </a:ext>
                  </a:extLst>
                </a:gridCol>
              </a:tblGrid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Age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Job 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Class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1103826417"/>
                  </a:ext>
                </a:extLst>
              </a:tr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2365812098"/>
                  </a:ext>
                </a:extLst>
              </a:tr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3633156335"/>
                  </a:ext>
                </a:extLst>
              </a:tr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40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Carpenter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C2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32394568"/>
                  </a:ext>
                </a:extLst>
              </a:tr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40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Electrician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C3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4084206896"/>
                  </a:ext>
                </a:extLst>
              </a:tr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50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Engineer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C4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2886778294"/>
                  </a:ext>
                </a:extLst>
              </a:tr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50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Clerk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C4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983186471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49236987-914A-4B8E-AB8D-50B8268B5C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10639" y="1481968"/>
          <a:ext cx="3593808" cy="14855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0410">
                  <a:extLst>
                    <a:ext uri="{9D8B030D-6E8A-4147-A177-3AD203B41FA5}">
                      <a16:colId xmlns:a16="http://schemas.microsoft.com/office/drawing/2014/main" val="997351019"/>
                    </a:ext>
                  </a:extLst>
                </a:gridCol>
                <a:gridCol w="1356699">
                  <a:extLst>
                    <a:ext uri="{9D8B030D-6E8A-4147-A177-3AD203B41FA5}">
                      <a16:colId xmlns:a16="http://schemas.microsoft.com/office/drawing/2014/main" val="334110638"/>
                    </a:ext>
                  </a:extLst>
                </a:gridCol>
                <a:gridCol w="1356699">
                  <a:extLst>
                    <a:ext uri="{9D8B030D-6E8A-4147-A177-3AD203B41FA5}">
                      <a16:colId xmlns:a16="http://schemas.microsoft.com/office/drawing/2014/main" val="3908430892"/>
                    </a:ext>
                  </a:extLst>
                </a:gridCol>
              </a:tblGrid>
              <a:tr h="247598">
                <a:tc>
                  <a:txBody>
                    <a:bodyPr/>
                    <a:lstStyle/>
                    <a:p>
                      <a:r>
                        <a:rPr lang="de-DE" sz="1200" dirty="0"/>
                        <a:t>Job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Birthplace 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Disease</a:t>
                      </a:r>
                    </a:p>
                  </a:txBody>
                  <a:tcPr marL="61052" marR="61052" marT="30525" marB="30525"/>
                </a:tc>
                <a:extLst>
                  <a:ext uri="{0D108BD9-81ED-4DB2-BD59-A6C34878D82A}">
                    <a16:rowId xmlns:a16="http://schemas.microsoft.com/office/drawing/2014/main" val="1103826417"/>
                  </a:ext>
                </a:extLst>
              </a:tr>
              <a:tr h="247598"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1052" marR="61052" marT="30525" marB="30525"/>
                </a:tc>
                <a:extLst>
                  <a:ext uri="{0D108BD9-81ED-4DB2-BD59-A6C34878D82A}">
                    <a16:rowId xmlns:a16="http://schemas.microsoft.com/office/drawing/2014/main" val="2365812098"/>
                  </a:ext>
                </a:extLst>
              </a:tr>
              <a:tr h="247598"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1052" marR="61052" marT="30525" marB="30525"/>
                </a:tc>
                <a:extLst>
                  <a:ext uri="{0D108BD9-81ED-4DB2-BD59-A6C34878D82A}">
                    <a16:rowId xmlns:a16="http://schemas.microsoft.com/office/drawing/2014/main" val="3633156335"/>
                  </a:ext>
                </a:extLst>
              </a:tr>
              <a:tr h="247598">
                <a:tc>
                  <a:txBody>
                    <a:bodyPr/>
                    <a:lstStyle/>
                    <a:p>
                      <a:r>
                        <a:rPr lang="de-DE" sz="1200" dirty="0"/>
                        <a:t>Carpenter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France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1052" marR="61052" marT="30525" marB="30525"/>
                </a:tc>
                <a:extLst>
                  <a:ext uri="{0D108BD9-81ED-4DB2-BD59-A6C34878D82A}">
                    <a16:rowId xmlns:a16="http://schemas.microsoft.com/office/drawing/2014/main" val="32394568"/>
                  </a:ext>
                </a:extLst>
              </a:tr>
              <a:tr h="247598">
                <a:tc>
                  <a:txBody>
                    <a:bodyPr/>
                    <a:lstStyle/>
                    <a:p>
                      <a:r>
                        <a:rPr lang="de-DE" sz="1200" dirty="0"/>
                        <a:t>Engineer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France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1052" marR="61052" marT="30525" marB="30525"/>
                </a:tc>
                <a:extLst>
                  <a:ext uri="{0D108BD9-81ED-4DB2-BD59-A6C34878D82A}">
                    <a16:rowId xmlns:a16="http://schemas.microsoft.com/office/drawing/2014/main" val="2886778294"/>
                  </a:ext>
                </a:extLst>
              </a:tr>
              <a:tr h="247598">
                <a:tc>
                  <a:txBody>
                    <a:bodyPr/>
                    <a:lstStyle/>
                    <a:p>
                      <a:r>
                        <a:rPr lang="de-DE" sz="1200" dirty="0"/>
                        <a:t>Clerk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1052" marR="61052" marT="30525" marB="30525"/>
                </a:tc>
                <a:extLst>
                  <a:ext uri="{0D108BD9-81ED-4DB2-BD59-A6C34878D82A}">
                    <a16:rowId xmlns:a16="http://schemas.microsoft.com/office/drawing/2014/main" val="983186471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6F151256-696D-4236-BF58-B2A5C82CF0A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19383" y="3747735"/>
          <a:ext cx="4488160" cy="15107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7632">
                  <a:extLst>
                    <a:ext uri="{9D8B030D-6E8A-4147-A177-3AD203B41FA5}">
                      <a16:colId xmlns:a16="http://schemas.microsoft.com/office/drawing/2014/main" val="941501292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1715133257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1931781887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2076181561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947887427"/>
                    </a:ext>
                  </a:extLst>
                </a:gridCol>
              </a:tblGrid>
              <a:tr h="92847">
                <a:tc>
                  <a:txBody>
                    <a:bodyPr/>
                    <a:lstStyle/>
                    <a:p>
                      <a:r>
                        <a:rPr lang="de-DE" sz="1200" dirty="0"/>
                        <a:t>Age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Job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Birthplace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Disease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Class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3281197669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3503867676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458482765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40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Carpenter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France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C2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458498741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50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Engineer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France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C4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4079457223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50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Clerk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C4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3399316690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F37FBBB9-7774-47A0-A936-B497AFB7F8FC}"/>
              </a:ext>
            </a:extLst>
          </p:cNvPr>
          <p:cNvSpPr txBox="1"/>
          <p:nvPr/>
        </p:nvSpPr>
        <p:spPr>
          <a:xfrm>
            <a:off x="268189" y="115238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T1: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B8BB68F-48FA-484A-AD74-4A59435D8EF9}"/>
              </a:ext>
            </a:extLst>
          </p:cNvPr>
          <p:cNvSpPr txBox="1"/>
          <p:nvPr/>
        </p:nvSpPr>
        <p:spPr>
          <a:xfrm>
            <a:off x="4788024" y="112274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T2: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392975C-4504-4D38-9299-1FA17F9BCDBC}"/>
              </a:ext>
            </a:extLst>
          </p:cNvPr>
          <p:cNvSpPr txBox="1"/>
          <p:nvPr/>
        </p:nvSpPr>
        <p:spPr>
          <a:xfrm>
            <a:off x="2906917" y="3398613"/>
            <a:ext cx="293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Join of T1 and T2:</a:t>
            </a:r>
          </a:p>
        </p:txBody>
      </p:sp>
    </p:spTree>
    <p:extLst>
      <p:ext uri="{BB962C8B-B14F-4D97-AF65-F5344CB8AC3E}">
        <p14:creationId xmlns:p14="http://schemas.microsoft.com/office/powerpoint/2010/main" val="98677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173037"/>
            <a:ext cx="7886700" cy="573087"/>
          </a:xfrm>
        </p:spPr>
        <p:txBody>
          <a:bodyPr/>
          <a:lstStyle/>
          <a:p>
            <a:r>
              <a:rPr lang="de-DE" dirty="0"/>
              <a:t>Index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1980406" y="1342286"/>
            <a:ext cx="8570912" cy="552660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1. Introduction</a:t>
            </a:r>
          </a:p>
          <a:p>
            <a:pPr marL="0" indent="0">
              <a:buNone/>
            </a:pPr>
            <a:r>
              <a:rPr lang="de-DE" dirty="0"/>
              <a:t>2. k-anonymity</a:t>
            </a:r>
          </a:p>
          <a:p>
            <a:pPr marL="0" indent="0">
              <a:buNone/>
            </a:pPr>
            <a:r>
              <a:rPr lang="de-DE" dirty="0"/>
              <a:t>3. l-diversity</a:t>
            </a:r>
          </a:p>
          <a:p>
            <a:pPr marL="0" indent="0">
              <a:buNone/>
            </a:pPr>
            <a:r>
              <a:rPr lang="de-DE" dirty="0"/>
              <a:t>4. t-closeness</a:t>
            </a:r>
          </a:p>
          <a:p>
            <a:pPr marL="0" indent="0">
              <a:buNone/>
            </a:pPr>
            <a:r>
              <a:rPr lang="de-DE" dirty="0"/>
              <a:t>5. Extendet scenarios</a:t>
            </a:r>
          </a:p>
          <a:p>
            <a:pPr marL="0" indent="0">
              <a:buNone/>
            </a:pPr>
            <a:r>
              <a:rPr lang="de-DE" dirty="0"/>
              <a:t>6. Datatypes</a:t>
            </a:r>
          </a:p>
          <a:p>
            <a:pPr marL="0" indent="0">
              <a:buNone/>
            </a:pPr>
            <a:r>
              <a:rPr lang="de-DE" dirty="0"/>
              <a:t>7. Summary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0479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5D8BA-34BD-4AB3-A8F1-5BE24DA4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5. Extended Scenarios - Sequential Release Publishing</a:t>
            </a:r>
            <a:endParaRPr lang="de-DE" sz="20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79DD1B-902A-432A-8C60-C4C83007992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FECC64-6F1A-4381-9B68-BF04EF18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09FEC9-4889-4738-8FAA-9EDCD59C89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data is released continuously and sequentially as new information becomes available.</a:t>
            </a:r>
          </a:p>
          <a:p>
            <a:r>
              <a:rPr lang="en-US" dirty="0"/>
              <a:t>released T1, . . . , Tp−1 and now wants to publish the next release Tp</a:t>
            </a:r>
          </a:p>
          <a:p>
            <a:r>
              <a:rPr lang="en-US" dirty="0"/>
              <a:t>T1,…..,Tp-1 can´t be changed afterwards</a:t>
            </a:r>
          </a:p>
          <a:p>
            <a:r>
              <a:rPr lang="en-US" dirty="0"/>
              <a:t>Differents to multiple Release Publishing T1, . . . , Tp−1 have been published and, therefore, cannot be modified.</a:t>
            </a:r>
          </a:p>
          <a:p>
            <a:r>
              <a:rPr lang="en-US" dirty="0"/>
              <a:t>Any attempt at prevention of privacy violation has to rely on anonymizing the next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93F62D-EA09-4552-880A-D595452A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311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0AA1D-CBA5-4BF9-827F-0AC0BEF9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5. Extended Scenarios - Sequential Release Publishing</a:t>
            </a:r>
            <a:endParaRPr lang="de-DE" sz="20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0EB5D0-C0FE-4AFE-8A81-2589296C778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F7375E-8B76-432F-8062-DE249F9B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AFD7E1-5AA6-4CA7-887C-3211D94A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21</a:t>
            </a:fld>
            <a:endParaRPr lang="de-DE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8CBABD41-431E-43C2-80DD-142619C637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8094" y="1605899"/>
          <a:ext cx="3672408" cy="15638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99735101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3411063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908430892"/>
                    </a:ext>
                  </a:extLst>
                </a:gridCol>
              </a:tblGrid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Age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Job 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Class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1103826417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30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Lawyer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C1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2365812098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30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Lawyer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C1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3633156335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40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Carpenter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C2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32394568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40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Electrician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C3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4084206896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Engineer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C4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2886778294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Clerk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c4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983186471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49236987-914A-4B8E-AB8D-50B8268B5C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44133" y="1576085"/>
          <a:ext cx="3242657" cy="15638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4385">
                  <a:extLst>
                    <a:ext uri="{9D8B030D-6E8A-4147-A177-3AD203B41FA5}">
                      <a16:colId xmlns:a16="http://schemas.microsoft.com/office/drawing/2014/main" val="99735101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3411063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908430892"/>
                    </a:ext>
                  </a:extLst>
                </a:gridCol>
              </a:tblGrid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Job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Birthplace 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Disease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1103826417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Lawyer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US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Cancer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2365812098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Lawyer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US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Cancer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3633156335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Carpenter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France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HIV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32394568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Electrician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UK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Cancer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4084206896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Engineer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France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HIV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2886778294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Clerk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US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HIV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983186471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6F151256-696D-4236-BF58-B2A5C82CF0A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27920" y="3887456"/>
          <a:ext cx="4488160" cy="22699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7632">
                  <a:extLst>
                    <a:ext uri="{9D8B030D-6E8A-4147-A177-3AD203B41FA5}">
                      <a16:colId xmlns:a16="http://schemas.microsoft.com/office/drawing/2014/main" val="941501292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1715133257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1931781887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2076181561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947887427"/>
                    </a:ext>
                  </a:extLst>
                </a:gridCol>
              </a:tblGrid>
              <a:tr h="92847">
                <a:tc>
                  <a:txBody>
                    <a:bodyPr/>
                    <a:lstStyle/>
                    <a:p>
                      <a:r>
                        <a:rPr lang="de-DE" sz="1200" dirty="0"/>
                        <a:t>Age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Job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Birthplace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Disease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Class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3281197669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3503867676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458482765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40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Carpenter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France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C2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458498741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40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Electrician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UK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C3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2127754076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50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Engineer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France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C4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4079457223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50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Clerk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C4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3399316690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2541401517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30 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2787571925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F37FBBB9-7774-47A0-A936-B497AFB7F8FC}"/>
              </a:ext>
            </a:extLst>
          </p:cNvPr>
          <p:cNvSpPr txBox="1"/>
          <p:nvPr/>
        </p:nvSpPr>
        <p:spPr>
          <a:xfrm>
            <a:off x="383016" y="118480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T1: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B8BB68F-48FA-484A-AD74-4A59435D8EF9}"/>
              </a:ext>
            </a:extLst>
          </p:cNvPr>
          <p:cNvSpPr txBox="1"/>
          <p:nvPr/>
        </p:nvSpPr>
        <p:spPr>
          <a:xfrm>
            <a:off x="4715669" y="115430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T2: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392975C-4504-4D38-9299-1FA17F9BCDBC}"/>
              </a:ext>
            </a:extLst>
          </p:cNvPr>
          <p:cNvSpPr txBox="1"/>
          <p:nvPr/>
        </p:nvSpPr>
        <p:spPr>
          <a:xfrm>
            <a:off x="3105354" y="3406161"/>
            <a:ext cx="293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Join of T1 and T2:</a:t>
            </a:r>
          </a:p>
        </p:txBody>
      </p:sp>
    </p:spTree>
    <p:extLst>
      <p:ext uri="{BB962C8B-B14F-4D97-AF65-F5344CB8AC3E}">
        <p14:creationId xmlns:p14="http://schemas.microsoft.com/office/powerpoint/2010/main" val="1887688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87936-32EF-4EB4-9D68-B53F697A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5. Extended Scenarios - Continuous Data Publishing </a:t>
            </a:r>
            <a:endParaRPr lang="de-DE" sz="20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53109D-2A5A-4517-9C4D-31158B1601B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F38E58-72C9-4357-9457-6BCB6F78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4CB419-1E48-4285-9B7C-6C8EBC4E91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data publisher has previously published 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</a:t>
            </a:r>
            <a:r>
              <a:rPr lang="en-US" dirty="0"/>
              <a:t>−1</a:t>
            </a:r>
          </a:p>
          <a:p>
            <a:r>
              <a:rPr lang="en-US" i="1" dirty="0" err="1"/>
              <a:t>Tp</a:t>
            </a:r>
            <a:r>
              <a:rPr lang="en-US" dirty="0"/>
              <a:t>, where </a:t>
            </a:r>
            <a:r>
              <a:rPr lang="en-US" i="1" dirty="0"/>
              <a:t>Ti </a:t>
            </a:r>
            <a:r>
              <a:rPr lang="en-US" dirty="0"/>
              <a:t>is an updated release of</a:t>
            </a:r>
            <a:r>
              <a:rPr lang="en-US" i="1" dirty="0"/>
              <a:t>Ti</a:t>
            </a:r>
            <a:r>
              <a:rPr lang="en-US" dirty="0"/>
              <a:t>−1 with record insertions and/or deletions </a:t>
            </a:r>
          </a:p>
          <a:p>
            <a:r>
              <a:rPr lang="en-US" dirty="0"/>
              <a:t>The problem assumes that all records for the same individual remain the same in all releases. Even though each release 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 </a:t>
            </a:r>
            <a:r>
              <a:rPr lang="en-US" dirty="0"/>
              <a:t>is individually anonymous, the privacy requirement could be compromised by comparing different releases and eliminating some possible sensitive values for a </a:t>
            </a:r>
            <a:r>
              <a:rPr lang="de-DE" dirty="0" err="1"/>
              <a:t>victim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3B597C-BFBC-47FC-A8ED-C28E6FC1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9424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72EE3-C7B3-46F3-A7CF-C5AF22CE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5. Extended Scenarios - Continuous Data Publishing </a:t>
            </a:r>
            <a:endParaRPr lang="de-DE" sz="20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24DE68C-F76E-4A6A-B409-3FDE54121B9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267A2C-1694-4361-9F96-605A2462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C62AE4-0009-4ADA-946E-A027FC75B3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D19244-33D2-4D87-A50B-19740029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23</a:t>
            </a:fld>
            <a:endParaRPr lang="de-DE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98282385-5A2A-4BB2-AA87-F19BF31AA2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93065" y="1311082"/>
          <a:ext cx="3661303" cy="178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3497">
                  <a:extLst>
                    <a:ext uri="{9D8B030D-6E8A-4147-A177-3AD203B41FA5}">
                      <a16:colId xmlns:a16="http://schemas.microsoft.com/office/drawing/2014/main" val="2679458678"/>
                    </a:ext>
                  </a:extLst>
                </a:gridCol>
                <a:gridCol w="1034716">
                  <a:extLst>
                    <a:ext uri="{9D8B030D-6E8A-4147-A177-3AD203B41FA5}">
                      <a16:colId xmlns:a16="http://schemas.microsoft.com/office/drawing/2014/main" val="4109460027"/>
                    </a:ext>
                  </a:extLst>
                </a:gridCol>
                <a:gridCol w="1353090">
                  <a:extLst>
                    <a:ext uri="{9D8B030D-6E8A-4147-A177-3AD203B41FA5}">
                      <a16:colId xmlns:a16="http://schemas.microsoft.com/office/drawing/2014/main" val="302015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4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2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8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2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5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189313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98282385-5A2A-4BB2-AA87-F19BF31AA2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027" y="3501008"/>
          <a:ext cx="3661303" cy="2159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3497">
                  <a:extLst>
                    <a:ext uri="{9D8B030D-6E8A-4147-A177-3AD203B41FA5}">
                      <a16:colId xmlns:a16="http://schemas.microsoft.com/office/drawing/2014/main" val="2679458678"/>
                    </a:ext>
                  </a:extLst>
                </a:gridCol>
                <a:gridCol w="1034716">
                  <a:extLst>
                    <a:ext uri="{9D8B030D-6E8A-4147-A177-3AD203B41FA5}">
                      <a16:colId xmlns:a16="http://schemas.microsoft.com/office/drawing/2014/main" val="4109460027"/>
                    </a:ext>
                  </a:extLst>
                </a:gridCol>
                <a:gridCol w="1353090">
                  <a:extLst>
                    <a:ext uri="{9D8B030D-6E8A-4147-A177-3AD203B41FA5}">
                      <a16:colId xmlns:a16="http://schemas.microsoft.com/office/drawing/2014/main" val="302015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4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2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8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2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HIV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5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18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98282385-5A2A-4BB2-AA87-F19BF31AA2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60032" y="3573016"/>
          <a:ext cx="3661303" cy="178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3497">
                  <a:extLst>
                    <a:ext uri="{9D8B030D-6E8A-4147-A177-3AD203B41FA5}">
                      <a16:colId xmlns:a16="http://schemas.microsoft.com/office/drawing/2014/main" val="2679458678"/>
                    </a:ext>
                  </a:extLst>
                </a:gridCol>
                <a:gridCol w="1034716">
                  <a:extLst>
                    <a:ext uri="{9D8B030D-6E8A-4147-A177-3AD203B41FA5}">
                      <a16:colId xmlns:a16="http://schemas.microsoft.com/office/drawing/2014/main" val="4109460027"/>
                    </a:ext>
                  </a:extLst>
                </a:gridCol>
                <a:gridCol w="1353090">
                  <a:extLst>
                    <a:ext uri="{9D8B030D-6E8A-4147-A177-3AD203B41FA5}">
                      <a16:colId xmlns:a16="http://schemas.microsoft.com/office/drawing/2014/main" val="302015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4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2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8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2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18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ED056693-7CB4-4B8D-B23C-4E8D6B510546}"/>
              </a:ext>
            </a:extLst>
          </p:cNvPr>
          <p:cNvSpPr txBox="1"/>
          <p:nvPr/>
        </p:nvSpPr>
        <p:spPr>
          <a:xfrm>
            <a:off x="2125166" y="941750"/>
            <a:ext cx="126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T1: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78DC420-7E34-4ACD-89AD-0E2151522B40}"/>
              </a:ext>
            </a:extLst>
          </p:cNvPr>
          <p:cNvSpPr txBox="1"/>
          <p:nvPr/>
        </p:nvSpPr>
        <p:spPr>
          <a:xfrm>
            <a:off x="4625648" y="3136863"/>
            <a:ext cx="126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T3: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CDB3CD4-B498-42C6-B228-3BC0650FF73E}"/>
              </a:ext>
            </a:extLst>
          </p:cNvPr>
          <p:cNvSpPr txBox="1"/>
          <p:nvPr/>
        </p:nvSpPr>
        <p:spPr>
          <a:xfrm>
            <a:off x="250172" y="3086733"/>
            <a:ext cx="126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T2:</a:t>
            </a:r>
          </a:p>
        </p:txBody>
      </p:sp>
    </p:spTree>
    <p:extLst>
      <p:ext uri="{BB962C8B-B14F-4D97-AF65-F5344CB8AC3E}">
        <p14:creationId xmlns:p14="http://schemas.microsoft.com/office/powerpoint/2010/main" val="3746458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9B5AD-9023-4577-80E9-CDB25B8F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5. EXTENDED SCENARIOS - Collaborative Data Publishing </a:t>
            </a:r>
            <a:endParaRPr lang="de-DE" sz="20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2D45DF-953B-440C-8392-F79536D7407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CAF52-DCB5-4A4D-9FC3-D6124547A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FD85B4-EAA6-4214-96BE-BB8640E173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More than one data publisher</a:t>
            </a:r>
          </a:p>
          <a:p>
            <a:r>
              <a:rPr lang="en-US" dirty="0"/>
              <a:t>Different data publisher owns different attributes</a:t>
            </a:r>
          </a:p>
          <a:p>
            <a:r>
              <a:rPr lang="en-US" dirty="0"/>
              <a:t>Goal: k-anonymous table on all attributes</a:t>
            </a:r>
          </a:p>
          <a:p>
            <a:r>
              <a:rPr lang="en-US" dirty="0"/>
              <a:t>2 approaches -  </a:t>
            </a:r>
            <a:r>
              <a:rPr lang="de-DE" dirty="0"/>
              <a:t>integrate then generalize(ITG)/ generalize then integrate(GTI)</a:t>
            </a:r>
          </a:p>
          <a:p>
            <a:r>
              <a:rPr lang="de-DE" dirty="0"/>
              <a:t>ITG disadvantage data publisher know all private information</a:t>
            </a:r>
          </a:p>
          <a:p>
            <a:r>
              <a:rPr lang="de-DE" dirty="0"/>
              <a:t>GIT disadvantage QID is not known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F4F23A-5C6F-4187-AD19-8C0F68B3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4117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41E07C5-6582-46D5-BCF7-57DF68C25B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868612-49B8-4170-AACF-882FFF8B469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AAA187-E2BF-4F19-BD61-D96433275B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857941-B1BD-49F5-B8A9-2257E90832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A5C443-9097-48B0-A2DC-6B76FC01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optimal </a:t>
            </a:r>
            <a:r>
              <a:rPr lang="de-DE" dirty="0" err="1"/>
              <a:t>solution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422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000CC02-1D8E-45FC-8F9D-589C6291B2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NP-</a:t>
            </a:r>
            <a:r>
              <a:rPr lang="de-DE" dirty="0" err="1"/>
              <a:t>hard</a:t>
            </a:r>
            <a:endParaRPr lang="de-DE" dirty="0"/>
          </a:p>
          <a:p>
            <a:r>
              <a:rPr lang="en-US" dirty="0"/>
              <a:t>Finally, we presented two </a:t>
            </a:r>
            <a:r>
              <a:rPr lang="en-US" dirty="0" err="1"/>
              <a:t>e±cient</a:t>
            </a:r>
            <a:r>
              <a:rPr lang="en-US" dirty="0"/>
              <a:t> greedy </a:t>
            </a:r>
            <a:r>
              <a:rPr lang="en-US" dirty="0" err="1"/>
              <a:t>approxima-tion</a:t>
            </a:r>
            <a:r>
              <a:rPr lang="en-US" dirty="0"/>
              <a:t> algorithms for the problem. Can an </a:t>
            </a:r>
            <a:r>
              <a:rPr lang="en-US" dirty="0" err="1"/>
              <a:t>approximationalgorithm</a:t>
            </a:r>
            <a:r>
              <a:rPr lang="en-US" dirty="0"/>
              <a:t> be found whose performance ratio is </a:t>
            </a:r>
            <a:r>
              <a:rPr lang="en-US" dirty="0" err="1"/>
              <a:t>indepen</a:t>
            </a:r>
            <a:r>
              <a:rPr lang="en-US" dirty="0"/>
              <a:t>-dent of </a:t>
            </a:r>
            <a:r>
              <a:rPr lang="en-US" i="1" dirty="0"/>
              <a:t>k</a:t>
            </a:r>
            <a:r>
              <a:rPr lang="en-US" dirty="0"/>
              <a:t>? We suspect that ­(log </a:t>
            </a:r>
            <a:r>
              <a:rPr lang="en-US" i="1" dirty="0"/>
              <a:t>k</a:t>
            </a:r>
            <a:r>
              <a:rPr lang="en-US" dirty="0"/>
              <a:t>) might be a </a:t>
            </a:r>
            <a:r>
              <a:rPr lang="en-US" dirty="0" err="1"/>
              <a:t>lowerbound</a:t>
            </a:r>
            <a:r>
              <a:rPr lang="en-US" dirty="0"/>
              <a:t> on the possible approximability of the problem(within polynomial time), given that such a lower bound</a:t>
            </a:r>
            <a:r>
              <a:rPr lang="de-DE" dirty="0" err="1"/>
              <a:t>exists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i="1" dirty="0"/>
              <a:t>k</a:t>
            </a:r>
            <a:r>
              <a:rPr lang="de-DE" dirty="0"/>
              <a:t>-set </a:t>
            </a:r>
            <a:r>
              <a:rPr lang="de-DE" dirty="0" err="1"/>
              <a:t>cover</a:t>
            </a:r>
            <a:r>
              <a:rPr lang="de-DE" dirty="0"/>
              <a:t>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6F7082F-80F5-4BD0-A486-6D249077428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625E56-3A63-4014-8786-170F790BE1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E06EDC-210D-44B9-8F36-969C6F592C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408B55F-D343-4B90-B4FA-A9EB5CEA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5. </a:t>
            </a:r>
            <a:r>
              <a:rPr lang="de-DE" b="1" dirty="0" err="1"/>
              <a:t>Complexity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Optimal K-</a:t>
            </a:r>
            <a:r>
              <a:rPr lang="de-DE" b="1" dirty="0" err="1"/>
              <a:t>Anonymity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3238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80236-DFF8-4429-AD46-A0D4B640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/>
              <a:t>6. Datatype - High-Dimensional Transaction Data</a:t>
            </a:r>
            <a:endParaRPr lang="de-DE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419E86-0E9E-4216-B427-413C6BA3C0D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2DC528-EE24-4AC3-9EED-1BF090D9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4D59BE-0376-4E44-A0FE-7031A294F3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Transaction data is high-dimensional</a:t>
            </a:r>
          </a:p>
          <a:p>
            <a:r>
              <a:rPr lang="en-US" dirty="0"/>
              <a:t>Each dimension could be a potential </a:t>
            </a:r>
            <a:r>
              <a:rPr lang="en-US" i="1" dirty="0"/>
              <a:t>QID </a:t>
            </a:r>
            <a:r>
              <a:rPr lang="en-US" dirty="0"/>
              <a:t>attribute</a:t>
            </a:r>
          </a:p>
          <a:p>
            <a:r>
              <a:rPr lang="de-DE" dirty="0"/>
              <a:t>Curse of high-dimensionality</a:t>
            </a:r>
          </a:p>
          <a:p>
            <a:r>
              <a:rPr lang="de-DE" dirty="0"/>
              <a:t>Bound background knowledge of the attacker</a:t>
            </a:r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5D3BF9-A70C-417F-A9C7-F883A5D0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2050" name="Picture 2" descr="F:\PSI-MSem\5dbb589fabdcab96c9bb12877d5c15c4_preview_c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573016"/>
            <a:ext cx="2818334" cy="211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325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0762F-ADDB-483B-8B3B-603DD961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/>
              <a:t>6. Datatyp - Moving Object Data</a:t>
            </a:r>
            <a:endParaRPr lang="de-DE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37A1D-373E-4CB5-8A00-E4420DD981F5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18522C-A894-49C9-A4F0-5E1DFA77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651521-0381-4223-BDE6-C2A67D6084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- Location-based services (LBS)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67CAC0-ED65-461E-B9D6-E014713A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28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E523E23-ED8F-45A6-A4AD-F769D0C5C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72661"/>
            <a:ext cx="5544616" cy="516468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085130" y="3365765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- Background knowledge Attack</a:t>
            </a:r>
          </a:p>
          <a:p>
            <a:pPr algn="l"/>
            <a:r>
              <a:rPr lang="de-DE" dirty="0"/>
              <a:t>- Solution: k- Anonymity for   timestamp and location with radius Delta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11560" y="573325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0" dirty="0"/>
              <a:t>Source: </a:t>
            </a:r>
            <a:r>
              <a:rPr lang="en-US" sz="900" b="0" dirty="0"/>
              <a:t>Privacy-Preserving Data Publishing: A Survey of</a:t>
            </a:r>
          </a:p>
          <a:p>
            <a:r>
              <a:rPr lang="de-DE" sz="900" b="0" dirty="0"/>
              <a:t>Recent Developments</a:t>
            </a:r>
          </a:p>
        </p:txBody>
      </p:sp>
    </p:spTree>
    <p:extLst>
      <p:ext uri="{BB962C8B-B14F-4D97-AF65-F5344CB8AC3E}">
        <p14:creationId xmlns:p14="http://schemas.microsoft.com/office/powerpoint/2010/main" val="3579114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09404-EB17-4FCD-B405-68EACB8E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/>
              <a:t>6. Datatyp - Unstructured Data</a:t>
            </a:r>
            <a:endParaRPr lang="de-DE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125B1C-1267-40AB-BF49-0CA8C1F2D42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807493-F45D-44B0-AE12-4DF2E5E5F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8A1F07-925E-4D51-9984-7A8E5FFCBB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Unstructural data can also have sensitive data and QID</a:t>
            </a:r>
          </a:p>
          <a:p>
            <a:r>
              <a:rPr lang="de-DE" dirty="0"/>
              <a:t>Text and Pictures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88C7BE-3668-4468-B27D-88F5562E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29</a:t>
            </a:fld>
            <a:endParaRPr lang="de-DE" dirty="0"/>
          </a:p>
        </p:txBody>
      </p:sp>
      <p:pic>
        <p:nvPicPr>
          <p:cNvPr id="1026" name="Picture 2" descr="F:\PSI-MSem\cl-monalisa2-DW-Wissenschaft-Turin-jp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303" y="2348880"/>
            <a:ext cx="2395003" cy="234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PSI-MSem\die-bundesbeauftragte-fc3bcr-den-datenschutz-und-informationsfreiheit-0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51" y="1772816"/>
            <a:ext cx="3126897" cy="429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60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FE1328E-9AF4-4ED3-884A-BB18226EB9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Identity </a:t>
            </a:r>
            <a:r>
              <a:rPr lang="en-US" dirty="0"/>
              <a:t>disclosure</a:t>
            </a:r>
          </a:p>
          <a:p>
            <a:pPr lvl="1"/>
            <a:r>
              <a:rPr lang="en-US" dirty="0"/>
              <a:t>Individual is linked to a particular record</a:t>
            </a:r>
          </a:p>
          <a:p>
            <a:r>
              <a:rPr lang="en-US" dirty="0"/>
              <a:t>Attribute disclosure</a:t>
            </a:r>
          </a:p>
          <a:p>
            <a:pPr lvl="1"/>
            <a:r>
              <a:rPr lang="en-US" dirty="0"/>
              <a:t>new information revealed about some </a:t>
            </a:r>
            <a:r>
              <a:rPr lang="de-DE" dirty="0"/>
              <a:t>individual</a:t>
            </a:r>
          </a:p>
          <a:p>
            <a:r>
              <a:rPr lang="en-US" dirty="0"/>
              <a:t>Tables give useful information to researchers, but</a:t>
            </a:r>
          </a:p>
          <a:p>
            <a:pPr lvl="1"/>
            <a:r>
              <a:rPr lang="en-US" dirty="0"/>
              <a:t>Record owners interest is to be anonym.</a:t>
            </a:r>
          </a:p>
          <a:p>
            <a:pPr lvl="2"/>
            <a:r>
              <a:rPr lang="en-US" dirty="0"/>
              <a:t>We have to anonymize</a:t>
            </a:r>
            <a:r>
              <a:rPr lang="de-DE" dirty="0"/>
              <a:t> </a:t>
            </a:r>
            <a:r>
              <a:rPr lang="en-US" dirty="0"/>
              <a:t>the data before releasing</a:t>
            </a:r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FDDA15-1E22-4222-B007-F7EF40384E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0694D7-E7B7-4EBB-8619-8284865201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FA6910-0933-43F2-8202-914F522F4C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75A54DF-9259-4AA8-948E-8B261B3C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2903989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F76F7-DA21-4280-B132-DB1CBFFB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Summary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50A201-5742-48F2-9C76-90EB7278DE8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5609BE-6FD9-442B-89BF-1438B615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3AB503-2D36-4EFD-97BC-4FB481D902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K-anonymity, l-Diversity, t-clossness don‘t provide a full privacy protection</a:t>
            </a:r>
          </a:p>
          <a:p>
            <a:r>
              <a:rPr lang="de-DE" dirty="0"/>
              <a:t>Every privacy Modell tries to overcome the downsites of his parent</a:t>
            </a:r>
          </a:p>
          <a:p>
            <a:r>
              <a:rPr lang="de-DE" dirty="0"/>
              <a:t>All kind of data can leak privacy information</a:t>
            </a:r>
          </a:p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878E9B-BDE0-4DC9-9BC7-6B1CE811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723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D439D2A-782E-4435-8FDF-59992AB0FF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Is achieved if:</a:t>
            </a:r>
          </a:p>
          <a:p>
            <a:pPr lvl="1"/>
            <a:r>
              <a:rPr lang="en-US" dirty="0"/>
              <a:t>At least k matching record with the same quasi-identifiers</a:t>
            </a:r>
          </a:p>
          <a:p>
            <a:r>
              <a:rPr lang="en-US" dirty="0"/>
              <a:t>Identifiers</a:t>
            </a:r>
          </a:p>
          <a:p>
            <a:pPr lvl="1"/>
            <a:r>
              <a:rPr lang="en-US" dirty="0"/>
              <a:t>Attributes which identifies individuals explicitly </a:t>
            </a:r>
          </a:p>
          <a:p>
            <a:r>
              <a:rPr lang="en-US" dirty="0"/>
              <a:t>Quasi-identifiers</a:t>
            </a:r>
          </a:p>
          <a:p>
            <a:pPr lvl="1"/>
            <a:r>
              <a:rPr lang="en-US" dirty="0"/>
              <a:t>Identifies an record owner only by combination of other Qis</a:t>
            </a:r>
          </a:p>
          <a:p>
            <a:r>
              <a:rPr lang="en-US" dirty="0"/>
              <a:t>Sensitive Data</a:t>
            </a:r>
          </a:p>
          <a:p>
            <a:pPr lvl="1"/>
            <a:r>
              <a:rPr lang="en-US" dirty="0"/>
              <a:t>Data to which record owner doesn't want to get linked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92D87E-BB4F-4D9B-B1A3-7F22FE7800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70CA90-AC67-4927-9235-2F85DC31D61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F907BC-D7D5-4926-838E-B2BABE8D09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0D7DD37-D477-4068-A739-1E0BF8D5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K-ANONYMITY </a:t>
            </a:r>
          </a:p>
        </p:txBody>
      </p:sp>
    </p:spTree>
    <p:extLst>
      <p:ext uri="{BB962C8B-B14F-4D97-AF65-F5344CB8AC3E}">
        <p14:creationId xmlns:p14="http://schemas.microsoft.com/office/powerpoint/2010/main" val="218887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F57CBBF-584D-4412-87ED-456ABF0447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	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1B7546-A060-4E05-82F1-E84F0AF1A6E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20E25E-B969-4DC8-AFC4-2728A5DD2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E4DF9E-5A6A-47F3-8605-B938844D1A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095F09-1670-4988-9347-891DEB4B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K-Anonymity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685720F-1621-4C8A-ABD2-8E6A53722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56" y="1419684"/>
            <a:ext cx="3210061" cy="241526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14D82E5-6E87-485B-A839-E614D3019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60" y="3431115"/>
            <a:ext cx="3457079" cy="259280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6D8702C-4641-4B77-85FE-E7BD0B08ADB2}"/>
              </a:ext>
            </a:extLst>
          </p:cNvPr>
          <p:cNvSpPr txBox="1"/>
          <p:nvPr/>
        </p:nvSpPr>
        <p:spPr>
          <a:xfrm>
            <a:off x="4944551" y="310317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Table 2: 3-Anoymized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F244F2D-A47F-4DF3-BE03-074FFBF40233}"/>
              </a:ext>
            </a:extLst>
          </p:cNvPr>
          <p:cNvSpPr txBox="1"/>
          <p:nvPr/>
        </p:nvSpPr>
        <p:spPr>
          <a:xfrm>
            <a:off x="1157038" y="105035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Table 1: original </a:t>
            </a:r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28061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376F1B7-5B4C-475F-A809-6EE3BFF59E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Adversary has access to table</a:t>
            </a:r>
          </a:p>
          <a:p>
            <a:pPr lvl="1"/>
            <a:r>
              <a:rPr lang="en-US" dirty="0"/>
              <a:t>And knows that the table is generalized + knows the domain of the attributes</a:t>
            </a:r>
          </a:p>
          <a:p>
            <a:r>
              <a:rPr lang="en-US" dirty="0"/>
              <a:t>Instance-level background knowledge</a:t>
            </a:r>
          </a:p>
          <a:p>
            <a:pPr lvl="1"/>
            <a:r>
              <a:rPr lang="en-US" dirty="0"/>
              <a:t>Adversary knows that his target does not suffer from a disease</a:t>
            </a:r>
          </a:p>
          <a:p>
            <a:pPr lvl="2"/>
            <a:r>
              <a:rPr lang="en-US" dirty="0"/>
              <a:t>May conclude what the target really suffers from</a:t>
            </a:r>
          </a:p>
          <a:p>
            <a:r>
              <a:rPr lang="en-US" dirty="0"/>
              <a:t>Demographic background knowledge</a:t>
            </a:r>
          </a:p>
          <a:p>
            <a:pPr lvl="1"/>
            <a:r>
              <a:rPr lang="en-US" dirty="0"/>
              <a:t>Adversary knows </a:t>
            </a:r>
            <a:r>
              <a:rPr lang="en-US" dirty="0" err="1"/>
              <a:t>e.g</a:t>
            </a:r>
            <a:r>
              <a:rPr lang="en-US" dirty="0"/>
              <a:t> P(t[condition] = cancer| t[Age]&gt;=40)</a:t>
            </a:r>
          </a:p>
          <a:p>
            <a:pPr lvl="2"/>
            <a:r>
              <a:rPr lang="en-US" dirty="0"/>
              <a:t>May use it to interference about records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894F70-B7EF-4C12-9AE7-956450F4784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9F7B15-09B7-4C02-BEFE-A16EB25204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93CFF6-12F4-493D-97F2-8B11CF5363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34BEA00-FDF4-41DD-BE03-48069827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Adversary’s Knowledge is Unknown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475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5F7A7E-01C8-48FD-8047-5A2134437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Homogeneity Attack</a:t>
            </a:r>
          </a:p>
          <a:p>
            <a:r>
              <a:rPr lang="en-US" dirty="0"/>
              <a:t>Background Knowledge Attack/attribute linkage</a:t>
            </a:r>
          </a:p>
          <a:p>
            <a:r>
              <a:rPr lang="en-US" dirty="0"/>
              <a:t>Unsorted Matching Attacks</a:t>
            </a:r>
          </a:p>
          <a:p>
            <a:r>
              <a:rPr lang="en-US" dirty="0"/>
              <a:t>Complementary Release Attack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614201-281B-41E9-A020-0CDA277467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DE40AE-BF51-40C8-A6E9-F8B2204521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Andreas Wiegand &amp; Ludwig Schallner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410FF4-2E0F-4E88-A69A-145B229403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696494-2619-425B-9A88-26F6239A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Attacks on K-ANONYMITY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849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28B2314-EA01-4E8C-8BE7-ECBAA0B7EA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838200"/>
            <a:ext cx="8570912" cy="5526600"/>
          </a:xfrm>
        </p:spPr>
        <p:txBody>
          <a:bodyPr/>
          <a:lstStyle/>
          <a:p>
            <a:r>
              <a:rPr lang="en-US" dirty="0"/>
              <a:t>This attack is based on the homogeneity of data</a:t>
            </a:r>
          </a:p>
          <a:p>
            <a:pPr lvl="1"/>
            <a:r>
              <a:rPr lang="en-US" dirty="0"/>
              <a:t>Age and Zip-Code of the target</a:t>
            </a:r>
          </a:p>
          <a:p>
            <a:pPr lvl="2"/>
            <a:r>
              <a:rPr lang="en-US" dirty="0"/>
              <a:t>Leads to concluding of disease of the record owner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0A4336-E51A-4E5B-9447-8611A2E596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4B249F-E965-425F-ABB0-889A92CC72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FD7C77-691E-4BBF-BA2F-83CB670234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6A3F582-8596-4106-89D0-7C9AD986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Homogeneity Attack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5AF9F48-C339-43FE-A2E3-393D95893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18" y="2338825"/>
            <a:ext cx="3410650" cy="256618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01810A6-58CE-44E7-B84B-3A9FED100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225669"/>
            <a:ext cx="3673103" cy="275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4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12EDF2D-E22D-4111-B791-CA1B22C491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attack is based on background </a:t>
            </a:r>
            <a:r>
              <a:rPr lang="en-US" dirty="0" err="1"/>
              <a:t>knowlegde</a:t>
            </a:r>
            <a:endParaRPr lang="en-US" dirty="0"/>
          </a:p>
          <a:p>
            <a:pPr lvl="1"/>
            <a:r>
              <a:rPr lang="en-US" dirty="0"/>
              <a:t>Alice knows additionally that e.g. Carl(36, 47605) has a low risk of heart disease </a:t>
            </a:r>
            <a:r>
              <a:rPr lang="en-US" dirty="0">
                <a:sym typeface="Wingdings" panose="05000000000000000000" pitchFamily="2" charset="2"/>
              </a:rPr>
              <a:t> c</a:t>
            </a:r>
            <a:r>
              <a:rPr lang="en-US" dirty="0"/>
              <a:t>onclude he has cancer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28F102-CDB3-41C8-8D94-CB806376B4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FC1C321-4680-4D84-9195-40BE4EC659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5D21FA-A127-486F-963C-2CBB16E98C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34D44C4-357D-44B2-8D47-D4AB70C3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Knowledge </a:t>
            </a:r>
            <a:r>
              <a:rPr lang="de-DE" dirty="0" err="1"/>
              <a:t>Attack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5831B25-B1FB-4227-BF6E-5DF268BA5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18" y="2338825"/>
            <a:ext cx="3410650" cy="256618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FF7B54C-52F5-429B-AABD-254DEB3E4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225669"/>
            <a:ext cx="3673103" cy="275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62038"/>
      </p:ext>
    </p:extLst>
  </p:cSld>
  <p:clrMapOvr>
    <a:masterClrMapping/>
  </p:clrMapOvr>
</p:sld>
</file>

<file path=ppt/theme/theme1.xml><?xml version="1.0" encoding="utf-8"?>
<a:theme xmlns:a="http://schemas.openxmlformats.org/drawingml/2006/main" name="1_VorlageLSPI">
  <a:themeElements>
    <a:clrScheme name="SWT-SoSe2007Vorl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VorlageLSPI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WT-SoSe2007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WT-SoSe2007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dec3670c-0d6f-4455-9c2f-971d108358d4" Revision="1" Stencil="System.MyShapes" StencilVersion="1.0"/>
</Control>
</file>

<file path=customXml/itemProps1.xml><?xml version="1.0" encoding="utf-8"?>
<ds:datastoreItem xmlns:ds="http://schemas.openxmlformats.org/officeDocument/2006/customXml" ds:itemID="{206AFEA3-501E-4E71-91B3-BDBE1D839E1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66C5A5A-5A83-4A95-95C1-260C6D486DE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2295</Words>
  <Application>Microsoft Office PowerPoint</Application>
  <PresentationFormat>Bildschirmpräsentation (4:3)</PresentationFormat>
  <Paragraphs>514</Paragraphs>
  <Slides>30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4" baseType="lpstr">
      <vt:lpstr>Arial</vt:lpstr>
      <vt:lpstr>Cambria Math</vt:lpstr>
      <vt:lpstr>Wingdings</vt:lpstr>
      <vt:lpstr>1_VorlageLSPI</vt:lpstr>
      <vt:lpstr>Barriers to the implementation of k-anonymity and related microdata anonymization techniques in a realworld application</vt:lpstr>
      <vt:lpstr>Index</vt:lpstr>
      <vt:lpstr>Introduction </vt:lpstr>
      <vt:lpstr>K-ANONYMITY </vt:lpstr>
      <vt:lpstr>Example of K-Anonymity</vt:lpstr>
      <vt:lpstr>The Adversary’s Knowledge is Unknown </vt:lpstr>
      <vt:lpstr>Attacks on K-ANONYMITY </vt:lpstr>
      <vt:lpstr>Homogeneity Attack</vt:lpstr>
      <vt:lpstr>Background Knowledge Attack</vt:lpstr>
      <vt:lpstr>Unsorted Matching Attacks</vt:lpstr>
      <vt:lpstr>Complementary Release Attack</vt:lpstr>
      <vt:lpstr>Complementary Release Attack</vt:lpstr>
      <vt:lpstr>L-Diversity</vt:lpstr>
      <vt:lpstr>L-Diversity</vt:lpstr>
      <vt:lpstr>L-diversity Weakness</vt:lpstr>
      <vt:lpstr>4. t-Closeness</vt:lpstr>
      <vt:lpstr>4. t-Closeness cont´d</vt:lpstr>
      <vt:lpstr>5. Extended Scenarios - Multiple Release Publishing</vt:lpstr>
      <vt:lpstr>5. Extended Scenarios – Multiple Release Publishing</vt:lpstr>
      <vt:lpstr>5. Extended Scenarios - Sequential Release Publishing</vt:lpstr>
      <vt:lpstr>5. Extended Scenarios - Sequential Release Publishing</vt:lpstr>
      <vt:lpstr>5. Extended Scenarios - Continuous Data Publishing </vt:lpstr>
      <vt:lpstr>5. Extended Scenarios - Continuous Data Publishing </vt:lpstr>
      <vt:lpstr>5. EXTENDED SCENARIOS - Collaborative Data Publishing </vt:lpstr>
      <vt:lpstr>Finding the optimal solution</vt:lpstr>
      <vt:lpstr>5. Complexity of Optimal K-Anonymity</vt:lpstr>
      <vt:lpstr>6. Datatype - High-Dimensional Transaction Data</vt:lpstr>
      <vt:lpstr>6. Datatyp - Moving Object Data</vt:lpstr>
      <vt:lpstr>6. Datatyp - Unstructured Data</vt:lpstr>
      <vt:lpstr>7. Summary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Andi h</cp:lastModifiedBy>
  <cp:revision>255</cp:revision>
  <cp:lastPrinted>2018-01-29T10:26:05Z</cp:lastPrinted>
  <dcterms:created xsi:type="dcterms:W3CDTF">2016-01-24T22:07:33Z</dcterms:created>
  <dcterms:modified xsi:type="dcterms:W3CDTF">2018-01-30T12:04:49Z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Tfs.IsStoryboard">
    <vt:bool>true</vt:bool>
  </property>
</Properties>
</file>