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6FB1-1A47-4AC9-B651-0B6061D57980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B04B-01A0-41A5-9383-DE17E8B0140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6FB1-1A47-4AC9-B651-0B6061D57980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B04B-01A0-41A5-9383-DE17E8B014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6FB1-1A47-4AC9-B651-0B6061D57980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B04B-01A0-41A5-9383-DE17E8B014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6FB1-1A47-4AC9-B651-0B6061D57980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B04B-01A0-41A5-9383-DE17E8B0140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6FB1-1A47-4AC9-B651-0B6061D57980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B04B-01A0-41A5-9383-DE17E8B014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6FB1-1A47-4AC9-B651-0B6061D57980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B04B-01A0-41A5-9383-DE17E8B014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6FB1-1A47-4AC9-B651-0B6061D57980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B04B-01A0-41A5-9383-DE17E8B014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6FB1-1A47-4AC9-B651-0B6061D57980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B04B-01A0-41A5-9383-DE17E8B014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6FB1-1A47-4AC9-B651-0B6061D57980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B04B-01A0-41A5-9383-DE17E8B014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6FB1-1A47-4AC9-B651-0B6061D57980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B04B-01A0-41A5-9383-DE17E8B014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6FB1-1A47-4AC9-B651-0B6061D57980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B04B-01A0-41A5-9383-DE17E8B014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0B36FB1-1A47-4AC9-B651-0B6061D57980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D3D2B04B-01A0-41A5-9383-DE17E8B014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杨文静</a:t>
            </a:r>
            <a:endParaRPr lang="en-US" altLang="zh-CN" dirty="0" smtClean="0"/>
          </a:p>
          <a:p>
            <a:r>
              <a:rPr lang="en-US" altLang="zh-CN" dirty="0" smtClean="0"/>
              <a:t>yangwenjing@buaa.edu.cn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START</a:t>
            </a:r>
            <a:r>
              <a:rPr lang="zh-CN" altLang="en-US" dirty="0" smtClean="0"/>
              <a:t>修改部分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53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Duration</a:t>
            </a:r>
            <a:r>
              <a:rPr lang="zh-CN" altLang="en-US" dirty="0" smtClean="0"/>
              <a:t>分布实验</a:t>
            </a:r>
            <a:endParaRPr lang="en-US" altLang="zh-CN" dirty="0" smtClean="0"/>
          </a:p>
          <a:p>
            <a:r>
              <a:rPr lang="zh-CN" altLang="en-US" dirty="0" smtClean="0"/>
              <a:t>区域转移概率矩阵实验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形式化定义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区域识别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区域转移概率计算</a:t>
            </a:r>
            <a:endParaRPr lang="en-US" altLang="zh-CN" dirty="0" smtClean="0"/>
          </a:p>
          <a:p>
            <a:r>
              <a:rPr lang="zh-CN" altLang="en-US" dirty="0" smtClean="0"/>
              <a:t>寻径方式修改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8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Duration</a:t>
            </a:r>
            <a:r>
              <a:rPr lang="zh-CN" altLang="en-US" dirty="0" smtClean="0"/>
              <a:t>分布实验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修正</a:t>
            </a:r>
            <a:r>
              <a:rPr lang="en-US" altLang="zh-CN" dirty="0" smtClean="0"/>
              <a:t>event</a:t>
            </a:r>
          </a:p>
          <a:p>
            <a:pPr lvl="1"/>
            <a:r>
              <a:rPr lang="zh-CN" altLang="en-US" dirty="0" smtClean="0"/>
              <a:t>存在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不一致的情况，例如</a:t>
            </a:r>
            <a:r>
              <a:rPr lang="en-US" altLang="zh-CN" dirty="0" smtClean="0"/>
              <a:t>status=1,event=3.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采用每</a:t>
            </a:r>
            <a:r>
              <a:rPr lang="en-US" altLang="zh-CN" dirty="0" smtClean="0"/>
              <a:t>20s</a:t>
            </a:r>
            <a:r>
              <a:rPr lang="zh-CN" altLang="en-US" dirty="0" smtClean="0"/>
              <a:t>算一个</a:t>
            </a:r>
            <a:r>
              <a:rPr lang="en-US" altLang="zh-CN" dirty="0" smtClean="0"/>
              <a:t>Duration</a:t>
            </a:r>
            <a:r>
              <a:rPr lang="zh-CN" altLang="en-US" dirty="0" smtClean="0"/>
              <a:t>出现的频度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结果如下：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7" t="18023" r="40533" b="13313"/>
          <a:stretch/>
        </p:blipFill>
        <p:spPr bwMode="auto">
          <a:xfrm>
            <a:off x="2339752" y="2780929"/>
            <a:ext cx="4362641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0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区域转移概率矩阵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形式化定义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41826"/>
              </p:ext>
            </p:extLst>
          </p:nvPr>
        </p:nvGraphicFramePr>
        <p:xfrm>
          <a:off x="1532880" y="1951360"/>
          <a:ext cx="37592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Equation" r:id="rId3" imgW="3759120" imgH="1117440" progId="Equation.DSMT4">
                  <p:embed/>
                </p:oleObj>
              </mc:Choice>
              <mc:Fallback>
                <p:oleObj name="Equation" r:id="rId3" imgW="375912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2880" y="1951360"/>
                        <a:ext cx="3759200" cy="1117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367505"/>
              </p:ext>
            </p:extLst>
          </p:nvPr>
        </p:nvGraphicFramePr>
        <p:xfrm>
          <a:off x="1539902" y="3254871"/>
          <a:ext cx="5336354" cy="1182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Equation" r:id="rId5" imgW="4686300" imgH="1041400" progId="Equation.DSMT4">
                  <p:embed/>
                </p:oleObj>
              </mc:Choice>
              <mc:Fallback>
                <p:oleObj name="Equation" r:id="rId5" imgW="4686300" imgH="1041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902" y="3254871"/>
                        <a:ext cx="5336354" cy="118224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824673"/>
              </p:ext>
            </p:extLst>
          </p:nvPr>
        </p:nvGraphicFramePr>
        <p:xfrm>
          <a:off x="1569416" y="4653136"/>
          <a:ext cx="6026920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Equation" r:id="rId7" imgW="5105160" imgH="914400" progId="Equation.DSMT4">
                  <p:embed/>
                </p:oleObj>
              </mc:Choice>
              <mc:Fallback>
                <p:oleObj name="Equation" r:id="rId7" imgW="510516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416" y="4653136"/>
                        <a:ext cx="6026920" cy="108012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7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区域转移概率矩阵实验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1900" dirty="0" smtClean="0"/>
              <a:t>区域识别实现思想</a:t>
            </a:r>
            <a:endParaRPr lang="en-US" altLang="zh-CN" sz="1900" dirty="0" smtClean="0"/>
          </a:p>
          <a:p>
            <a:pPr lvl="1"/>
            <a:r>
              <a:rPr lang="zh-CN" altLang="en-US" sz="1900" dirty="0" smtClean="0"/>
              <a:t>分别对</a:t>
            </a:r>
            <a:r>
              <a:rPr lang="zh-CN" altLang="en-US" sz="1900" b="1" dirty="0" smtClean="0">
                <a:solidFill>
                  <a:srgbClr val="FFC000"/>
                </a:solidFill>
              </a:rPr>
              <a:t>载客</a:t>
            </a:r>
            <a:r>
              <a:rPr lang="en-US" altLang="zh-CN" sz="1900" b="1" dirty="0" smtClean="0">
                <a:solidFill>
                  <a:srgbClr val="FFC000"/>
                </a:solidFill>
              </a:rPr>
              <a:t>/</a:t>
            </a:r>
            <a:r>
              <a:rPr lang="zh-CN" altLang="en-US" sz="1900" b="1" dirty="0" smtClean="0">
                <a:solidFill>
                  <a:srgbClr val="FFC000"/>
                </a:solidFill>
              </a:rPr>
              <a:t>非载客</a:t>
            </a:r>
            <a:r>
              <a:rPr lang="zh-CN" altLang="en-US" sz="1900" dirty="0" smtClean="0"/>
              <a:t>事件的区域进行识别</a:t>
            </a:r>
            <a:endParaRPr lang="en-US" altLang="zh-CN" sz="1900" dirty="0" smtClean="0"/>
          </a:p>
          <a:p>
            <a:pPr lvl="1"/>
            <a:r>
              <a:rPr lang="zh-CN" altLang="en-US" sz="1900" dirty="0" smtClean="0"/>
              <a:t>步骤</a:t>
            </a:r>
            <a:endParaRPr lang="en-US" altLang="zh-CN" sz="1900" dirty="0" smtClean="0"/>
          </a:p>
          <a:p>
            <a:pPr lvl="2"/>
            <a:r>
              <a:rPr lang="zh-CN" altLang="en-US" sz="1900" dirty="0" smtClean="0"/>
              <a:t>计算出每个</a:t>
            </a:r>
            <a:r>
              <a:rPr lang="en-US" altLang="zh-CN" sz="1900" dirty="0" smtClean="0"/>
              <a:t>cell</a:t>
            </a:r>
            <a:r>
              <a:rPr lang="zh-CN" altLang="en-US" sz="1900" dirty="0" smtClean="0"/>
              <a:t>中的</a:t>
            </a:r>
            <a:r>
              <a:rPr lang="en-US" altLang="zh-CN" sz="1900" dirty="0" smtClean="0"/>
              <a:t>event</a:t>
            </a:r>
            <a:r>
              <a:rPr lang="zh-CN" altLang="en-US" sz="1900" dirty="0" smtClean="0"/>
              <a:t>数</a:t>
            </a:r>
            <a:endParaRPr lang="en-US" altLang="zh-CN" sz="1900" dirty="0" smtClean="0"/>
          </a:p>
          <a:p>
            <a:pPr lvl="2"/>
            <a:r>
              <a:rPr lang="zh-CN" altLang="en-US" sz="1900" dirty="0" smtClean="0"/>
              <a:t>将</a:t>
            </a:r>
            <a:r>
              <a:rPr lang="en-US" altLang="zh-CN" sz="1900" dirty="0" smtClean="0"/>
              <a:t>cell</a:t>
            </a:r>
            <a:r>
              <a:rPr lang="zh-CN" altLang="en-US" sz="1900" dirty="0" smtClean="0"/>
              <a:t>按从大到小排序</a:t>
            </a:r>
            <a:endParaRPr lang="en-US" altLang="zh-CN" sz="1900" dirty="0" smtClean="0"/>
          </a:p>
          <a:p>
            <a:pPr lvl="2"/>
            <a:r>
              <a:rPr lang="zh-CN" altLang="en-US" sz="1900" dirty="0" smtClean="0"/>
              <a:t>按广度遍历的方法划分区域：</a:t>
            </a:r>
            <a:endParaRPr lang="en-US" altLang="zh-CN" sz="1900" dirty="0" smtClean="0"/>
          </a:p>
          <a:p>
            <a:pPr lvl="3"/>
            <a:r>
              <a:rPr lang="zh-CN" altLang="en-US" sz="1900" dirty="0" smtClean="0"/>
              <a:t>将第一个</a:t>
            </a:r>
            <a:r>
              <a:rPr lang="en-US" altLang="zh-CN" sz="1900" dirty="0" smtClean="0"/>
              <a:t>cell</a:t>
            </a:r>
            <a:r>
              <a:rPr lang="zh-CN" altLang="en-US" sz="1900" dirty="0" smtClean="0"/>
              <a:t>加入队列</a:t>
            </a:r>
            <a:endParaRPr lang="en-US" altLang="zh-CN" sz="1900" dirty="0" smtClean="0"/>
          </a:p>
          <a:p>
            <a:pPr lvl="3"/>
            <a:r>
              <a:rPr lang="zh-CN" altLang="en-US" sz="1900" dirty="0"/>
              <a:t>队首出队，并置为已</a:t>
            </a:r>
            <a:r>
              <a:rPr lang="zh-CN" altLang="en-US" sz="1900" dirty="0" smtClean="0"/>
              <a:t>用</a:t>
            </a:r>
            <a:endParaRPr lang="en-US" altLang="zh-CN" sz="1900" dirty="0" smtClean="0"/>
          </a:p>
          <a:p>
            <a:pPr lvl="3"/>
            <a:r>
              <a:rPr lang="zh-CN" altLang="en-US" sz="1900" dirty="0" smtClean="0"/>
              <a:t>如果</a:t>
            </a:r>
            <a:r>
              <a:rPr lang="en-US" altLang="zh-CN" sz="1900" dirty="0" smtClean="0"/>
              <a:t>cell</a:t>
            </a:r>
            <a:r>
              <a:rPr lang="zh-CN" altLang="en-US" sz="1900" dirty="0" smtClean="0"/>
              <a:t>大于阈值，那么将它上下左右，左上，右上，左下，右下方</a:t>
            </a:r>
            <a:r>
              <a:rPr lang="zh-CN" altLang="en-US" sz="1900" dirty="0" smtClean="0">
                <a:solidFill>
                  <a:srgbClr val="FFC000"/>
                </a:solidFill>
              </a:rPr>
              <a:t>大于阈值</a:t>
            </a:r>
            <a:r>
              <a:rPr lang="zh-CN" altLang="en-US" sz="1900" dirty="0" smtClean="0"/>
              <a:t>的未用的</a:t>
            </a:r>
            <a:r>
              <a:rPr lang="en-US" altLang="zh-CN" sz="1900" dirty="0" smtClean="0"/>
              <a:t>cell</a:t>
            </a:r>
            <a:r>
              <a:rPr lang="zh-CN" altLang="en-US" sz="1900" dirty="0" smtClean="0"/>
              <a:t>加入队列。保证此区域</a:t>
            </a:r>
            <a:r>
              <a:rPr lang="en-US" altLang="zh-CN" sz="1900" dirty="0" smtClean="0"/>
              <a:t>cell</a:t>
            </a:r>
            <a:r>
              <a:rPr lang="zh-CN" altLang="en-US" sz="1900" dirty="0" smtClean="0"/>
              <a:t>数不大于</a:t>
            </a:r>
            <a:r>
              <a:rPr lang="en-US" altLang="zh-CN" sz="1900" dirty="0" err="1" smtClean="0"/>
              <a:t>regionscale</a:t>
            </a:r>
            <a:r>
              <a:rPr lang="en-US" altLang="zh-CN" sz="1900" dirty="0" smtClean="0"/>
              <a:t>.</a:t>
            </a:r>
          </a:p>
          <a:p>
            <a:pPr lvl="3"/>
            <a:r>
              <a:rPr lang="zh-CN" altLang="en-US" sz="1900" dirty="0" smtClean="0"/>
              <a:t>如果</a:t>
            </a:r>
            <a:r>
              <a:rPr lang="en-US" altLang="zh-CN" sz="1900" dirty="0" smtClean="0"/>
              <a:t>cell</a:t>
            </a:r>
            <a:r>
              <a:rPr lang="zh-CN" altLang="en-US" sz="1900" dirty="0" smtClean="0"/>
              <a:t>小于阈值，那么将</a:t>
            </a:r>
            <a:r>
              <a:rPr lang="zh-CN" altLang="en-US" sz="1900" dirty="0"/>
              <a:t>它上下左右，左上，右上，左下，</a:t>
            </a:r>
            <a:r>
              <a:rPr lang="zh-CN" altLang="en-US" sz="1900" dirty="0" smtClean="0"/>
              <a:t>右下方</a:t>
            </a:r>
            <a:r>
              <a:rPr lang="zh-CN" altLang="en-US" sz="1900" dirty="0">
                <a:solidFill>
                  <a:srgbClr val="FFC000"/>
                </a:solidFill>
              </a:rPr>
              <a:t>小于</a:t>
            </a:r>
            <a:r>
              <a:rPr lang="zh-CN" altLang="en-US" sz="1900" dirty="0" smtClean="0">
                <a:solidFill>
                  <a:srgbClr val="FFC000"/>
                </a:solidFill>
              </a:rPr>
              <a:t>阈值</a:t>
            </a:r>
            <a:r>
              <a:rPr lang="zh-CN" altLang="en-US" sz="1900" dirty="0" smtClean="0"/>
              <a:t>的</a:t>
            </a:r>
            <a:r>
              <a:rPr lang="zh-CN" altLang="en-US" sz="1900" dirty="0"/>
              <a:t>未用的</a:t>
            </a:r>
            <a:r>
              <a:rPr lang="en-US" altLang="zh-CN" sz="1900" dirty="0" smtClean="0"/>
              <a:t>cell</a:t>
            </a:r>
            <a:r>
              <a:rPr lang="zh-CN" altLang="en-US" sz="1900" dirty="0"/>
              <a:t>加入</a:t>
            </a:r>
            <a:r>
              <a:rPr lang="zh-CN" altLang="en-US" sz="1900" dirty="0" smtClean="0"/>
              <a:t>队列。</a:t>
            </a:r>
            <a:r>
              <a:rPr lang="zh-CN" altLang="en-US" sz="1900" dirty="0"/>
              <a:t>保证此区域</a:t>
            </a:r>
            <a:r>
              <a:rPr lang="en-US" altLang="zh-CN" sz="1900" dirty="0"/>
              <a:t>cell</a:t>
            </a:r>
            <a:r>
              <a:rPr lang="zh-CN" altLang="en-US" sz="1900" dirty="0"/>
              <a:t>数不大于</a:t>
            </a:r>
            <a:r>
              <a:rPr lang="en-US" altLang="zh-CN" sz="1900" dirty="0" err="1"/>
              <a:t>regionscale</a:t>
            </a:r>
            <a:r>
              <a:rPr lang="en-US" altLang="zh-CN" sz="1900" dirty="0" smtClean="0"/>
              <a:t>.</a:t>
            </a:r>
          </a:p>
          <a:p>
            <a:pPr lvl="3"/>
            <a:r>
              <a:rPr lang="zh-CN" altLang="en-US" sz="1900" dirty="0"/>
              <a:t>当</a:t>
            </a:r>
            <a:r>
              <a:rPr lang="zh-CN" altLang="en-US" sz="1900" dirty="0" smtClean="0"/>
              <a:t>队列为空后结束。</a:t>
            </a:r>
            <a:endParaRPr lang="en-US" altLang="zh-CN" sz="1900" dirty="0" smtClean="0"/>
          </a:p>
          <a:p>
            <a:pPr lvl="1"/>
            <a:r>
              <a:rPr lang="zh-CN" altLang="en-US" sz="1900" dirty="0" smtClean="0"/>
              <a:t>由此保证每个区域不会过大，并且区域内</a:t>
            </a:r>
            <a:r>
              <a:rPr lang="en-US" altLang="zh-CN" sz="1900" dirty="0" smtClean="0"/>
              <a:t>cell</a:t>
            </a:r>
            <a:r>
              <a:rPr lang="zh-CN" altLang="en-US" sz="1900" dirty="0" smtClean="0"/>
              <a:t>的</a:t>
            </a:r>
            <a:r>
              <a:rPr lang="en-US" altLang="zh-CN" sz="1900" dirty="0" smtClean="0"/>
              <a:t>event</a:t>
            </a:r>
            <a:r>
              <a:rPr lang="zh-CN" altLang="en-US" sz="1900" dirty="0" smtClean="0"/>
              <a:t>数值类似。</a:t>
            </a:r>
            <a:endParaRPr lang="en-US" altLang="zh-CN" sz="1900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区域转移概率矩阵实验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区域识别效果（</a:t>
            </a:r>
            <a:r>
              <a:rPr lang="zh-CN" altLang="en-US" dirty="0"/>
              <a:t>下</a:t>
            </a:r>
            <a:r>
              <a:rPr lang="zh-CN" altLang="en-US" dirty="0" smtClean="0"/>
              <a:t>客事件）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9" t="51962" r="51783" b="9732"/>
          <a:stretch/>
        </p:blipFill>
        <p:spPr bwMode="auto">
          <a:xfrm>
            <a:off x="2411760" y="2276872"/>
            <a:ext cx="4536831" cy="32619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区域转移概率矩阵实验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区域识别效果</a:t>
            </a:r>
            <a:r>
              <a:rPr lang="zh-CN" altLang="en-US" dirty="0" smtClean="0"/>
              <a:t>（载客</a:t>
            </a:r>
            <a:r>
              <a:rPr lang="zh-CN" altLang="en-US" dirty="0"/>
              <a:t>事件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9" t="51960" r="52350" b="9733"/>
          <a:stretch/>
        </p:blipFill>
        <p:spPr bwMode="auto">
          <a:xfrm>
            <a:off x="2267744" y="2276872"/>
            <a:ext cx="4572001" cy="32619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91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区域转移概率矩阵实验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区域</a:t>
            </a:r>
            <a:r>
              <a:rPr lang="zh-CN" altLang="en-US" dirty="0" smtClean="0"/>
              <a:t>转移概率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018287"/>
              </p:ext>
            </p:extLst>
          </p:nvPr>
        </p:nvGraphicFramePr>
        <p:xfrm>
          <a:off x="1763688" y="3068961"/>
          <a:ext cx="6014859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3" imgW="3556000" imgH="635000" progId="Equation.DSMT4">
                  <p:embed/>
                </p:oleObj>
              </mc:Choice>
              <mc:Fallback>
                <p:oleObj name="Equation" r:id="rId3" imgW="3556000" imgH="6350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068961"/>
                        <a:ext cx="6014859" cy="122413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77932"/>
              </p:ext>
            </p:extLst>
          </p:nvPr>
        </p:nvGraphicFramePr>
        <p:xfrm>
          <a:off x="1475656" y="2503923"/>
          <a:ext cx="6480720" cy="421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5" imgW="4102100" imgH="266700" progId="Equation.DSMT4">
                  <p:embed/>
                </p:oleObj>
              </mc:Choice>
              <mc:Fallback>
                <p:oleObj name="Equation" r:id="rId5" imgW="4102100" imgH="2667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503923"/>
                        <a:ext cx="6480720" cy="42102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030863"/>
              </p:ext>
            </p:extLst>
          </p:nvPr>
        </p:nvGraphicFramePr>
        <p:xfrm>
          <a:off x="1763688" y="4437112"/>
          <a:ext cx="5976664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7" imgW="3479800" imgH="635000" progId="Equation.DSMT4">
                  <p:embed/>
                </p:oleObj>
              </mc:Choice>
              <mc:Fallback>
                <p:oleObj name="Equation" r:id="rId7" imgW="3479800" imgH="63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437112"/>
                        <a:ext cx="5976664" cy="122413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343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寻径方式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通过区域转移概率确定目的地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由出租车现有位置和状态可以求得现有的区域</a:t>
            </a:r>
            <a:r>
              <a:rPr lang="en-US" altLang="zh-CN" dirty="0" smtClean="0"/>
              <a:t>id</a:t>
            </a:r>
          </a:p>
          <a:p>
            <a:pPr lvl="1"/>
            <a:r>
              <a:rPr lang="zh-CN" altLang="en-US" dirty="0" smtClean="0"/>
              <a:t>由</a:t>
            </a:r>
            <a:r>
              <a:rPr lang="en-US" altLang="zh-CN" dirty="0" smtClean="0"/>
              <a:t>Speed*Duration</a:t>
            </a:r>
            <a:r>
              <a:rPr lang="zh-CN" altLang="en-US" dirty="0" smtClean="0"/>
              <a:t>可以求出可以到达哪些区域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</a:t>
            </a:r>
            <a:r>
              <a:rPr lang="zh-CN" altLang="en-US" dirty="0" smtClean="0">
                <a:solidFill>
                  <a:srgbClr val="FFC000"/>
                </a:solidFill>
              </a:rPr>
              <a:t>概率</a:t>
            </a:r>
            <a:r>
              <a:rPr lang="zh-CN" altLang="en-US" dirty="0" smtClean="0"/>
              <a:t>可以获得对应的目的区域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，并在区域内随机选取一点作为目的节点</a:t>
            </a:r>
            <a:endParaRPr lang="en-US" altLang="zh-CN" dirty="0" smtClean="0"/>
          </a:p>
          <a:p>
            <a:r>
              <a:rPr lang="zh-CN" altLang="en-US" dirty="0" smtClean="0"/>
              <a:t>已知源和目的地点，采用</a:t>
            </a:r>
            <a:r>
              <a:rPr lang="en-US" altLang="zh-CN" dirty="0" err="1" smtClean="0"/>
              <a:t>Dijkstra</a:t>
            </a:r>
            <a:r>
              <a:rPr lang="zh-CN" altLang="en-US" dirty="0" smtClean="0"/>
              <a:t>算法在</a:t>
            </a:r>
            <a:r>
              <a:rPr lang="zh-CN" altLang="en-US" dirty="0" smtClean="0">
                <a:solidFill>
                  <a:srgbClr val="FFC000"/>
                </a:solidFill>
              </a:rPr>
              <a:t>北京市地图</a:t>
            </a:r>
            <a:r>
              <a:rPr lang="zh-CN" altLang="en-US" dirty="0" smtClean="0"/>
              <a:t>上寻径</a:t>
            </a:r>
            <a:endParaRPr lang="en-US" altLang="zh-CN" dirty="0" smtClean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0" t="14693" r="13194" b="13271"/>
          <a:stretch>
            <a:fillRect/>
          </a:stretch>
        </p:blipFill>
        <p:spPr bwMode="auto">
          <a:xfrm>
            <a:off x="1984104" y="3933056"/>
            <a:ext cx="4892152" cy="2664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直接箭头连接符 5"/>
          <p:cNvCxnSpPr/>
          <p:nvPr/>
        </p:nvCxnSpPr>
        <p:spPr>
          <a:xfrm>
            <a:off x="3347864" y="2564904"/>
            <a:ext cx="1082316" cy="15121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18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极目远眺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79</TotalTime>
  <Words>317</Words>
  <Application>Microsoft Office PowerPoint</Application>
  <PresentationFormat>全屏显示(4:3)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极目远眺</vt:lpstr>
      <vt:lpstr>MathType 6.0 Equation</vt:lpstr>
      <vt:lpstr>START修改部分</vt:lpstr>
      <vt:lpstr>Content</vt:lpstr>
      <vt:lpstr>Duration分布实验</vt:lpstr>
      <vt:lpstr>区域转移概率矩阵实验</vt:lpstr>
      <vt:lpstr>区域转移概率矩阵实验</vt:lpstr>
      <vt:lpstr>区域转移概率矩阵实验</vt:lpstr>
      <vt:lpstr>区域转移概率矩阵实验</vt:lpstr>
      <vt:lpstr>区域转移概率矩阵实验</vt:lpstr>
      <vt:lpstr>寻径方式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START修改部分</dc:title>
  <dc:creator>yangwenjing</dc:creator>
  <cp:lastModifiedBy>yangwenjing</cp:lastModifiedBy>
  <cp:revision>23</cp:revision>
  <dcterms:created xsi:type="dcterms:W3CDTF">2014-11-03T06:54:29Z</dcterms:created>
  <dcterms:modified xsi:type="dcterms:W3CDTF">2014-11-03T08:13:59Z</dcterms:modified>
</cp:coreProperties>
</file>