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5" r:id="rId4"/>
    <p:sldId id="264" r:id="rId5"/>
    <p:sldId id="263" r:id="rId6"/>
    <p:sldId id="260" r:id="rId7"/>
    <p:sldId id="261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BF23-7351-445D-BF62-74DCAE741814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91D2-B713-45A5-A483-C1D50CE19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3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91D2-B713-45A5-A483-C1D50CE19B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9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91D2-B713-45A5-A483-C1D50CE19B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0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91D2-B713-45A5-A483-C1D50CE19B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5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91D2-B713-45A5-A483-C1D50CE19B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5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91D2-B713-45A5-A483-C1D50CE19B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9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91D2-B713-45A5-A483-C1D50CE19B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8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91D2-B713-45A5-A483-C1D50CE19B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9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91D2-B713-45A5-A483-C1D50CE19B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A16-5ED3-4464-96A8-8DDE9724A43E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2E82-75FD-4B5F-B688-7A677353C43C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B22-F5F7-4730-9B85-EC7E25F1C380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BA77-5F33-4261-A8F9-B4298D4208A4}" type="datetime1">
              <a:rPr lang="zh-CN" altLang="en-US" smtClean="0"/>
              <a:t>2014/11/4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393232-6E8E-4129-B1EC-642CD805139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D64-1FE0-4BD7-AFA8-FBFDC713DA26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63E8-BCC4-472E-965B-0654679DC771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A2F7-84BB-4789-A6CE-C5A7A5F3C854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49EA-7360-47AF-996D-2FEAB678B789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696A-AC69-4026-B04A-E17909DDB3DB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D21-C591-4DAA-B764-C7748B4252C2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D15B-73EA-4D81-9D7D-C8CA36814A0C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9EE4C0E-0C5C-41BA-AC87-B04DA3158380}" type="datetime1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杨文静</a:t>
            </a:r>
            <a:endParaRPr lang="en-US" altLang="zh-CN" dirty="0" smtClean="0"/>
          </a:p>
          <a:p>
            <a:r>
              <a:rPr lang="en-US" altLang="zh-CN" dirty="0" smtClean="0"/>
              <a:t>yangwenjing@buaa.edu.cn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START</a:t>
            </a:r>
            <a:r>
              <a:rPr lang="zh-CN" altLang="en-US" dirty="0" smtClean="0"/>
              <a:t>修改部分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en-US" altLang="zh-CN" dirty="0" smtClean="0"/>
              <a:t>Duration</a:t>
            </a:r>
            <a:r>
              <a:rPr lang="zh-CN" altLang="en-US" dirty="0" smtClean="0"/>
              <a:t>分布实验</a:t>
            </a:r>
            <a:endParaRPr lang="en-US" altLang="zh-CN" dirty="0" smtClean="0"/>
          </a:p>
          <a:p>
            <a:r>
              <a:rPr lang="zh-CN" altLang="en-US" dirty="0" smtClean="0"/>
              <a:t>区域转移概率矩阵实验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形式化定义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区域转移概率计算</a:t>
            </a:r>
            <a:endParaRPr lang="en-US" altLang="zh-CN" dirty="0" smtClean="0"/>
          </a:p>
          <a:p>
            <a:r>
              <a:rPr lang="zh-CN" altLang="en-US" dirty="0" smtClean="0"/>
              <a:t>寻径方式修改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8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618584" cy="4114800"/>
          </a:xfrm>
        </p:spPr>
        <p:txBody>
          <a:bodyPr/>
          <a:lstStyle/>
          <a:p>
            <a:r>
              <a:rPr lang="zh-CN" altLang="en-US" dirty="0" smtClean="0"/>
              <a:t>期望通过对现有的出租车运行轨迹数据的分析，发现出租车的行驶特征，并最终得到一个城市环境下的出租车移动模型。</a:t>
            </a:r>
            <a:endParaRPr lang="en-US" altLang="zh-CN" dirty="0" smtClean="0"/>
          </a:p>
          <a:p>
            <a:r>
              <a:rPr lang="zh-CN" altLang="en-US" dirty="0" smtClean="0"/>
              <a:t>存在的问题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在宏观层面上如何选择目的地不清晰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在微观上没有结合道路特征，仿真轨迹与实际轨迹吻合度不高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统计结果存在明显的不合理</a:t>
            </a:r>
            <a:endParaRPr lang="zh-CN" altLang="en-US" dirty="0"/>
          </a:p>
        </p:txBody>
      </p:sp>
      <p:pic>
        <p:nvPicPr>
          <p:cNvPr id="5" name="Picture 4" descr="K~CXI3TY1K$F1X~42NOECV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76" y="2136404"/>
            <a:ext cx="1990282" cy="340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O2M5FA$~ERGP3XY1`9`LWK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01" y="4411239"/>
            <a:ext cx="3635375" cy="226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30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通过区域转移概率确定目的地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由出租车现有位置和状态可以求得现有的区域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Speed*Duration</a:t>
            </a:r>
            <a:r>
              <a:rPr lang="zh-CN" altLang="en-US" dirty="0" smtClean="0"/>
              <a:t>可以求出可以到达哪些区域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</a:t>
            </a:r>
            <a:r>
              <a:rPr lang="zh-CN" altLang="en-US" dirty="0" smtClean="0">
                <a:solidFill>
                  <a:srgbClr val="FFC000"/>
                </a:solidFill>
              </a:rPr>
              <a:t>概率</a:t>
            </a:r>
            <a:r>
              <a:rPr lang="zh-CN" altLang="en-US" dirty="0" smtClean="0"/>
              <a:t>可以获得对应的目的区域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，并在区域内随机选取一点作为目的节点</a:t>
            </a:r>
            <a:endParaRPr lang="en-US" altLang="zh-CN" dirty="0" smtClean="0"/>
          </a:p>
          <a:p>
            <a:r>
              <a:rPr lang="zh-CN" altLang="en-US" dirty="0" smtClean="0"/>
              <a:t>已知源和目的地点，采用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算法在</a:t>
            </a:r>
            <a:r>
              <a:rPr lang="zh-CN" altLang="en-US" dirty="0" smtClean="0">
                <a:solidFill>
                  <a:srgbClr val="FFC000"/>
                </a:solidFill>
              </a:rPr>
              <a:t>北京市地图</a:t>
            </a:r>
            <a:r>
              <a:rPr lang="zh-CN" altLang="en-US" dirty="0" smtClean="0"/>
              <a:t>上寻径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14693" r="13194" b="13271"/>
          <a:stretch>
            <a:fillRect/>
          </a:stretch>
        </p:blipFill>
        <p:spPr bwMode="auto">
          <a:xfrm>
            <a:off x="1984104" y="3933056"/>
            <a:ext cx="4892152" cy="2664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/>
          <p:cNvCxnSpPr/>
          <p:nvPr/>
        </p:nvCxnSpPr>
        <p:spPr>
          <a:xfrm>
            <a:off x="3347864" y="2564904"/>
            <a:ext cx="1082316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区域转移概率矩阵实验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1900" dirty="0" smtClean="0"/>
              <a:t>区域识别实现思想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分别对</a:t>
            </a:r>
            <a:r>
              <a:rPr lang="zh-CN" altLang="en-US" sz="1900" b="1" dirty="0" smtClean="0">
                <a:solidFill>
                  <a:srgbClr val="FFC000"/>
                </a:solidFill>
              </a:rPr>
              <a:t>载客</a:t>
            </a:r>
            <a:r>
              <a:rPr lang="en-US" altLang="zh-CN" sz="1900" b="1" dirty="0" smtClean="0">
                <a:solidFill>
                  <a:srgbClr val="FFC000"/>
                </a:solidFill>
              </a:rPr>
              <a:t>/</a:t>
            </a:r>
            <a:r>
              <a:rPr lang="zh-CN" altLang="en-US" sz="1900" b="1" dirty="0" smtClean="0">
                <a:solidFill>
                  <a:srgbClr val="FFC000"/>
                </a:solidFill>
              </a:rPr>
              <a:t>非载客</a:t>
            </a:r>
            <a:r>
              <a:rPr lang="zh-CN" altLang="en-US" sz="1900" dirty="0" smtClean="0"/>
              <a:t>事件的区域进行识别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步骤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计算出每个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中的</a:t>
            </a:r>
            <a:r>
              <a:rPr lang="en-US" altLang="zh-CN" sz="1900" dirty="0" smtClean="0"/>
              <a:t>event</a:t>
            </a:r>
            <a:r>
              <a:rPr lang="zh-CN" altLang="en-US" sz="1900" dirty="0" smtClean="0"/>
              <a:t>数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将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按从大到小排序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按广度遍历的方法划分区域：</a:t>
            </a:r>
            <a:endParaRPr lang="en-US" altLang="zh-CN" sz="1900" dirty="0" smtClean="0"/>
          </a:p>
          <a:p>
            <a:pPr lvl="3"/>
            <a:r>
              <a:rPr lang="zh-CN" altLang="en-US" sz="1900" dirty="0" smtClean="0"/>
              <a:t>将第一个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加入队列</a:t>
            </a:r>
            <a:endParaRPr lang="en-US" altLang="zh-CN" sz="1900" dirty="0" smtClean="0"/>
          </a:p>
          <a:p>
            <a:pPr lvl="3"/>
            <a:r>
              <a:rPr lang="zh-CN" altLang="en-US" sz="1900" dirty="0"/>
              <a:t>队首出队，并置为已</a:t>
            </a:r>
            <a:r>
              <a:rPr lang="zh-CN" altLang="en-US" sz="1900" dirty="0" smtClean="0"/>
              <a:t>用</a:t>
            </a:r>
            <a:endParaRPr lang="en-US" altLang="zh-CN" sz="1900" dirty="0" smtClean="0"/>
          </a:p>
          <a:p>
            <a:pPr lvl="3"/>
            <a:r>
              <a:rPr lang="zh-CN" altLang="en-US" sz="1900" dirty="0" smtClean="0"/>
              <a:t>如果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大于阈值，那么将它上下左右，左上，右上，左下，右下方</a:t>
            </a:r>
            <a:r>
              <a:rPr lang="zh-CN" altLang="en-US" sz="1900" dirty="0" smtClean="0">
                <a:solidFill>
                  <a:srgbClr val="FFC000"/>
                </a:solidFill>
              </a:rPr>
              <a:t>大于阈值</a:t>
            </a:r>
            <a:r>
              <a:rPr lang="zh-CN" altLang="en-US" sz="1900" dirty="0" smtClean="0"/>
              <a:t>的未用的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加入队列。保证此区域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数不大于</a:t>
            </a:r>
            <a:r>
              <a:rPr lang="en-US" altLang="zh-CN" sz="1900" dirty="0" err="1" smtClean="0"/>
              <a:t>regionscale</a:t>
            </a:r>
            <a:r>
              <a:rPr lang="en-US" altLang="zh-CN" sz="1900" dirty="0" smtClean="0"/>
              <a:t>.</a:t>
            </a:r>
          </a:p>
          <a:p>
            <a:pPr lvl="3"/>
            <a:r>
              <a:rPr lang="zh-CN" altLang="en-US" sz="1900" dirty="0" smtClean="0"/>
              <a:t>如果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小于阈值，那么将</a:t>
            </a:r>
            <a:r>
              <a:rPr lang="zh-CN" altLang="en-US" sz="1900" dirty="0"/>
              <a:t>它上下左右，左上，右上，左下，</a:t>
            </a:r>
            <a:r>
              <a:rPr lang="zh-CN" altLang="en-US" sz="1900" dirty="0" smtClean="0"/>
              <a:t>右下方</a:t>
            </a:r>
            <a:r>
              <a:rPr lang="zh-CN" altLang="en-US" sz="1900" dirty="0">
                <a:solidFill>
                  <a:srgbClr val="FFC000"/>
                </a:solidFill>
              </a:rPr>
              <a:t>小于</a:t>
            </a:r>
            <a:r>
              <a:rPr lang="zh-CN" altLang="en-US" sz="1900" dirty="0" smtClean="0">
                <a:solidFill>
                  <a:srgbClr val="FFC000"/>
                </a:solidFill>
              </a:rPr>
              <a:t>阈值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未用的</a:t>
            </a:r>
            <a:r>
              <a:rPr lang="en-US" altLang="zh-CN" sz="1900" dirty="0" smtClean="0"/>
              <a:t>cell</a:t>
            </a:r>
            <a:r>
              <a:rPr lang="zh-CN" altLang="en-US" sz="1900" dirty="0"/>
              <a:t>加入</a:t>
            </a:r>
            <a:r>
              <a:rPr lang="zh-CN" altLang="en-US" sz="1900" dirty="0" smtClean="0"/>
              <a:t>队列。</a:t>
            </a:r>
            <a:r>
              <a:rPr lang="zh-CN" altLang="en-US" sz="1900" dirty="0"/>
              <a:t>保证此区域</a:t>
            </a:r>
            <a:r>
              <a:rPr lang="en-US" altLang="zh-CN" sz="1900" dirty="0"/>
              <a:t>cell</a:t>
            </a:r>
            <a:r>
              <a:rPr lang="zh-CN" altLang="en-US" sz="1900" dirty="0"/>
              <a:t>数不大于</a:t>
            </a:r>
            <a:r>
              <a:rPr lang="en-US" altLang="zh-CN" sz="1900" dirty="0" err="1"/>
              <a:t>regionscale</a:t>
            </a:r>
            <a:r>
              <a:rPr lang="en-US" altLang="zh-CN" sz="1900" dirty="0" smtClean="0"/>
              <a:t>.</a:t>
            </a:r>
          </a:p>
          <a:p>
            <a:pPr lvl="3"/>
            <a:r>
              <a:rPr lang="zh-CN" altLang="en-US" sz="1900" dirty="0"/>
              <a:t>当</a:t>
            </a:r>
            <a:r>
              <a:rPr lang="zh-CN" altLang="en-US" sz="1900" dirty="0" smtClean="0"/>
              <a:t>队列为空后结束。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由此保证每个区域不会过大，并且区域内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的</a:t>
            </a:r>
            <a:r>
              <a:rPr lang="en-US" altLang="zh-CN" sz="1900" dirty="0" smtClean="0"/>
              <a:t>event</a:t>
            </a:r>
            <a:r>
              <a:rPr lang="zh-CN" altLang="en-US" sz="1900" dirty="0" smtClean="0"/>
              <a:t>数值类似。</a:t>
            </a:r>
            <a:endParaRPr lang="en-US" altLang="zh-CN" sz="1900" dirty="0" smtClean="0"/>
          </a:p>
          <a:p>
            <a:pPr lvl="2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区域转移概率矩阵实验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区域识别效果（</a:t>
            </a:r>
            <a:r>
              <a:rPr lang="zh-CN" altLang="en-US" dirty="0"/>
              <a:t>下</a:t>
            </a:r>
            <a:r>
              <a:rPr lang="zh-CN" altLang="en-US" dirty="0" smtClean="0"/>
              <a:t>客事件）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51962" r="51783" b="9732"/>
          <a:stretch/>
        </p:blipFill>
        <p:spPr bwMode="auto">
          <a:xfrm>
            <a:off x="2411760" y="2276872"/>
            <a:ext cx="4536831" cy="3261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7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区域转移概率矩阵实验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区域识别效果</a:t>
            </a:r>
            <a:r>
              <a:rPr lang="zh-CN" altLang="en-US" dirty="0" smtClean="0"/>
              <a:t>（载客</a:t>
            </a:r>
            <a:r>
              <a:rPr lang="zh-CN" altLang="en-US" dirty="0"/>
              <a:t>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t="51960" r="52350" b="9733"/>
          <a:stretch/>
        </p:blipFill>
        <p:spPr bwMode="auto">
          <a:xfrm>
            <a:off x="2267744" y="2276872"/>
            <a:ext cx="4572001" cy="3261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9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Duration</a:t>
            </a:r>
            <a:r>
              <a:rPr lang="zh-CN" altLang="en-US" dirty="0" smtClean="0"/>
              <a:t>分布实验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修正</a:t>
            </a:r>
            <a:r>
              <a:rPr lang="en-US" altLang="zh-CN" dirty="0" smtClean="0"/>
              <a:t>event</a:t>
            </a:r>
          </a:p>
          <a:p>
            <a:pPr lvl="1"/>
            <a:r>
              <a:rPr lang="zh-CN" altLang="en-US" dirty="0" smtClean="0"/>
              <a:t>存在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不一致的情况，例如</a:t>
            </a:r>
            <a:r>
              <a:rPr lang="en-US" altLang="zh-CN" dirty="0" smtClean="0"/>
              <a:t>status=1,event=3.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采用每</a:t>
            </a:r>
            <a:r>
              <a:rPr lang="en-US" altLang="zh-CN" dirty="0" smtClean="0"/>
              <a:t>20s</a:t>
            </a:r>
            <a:r>
              <a:rPr lang="zh-CN" altLang="en-US" dirty="0" smtClean="0"/>
              <a:t>算一个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出现的频度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结果如下：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8023" r="40533" b="13313"/>
          <a:stretch/>
        </p:blipFill>
        <p:spPr bwMode="auto">
          <a:xfrm>
            <a:off x="2339752" y="2780929"/>
            <a:ext cx="436264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6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98</TotalTime>
  <Words>389</Words>
  <Application>Microsoft Office PowerPoint</Application>
  <PresentationFormat>全屏显示(4:3)</PresentationFormat>
  <Paragraphs>61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极目远眺</vt:lpstr>
      <vt:lpstr>START修改部分</vt:lpstr>
      <vt:lpstr>Content</vt:lpstr>
      <vt:lpstr>回顾</vt:lpstr>
      <vt:lpstr>寻径方式</vt:lpstr>
      <vt:lpstr>区域转移概率矩阵实验</vt:lpstr>
      <vt:lpstr>区域转移概率矩阵实验</vt:lpstr>
      <vt:lpstr>区域转移概率矩阵实验</vt:lpstr>
      <vt:lpstr>Duration分布实验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START修改部分</dc:title>
  <dc:creator>yangwenjing</dc:creator>
  <cp:lastModifiedBy>Thunder</cp:lastModifiedBy>
  <cp:revision>26</cp:revision>
  <dcterms:created xsi:type="dcterms:W3CDTF">2014-11-03T06:54:29Z</dcterms:created>
  <dcterms:modified xsi:type="dcterms:W3CDTF">2014-11-04T13:52:52Z</dcterms:modified>
</cp:coreProperties>
</file>