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8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92" r:id="rId5"/>
    <p:sldId id="259" r:id="rId6"/>
    <p:sldId id="293" r:id="rId7"/>
    <p:sldId id="260" r:id="rId8"/>
    <p:sldId id="261" r:id="rId9"/>
    <p:sldId id="271" r:id="rId10"/>
    <p:sldId id="298" r:id="rId11"/>
    <p:sldId id="279" r:id="rId12"/>
    <p:sldId id="294" r:id="rId13"/>
    <p:sldId id="262" r:id="rId14"/>
    <p:sldId id="263" r:id="rId15"/>
    <p:sldId id="264" r:id="rId16"/>
    <p:sldId id="265" r:id="rId17"/>
    <p:sldId id="295" r:id="rId18"/>
    <p:sldId id="266" r:id="rId19"/>
    <p:sldId id="276" r:id="rId20"/>
    <p:sldId id="278" r:id="rId21"/>
    <p:sldId id="267" r:id="rId22"/>
    <p:sldId id="268" r:id="rId23"/>
    <p:sldId id="270" r:id="rId24"/>
    <p:sldId id="272" r:id="rId25"/>
    <p:sldId id="297" r:id="rId26"/>
    <p:sldId id="288" r:id="rId27"/>
    <p:sldId id="274" r:id="rId28"/>
    <p:sldId id="280" r:id="rId29"/>
    <p:sldId id="296" r:id="rId30"/>
    <p:sldId id="275" r:id="rId31"/>
    <p:sldId id="281" r:id="rId32"/>
    <p:sldId id="282" r:id="rId33"/>
    <p:sldId id="283" r:id="rId34"/>
    <p:sldId id="284" r:id="rId35"/>
    <p:sldId id="286" r:id="rId36"/>
    <p:sldId id="290" r:id="rId37"/>
    <p:sldId id="289" r:id="rId38"/>
    <p:sldId id="269" r:id="rId39"/>
    <p:sldId id="285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59BC-4139-A240-97E1-836BE1ED3A98}" type="datetimeFigureOut">
              <a:rPr lang="en-US" smtClean="0"/>
              <a:t>03/05/2015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A8F28-84C8-164F-8BB9-26676D64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7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F1A7-09A2-0B46-A105-68E40778B4ED}" type="datetimeFigureOut">
              <a:rPr lang="en-US" smtClean="0"/>
              <a:t>03/05/2015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D0BDA-5B10-FD46-BE86-A1B8A9B4D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1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key differences of these models</a:t>
            </a:r>
            <a:r>
              <a:rPr lang="en-US" baseline="0" dirty="0" smtClean="0"/>
              <a:t> and under what situations would I use each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0BDA-5B10-FD46-BE86-A1B8A9B4D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0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MAC does not require any association between devices (similar to an </a:t>
            </a:r>
            <a:r>
              <a:rPr lang="en-US" dirty="0" err="1" smtClean="0"/>
              <a:t>adhoc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MAC)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0BDA-5B10-FD46-BE86-A1B8A9B4D5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7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recently learned that US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expect there to be NO time coordination, and that (dedicated, continuous) channel access is completely random.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0BDA-5B10-FD46-BE86-A1B8A9B4D5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E7BF-64B8-3C4C-9F9D-7F55119B66E8}" type="datetime1">
              <a:rPr lang="en-GB" smtClean="0"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C0E5-4C04-534D-8234-916E6AC1BD6B}" type="datetime1">
              <a:rPr lang="en-GB" smtClean="0"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1B6F-41E6-054F-8C3E-A3A9CC43A4F4}" type="datetime1">
              <a:rPr lang="en-GB" smtClean="0"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6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99D6-3A0C-5D45-8A58-FBCD11CD5AB5}" type="datetime1">
              <a:rPr lang="en-GB" smtClean="0"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F3E-FC5B-A84D-A6EF-38DE2397CF5F}" type="datetime1">
              <a:rPr lang="en-GB" smtClean="0"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8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FBE-351F-154F-BCEA-5CB4DD8B45A4}" type="datetime1">
              <a:rPr lang="en-GB" smtClean="0"/>
              <a:t>03/05/2015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25A60-4F24-3040-A6BA-D009EDC0A190}" type="datetime1">
              <a:rPr lang="en-GB" smtClean="0"/>
              <a:t>03/05/2015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7C5-2640-0C4B-B17F-CABA5A89E633}" type="datetime1">
              <a:rPr lang="en-GB" smtClean="0"/>
              <a:t>03/05/2015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73D-1974-2E4D-A6BC-4C1BA6674B0D}" type="datetime1">
              <a:rPr lang="en-GB" smtClean="0"/>
              <a:t>03/05/2015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399E-57E3-A049-A4CD-9C9A32602FEA}" type="datetime1">
              <a:rPr lang="en-GB" smtClean="0"/>
              <a:t>03/05/2015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7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B54-2F23-8A48-A904-97DC861C60D0}" type="datetime1">
              <a:rPr lang="en-GB" smtClean="0"/>
              <a:t>03/05/2015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ns-3-notex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29893"/>
          <a:stretch/>
        </p:blipFill>
        <p:spPr>
          <a:xfrm>
            <a:off x="0" y="6297377"/>
            <a:ext cx="1799998" cy="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BBAB-4FBD-4040-9869-889247BD08B4}" type="datetime1">
              <a:rPr lang="en-GB" smtClean="0"/>
              <a:t>03/05/2015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4296-38E1-A248-B7C2-CBDCF7E20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ns-3-highway-mobility/" TargetMode="External"/><Relationship Id="rId3" Type="http://schemas.openxmlformats.org/officeDocument/2006/relationships/hyperlink" Target="https://dsn.tm.kit.edu/misc_3434.ph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11.jpeg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.fc.up.pt/~rjf/vns/index.html" TargetMode="External"/><Relationship Id="rId4" Type="http://schemas.openxmlformats.org/officeDocument/2006/relationships/hyperlink" Target="https://www.dcaiti.tu-berlin.de/research/simulation/" TargetMode="External"/><Relationship Id="rId5" Type="http://schemas.openxmlformats.org/officeDocument/2006/relationships/hyperlink" Target="http://ovnis.gforge.uni.l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t-itetris.eu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snam.org/docs/models/html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Optima"/>
                <a:cs typeface="Optima"/>
              </a:rPr>
              <a:t>Vehicular Communication Simulations with NS-3</a:t>
            </a:r>
            <a:endParaRPr lang="en-US" dirty="0">
              <a:latin typeface="Optima"/>
              <a:cs typeface="Optima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Konstantinos Katsaros</a:t>
            </a:r>
            <a:endParaRPr lang="en-US" dirty="0"/>
          </a:p>
        </p:txBody>
      </p:sp>
      <p:pic>
        <p:nvPicPr>
          <p:cNvPr id="6" name="Picture 5" descr="ns-3-no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54" y="4802839"/>
            <a:ext cx="3599989" cy="20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ns-3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ns-3-highway-mobility (</a:t>
            </a:r>
            <a:r>
              <a:rPr lang="en-US" dirty="0">
                <a:hlinkClick r:id="rId2"/>
              </a:rPr>
              <a:t>https://code.google.com/p/ns-3-highway-mobility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Implement IDM and MOBIL change lane, highway class, traffic-lights.</a:t>
            </a:r>
          </a:p>
          <a:p>
            <a:pPr lvl="1"/>
            <a:r>
              <a:rPr lang="en-US" dirty="0" smtClean="0"/>
              <a:t>Based on ns-3.8</a:t>
            </a:r>
          </a:p>
          <a:p>
            <a:pPr lvl="1"/>
            <a:r>
              <a:rPr lang="en-US" dirty="0" smtClean="0"/>
              <a:t>No longer maintained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Virtual </a:t>
            </a:r>
            <a:r>
              <a:rPr lang="en-US" dirty="0"/>
              <a:t>Traffic Lights (PROMELA) (</a:t>
            </a:r>
            <a:r>
              <a:rPr lang="en-US" dirty="0">
                <a:hlinkClick r:id="rId3"/>
              </a:rPr>
              <a:t>https://dsn.tm.kit.edu/misc_3434.</a:t>
            </a:r>
            <a:r>
              <a:rPr lang="en-US" dirty="0" smtClean="0">
                <a:hlinkClick r:id="rId3"/>
              </a:rPr>
              <a:t>php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Manhattan IDM mobility model</a:t>
            </a:r>
          </a:p>
          <a:p>
            <a:pPr lvl="1"/>
            <a:r>
              <a:rPr lang="en-US" dirty="0" smtClean="0"/>
              <a:t>NLOS propagation loss models</a:t>
            </a:r>
          </a:p>
          <a:p>
            <a:pPr lvl="1"/>
            <a:r>
              <a:rPr lang="en-US" dirty="0" smtClean="0"/>
              <a:t>(Virtual) Traffic Light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5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training-mobility-</a:t>
            </a:r>
            <a:r>
              <a:rPr lang="en-US" dirty="0" err="1" smtClean="0"/>
              <a:t>example.cc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Scenarios selection</a:t>
            </a:r>
          </a:p>
          <a:p>
            <a:pPr lvl="1"/>
            <a:r>
              <a:rPr lang="en-US" dirty="0" smtClean="0"/>
              <a:t>1. Parking Lot (Static Grid)</a:t>
            </a:r>
          </a:p>
          <a:p>
            <a:pPr lvl="1"/>
            <a:r>
              <a:rPr lang="en-US" dirty="0" smtClean="0"/>
              <a:t>2. Highway (Constant speed)</a:t>
            </a:r>
          </a:p>
          <a:p>
            <a:pPr lvl="1"/>
            <a:r>
              <a:rPr lang="en-US" dirty="0" smtClean="0"/>
              <a:t>3. Urban (Manhattan Grid trace file)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Network Devices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Placeholder 6" descr="permisele-auto-dispar-pana-in-2040-ce-tehnologie-va-schimba-industria-masinilor-pentru-totdeauna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-1007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How nodes communicate? Wireless communication examples.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Devices -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module features</a:t>
            </a:r>
          </a:p>
          <a:p>
            <a:pPr lvl="1"/>
            <a:r>
              <a:rPr lang="en-US" dirty="0" smtClean="0"/>
              <a:t>DCF </a:t>
            </a:r>
            <a:r>
              <a:rPr lang="en-US" dirty="0"/>
              <a:t>implementation (Basic + RTS/CTS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802.11 </a:t>
            </a:r>
            <a:r>
              <a:rPr lang="en-US" dirty="0"/>
              <a:t>a/b/</a:t>
            </a:r>
            <a:r>
              <a:rPr lang="en-US" dirty="0" smtClean="0"/>
              <a:t>g/n (2.4 &amp; 5 GHz) PHY</a:t>
            </a:r>
          </a:p>
          <a:p>
            <a:pPr lvl="1"/>
            <a:r>
              <a:rPr lang="en-US" dirty="0" smtClean="0"/>
              <a:t>MSDU/MPDU aggregation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</a:t>
            </a:r>
            <a:r>
              <a:rPr lang="en-US" dirty="0"/>
              <a:t>support (EDCA only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and ad-hoc modes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Rate adaptation algorithms </a:t>
            </a:r>
            <a:endParaRPr lang="en-US" dirty="0" smtClean="0"/>
          </a:p>
          <a:p>
            <a:endParaRPr lang="en-US" dirty="0" smtClean="0">
              <a:effectLst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1493" y="6108386"/>
            <a:ext cx="6832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More on ns-3 documentation http://</a:t>
            </a:r>
            <a:r>
              <a:rPr lang="en-US" sz="1400" dirty="0" err="1" smtClean="0">
                <a:solidFill>
                  <a:schemeClr val="accent4"/>
                </a:solidFill>
              </a:rPr>
              <a:t>www.nsnam.org</a:t>
            </a:r>
            <a:r>
              <a:rPr lang="en-US" sz="1400" dirty="0" smtClean="0">
                <a:solidFill>
                  <a:schemeClr val="accent4"/>
                </a:solidFill>
              </a:rPr>
              <a:t>/docs/models/html/</a:t>
            </a:r>
            <a:r>
              <a:rPr lang="en-US" sz="1400" dirty="0" err="1" smtClean="0">
                <a:solidFill>
                  <a:schemeClr val="accent4"/>
                </a:solidFill>
              </a:rPr>
              <a:t>wifi.html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8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Module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 descr="Screen Shot 2015-04-17 at 16.26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47" b="-2847"/>
          <a:stretch>
            <a:fillRect/>
          </a:stretch>
        </p:blipFill>
        <p:spPr>
          <a:xfrm>
            <a:off x="220758" y="1294416"/>
            <a:ext cx="8720042" cy="4795687"/>
          </a:xfrm>
        </p:spPr>
      </p:pic>
    </p:spTree>
    <p:extLst>
      <p:ext uri="{BB962C8B-B14F-4D97-AF65-F5344CB8AC3E}">
        <p14:creationId xmlns:p14="http://schemas.microsoft.com/office/powerpoint/2010/main" val="208729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Presently, three MAC high models </a:t>
            </a:r>
            <a:endParaRPr lang="en-US" dirty="0" smtClean="0">
              <a:effectLst/>
            </a:endParaRPr>
          </a:p>
          <a:p>
            <a:pPr lvl="1"/>
            <a:r>
              <a:rPr lang="en-US" dirty="0" err="1"/>
              <a:t>AdhocWifiMac</a:t>
            </a:r>
            <a:r>
              <a:rPr lang="en-US" dirty="0"/>
              <a:t>: simplest </a:t>
            </a:r>
            <a:r>
              <a:rPr lang="en-US" dirty="0" smtClean="0"/>
              <a:t>one</a:t>
            </a:r>
          </a:p>
          <a:p>
            <a:pPr lvl="1"/>
            <a:r>
              <a:rPr lang="en-US" dirty="0" err="1" smtClean="0"/>
              <a:t>ApWifiMac</a:t>
            </a:r>
            <a:r>
              <a:rPr lang="en-US" dirty="0"/>
              <a:t>: beacon, associations by </a:t>
            </a:r>
            <a:r>
              <a:rPr lang="en-US" dirty="0" smtClean="0"/>
              <a:t>STAs</a:t>
            </a:r>
          </a:p>
          <a:p>
            <a:pPr lvl="1"/>
            <a:r>
              <a:rPr lang="en-US" dirty="0" err="1" smtClean="0"/>
              <a:t>StaWifiMac</a:t>
            </a:r>
            <a:r>
              <a:rPr lang="en-US" dirty="0"/>
              <a:t>: association based on beacons 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inherit from </a:t>
            </a:r>
            <a:r>
              <a:rPr lang="en-US" dirty="0" err="1"/>
              <a:t>RegularWifiMac</a:t>
            </a:r>
            <a:r>
              <a:rPr lang="en-US" dirty="0"/>
              <a:t>, which handles </a:t>
            </a:r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dirty="0" smtClean="0"/>
              <a:t>and non-</a:t>
            </a:r>
            <a:r>
              <a:rPr lang="en-US" dirty="0" err="1" smtClean="0"/>
              <a:t>QoS</a:t>
            </a:r>
            <a:r>
              <a:rPr lang="en-US" dirty="0" smtClean="0"/>
              <a:t> support</a:t>
            </a:r>
            <a:endParaRPr lang="en-US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4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MacLow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RTS</a:t>
            </a:r>
            <a:r>
              <a:rPr lang="en-US" dirty="0"/>
              <a:t>/CTS/DATA/ACK </a:t>
            </a:r>
            <a:r>
              <a:rPr lang="en-US" dirty="0" smtClean="0"/>
              <a:t>transactions</a:t>
            </a:r>
          </a:p>
          <a:p>
            <a:r>
              <a:rPr lang="en-US" dirty="0" err="1" smtClean="0"/>
              <a:t>DcfManager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implements </a:t>
            </a:r>
            <a:r>
              <a:rPr lang="en-US" dirty="0"/>
              <a:t>the DCF </a:t>
            </a:r>
          </a:p>
          <a:p>
            <a:r>
              <a:rPr lang="en-US" dirty="0" err="1" smtClean="0"/>
              <a:t>DcaTxop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EdcaTxopN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for </a:t>
            </a:r>
            <a:r>
              <a:rPr lang="en-US" dirty="0" err="1" smtClean="0"/>
              <a:t>NonQoS</a:t>
            </a:r>
            <a:r>
              <a:rPr lang="en-US" dirty="0"/>
              <a:t>, the other for </a:t>
            </a:r>
            <a:r>
              <a:rPr lang="en-US" dirty="0" err="1"/>
              <a:t>QoS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Packet </a:t>
            </a:r>
            <a:r>
              <a:rPr lang="en-US" dirty="0"/>
              <a:t>queue </a:t>
            </a:r>
            <a:endParaRPr lang="en-US" dirty="0" smtClean="0"/>
          </a:p>
          <a:p>
            <a:pPr lvl="1"/>
            <a:r>
              <a:rPr lang="en-US" dirty="0" smtClean="0"/>
              <a:t>Fragmentation</a:t>
            </a:r>
            <a:r>
              <a:rPr lang="en-US" dirty="0"/>
              <a:t>/Retransmissions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1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following rate control algorithms can be used by the MAC low </a:t>
            </a:r>
            <a:r>
              <a:rPr lang="en-US" dirty="0" smtClean="0"/>
              <a:t>layer:</a:t>
            </a:r>
          </a:p>
          <a:p>
            <a:endParaRPr lang="en-US" dirty="0"/>
          </a:p>
          <a:p>
            <a:r>
              <a:rPr lang="en-US" dirty="0" smtClean="0"/>
              <a:t>Algorithms </a:t>
            </a:r>
            <a:r>
              <a:rPr lang="en-US" dirty="0"/>
              <a:t>found in real devices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ArfWifiManager</a:t>
            </a:r>
            <a:r>
              <a:rPr lang="en-US" dirty="0"/>
              <a:t> (default for </a:t>
            </a:r>
            <a:r>
              <a:rPr lang="en-US" dirty="0" err="1"/>
              <a:t>WifiHelper</a:t>
            </a:r>
            <a:r>
              <a:rPr lang="en-US" dirty="0" smtClean="0"/>
              <a:t>), </a:t>
            </a:r>
            <a:r>
              <a:rPr lang="en-US" dirty="0" err="1" smtClean="0"/>
              <a:t>OnoeWifiManager</a:t>
            </a:r>
            <a:r>
              <a:rPr lang="en-US" dirty="0" smtClean="0"/>
              <a:t>, </a:t>
            </a:r>
            <a:r>
              <a:rPr lang="en-US" dirty="0" err="1" smtClean="0"/>
              <a:t>ConstantRateWifiManager</a:t>
            </a:r>
            <a:r>
              <a:rPr lang="en-US" dirty="0" smtClean="0"/>
              <a:t>, </a:t>
            </a:r>
            <a:r>
              <a:rPr lang="en-US" dirty="0" err="1" smtClean="0"/>
              <a:t>MinstrelWifiManager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Algorithms in literature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IdealWifiManager</a:t>
            </a:r>
            <a:r>
              <a:rPr lang="en-US" dirty="0" smtClean="0"/>
              <a:t>, </a:t>
            </a:r>
            <a:r>
              <a:rPr lang="en-US" dirty="0" err="1" smtClean="0"/>
              <a:t>AarfWifiManager</a:t>
            </a:r>
            <a:r>
              <a:rPr lang="en-US" dirty="0" smtClean="0"/>
              <a:t>, </a:t>
            </a:r>
            <a:r>
              <a:rPr lang="en-US" dirty="0" err="1" smtClean="0"/>
              <a:t>AmrrWifiManager</a:t>
            </a:r>
            <a:r>
              <a:rPr lang="en-US" dirty="0" smtClean="0"/>
              <a:t>, </a:t>
            </a:r>
            <a:r>
              <a:rPr lang="en-US" dirty="0" err="1" smtClean="0"/>
              <a:t>CaraWifiManager</a:t>
            </a:r>
            <a:r>
              <a:rPr lang="en-US" dirty="0" smtClean="0"/>
              <a:t>, </a:t>
            </a:r>
            <a:r>
              <a:rPr lang="en-US" dirty="0" err="1" smtClean="0"/>
              <a:t>RraaWifiManager</a:t>
            </a:r>
            <a:r>
              <a:rPr lang="en-US" dirty="0" smtClean="0"/>
              <a:t>, </a:t>
            </a:r>
            <a:r>
              <a:rPr lang="en-US" dirty="0" err="1" smtClean="0"/>
              <a:t>AarfcdWifiManager</a:t>
            </a:r>
            <a:r>
              <a:rPr lang="en-US" dirty="0" smtClean="0"/>
              <a:t>, </a:t>
            </a:r>
            <a:r>
              <a:rPr lang="en-US" dirty="0" err="1" smtClean="0"/>
              <a:t>ParfWifiManager</a:t>
            </a:r>
            <a:r>
              <a:rPr lang="en-US" dirty="0" smtClean="0"/>
              <a:t>, </a:t>
            </a:r>
            <a:r>
              <a:rPr lang="en-US" dirty="0" err="1" smtClean="0"/>
              <a:t>AparfWifiManager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Example use of constant rate</a:t>
            </a:r>
          </a:p>
          <a:p>
            <a:pPr marL="0" indent="0">
              <a:buNone/>
            </a:pPr>
            <a:r>
              <a:rPr lang="en-US" sz="2500" dirty="0" err="1" smtClean="0">
                <a:latin typeface="Consolas"/>
                <a:cs typeface="Consolas"/>
              </a:rPr>
              <a:t>std</a:t>
            </a:r>
            <a:r>
              <a:rPr lang="en-US" sz="2500" dirty="0">
                <a:latin typeface="Consolas"/>
                <a:cs typeface="Consolas"/>
              </a:rPr>
              <a:t>::string </a:t>
            </a:r>
            <a:r>
              <a:rPr lang="en-US" sz="2500" dirty="0" err="1">
                <a:latin typeface="Consolas"/>
                <a:cs typeface="Consolas"/>
              </a:rPr>
              <a:t>phyMode</a:t>
            </a:r>
            <a:r>
              <a:rPr lang="en-US" sz="2500" dirty="0">
                <a:latin typeface="Consolas"/>
                <a:cs typeface="Consolas"/>
              </a:rPr>
              <a:t> ("OfdmRate54Mbps"); </a:t>
            </a:r>
            <a:endParaRPr lang="en-US" sz="2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500" dirty="0" err="1" smtClean="0">
                <a:latin typeface="Consolas"/>
                <a:cs typeface="Consolas"/>
              </a:rPr>
              <a:t>wifi.SetRemoteStationManager</a:t>
            </a:r>
            <a:r>
              <a:rPr lang="en-US" sz="2500" dirty="0" smtClean="0">
                <a:latin typeface="Consolas"/>
                <a:cs typeface="Consolas"/>
              </a:rPr>
              <a:t> </a:t>
            </a:r>
            <a:r>
              <a:rPr lang="en-US" sz="2500" dirty="0">
                <a:latin typeface="Consolas"/>
                <a:cs typeface="Consolas"/>
              </a:rPr>
              <a:t>("ns3::</a:t>
            </a:r>
            <a:r>
              <a:rPr lang="en-US" sz="2500" dirty="0" err="1">
                <a:latin typeface="Consolas"/>
                <a:cs typeface="Consolas"/>
              </a:rPr>
              <a:t>ConstantRateWifiManager</a:t>
            </a:r>
            <a:r>
              <a:rPr lang="en-US" sz="2500" dirty="0">
                <a:latin typeface="Consolas"/>
                <a:cs typeface="Consolas"/>
              </a:rPr>
              <a:t>", </a:t>
            </a:r>
            <a:endParaRPr lang="en-US" sz="2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			  "</a:t>
            </a:r>
            <a:r>
              <a:rPr lang="en-US" sz="2500" dirty="0" err="1">
                <a:latin typeface="Consolas"/>
                <a:cs typeface="Consolas"/>
              </a:rPr>
              <a:t>DataMode</a:t>
            </a:r>
            <a:r>
              <a:rPr lang="en-US" sz="2500" dirty="0">
                <a:latin typeface="Consolas"/>
                <a:cs typeface="Consolas"/>
              </a:rPr>
              <a:t>",</a:t>
            </a:r>
            <a:r>
              <a:rPr lang="en-US" sz="2500" dirty="0" err="1">
                <a:latin typeface="Consolas"/>
                <a:cs typeface="Consolas"/>
              </a:rPr>
              <a:t>StringValue</a:t>
            </a:r>
            <a:r>
              <a:rPr lang="en-US" sz="2500" dirty="0">
                <a:latin typeface="Consolas"/>
                <a:cs typeface="Consolas"/>
              </a:rPr>
              <a:t> (</a:t>
            </a:r>
            <a:r>
              <a:rPr lang="en-US" sz="2500" dirty="0" err="1">
                <a:latin typeface="Consolas"/>
                <a:cs typeface="Consolas"/>
              </a:rPr>
              <a:t>phyMode</a:t>
            </a:r>
            <a:r>
              <a:rPr lang="en-US" sz="2500" dirty="0">
                <a:latin typeface="Consolas"/>
                <a:cs typeface="Consolas"/>
              </a:rPr>
              <a:t>), </a:t>
            </a:r>
            <a:endParaRPr lang="en-US" sz="2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smtClean="0">
                <a:latin typeface="Consolas"/>
                <a:cs typeface="Consolas"/>
              </a:rPr>
              <a:t>					  "</a:t>
            </a:r>
            <a:r>
              <a:rPr lang="en-US" sz="2500" dirty="0" err="1">
                <a:latin typeface="Consolas"/>
                <a:cs typeface="Consolas"/>
              </a:rPr>
              <a:t>ControlMode</a:t>
            </a:r>
            <a:r>
              <a:rPr lang="en-US" sz="2500" dirty="0">
                <a:latin typeface="Consolas"/>
                <a:cs typeface="Consolas"/>
              </a:rPr>
              <a:t>",</a:t>
            </a:r>
            <a:r>
              <a:rPr lang="en-US" sz="2500" dirty="0" err="1">
                <a:latin typeface="Consolas"/>
                <a:cs typeface="Consolas"/>
              </a:rPr>
              <a:t>StringValue</a:t>
            </a:r>
            <a:r>
              <a:rPr lang="en-US" sz="2500" dirty="0">
                <a:latin typeface="Consolas"/>
                <a:cs typeface="Consolas"/>
              </a:rPr>
              <a:t> (</a:t>
            </a:r>
            <a:r>
              <a:rPr lang="en-US" sz="2500" dirty="0" err="1">
                <a:latin typeface="Consolas"/>
                <a:cs typeface="Consolas"/>
              </a:rPr>
              <a:t>phyMode</a:t>
            </a:r>
            <a:r>
              <a:rPr lang="en-US" sz="2500" dirty="0">
                <a:latin typeface="Consolas"/>
                <a:cs typeface="Consolas"/>
              </a:rPr>
              <a:t>)); </a:t>
            </a:r>
          </a:p>
          <a:p>
            <a:r>
              <a:rPr lang="en-US" dirty="0"/>
              <a:t>Other rate managers may not require manual setting as they automatically select the “best”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6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Work at packet (frame) level </a:t>
            </a:r>
            <a:endParaRPr lang="en-US" dirty="0" smtClean="0"/>
          </a:p>
          <a:p>
            <a:endParaRPr lang="en-US" dirty="0" smtClean="0">
              <a:effectLst/>
            </a:endParaRPr>
          </a:p>
          <a:p>
            <a:r>
              <a:rPr lang="en-US" dirty="0"/>
              <a:t>Different models available </a:t>
            </a:r>
            <a:endParaRPr lang="en-US" dirty="0" smtClean="0">
              <a:effectLst/>
            </a:endParaRPr>
          </a:p>
          <a:p>
            <a:pPr lvl="1"/>
            <a:r>
              <a:rPr lang="en-US" dirty="0" err="1" smtClean="0"/>
              <a:t>YansWifiPhy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sz="2400" dirty="0"/>
              <a:t>default &amp; most widely used </a:t>
            </a:r>
            <a:endParaRPr lang="en-US" dirty="0" smtClean="0"/>
          </a:p>
          <a:p>
            <a:pPr lvl="1"/>
            <a:r>
              <a:rPr lang="en-US" dirty="0" err="1" smtClean="0"/>
              <a:t>PhySimWifi</a:t>
            </a:r>
            <a:r>
              <a:rPr lang="en-US" dirty="0" smtClean="0"/>
              <a:t> (*) – </a:t>
            </a:r>
            <a:r>
              <a:rPr lang="en-US" sz="2400" dirty="0" smtClean="0"/>
              <a:t>symbol-level, too slow for practical use </a:t>
            </a:r>
          </a:p>
          <a:p>
            <a:pPr lvl="1"/>
            <a:r>
              <a:rPr lang="en-US" dirty="0" err="1" smtClean="0"/>
              <a:t>SpectrumWifiPhy</a:t>
            </a:r>
            <a:r>
              <a:rPr lang="en-US" dirty="0" smtClean="0"/>
              <a:t> </a:t>
            </a:r>
            <a:r>
              <a:rPr lang="en-US" dirty="0"/>
              <a:t>(unfinished model, work stalled) </a:t>
            </a:r>
            <a:endParaRPr lang="en-US" dirty="0" smtClean="0">
              <a:effectLst/>
            </a:endParaRPr>
          </a:p>
          <a:p>
            <a:pPr lvl="2"/>
            <a:r>
              <a:rPr lang="en-US" dirty="0"/>
              <a:t>Models power spectral density of each </a:t>
            </a:r>
            <a:r>
              <a:rPr lang="en-US" dirty="0" smtClean="0"/>
              <a:t>transmission</a:t>
            </a:r>
          </a:p>
          <a:p>
            <a:pPr lvl="2"/>
            <a:r>
              <a:rPr lang="en-US" dirty="0" smtClean="0"/>
              <a:t>Supports inter-technology interference </a:t>
            </a:r>
          </a:p>
          <a:p>
            <a:pPr lvl="2"/>
            <a:endParaRPr lang="en-US" dirty="0" smtClean="0">
              <a:effectLst/>
            </a:endParaRPr>
          </a:p>
          <a:p>
            <a:r>
              <a:rPr lang="en-US" dirty="0" smtClean="0"/>
              <a:t>Some </a:t>
            </a:r>
            <a:r>
              <a:rPr lang="en-US" dirty="0"/>
              <a:t>details are not implemented (e.g. preamble/capture effect)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17533" y="6076019"/>
            <a:ext cx="4326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(*) https://</a:t>
            </a:r>
            <a:r>
              <a:rPr lang="en-US" sz="1400" dirty="0" err="1" smtClean="0"/>
              <a:t>dsn.tm.kit.edu</a:t>
            </a:r>
            <a:r>
              <a:rPr lang="en-US" sz="1400" dirty="0" smtClean="0"/>
              <a:t>/</a:t>
            </a:r>
            <a:r>
              <a:rPr lang="en-US" sz="1400" dirty="0" err="1" smtClean="0"/>
              <a:t>english</a:t>
            </a:r>
            <a:r>
              <a:rPr lang="en-US" sz="1400" dirty="0" smtClean="0"/>
              <a:t>/ns3-physim.php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573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Propagation Loss</a:t>
            </a:r>
          </a:p>
          <a:p>
            <a:pPr lvl="1"/>
            <a:r>
              <a:rPr lang="en-US" dirty="0" smtClean="0"/>
              <a:t>ITUR1411, </a:t>
            </a:r>
            <a:r>
              <a:rPr lang="en-US" dirty="0" err="1" smtClean="0"/>
              <a:t>LogDistance</a:t>
            </a:r>
            <a:r>
              <a:rPr lang="en-US" dirty="0" smtClean="0"/>
              <a:t>, </a:t>
            </a:r>
            <a:r>
              <a:rPr lang="en-US" dirty="0" err="1" smtClean="0"/>
              <a:t>ThreeLogDistance</a:t>
            </a:r>
            <a:r>
              <a:rPr lang="en-US" dirty="0" smtClean="0"/>
              <a:t>, Range, </a:t>
            </a:r>
            <a:r>
              <a:rPr lang="en-US" dirty="0" err="1" smtClean="0"/>
              <a:t>TwoRayGround</a:t>
            </a:r>
            <a:r>
              <a:rPr lang="en-US" dirty="0" smtClean="0"/>
              <a:t>, </a:t>
            </a:r>
            <a:r>
              <a:rPr lang="en-US" dirty="0" err="1" smtClean="0"/>
              <a:t>Friis</a:t>
            </a:r>
            <a:endParaRPr lang="en-US" dirty="0" smtClean="0"/>
          </a:p>
          <a:p>
            <a:pPr lvl="1"/>
            <a:r>
              <a:rPr lang="en-US" dirty="0" err="1" smtClean="0"/>
              <a:t>Nakagami</a:t>
            </a:r>
            <a:r>
              <a:rPr lang="en-US" dirty="0" smtClean="0"/>
              <a:t>, Jakes</a:t>
            </a:r>
          </a:p>
          <a:p>
            <a:pPr lvl="1"/>
            <a:r>
              <a:rPr lang="en-US" dirty="0" smtClean="0"/>
              <a:t>Obstacle model (*)</a:t>
            </a:r>
          </a:p>
          <a:p>
            <a:endParaRPr lang="en-US" dirty="0"/>
          </a:p>
          <a:p>
            <a:r>
              <a:rPr lang="en-US" dirty="0" smtClean="0"/>
              <a:t>Propagation Delay</a:t>
            </a:r>
          </a:p>
          <a:p>
            <a:pPr lvl="1"/>
            <a:r>
              <a:rPr lang="en-US" dirty="0" smtClean="0"/>
              <a:t>Constant Speed</a:t>
            </a:r>
          </a:p>
          <a:p>
            <a:pPr lvl="1"/>
            <a:r>
              <a:rPr lang="en-US" dirty="0" smtClean="0"/>
              <a:t>Random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/>
                </a:solidFill>
              </a:rPr>
              <a:t>Be careful </a:t>
            </a:r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err="1" smtClean="0">
                <a:solidFill>
                  <a:schemeClr val="accent5"/>
                </a:solidFill>
                <a:latin typeface="Consolas"/>
                <a:cs typeface="Consolas"/>
              </a:rPr>
              <a:t>YansWifiChannelHelper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::Default()</a:t>
            </a:r>
            <a:r>
              <a:rPr lang="en-US" dirty="0" smtClean="0">
                <a:solidFill>
                  <a:schemeClr val="accent5"/>
                </a:solidFill>
                <a:cs typeface="Consolas"/>
              </a:rPr>
              <a:t> </a:t>
            </a:r>
            <a:r>
              <a:rPr lang="en-US" dirty="0" smtClean="0">
                <a:cs typeface="Consolas"/>
              </a:rPr>
              <a:t>the </a:t>
            </a:r>
            <a:r>
              <a:rPr lang="en-US" dirty="0" err="1" smtClean="0">
                <a:cs typeface="Consolas"/>
              </a:rPr>
              <a:t>LogDistance</a:t>
            </a:r>
            <a:r>
              <a:rPr lang="en-US" dirty="0" smtClean="0">
                <a:cs typeface="Consolas"/>
              </a:rPr>
              <a:t> propagation model is added. Calling </a:t>
            </a: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AddPropagationLoss</a:t>
            </a:r>
            <a:r>
              <a:rPr lang="en-US" dirty="0" smtClean="0">
                <a:solidFill>
                  <a:srgbClr val="94C600"/>
                </a:solidFill>
                <a:latin typeface="Consolas"/>
                <a:cs typeface="Consolas"/>
              </a:rPr>
              <a:t>()</a:t>
            </a:r>
            <a:r>
              <a:rPr lang="en-US" dirty="0" smtClean="0">
                <a:solidFill>
                  <a:srgbClr val="94C600"/>
                </a:solidFill>
                <a:cs typeface="Consolas"/>
              </a:rPr>
              <a:t> </a:t>
            </a:r>
            <a:r>
              <a:rPr lang="en-US" dirty="0" smtClean="0">
                <a:cs typeface="Consolas"/>
              </a:rPr>
              <a:t>again will add a </a:t>
            </a:r>
            <a:r>
              <a:rPr lang="en-US" i="1" dirty="0" smtClean="0">
                <a:cs typeface="Consolas"/>
              </a:rPr>
              <a:t>second</a:t>
            </a:r>
            <a:r>
              <a:rPr lang="en-US" dirty="0" smtClean="0">
                <a:cs typeface="Consolas"/>
              </a:rPr>
              <a:t> propagation loss model.</a:t>
            </a:r>
            <a:endParaRPr lang="en-US" i="1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7887" y="2796867"/>
            <a:ext cx="304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(*) To be presented in WNS3 2015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4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outcomes from 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write a scenario for vehicular communication evaluation</a:t>
            </a:r>
          </a:p>
          <a:p>
            <a:r>
              <a:rPr lang="en-US" dirty="0" smtClean="0"/>
              <a:t>Learn how to configure your scenario for different environments</a:t>
            </a:r>
          </a:p>
          <a:p>
            <a:r>
              <a:rPr lang="en-US" dirty="0" smtClean="0"/>
              <a:t>Learn about selected topics in more detail</a:t>
            </a:r>
          </a:p>
          <a:p>
            <a:r>
              <a:rPr lang="en-US" dirty="0" smtClean="0"/>
              <a:t>Answer your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6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Depends on many factors</a:t>
            </a:r>
          </a:p>
          <a:p>
            <a:pPr lvl="1"/>
            <a:r>
              <a:rPr lang="en-US" sz="2400" dirty="0" smtClean="0"/>
              <a:t>Propagation loss model and PHY configuration</a:t>
            </a:r>
          </a:p>
          <a:p>
            <a:pPr lvl="1"/>
            <a:r>
              <a:rPr lang="en-US" sz="2400" dirty="0" smtClean="0"/>
              <a:t>Frame size (big </a:t>
            </a:r>
            <a:r>
              <a:rPr lang="en-US" sz="2400" dirty="0" err="1" smtClean="0"/>
              <a:t>vs</a:t>
            </a:r>
            <a:r>
              <a:rPr lang="en-US" sz="2400" dirty="0" smtClean="0"/>
              <a:t> small)</a:t>
            </a:r>
          </a:p>
          <a:p>
            <a:pPr lvl="1"/>
            <a:r>
              <a:rPr lang="en-US" sz="2400" dirty="0" smtClean="0"/>
              <a:t>Transmission mode (6Mbps </a:t>
            </a:r>
            <a:r>
              <a:rPr lang="en-US" sz="2400" dirty="0" err="1" smtClean="0"/>
              <a:t>vs</a:t>
            </a:r>
            <a:r>
              <a:rPr lang="en-US" sz="2400" dirty="0" smtClean="0"/>
              <a:t> 54 Mbps)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Screen Shot 2015-04-20 at 13.3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" y="3650376"/>
            <a:ext cx="4506120" cy="2475787"/>
          </a:xfrm>
          <a:prstGeom prst="rect">
            <a:avLst/>
          </a:prstGeom>
        </p:spPr>
      </p:pic>
      <p:pic>
        <p:nvPicPr>
          <p:cNvPr id="7" name="Picture 6" descr="Screen Shot 2015-04-20 at 13.31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62" y="3650375"/>
            <a:ext cx="4333771" cy="24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9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training-</a:t>
            </a:r>
            <a:r>
              <a:rPr lang="en-US" dirty="0" err="1" smtClean="0"/>
              <a:t>wifi</a:t>
            </a:r>
            <a:r>
              <a:rPr lang="en-US" dirty="0" smtClean="0"/>
              <a:t>-</a:t>
            </a:r>
            <a:r>
              <a:rPr lang="en-US" dirty="0" err="1" smtClean="0"/>
              <a:t>example.cc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err="1" smtClean="0"/>
              <a:t>Adhoc</a:t>
            </a:r>
            <a:r>
              <a:rPr lang="en-US" dirty="0" smtClean="0"/>
              <a:t>, Infrastructure</a:t>
            </a:r>
          </a:p>
          <a:p>
            <a:pPr lvl="1"/>
            <a:r>
              <a:rPr lang="en-US" dirty="0" smtClean="0"/>
              <a:t>IEEE 802.11a/b/g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/Non-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Devices -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 features:</a:t>
            </a:r>
          </a:p>
          <a:p>
            <a:pPr lvl="1"/>
            <a:r>
              <a:rPr lang="en-US" dirty="0" smtClean="0"/>
              <a:t>MAC layer (IEEE 802.11p) – “Outside the context of a BSS (OCB)”</a:t>
            </a:r>
          </a:p>
          <a:p>
            <a:pPr lvl="1"/>
            <a:r>
              <a:rPr lang="en-US" dirty="0" smtClean="0"/>
              <a:t>Multi-channel operation (IEEE 1609.4)</a:t>
            </a:r>
          </a:p>
          <a:p>
            <a:pPr lvl="1"/>
            <a:r>
              <a:rPr lang="en-US" dirty="0" smtClean="0"/>
              <a:t>Management information through vendor specific action (VSA) frame.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1493" y="6108386"/>
            <a:ext cx="6809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More on ns-3 documentation http://</a:t>
            </a:r>
            <a:r>
              <a:rPr lang="en-US" sz="1400" dirty="0" err="1" smtClean="0">
                <a:solidFill>
                  <a:schemeClr val="accent4"/>
                </a:solidFill>
              </a:rPr>
              <a:t>www.nsnam.org</a:t>
            </a:r>
            <a:r>
              <a:rPr lang="en-US" sz="1400" dirty="0" smtClean="0">
                <a:solidFill>
                  <a:schemeClr val="accent4"/>
                </a:solidFill>
              </a:rPr>
              <a:t>/docs/models/html/</a:t>
            </a:r>
            <a:r>
              <a:rPr lang="en-US" sz="1400" dirty="0" err="1" smtClean="0">
                <a:solidFill>
                  <a:schemeClr val="accent4"/>
                </a:solidFill>
              </a:rPr>
              <a:t>wave.html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Module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5405" y="1645735"/>
            <a:ext cx="8686799" cy="4534241"/>
            <a:chOff x="457200" y="1645735"/>
            <a:chExt cx="8686799" cy="4534241"/>
          </a:xfrm>
        </p:grpSpPr>
        <p:sp>
          <p:nvSpPr>
            <p:cNvPr id="8" name="Rectangle 7"/>
            <p:cNvSpPr/>
            <p:nvPr/>
          </p:nvSpPr>
          <p:spPr>
            <a:xfrm>
              <a:off x="2424589" y="1645735"/>
              <a:ext cx="3416161" cy="344235"/>
            </a:xfrm>
            <a:prstGeom prst="rect">
              <a:avLst/>
            </a:prstGeom>
            <a:ln w="285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WaveNetDevice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24589" y="2283098"/>
              <a:ext cx="3416161" cy="344235"/>
            </a:xfrm>
            <a:prstGeom prst="rect">
              <a:avLst/>
            </a:prstGeom>
            <a:ln w="285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IEEE 1609.4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24589" y="2910305"/>
              <a:ext cx="3416161" cy="344235"/>
            </a:xfrm>
            <a:prstGeom prst="rect">
              <a:avLst/>
            </a:prstGeom>
            <a:ln w="285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OcbWifiMac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 descr="Untitled.png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278280"/>
              <a:ext cx="8186928" cy="290169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5039345" y="2627333"/>
              <a:ext cx="0" cy="2829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039345" y="2000126"/>
              <a:ext cx="0" cy="2829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242564" y="2617177"/>
              <a:ext cx="0" cy="2829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42564" y="1989970"/>
              <a:ext cx="0" cy="28297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901308" y="2229041"/>
              <a:ext cx="3242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Verdana"/>
                  <a:cs typeface="Verdana"/>
                </a:rPr>
                <a:t>SchChannelScheduler</a:t>
              </a:r>
              <a:r>
                <a:rPr lang="en-US" sz="1200" dirty="0" smtClean="0">
                  <a:latin typeface="Verdana"/>
                  <a:cs typeface="Verdana"/>
                </a:rPr>
                <a:t>, </a:t>
              </a:r>
              <a:r>
                <a:rPr lang="en-US" sz="1200" dirty="0" err="1" smtClean="0">
                  <a:latin typeface="Verdana"/>
                  <a:cs typeface="Verdana"/>
                </a:rPr>
                <a:t>ChannelManager</a:t>
              </a:r>
              <a:r>
                <a:rPr lang="en-US" sz="1200" dirty="0" smtClean="0">
                  <a:latin typeface="Verdana"/>
                  <a:cs typeface="Verdana"/>
                </a:rPr>
                <a:t>, </a:t>
              </a:r>
              <a:r>
                <a:rPr lang="en-US" sz="1200" dirty="0" err="1" smtClean="0">
                  <a:latin typeface="Verdana"/>
                  <a:cs typeface="Verdana"/>
                </a:rPr>
                <a:t>VSARepeater</a:t>
              </a:r>
              <a:r>
                <a:rPr lang="en-US" sz="1200" dirty="0" smtClean="0">
                  <a:latin typeface="Verdana"/>
                  <a:cs typeface="Verdana"/>
                </a:rPr>
                <a:t>, </a:t>
              </a:r>
              <a:r>
                <a:rPr lang="en-US" sz="1200" dirty="0" err="1" smtClean="0">
                  <a:latin typeface="Verdana"/>
                  <a:cs typeface="Verdana"/>
                </a:rPr>
                <a:t>ChannelCoortinator</a:t>
              </a:r>
              <a:endParaRPr lang="en-US" sz="1200" dirty="0">
                <a:latin typeface="Verdana"/>
                <a:cs typeface="Verdana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837550" y="1372919"/>
            <a:ext cx="0" cy="2829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40769" y="1362763"/>
            <a:ext cx="0" cy="2829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55221" y="1126938"/>
            <a:ext cx="1307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Send, </a:t>
            </a:r>
            <a:r>
              <a:rPr lang="en-US" sz="1100" dirty="0" err="1" smtClean="0"/>
              <a:t>SendWsmp</a:t>
            </a:r>
            <a:r>
              <a:rPr lang="en-US" sz="1100" dirty="0" smtClean="0"/>
              <a:t>, </a:t>
            </a:r>
            <a:r>
              <a:rPr lang="en-US" sz="1100" dirty="0" err="1" smtClean="0"/>
              <a:t>SendVsa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909880" y="1157475"/>
            <a:ext cx="1307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ForwardUp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ForwardVsa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2155221" y="1588362"/>
            <a:ext cx="3544292" cy="1779490"/>
          </a:xfrm>
          <a:prstGeom prst="roundRect">
            <a:avLst>
              <a:gd name="adj" fmla="val 8208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963" y="2044375"/>
            <a:ext cx="95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WAVE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module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5405" y="3520252"/>
            <a:ext cx="5444108" cy="2659724"/>
          </a:xfrm>
          <a:prstGeom prst="roundRect">
            <a:avLst>
              <a:gd name="adj" fmla="val 8208"/>
            </a:avLst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4963" y="4642701"/>
            <a:ext cx="95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WIFI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module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1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Module Design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 smtClean="0"/>
              <a:t>WaveNetDevice</a:t>
            </a:r>
            <a:endParaRPr lang="en-US" sz="2400" dirty="0" smtClean="0"/>
          </a:p>
          <a:p>
            <a:pPr lvl="1"/>
            <a:r>
              <a:rPr lang="en-US" sz="1800" dirty="0" smtClean="0"/>
              <a:t>has multiple internal MAC entities, each one used to support each channel.</a:t>
            </a:r>
          </a:p>
          <a:p>
            <a:pPr lvl="1"/>
            <a:r>
              <a:rPr lang="en-US" sz="1800" dirty="0" smtClean="0"/>
              <a:t>allows for multiple PHY entities, permitting single/multiple-PHY.</a:t>
            </a:r>
            <a:endParaRPr lang="en-US" sz="1800" dirty="0" smtClean="0">
              <a:cs typeface="Consolas"/>
            </a:endParaRPr>
          </a:p>
          <a:p>
            <a:endParaRPr lang="en-US" sz="2400" dirty="0" smtClean="0">
              <a:cs typeface="Consolas"/>
            </a:endParaRPr>
          </a:p>
          <a:p>
            <a:r>
              <a:rPr lang="en-US" sz="2400" dirty="0" err="1" smtClean="0">
                <a:cs typeface="Consolas"/>
              </a:rPr>
              <a:t>OcbWifiMac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1800" dirty="0"/>
              <a:t>similar to </a:t>
            </a:r>
            <a:r>
              <a:rPr lang="en-US" sz="1800" dirty="0" err="1">
                <a:cs typeface="Consolas"/>
              </a:rPr>
              <a:t>AdhocWifiMac</a:t>
            </a:r>
            <a:endParaRPr lang="en-US" sz="1800" dirty="0">
              <a:cs typeface="Consolas"/>
            </a:endParaRPr>
          </a:p>
          <a:p>
            <a:endParaRPr lang="en-US" sz="2400" dirty="0" smtClean="0">
              <a:cs typeface="Consolas"/>
            </a:endParaRPr>
          </a:p>
          <a:p>
            <a:r>
              <a:rPr lang="en-US" sz="2400" dirty="0" err="1" smtClean="0">
                <a:cs typeface="Consolas"/>
              </a:rPr>
              <a:t>SendX</a:t>
            </a:r>
            <a:r>
              <a:rPr lang="en-US" sz="2400" dirty="0" smtClean="0">
                <a:cs typeface="Consolas"/>
              </a:rPr>
              <a:t> </a:t>
            </a:r>
          </a:p>
          <a:p>
            <a:pPr lvl="1"/>
            <a:r>
              <a:rPr lang="en-US" sz="1800" dirty="0" smtClean="0">
                <a:cs typeface="Consolas"/>
              </a:rPr>
              <a:t>sends a WSMP packets, specifying </a:t>
            </a:r>
            <a:r>
              <a:rPr lang="en-US" sz="1800" dirty="0" err="1" smtClean="0">
                <a:cs typeface="Consolas"/>
              </a:rPr>
              <a:t>Tx</a:t>
            </a:r>
            <a:r>
              <a:rPr lang="en-US" sz="1800" dirty="0" smtClean="0">
                <a:cs typeface="Consolas"/>
              </a:rPr>
              <a:t> parameters, e.g. channel number.</a:t>
            </a:r>
          </a:p>
          <a:p>
            <a:endParaRPr lang="en-US" sz="2400" dirty="0" smtClean="0">
              <a:cs typeface="Consolas"/>
            </a:endParaRPr>
          </a:p>
          <a:p>
            <a:r>
              <a:rPr lang="en-US" sz="2400" dirty="0" smtClean="0">
                <a:cs typeface="Consolas"/>
              </a:rPr>
              <a:t>Send/</a:t>
            </a:r>
            <a:r>
              <a:rPr lang="en-US" sz="2400" dirty="0" err="1" smtClean="0">
                <a:cs typeface="Consolas"/>
              </a:rPr>
              <a:t>SetReceiveCallback</a:t>
            </a:r>
            <a:r>
              <a:rPr lang="en-US" sz="2400" dirty="0" smtClean="0">
                <a:cs typeface="Consolas"/>
              </a:rPr>
              <a:t> </a:t>
            </a:r>
          </a:p>
          <a:p>
            <a:pPr lvl="1"/>
            <a:r>
              <a:rPr lang="en-US" sz="1800" dirty="0" smtClean="0">
                <a:cs typeface="Consolas"/>
              </a:rPr>
              <a:t>allows the sending all IP-based packets.</a:t>
            </a:r>
          </a:p>
          <a:p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Multi-channel Operations </a:t>
            </a:r>
            <a:br>
              <a:rPr lang="en-US" dirty="0" smtClean="0"/>
            </a:br>
            <a:r>
              <a:rPr lang="en-US" dirty="0" smtClean="0"/>
              <a:t>(IEEE 1609.4 - 2013)</a:t>
            </a:r>
            <a:endParaRPr lang="en-US" dirty="0"/>
          </a:p>
        </p:txBody>
      </p:sp>
      <p:pic>
        <p:nvPicPr>
          <p:cNvPr id="6" name="Content Placeholder 5" descr="Screen Shot 2015-05-03 at 12.43.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0162" r="-20162"/>
          <a:stretch>
            <a:fillRect/>
          </a:stretch>
        </p:blipFill>
        <p:spPr>
          <a:xfrm>
            <a:off x="2776212" y="2854312"/>
            <a:ext cx="6367788" cy="35020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55136" y="3347097"/>
            <a:ext cx="1934733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 smtClean="0"/>
              <a:t>Continuous</a:t>
            </a: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(b) </a:t>
            </a:r>
            <a:r>
              <a:rPr lang="en-US" dirty="0"/>
              <a:t>Alternating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(c) </a:t>
            </a:r>
            <a:r>
              <a:rPr lang="en-US" dirty="0" smtClean="0"/>
              <a:t>Immediate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(d) </a:t>
            </a:r>
            <a:r>
              <a:rPr lang="en-US" dirty="0" smtClean="0"/>
              <a:t>Extended 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29500" y="1258990"/>
            <a:ext cx="5020818" cy="1743872"/>
            <a:chOff x="3429500" y="1258990"/>
            <a:chExt cx="5020818" cy="1743872"/>
          </a:xfrm>
        </p:grpSpPr>
        <p:pic>
          <p:nvPicPr>
            <p:cNvPr id="9" name="Picture 8" descr="Screen Shot 2015-05-03 at 12.51.49.pn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500" y="1258990"/>
              <a:ext cx="5020818" cy="1743872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5825924" y="1519384"/>
              <a:ext cx="576000" cy="133492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23000"/>
                  </a:schemeClr>
                </a:gs>
                <a:gs pos="35000">
                  <a:schemeClr val="accent1">
                    <a:tint val="37000"/>
                    <a:satMod val="300000"/>
                    <a:alpha val="23000"/>
                  </a:schemeClr>
                </a:gs>
                <a:gs pos="100000">
                  <a:schemeClr val="accent1">
                    <a:tint val="15000"/>
                    <a:satMod val="350000"/>
                    <a:alpha val="23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409561" y="1519384"/>
              <a:ext cx="576000" cy="133492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  <a:alpha val="17000"/>
                  </a:schemeClr>
                </a:gs>
                <a:gs pos="35000">
                  <a:schemeClr val="accent3">
                    <a:tint val="37000"/>
                    <a:satMod val="300000"/>
                    <a:alpha val="17000"/>
                  </a:schemeClr>
                </a:gs>
                <a:gs pos="100000">
                  <a:schemeClr val="accent3">
                    <a:tint val="15000"/>
                    <a:satMod val="350000"/>
                    <a:alpha val="17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39730" y="1531254"/>
              <a:ext cx="576000" cy="133492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  <a:alpha val="17000"/>
                  </a:schemeClr>
                </a:gs>
                <a:gs pos="35000">
                  <a:schemeClr val="accent3">
                    <a:tint val="37000"/>
                    <a:satMod val="300000"/>
                    <a:alpha val="17000"/>
                  </a:schemeClr>
                </a:gs>
                <a:gs pos="100000">
                  <a:schemeClr val="accent3">
                    <a:tint val="15000"/>
                    <a:satMod val="350000"/>
                    <a:alpha val="17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52139" y="1531254"/>
              <a:ext cx="576000" cy="133492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  <a:alpha val="17000"/>
                  </a:schemeClr>
                </a:gs>
                <a:gs pos="35000">
                  <a:schemeClr val="accent3">
                    <a:tint val="37000"/>
                    <a:satMod val="300000"/>
                    <a:alpha val="17000"/>
                  </a:schemeClr>
                </a:gs>
                <a:gs pos="100000">
                  <a:schemeClr val="accent3">
                    <a:tint val="15000"/>
                    <a:satMod val="350000"/>
                    <a:alpha val="17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063262" y="1536546"/>
              <a:ext cx="576000" cy="133492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  <a:alpha val="17000"/>
                  </a:schemeClr>
                </a:gs>
                <a:gs pos="35000">
                  <a:schemeClr val="accent3">
                    <a:tint val="37000"/>
                    <a:satMod val="300000"/>
                    <a:alpha val="17000"/>
                  </a:schemeClr>
                </a:gs>
                <a:gs pos="100000">
                  <a:schemeClr val="accent3">
                    <a:tint val="15000"/>
                    <a:satMod val="350000"/>
                    <a:alpha val="17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985561" y="1519384"/>
              <a:ext cx="576000" cy="133492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  <a:alpha val="17000"/>
                  </a:schemeClr>
                </a:gs>
                <a:gs pos="35000">
                  <a:schemeClr val="accent3">
                    <a:tint val="37000"/>
                    <a:satMod val="300000"/>
                    <a:alpha val="17000"/>
                  </a:schemeClr>
                </a:gs>
                <a:gs pos="100000">
                  <a:schemeClr val="accent3">
                    <a:tint val="15000"/>
                    <a:satMod val="350000"/>
                    <a:alpha val="17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61561" y="1519384"/>
              <a:ext cx="576000" cy="1334928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  <a:alpha val="17000"/>
                  </a:schemeClr>
                </a:gs>
                <a:gs pos="35000">
                  <a:schemeClr val="accent3">
                    <a:tint val="37000"/>
                    <a:satMod val="300000"/>
                    <a:alpha val="17000"/>
                  </a:schemeClr>
                </a:gs>
                <a:gs pos="100000">
                  <a:schemeClr val="accent3">
                    <a:tint val="15000"/>
                    <a:satMod val="350000"/>
                    <a:alpha val="17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927" y="1500437"/>
            <a:ext cx="36247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Channel 178 is the control </a:t>
            </a:r>
            <a:r>
              <a:rPr lang="en-US" sz="1200" dirty="0" smtClean="0">
                <a:solidFill>
                  <a:schemeClr val="accent1"/>
                </a:solidFill>
              </a:rPr>
              <a:t>channel (CCH).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accent3"/>
                </a:solidFill>
              </a:rPr>
              <a:t>Channels </a:t>
            </a:r>
            <a:r>
              <a:rPr lang="en-US" sz="1200" dirty="0">
                <a:solidFill>
                  <a:schemeClr val="accent3"/>
                </a:solidFill>
              </a:rPr>
              <a:t>172, 174, 176, 180, 182, and 184 are service channels (SCH)</a:t>
            </a:r>
            <a:r>
              <a:rPr lang="en-US" sz="1200" dirty="0" smtClean="0">
                <a:solidFill>
                  <a:schemeClr val="accent3"/>
                </a:solidFill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chemeClr val="accent5"/>
                </a:solidFill>
              </a:rPr>
              <a:t>Channels </a:t>
            </a:r>
            <a:r>
              <a:rPr lang="en-US" sz="1200" dirty="0">
                <a:solidFill>
                  <a:schemeClr val="accent5"/>
                </a:solidFill>
              </a:rPr>
              <a:t>174 and 176 and channels 180 and 182 could be combined to produce two </a:t>
            </a:r>
            <a:r>
              <a:rPr lang="en-US" sz="1200" dirty="0" smtClean="0">
                <a:solidFill>
                  <a:schemeClr val="accent5"/>
                </a:solidFill>
              </a:rPr>
              <a:t>twenty megahertz channels</a:t>
            </a:r>
            <a:r>
              <a:rPr lang="en-US" sz="1200" dirty="0">
                <a:solidFill>
                  <a:schemeClr val="accent5"/>
                </a:solidFill>
              </a:rPr>
              <a:t>, channels 175 and 181, respectively</a:t>
            </a:r>
            <a:r>
              <a:rPr lang="en-US" sz="1200" dirty="0" smtClean="0">
                <a:solidFill>
                  <a:schemeClr val="accent5"/>
                </a:solidFill>
              </a:rPr>
              <a:t>.</a:t>
            </a:r>
            <a:endParaRPr lang="en-US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55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Module Design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cs typeface="Consolas"/>
              </a:rPr>
              <a:t>ChannelScheduler</a:t>
            </a:r>
            <a:r>
              <a:rPr lang="en-US" sz="2400" dirty="0"/>
              <a:t> </a:t>
            </a:r>
          </a:p>
          <a:p>
            <a:pPr lvl="1"/>
            <a:r>
              <a:rPr lang="en-US" sz="1800" dirty="0"/>
              <a:t>provides API to switch channels. Current implementation: </a:t>
            </a:r>
            <a:r>
              <a:rPr lang="en-US" sz="1800" dirty="0" err="1"/>
              <a:t>DefaultChannelScheduler</a:t>
            </a:r>
            <a:r>
              <a:rPr lang="en-US" sz="1800" dirty="0"/>
              <a:t> multi-channel, single PHY. </a:t>
            </a:r>
            <a:r>
              <a:rPr lang="en-US" sz="1800" dirty="0" err="1"/>
              <a:t>StartSch</a:t>
            </a:r>
            <a:r>
              <a:rPr lang="en-US" sz="1800" dirty="0"/>
              <a:t>/</a:t>
            </a:r>
            <a:r>
              <a:rPr lang="en-US" sz="1800" dirty="0" err="1"/>
              <a:t>StopSch</a:t>
            </a:r>
            <a:r>
              <a:rPr lang="en-US" sz="1800" dirty="0"/>
              <a:t> assigns channel access for sending packets.</a:t>
            </a:r>
          </a:p>
          <a:p>
            <a:pPr lvl="1"/>
            <a:r>
              <a:rPr lang="en-US" sz="1800" dirty="0"/>
              <a:t>used to assign access for </a:t>
            </a:r>
            <a:r>
              <a:rPr lang="en-US" sz="1800" dirty="0" err="1"/>
              <a:t>ContinuousAccess</a:t>
            </a:r>
            <a:r>
              <a:rPr lang="en-US" sz="1800" dirty="0"/>
              <a:t>, </a:t>
            </a:r>
            <a:r>
              <a:rPr lang="en-US" sz="1800" dirty="0" err="1"/>
              <a:t>ExtendedAccess</a:t>
            </a:r>
            <a:r>
              <a:rPr lang="en-US" sz="1800" dirty="0"/>
              <a:t>, </a:t>
            </a:r>
            <a:r>
              <a:rPr lang="en-US" sz="1800" dirty="0" err="1"/>
              <a:t>AlternationgAccess</a:t>
            </a:r>
            <a:r>
              <a:rPr lang="en-US" sz="1800" dirty="0"/>
              <a:t> </a:t>
            </a:r>
          </a:p>
          <a:p>
            <a:endParaRPr lang="en-US" sz="2400" dirty="0" smtClean="0">
              <a:cs typeface="Consolas"/>
            </a:endParaRPr>
          </a:p>
          <a:p>
            <a:r>
              <a:rPr lang="en-US" sz="2400" dirty="0" err="1" smtClean="0">
                <a:cs typeface="Consolas"/>
              </a:rPr>
              <a:t>ChannelCoordinator</a:t>
            </a:r>
            <a:r>
              <a:rPr lang="en-US" sz="2400" dirty="0" smtClean="0">
                <a:cs typeface="Consolas"/>
              </a:rPr>
              <a:t> </a:t>
            </a:r>
            <a:endParaRPr lang="en-US" sz="2400" dirty="0">
              <a:cs typeface="Consolas"/>
            </a:endParaRPr>
          </a:p>
          <a:p>
            <a:pPr lvl="1"/>
            <a:r>
              <a:rPr lang="en-US" sz="1800" dirty="0"/>
              <a:t>used to generate channel coordination events. Current default channel intervals are: 50ms CCH, 50ms SCH, 4ms Guard. </a:t>
            </a:r>
          </a:p>
          <a:p>
            <a:endParaRPr lang="en-US" sz="2400" dirty="0" smtClean="0">
              <a:cs typeface="Consolas"/>
            </a:endParaRPr>
          </a:p>
          <a:p>
            <a:r>
              <a:rPr lang="en-US" sz="2400" dirty="0" smtClean="0">
                <a:cs typeface="Consolas"/>
              </a:rPr>
              <a:t>Register</a:t>
            </a:r>
            <a:r>
              <a:rPr lang="en-US" sz="2400" dirty="0">
                <a:cs typeface="Consolas"/>
              </a:rPr>
              <a:t>/</a:t>
            </a:r>
            <a:r>
              <a:rPr lang="en-US" sz="2400" dirty="0" err="1">
                <a:cs typeface="Consolas"/>
              </a:rPr>
              <a:t>DeleteTxProfile</a:t>
            </a:r>
            <a:endParaRPr lang="en-US" sz="2400" dirty="0">
              <a:cs typeface="Consolas"/>
            </a:endParaRPr>
          </a:p>
          <a:p>
            <a:pPr lvl="1"/>
            <a:r>
              <a:rPr lang="en-US" sz="1800" dirty="0">
                <a:cs typeface="Consolas"/>
              </a:rPr>
              <a:t>should be registered to specify </a:t>
            </a:r>
            <a:r>
              <a:rPr lang="en-US" sz="1800" dirty="0" err="1">
                <a:cs typeface="Consolas"/>
              </a:rPr>
              <a:t>tx</a:t>
            </a:r>
            <a:r>
              <a:rPr lang="en-US" sz="1800" dirty="0">
                <a:cs typeface="Consolas"/>
              </a:rPr>
              <a:t> parameters before transmission.</a:t>
            </a:r>
            <a:endParaRPr lang="en-US" sz="2400" dirty="0">
              <a:cs typeface="Consolas"/>
            </a:endParaRPr>
          </a:p>
          <a:p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7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Access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82243" cy="470852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Continuous (Default)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for 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(uint32_t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= 0;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!=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devices.GetN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(); ++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){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	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Ptr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&lt;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&gt; device =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DynamicCast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&lt;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&gt;(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devices.Get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));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	// Alternating access without immediate channel switch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	</a:t>
            </a:r>
            <a:r>
              <a:rPr lang="en-US" sz="1200" dirty="0" err="1" smtClean="0">
                <a:solidFill>
                  <a:schemeClr val="accent3"/>
                </a:solidFill>
                <a:latin typeface="Consolas"/>
                <a:cs typeface="Consolas"/>
              </a:rPr>
              <a:t>const</a:t>
            </a:r>
            <a:r>
              <a:rPr lang="en-US" sz="1200" dirty="0" smtClean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Consolas"/>
                <a:cs typeface="Consolas"/>
              </a:rPr>
              <a:t>SchInfo</a:t>
            </a:r>
            <a:r>
              <a:rPr lang="en-US" sz="1200" dirty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Consolas"/>
                <a:cs typeface="Consolas"/>
              </a:rPr>
              <a:t>schInfo</a:t>
            </a:r>
            <a:r>
              <a:rPr lang="en-US" sz="1200" dirty="0">
                <a:solidFill>
                  <a:schemeClr val="accent3"/>
                </a:solidFill>
                <a:latin typeface="Consolas"/>
                <a:cs typeface="Consolas"/>
              </a:rPr>
              <a:t> = </a:t>
            </a:r>
            <a:r>
              <a:rPr lang="en-US" sz="1200" dirty="0" err="1">
                <a:solidFill>
                  <a:schemeClr val="accent3"/>
                </a:solidFill>
                <a:latin typeface="Consolas"/>
                <a:cs typeface="Consolas"/>
              </a:rPr>
              <a:t>SchInfo</a:t>
            </a:r>
            <a:r>
              <a:rPr lang="en-US" sz="1200" dirty="0">
                <a:solidFill>
                  <a:schemeClr val="accent3"/>
                </a:solidFill>
                <a:latin typeface="Consolas"/>
                <a:cs typeface="Consolas"/>
              </a:rPr>
              <a:t> (SCH1, true, EXTENDED_CONTINUOUS);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	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Simulator::Schedule (Seconds (0.0), &amp;</a:t>
            </a:r>
            <a:r>
              <a:rPr lang="en-US" sz="1200" dirty="0" err="1" smtClean="0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200" dirty="0" err="1" smtClean="0">
                <a:solidFill>
                  <a:schemeClr val="accent1"/>
                </a:solidFill>
                <a:latin typeface="Consolas"/>
                <a:cs typeface="Consolas"/>
              </a:rPr>
              <a:t>StartSch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, device, </a:t>
            </a:r>
            <a:r>
              <a:rPr lang="en-US" sz="1200" dirty="0" err="1" smtClean="0">
                <a:solidFill>
                  <a:schemeClr val="accent1"/>
                </a:solidFill>
                <a:latin typeface="Consolas"/>
                <a:cs typeface="Consolas"/>
              </a:rPr>
              <a:t>schInfo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);</a:t>
            </a:r>
          </a:p>
          <a:p>
            <a:pPr marL="457200" lvl="1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}</a:t>
            </a:r>
            <a:endParaRPr lang="en-US" sz="2000" dirty="0" smtClean="0"/>
          </a:p>
          <a:p>
            <a:r>
              <a:rPr lang="en-US" sz="2000" dirty="0" smtClean="0"/>
              <a:t>Alternating</a:t>
            </a:r>
          </a:p>
          <a:p>
            <a:pPr lvl="1"/>
            <a:r>
              <a:rPr lang="en-US" sz="1800" dirty="0" smtClean="0"/>
              <a:t>Configure channel intervals. Default 50/50ms. </a:t>
            </a:r>
            <a:endParaRPr lang="en-US" sz="1800" dirty="0"/>
          </a:p>
          <a:p>
            <a:pPr marL="457200" lvl="1" indent="0">
              <a:buNone/>
            </a:pPr>
            <a:r>
              <a:rPr lang="en-US" sz="12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Config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SetDefault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("ns3::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ChannelCoordinator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200" dirty="0" err="1">
                <a:solidFill>
                  <a:srgbClr val="FF6700"/>
                </a:solidFill>
                <a:latin typeface="Consolas"/>
                <a:cs typeface="Consolas"/>
              </a:rPr>
              <a:t>CchInterval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",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TimeValue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(</a:t>
            </a:r>
            <a:r>
              <a:rPr lang="en-US" sz="1200" dirty="0" err="1">
                <a:solidFill>
                  <a:srgbClr val="FF6700"/>
                </a:solidFill>
                <a:latin typeface="Consolas"/>
                <a:cs typeface="Consolas"/>
              </a:rPr>
              <a:t>MilliSeconds</a:t>
            </a:r>
            <a:r>
              <a:rPr lang="en-US" sz="1200" dirty="0">
                <a:solidFill>
                  <a:srgbClr val="FF6700"/>
                </a:solidFill>
                <a:latin typeface="Consolas"/>
                <a:cs typeface="Consolas"/>
              </a:rPr>
              <a:t>(80)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));</a:t>
            </a:r>
          </a:p>
          <a:p>
            <a:pPr marL="457200" lvl="1" indent="0">
              <a:buNone/>
            </a:pPr>
            <a:r>
              <a:rPr lang="en-US" sz="1200" dirty="0" err="1" smtClean="0">
                <a:solidFill>
                  <a:schemeClr val="accent1"/>
                </a:solidFill>
                <a:latin typeface="Consolas"/>
                <a:cs typeface="Consolas"/>
              </a:rPr>
              <a:t>Config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SetDefault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("ns3::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ChannelCoordinator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200" dirty="0" err="1">
                <a:solidFill>
                  <a:srgbClr val="FF6700"/>
                </a:solidFill>
                <a:latin typeface="Consolas"/>
                <a:cs typeface="Consolas"/>
              </a:rPr>
              <a:t>SchInterval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",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TimeValue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(</a:t>
            </a:r>
            <a:r>
              <a:rPr lang="en-US" sz="1200" dirty="0" err="1">
                <a:solidFill>
                  <a:srgbClr val="FF6700"/>
                </a:solidFill>
                <a:latin typeface="Consolas"/>
                <a:cs typeface="Consolas"/>
              </a:rPr>
              <a:t>MilliSeconds</a:t>
            </a:r>
            <a:r>
              <a:rPr lang="en-US" sz="1200" dirty="0">
                <a:solidFill>
                  <a:srgbClr val="FF6700"/>
                </a:solidFill>
                <a:latin typeface="Consolas"/>
                <a:cs typeface="Consolas"/>
              </a:rPr>
              <a:t>(20)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))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for 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(uint32_t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= 0;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!=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devices.GetN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 (); ++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){</a:t>
            </a:r>
            <a:endParaRPr lang="en-US" sz="1200" dirty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	</a:t>
            </a:r>
            <a:r>
              <a:rPr lang="en-US" sz="1200" dirty="0" err="1" smtClean="0">
                <a:solidFill>
                  <a:schemeClr val="accent1"/>
                </a:solidFill>
                <a:latin typeface="Consolas"/>
                <a:cs typeface="Consolas"/>
              </a:rPr>
              <a:t>Ptr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&lt;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&gt; device =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DynamicCast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&lt;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&gt;(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devices.Get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))</a:t>
            </a: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;</a:t>
            </a:r>
            <a:endParaRPr lang="en-US" sz="1200" dirty="0">
              <a:solidFill>
                <a:schemeClr val="accent1"/>
              </a:solidFill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	/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/ Alternating access without immediate channel switch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	</a:t>
            </a:r>
            <a:r>
              <a:rPr lang="en-US" sz="1200" dirty="0" err="1" smtClean="0">
                <a:solidFill>
                  <a:srgbClr val="FF6700"/>
                </a:solidFill>
                <a:latin typeface="Consolas"/>
                <a:cs typeface="Consolas"/>
              </a:rPr>
              <a:t>const</a:t>
            </a:r>
            <a:r>
              <a:rPr lang="en-US" sz="1200" dirty="0" smtClean="0">
                <a:solidFill>
                  <a:srgbClr val="FF67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FF6700"/>
                </a:solidFill>
                <a:latin typeface="Consolas"/>
                <a:cs typeface="Consolas"/>
              </a:rPr>
              <a:t>SchInfo</a:t>
            </a:r>
            <a:r>
              <a:rPr lang="en-US" sz="1200" dirty="0">
                <a:solidFill>
                  <a:srgbClr val="FF6700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FF6700"/>
                </a:solidFill>
                <a:latin typeface="Consolas"/>
                <a:cs typeface="Consolas"/>
              </a:rPr>
              <a:t>schInfo</a:t>
            </a:r>
            <a:r>
              <a:rPr lang="en-US" sz="1200" dirty="0">
                <a:solidFill>
                  <a:srgbClr val="FF6700"/>
                </a:solidFill>
                <a:latin typeface="Consolas"/>
                <a:cs typeface="Consolas"/>
              </a:rPr>
              <a:t> = </a:t>
            </a:r>
            <a:r>
              <a:rPr lang="en-US" sz="1200" dirty="0" err="1">
                <a:solidFill>
                  <a:srgbClr val="FF6700"/>
                </a:solidFill>
                <a:latin typeface="Consolas"/>
                <a:cs typeface="Consolas"/>
              </a:rPr>
              <a:t>SchInfo</a:t>
            </a:r>
            <a:r>
              <a:rPr lang="en-US" sz="1200" dirty="0">
                <a:solidFill>
                  <a:srgbClr val="FF6700"/>
                </a:solidFill>
                <a:latin typeface="Consolas"/>
                <a:cs typeface="Consolas"/>
              </a:rPr>
              <a:t> (SCH1, false, EXTENDED_ALTERNATING);</a:t>
            </a:r>
          </a:p>
          <a:p>
            <a:pPr marL="457200" lvl="1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	Simulator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::Schedule (Seconds (0.0), &amp;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StartSch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, device,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schInfo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);</a:t>
            </a:r>
          </a:p>
          <a:p>
            <a:pPr marL="457200" lvl="1" indent="0">
              <a:buNone/>
            </a:pPr>
            <a:r>
              <a:rPr lang="en-US" sz="1200" dirty="0" smtClean="0">
                <a:solidFill>
                  <a:schemeClr val="accent1"/>
                </a:solidFill>
                <a:latin typeface="Consolas"/>
                <a:cs typeface="Consolas"/>
              </a:rPr>
              <a:t>}</a:t>
            </a:r>
          </a:p>
          <a:p>
            <a:r>
              <a:rPr lang="en-US" sz="2000" dirty="0" smtClean="0"/>
              <a:t>Extended</a:t>
            </a:r>
            <a:endParaRPr lang="en-US" sz="2000" dirty="0"/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for (uint32_t 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 = 0; 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 != 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devices.GetN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 (); ++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){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	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Ptr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&lt;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&gt; device = 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DynamicCast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&lt;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&gt;(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devices.Get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(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i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));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	// 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Extended access for 8 SYNC intervals without immediate channel switch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const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SchInfo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schInfo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 = 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= </a:t>
            </a:r>
            <a:r>
              <a:rPr lang="en-US" sz="1100" dirty="0" err="1">
                <a:solidFill>
                  <a:srgbClr val="FF0000"/>
                </a:solidFill>
                <a:latin typeface="Consolas"/>
                <a:cs typeface="Consolas"/>
              </a:rPr>
              <a:t>SchInfo</a:t>
            </a:r>
            <a:r>
              <a:rPr lang="en-US" sz="1100" dirty="0">
                <a:solidFill>
                  <a:srgbClr val="FF0000"/>
                </a:solidFill>
                <a:latin typeface="Consolas"/>
                <a:cs typeface="Consolas"/>
              </a:rPr>
              <a:t> (SCH1, false, 8);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	Simulator::Schedule (Seconds (0.0), &amp;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StartSch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, device, </a:t>
            </a:r>
            <a:r>
              <a:rPr lang="en-US" sz="1100" dirty="0" err="1">
                <a:solidFill>
                  <a:schemeClr val="accent1"/>
                </a:solidFill>
                <a:latin typeface="Consolas"/>
                <a:cs typeface="Consolas"/>
              </a:rPr>
              <a:t>schInfo</a:t>
            </a: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);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chemeClr val="accent1"/>
                </a:solidFill>
                <a:latin typeface="Consolas"/>
                <a:cs typeface="Consolas"/>
              </a:rPr>
              <a:t>}</a:t>
            </a:r>
            <a:endParaRPr lang="en-US" sz="1100" dirty="0">
              <a:solidFill>
                <a:schemeClr val="accent1"/>
              </a:solidFill>
              <a:latin typeface="Consolas"/>
              <a:cs typeface="Consolas"/>
            </a:endParaRPr>
          </a:p>
          <a:p>
            <a:r>
              <a:rPr lang="en-US" sz="2100" dirty="0" err="1"/>
              <a:t>Tx</a:t>
            </a:r>
            <a:r>
              <a:rPr lang="en-US" sz="2100" dirty="0"/>
              <a:t> Profile</a:t>
            </a:r>
          </a:p>
          <a:p>
            <a:pPr lvl="1"/>
            <a:r>
              <a:rPr lang="en-US" sz="1700" dirty="0" smtClean="0"/>
              <a:t>the </a:t>
            </a:r>
            <a:r>
              <a:rPr lang="en-US" sz="1700" dirty="0"/>
              <a:t>IP-based packets will be transmitted in SCH1 with 6Mbps and 4 </a:t>
            </a:r>
            <a:r>
              <a:rPr lang="en-US" sz="1700" dirty="0" err="1"/>
              <a:t>txPowerLevel</a:t>
            </a:r>
            <a:r>
              <a:rPr lang="en-US" sz="1700" dirty="0"/>
              <a:t> with adaptable mode.</a:t>
            </a:r>
          </a:p>
          <a:p>
            <a:pPr marL="400050" lvl="1" indent="0">
              <a:buNone/>
            </a:pPr>
            <a:r>
              <a:rPr lang="en-US" sz="1200" dirty="0" err="1">
                <a:solidFill>
                  <a:schemeClr val="accent3"/>
                </a:solidFill>
                <a:latin typeface="Consolas"/>
                <a:cs typeface="Consolas"/>
              </a:rPr>
              <a:t>const</a:t>
            </a:r>
            <a:r>
              <a:rPr lang="en-US" sz="1200" dirty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Consolas"/>
                <a:cs typeface="Consolas"/>
              </a:rPr>
              <a:t>TxProfile</a:t>
            </a:r>
            <a:r>
              <a:rPr lang="en-US" sz="1200" dirty="0">
                <a:solidFill>
                  <a:schemeClr val="accent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chemeClr val="accent3"/>
                </a:solidFill>
                <a:latin typeface="Consolas"/>
                <a:cs typeface="Consolas"/>
              </a:rPr>
              <a:t>txProfile</a:t>
            </a:r>
            <a:r>
              <a:rPr lang="en-US" sz="1200" dirty="0">
                <a:solidFill>
                  <a:schemeClr val="accent3"/>
                </a:solidFill>
                <a:latin typeface="Consolas"/>
                <a:cs typeface="Consolas"/>
              </a:rPr>
              <a:t> = </a:t>
            </a:r>
            <a:r>
              <a:rPr lang="en-US" sz="1200" dirty="0" err="1">
                <a:solidFill>
                  <a:schemeClr val="accent3"/>
                </a:solidFill>
                <a:latin typeface="Consolas"/>
                <a:cs typeface="Consolas"/>
              </a:rPr>
              <a:t>TxProfile</a:t>
            </a:r>
            <a:r>
              <a:rPr lang="en-US" sz="1200" dirty="0">
                <a:solidFill>
                  <a:schemeClr val="accent3"/>
                </a:solidFill>
                <a:latin typeface="Consolas"/>
                <a:cs typeface="Consolas"/>
              </a:rPr>
              <a:t> (SCH1, true, 4, </a:t>
            </a:r>
            <a:r>
              <a:rPr lang="en-US" sz="1200" dirty="0" err="1">
                <a:solidFill>
                  <a:schemeClr val="accent3"/>
                </a:solidFill>
                <a:latin typeface="Consolas"/>
                <a:cs typeface="Consolas"/>
              </a:rPr>
              <a:t>WifiMode</a:t>
            </a:r>
            <a:r>
              <a:rPr lang="en-US" sz="1200" dirty="0">
                <a:solidFill>
                  <a:schemeClr val="accent3"/>
                </a:solidFill>
                <a:latin typeface="Consolas"/>
                <a:cs typeface="Consolas"/>
              </a:rPr>
              <a:t>("OfdmRate6MbpsBW10MHz"));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Simulator::Schedule (Seconds (2.0), &amp;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WaveNetDevice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RegisterTxProfile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, sender, </a:t>
            </a:r>
            <a:r>
              <a:rPr lang="en-US" sz="1200" dirty="0" err="1">
                <a:solidFill>
                  <a:schemeClr val="accent1"/>
                </a:solidFill>
                <a:latin typeface="Consolas"/>
                <a:cs typeface="Consolas"/>
              </a:rPr>
              <a:t>txProfile</a:t>
            </a:r>
            <a:r>
              <a:rPr lang="en-US" sz="1200" dirty="0">
                <a:solidFill>
                  <a:schemeClr val="accent1"/>
                </a:solidFill>
                <a:latin typeface="Consolas"/>
                <a:cs typeface="Consolas"/>
              </a:rPr>
              <a:t>);</a:t>
            </a:r>
            <a:endParaRPr lang="en-US" sz="1200" dirty="0" smtClean="0">
              <a:solidFill>
                <a:schemeClr val="accent1"/>
              </a:solidFill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1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wave-simple-802.11p.cc &amp; wave-simple-</a:t>
            </a:r>
            <a:r>
              <a:rPr lang="en-US" dirty="0" err="1" smtClean="0"/>
              <a:t>device.cc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IEEE 802.11p example</a:t>
            </a:r>
          </a:p>
          <a:p>
            <a:pPr lvl="1"/>
            <a:r>
              <a:rPr lang="en-US" dirty="0"/>
              <a:t>WAVE example for sending WSMP, simple IP, and VSA packets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0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Internetworking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Placeholder 6" descr="ip_v4_v6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65" b="-569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09465"/>
                </a:solidFill>
              </a:rPr>
              <a:t>How everything is linked? Addressing, routing protocols etc.</a:t>
            </a:r>
            <a:endParaRPr lang="en-US" dirty="0">
              <a:solidFill>
                <a:srgbClr val="90946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4296-38E1-A248-B7C2-CBDCF7E20F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components of vehicular scenario</a:t>
            </a:r>
          </a:p>
          <a:p>
            <a:r>
              <a:rPr lang="en-US" dirty="0" smtClean="0"/>
              <a:t>Setting up </a:t>
            </a:r>
          </a:p>
          <a:p>
            <a:pPr lvl="1"/>
            <a:r>
              <a:rPr lang="en-US" dirty="0" smtClean="0"/>
              <a:t>Mobility</a:t>
            </a:r>
            <a:endParaRPr lang="en-US" dirty="0"/>
          </a:p>
          <a:p>
            <a:pPr lvl="1"/>
            <a:r>
              <a:rPr lang="en-US" dirty="0" smtClean="0"/>
              <a:t>Network devices</a:t>
            </a:r>
          </a:p>
          <a:p>
            <a:pPr lvl="1"/>
            <a:r>
              <a:rPr lang="en-US" dirty="0" smtClean="0"/>
              <a:t>Addressing / Routing</a:t>
            </a:r>
          </a:p>
          <a:p>
            <a:pPr lvl="1"/>
            <a:r>
              <a:rPr lang="en-US" dirty="0" smtClean="0"/>
              <a:t>Applications</a:t>
            </a:r>
          </a:p>
          <a:p>
            <a:r>
              <a:rPr lang="en-US" dirty="0" smtClean="0"/>
              <a:t>Getting Results</a:t>
            </a:r>
          </a:p>
          <a:p>
            <a:r>
              <a:rPr lang="en-US" dirty="0" smtClean="0"/>
              <a:t>Integrated Simulators (NS-3 + …)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(IP / Routing)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IPv4 and IPv6 addressing available, but restrictions in routing implementations</a:t>
            </a:r>
          </a:p>
          <a:p>
            <a:endParaRPr lang="en-US" dirty="0" smtClean="0"/>
          </a:p>
          <a:p>
            <a:r>
              <a:rPr lang="en-US" dirty="0" smtClean="0"/>
              <a:t>Ad-hoc routing protocols (IPv4 only)</a:t>
            </a:r>
          </a:p>
          <a:p>
            <a:pPr lvl="1"/>
            <a:r>
              <a:rPr lang="en-US" dirty="0" smtClean="0"/>
              <a:t>AODV, OLSR, DSR, DSDV</a:t>
            </a:r>
          </a:p>
          <a:p>
            <a:pPr lvl="1"/>
            <a:r>
              <a:rPr lang="en-US" dirty="0" smtClean="0"/>
              <a:t>GPSR, CLWPR (*)</a:t>
            </a:r>
          </a:p>
          <a:p>
            <a:pPr lvl="1"/>
            <a:r>
              <a:rPr lang="en-US" dirty="0" smtClean="0"/>
              <a:t>Epidemic (**)</a:t>
            </a:r>
          </a:p>
          <a:p>
            <a:pPr lvl="1"/>
            <a:r>
              <a:rPr lang="en-US" dirty="0" smtClean="0"/>
              <a:t>Cluster (**)</a:t>
            </a:r>
            <a:endParaRPr lang="en-US" dirty="0"/>
          </a:p>
          <a:p>
            <a:r>
              <a:rPr lang="en-US" dirty="0" smtClean="0"/>
              <a:t>Different setup (see </a:t>
            </a:r>
            <a:r>
              <a:rPr lang="en-US" dirty="0" err="1" smtClean="0"/>
              <a:t>manet</a:t>
            </a:r>
            <a:r>
              <a:rPr lang="en-US" dirty="0" smtClean="0"/>
              <a:t>/</a:t>
            </a:r>
            <a:r>
              <a:rPr lang="en-US" dirty="0" err="1" smtClean="0"/>
              <a:t>vanet</a:t>
            </a:r>
            <a:r>
              <a:rPr lang="en-US" dirty="0" smtClean="0"/>
              <a:t>-routing-</a:t>
            </a:r>
            <a:r>
              <a:rPr lang="en-US" dirty="0" err="1" smtClean="0"/>
              <a:t>compare.cc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Some are sensitive to start time.</a:t>
            </a:r>
          </a:p>
          <a:p>
            <a:endParaRPr lang="en-US" dirty="0" smtClean="0"/>
          </a:p>
          <a:p>
            <a:r>
              <a:rPr lang="en-US" dirty="0" smtClean="0"/>
              <a:t>Also possible: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linux</a:t>
            </a:r>
            <a:r>
              <a:rPr lang="en-US" dirty="0" smtClean="0"/>
              <a:t>-kernel implementation with DCE, e.g. NEMO, MIP.</a:t>
            </a:r>
            <a:endParaRPr lang="en-US" dirty="0"/>
          </a:p>
          <a:p>
            <a:pPr lvl="1"/>
            <a:r>
              <a:rPr lang="en-US" dirty="0" smtClean="0"/>
              <a:t>Calculate routes offline and use static routes.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5591" y="2934608"/>
            <a:ext cx="304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(*) Presented in WNS3 2012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(**) To be presented in WNS3 2015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4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ITS specific</a:t>
            </a:r>
          </a:p>
          <a:p>
            <a:pPr lvl="1"/>
            <a:r>
              <a:rPr lang="en-US" dirty="0" err="1" smtClean="0"/>
              <a:t>BSMApplication</a:t>
            </a:r>
            <a:r>
              <a:rPr lang="en-US" dirty="0" smtClean="0"/>
              <a:t>: Broadcast Basic Safety Messages periodically.</a:t>
            </a:r>
          </a:p>
          <a:p>
            <a:pPr lvl="2"/>
            <a:r>
              <a:rPr lang="en-US" dirty="0" smtClean="0"/>
              <a:t>Dummy packets 200bytes @ 10Hz only if node is moving</a:t>
            </a:r>
          </a:p>
          <a:p>
            <a:pPr lvl="2"/>
            <a:r>
              <a:rPr lang="en-US" dirty="0" err="1" smtClean="0"/>
              <a:t>WaveBsmStats</a:t>
            </a:r>
            <a:r>
              <a:rPr lang="en-US" dirty="0" smtClean="0"/>
              <a:t> used to manage statistics </a:t>
            </a:r>
          </a:p>
          <a:p>
            <a:pPr lvl="1"/>
            <a:endParaRPr lang="en-US" dirty="0"/>
          </a:p>
          <a:p>
            <a:r>
              <a:rPr lang="en-US" dirty="0" smtClean="0"/>
              <a:t>Generic (sample)</a:t>
            </a:r>
          </a:p>
          <a:p>
            <a:pPr lvl="1"/>
            <a:r>
              <a:rPr lang="en-US" dirty="0" err="1" smtClean="0"/>
              <a:t>OnOffApplication</a:t>
            </a:r>
            <a:r>
              <a:rPr lang="en-US" dirty="0" smtClean="0"/>
              <a:t>: Generate traffic with constant bit rate during the ON period. </a:t>
            </a:r>
          </a:p>
          <a:p>
            <a:pPr lvl="2"/>
            <a:r>
              <a:rPr lang="en-US" dirty="0" smtClean="0"/>
              <a:t>Control data rate, packet size, On/Off times</a:t>
            </a:r>
          </a:p>
          <a:p>
            <a:pPr lvl="1"/>
            <a:r>
              <a:rPr lang="en-US" dirty="0" smtClean="0"/>
              <a:t>Ping: send ICMP ECHO requests and wait for reply</a:t>
            </a:r>
          </a:p>
          <a:p>
            <a:pPr lvl="2"/>
            <a:r>
              <a:rPr lang="en-US" dirty="0" smtClean="0"/>
              <a:t>Control packet size, interval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Timing is very important in wireless simulations </a:t>
            </a:r>
          </a:p>
          <a:p>
            <a:endParaRPr lang="en-US" dirty="0" smtClean="0"/>
          </a:p>
          <a:p>
            <a:r>
              <a:rPr lang="en-US" dirty="0" smtClean="0"/>
              <a:t>Setting </a:t>
            </a:r>
            <a:r>
              <a:rPr lang="en-US" dirty="0"/>
              <a:t>multiple applications to start at the same time is not a good idea in general (</a:t>
            </a:r>
            <a:r>
              <a:rPr lang="en-US" dirty="0" err="1"/>
              <a:t>ApplicationContainer</a:t>
            </a:r>
            <a:r>
              <a:rPr lang="en-US" dirty="0"/>
              <a:t>::Start () sets all in container)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Nodes are likely to initiate route building process at </a:t>
            </a:r>
            <a:r>
              <a:rPr lang="en-US" dirty="0" smtClean="0"/>
              <a:t>the </a:t>
            </a:r>
            <a:r>
              <a:rPr lang="en-US" dirty="0"/>
              <a:t>exact same time </a:t>
            </a:r>
          </a:p>
          <a:p>
            <a:pPr lvl="1"/>
            <a:r>
              <a:rPr lang="en-US" dirty="0"/>
              <a:t>collision is almost guaranteed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“Application”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maximum achievable “application” data rate is not </a:t>
            </a:r>
            <a:r>
              <a:rPr lang="en-US" dirty="0"/>
              <a:t>the same as the “Wi-Fi” rate due to: </a:t>
            </a:r>
          </a:p>
          <a:p>
            <a:pPr lvl="1"/>
            <a:r>
              <a:rPr lang="en-US" dirty="0"/>
              <a:t>Timing (IFS) </a:t>
            </a:r>
            <a:endParaRPr lang="en-US" dirty="0" smtClean="0"/>
          </a:p>
          <a:p>
            <a:pPr lvl="1"/>
            <a:r>
              <a:rPr lang="en-US" dirty="0" smtClean="0"/>
              <a:t>RTS</a:t>
            </a:r>
            <a:r>
              <a:rPr lang="en-US" dirty="0"/>
              <a:t>/CTS/</a:t>
            </a:r>
            <a:r>
              <a:rPr lang="en-US" dirty="0" smtClean="0"/>
              <a:t>ACK</a:t>
            </a:r>
          </a:p>
          <a:p>
            <a:pPr lvl="1"/>
            <a:r>
              <a:rPr lang="en-US" dirty="0" err="1" smtClean="0"/>
              <a:t>Multihop</a:t>
            </a:r>
            <a:r>
              <a:rPr lang="en-US" dirty="0" smtClean="0"/>
              <a:t> </a:t>
            </a:r>
            <a:r>
              <a:rPr lang="en-US" dirty="0"/>
              <a:t>(shared medium)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Avoid setting application rate == Wi-Fi rate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97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</a:t>
            </a:r>
            <a:r>
              <a:rPr lang="en-US" dirty="0" err="1" smtClean="0"/>
              <a:t>QosTag</a:t>
            </a:r>
            <a:r>
              <a:rPr lang="en-US" dirty="0" smtClean="0"/>
              <a:t> to mark packets with higher priority for use by </a:t>
            </a:r>
            <a:r>
              <a:rPr lang="en-US" dirty="0" err="1" smtClean="0"/>
              <a:t>QoS</a:t>
            </a:r>
            <a:r>
              <a:rPr lang="en-US" dirty="0" smtClean="0"/>
              <a:t>-aware MAC</a:t>
            </a:r>
          </a:p>
          <a:p>
            <a:pPr marL="0" indent="0">
              <a:buNone/>
            </a:pPr>
            <a:endParaRPr lang="en-US" sz="1700" dirty="0" smtClean="0">
              <a:solidFill>
                <a:srgbClr val="956B4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956B43"/>
                </a:solidFill>
                <a:latin typeface="Consolas"/>
                <a:cs typeface="Consolas"/>
              </a:rPr>
              <a:t>void</a:t>
            </a:r>
            <a:endParaRPr lang="en-US" sz="1700" dirty="0">
              <a:solidFill>
                <a:srgbClr val="956B4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 err="1" smtClean="0">
                <a:solidFill>
                  <a:srgbClr val="956B43"/>
                </a:solidFill>
                <a:latin typeface="Consolas"/>
                <a:cs typeface="Consolas"/>
              </a:rPr>
              <a:t>TagMarker</a:t>
            </a:r>
            <a:r>
              <a:rPr lang="en-US" sz="1700" dirty="0" smtClean="0">
                <a:solidFill>
                  <a:srgbClr val="956B43"/>
                </a:solidFill>
                <a:latin typeface="Consolas"/>
                <a:cs typeface="Consolas"/>
              </a:rPr>
              <a:t>(</a:t>
            </a:r>
            <a:r>
              <a:rPr lang="en-US" sz="1700" dirty="0" err="1" smtClean="0">
                <a:solidFill>
                  <a:srgbClr val="956B43"/>
                </a:solidFill>
                <a:latin typeface="Consolas"/>
                <a:cs typeface="Consolas"/>
              </a:rPr>
              <a:t>Ptr</a:t>
            </a: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700" dirty="0" err="1">
                <a:solidFill>
                  <a:srgbClr val="956B43"/>
                </a:solidFill>
                <a:latin typeface="Consolas"/>
                <a:cs typeface="Consolas"/>
              </a:rPr>
              <a:t>const</a:t>
            </a: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 Packet&gt; </a:t>
            </a:r>
            <a:r>
              <a:rPr lang="en-US" sz="1700" dirty="0" smtClean="0">
                <a:solidFill>
                  <a:srgbClr val="956B43"/>
                </a:solidFill>
                <a:latin typeface="Consolas"/>
                <a:cs typeface="Consolas"/>
              </a:rPr>
              <a:t>packet)</a:t>
            </a:r>
            <a:endParaRPr lang="en-US" sz="1700" dirty="0">
              <a:solidFill>
                <a:srgbClr val="956B43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956B43"/>
                </a:solidFill>
                <a:latin typeface="Consolas"/>
                <a:cs typeface="Consolas"/>
              </a:rPr>
              <a:t>QosTag</a:t>
            </a: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956B43"/>
                </a:solidFill>
                <a:latin typeface="Consolas"/>
                <a:cs typeface="Consolas"/>
              </a:rPr>
              <a:t>qosTag</a:t>
            </a: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 </a:t>
            </a:r>
            <a:r>
              <a:rPr lang="en-US" sz="1700" dirty="0" err="1" smtClean="0">
                <a:solidFill>
                  <a:srgbClr val="956B43"/>
                </a:solidFill>
                <a:latin typeface="Consolas"/>
                <a:cs typeface="Consolas"/>
              </a:rPr>
              <a:t>qosTag.SetUserPriority</a:t>
            </a: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(UP_VO)</a:t>
            </a:r>
            <a:r>
              <a:rPr lang="en-US" sz="1700" dirty="0" smtClean="0">
                <a:solidFill>
                  <a:srgbClr val="956B43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956B43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packet-&gt;</a:t>
            </a:r>
            <a:r>
              <a:rPr lang="en-US" sz="1700" dirty="0" err="1">
                <a:solidFill>
                  <a:srgbClr val="956B43"/>
                </a:solidFill>
                <a:latin typeface="Consolas"/>
                <a:cs typeface="Consolas"/>
              </a:rPr>
              <a:t>AddPacketTag</a:t>
            </a: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 (</a:t>
            </a:r>
            <a:r>
              <a:rPr lang="en-US" sz="1700" dirty="0" err="1">
                <a:solidFill>
                  <a:srgbClr val="956B43"/>
                </a:solidFill>
                <a:latin typeface="Consolas"/>
                <a:cs typeface="Consolas"/>
              </a:rPr>
              <a:t>qosTag</a:t>
            </a: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956B43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Config</a:t>
            </a:r>
            <a:r>
              <a:rPr lang="en-US" sz="1700" dirty="0">
                <a:solidFill>
                  <a:schemeClr val="accent1"/>
                </a:solidFill>
                <a:latin typeface="Consolas"/>
                <a:cs typeface="Consolas"/>
              </a:rPr>
              <a:t>::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ConnectWithoutContext</a:t>
            </a:r>
            <a:r>
              <a:rPr lang="en-US" sz="1700" dirty="0">
                <a:solidFill>
                  <a:schemeClr val="accent1"/>
                </a:solidFill>
                <a:latin typeface="Consolas"/>
                <a:cs typeface="Consolas"/>
              </a:rPr>
              <a:t> ("/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NodeList</a:t>
            </a:r>
            <a:r>
              <a:rPr lang="en-US" sz="1700" dirty="0">
                <a:solidFill>
                  <a:schemeClr val="accent1"/>
                </a:solidFill>
                <a:latin typeface="Consolas"/>
                <a:cs typeface="Consolas"/>
              </a:rPr>
              <a:t>/*/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ApplicationList</a:t>
            </a:r>
            <a:r>
              <a:rPr lang="en-US" sz="1700" dirty="0">
                <a:solidFill>
                  <a:schemeClr val="accent1"/>
                </a:solidFill>
                <a:latin typeface="Consolas"/>
                <a:cs typeface="Consolas"/>
              </a:rPr>
              <a:t>/*/$ns3::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OnOffApplication</a:t>
            </a:r>
            <a:r>
              <a:rPr lang="en-US" sz="1700" dirty="0">
                <a:solidFill>
                  <a:schemeClr val="accent1"/>
                </a:solidFill>
                <a:latin typeface="Consolas"/>
                <a:cs typeface="Consolas"/>
              </a:rPr>
              <a:t>/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Tx</a:t>
            </a:r>
            <a:r>
              <a:rPr lang="en-US" sz="1700" dirty="0">
                <a:solidFill>
                  <a:schemeClr val="accent1"/>
                </a:solidFill>
                <a:latin typeface="Consolas"/>
                <a:cs typeface="Consolas"/>
              </a:rPr>
              <a:t>", 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MakeCallback</a:t>
            </a:r>
            <a:r>
              <a:rPr lang="en-US" sz="1700" dirty="0">
                <a:solidFill>
                  <a:schemeClr val="accent1"/>
                </a:solidFill>
                <a:latin typeface="Consolas"/>
                <a:cs typeface="Consolas"/>
              </a:rPr>
              <a:t> (&amp;</a:t>
            </a:r>
            <a:r>
              <a:rPr lang="en-US" sz="1700" dirty="0" err="1">
                <a:solidFill>
                  <a:schemeClr val="accent5"/>
                </a:solidFill>
                <a:latin typeface="Consolas"/>
                <a:cs typeface="Consolas"/>
              </a:rPr>
              <a:t>TagMarker</a:t>
            </a:r>
            <a:r>
              <a:rPr lang="en-US" sz="1700" dirty="0">
                <a:solidFill>
                  <a:schemeClr val="accent1"/>
                </a:solidFill>
                <a:latin typeface="Consolas"/>
                <a:cs typeface="Consolas"/>
              </a:rPr>
              <a:t>));</a:t>
            </a:r>
            <a:endParaRPr lang="en-US" sz="1700" dirty="0" smtClean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77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FlowMonitor</a:t>
            </a:r>
            <a:endParaRPr lang="en-US" dirty="0" smtClean="0"/>
          </a:p>
          <a:p>
            <a:pPr lvl="1"/>
            <a:r>
              <a:rPr lang="en-US" b="1" dirty="0" smtClean="0"/>
              <a:t>Only unicast IP flows (over TCP/UDP).</a:t>
            </a:r>
          </a:p>
          <a:p>
            <a:pPr lvl="1"/>
            <a:r>
              <a:rPr lang="en-US" dirty="0" smtClean="0"/>
              <a:t>Known issues with DSR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ASCII Trace Analyzing</a:t>
            </a:r>
          </a:p>
          <a:p>
            <a:pPr lvl="1"/>
            <a:r>
              <a:rPr lang="en-US" dirty="0" smtClean="0"/>
              <a:t>Slow process, generates large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Collection Framework</a:t>
            </a:r>
            <a:endParaRPr lang="en-US" dirty="0"/>
          </a:p>
          <a:p>
            <a:pPr lvl="1"/>
            <a:r>
              <a:rPr lang="en-US" dirty="0" smtClean="0"/>
              <a:t>Exploit trace sources to capture events (e.g. packet </a:t>
            </a:r>
            <a:r>
              <a:rPr lang="en-US" dirty="0" err="1" smtClean="0"/>
              <a:t>Tx</a:t>
            </a:r>
            <a:r>
              <a:rPr lang="en-US" dirty="0" smtClean="0"/>
              <a:t>/Rx) and analyze them during simulation.</a:t>
            </a:r>
          </a:p>
          <a:p>
            <a:pPr lvl="1"/>
            <a:r>
              <a:rPr lang="en-US" dirty="0" smtClean="0"/>
              <a:t>Probe:  mechanism to instrument and control output in the form of trace sources. </a:t>
            </a:r>
          </a:p>
          <a:p>
            <a:pPr lvl="1"/>
            <a:r>
              <a:rPr lang="en-US" dirty="0" smtClean="0"/>
              <a:t>Collector: consumes data generated from probes.</a:t>
            </a:r>
          </a:p>
          <a:p>
            <a:pPr lvl="1"/>
            <a:r>
              <a:rPr lang="en-US" dirty="0" smtClean="0"/>
              <a:t>Aggregator: end point of data collection.</a:t>
            </a:r>
          </a:p>
          <a:p>
            <a:pPr lvl="1"/>
            <a:r>
              <a:rPr lang="en-US" dirty="0" smtClean="0"/>
              <a:t>Plot with </a:t>
            </a:r>
            <a:r>
              <a:rPr lang="en-US" dirty="0" err="1" smtClean="0"/>
              <a:t>GnuPlot</a:t>
            </a:r>
            <a:r>
              <a:rPr lang="en-US" dirty="0" smtClean="0"/>
              <a:t>, save to data bases/files.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96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vanet</a:t>
            </a:r>
            <a:r>
              <a:rPr lang="en-US" dirty="0" smtClean="0"/>
              <a:t>-routing-</a:t>
            </a:r>
            <a:r>
              <a:rPr lang="en-US" dirty="0" err="1" smtClean="0"/>
              <a:t>compare.cc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Scenarios:</a:t>
            </a:r>
          </a:p>
          <a:p>
            <a:pPr lvl="1"/>
            <a:r>
              <a:rPr lang="en-US" dirty="0" smtClean="0"/>
              <a:t>1. Random Waypoint Mobility, 40 nodes, IEEE 802.11p continuous access</a:t>
            </a:r>
          </a:p>
          <a:p>
            <a:pPr lvl="1"/>
            <a:r>
              <a:rPr lang="en-US" dirty="0" smtClean="0"/>
              <a:t>2. Trace source mobility (Zurich), 99 vehicles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BSM application and IP traffic with selection of routing protocols (AODV default)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64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training</a:t>
            </a:r>
            <a:r>
              <a:rPr lang="en-US" dirty="0" smtClean="0"/>
              <a:t>-wave-</a:t>
            </a:r>
            <a:r>
              <a:rPr lang="en-US" dirty="0" err="1"/>
              <a:t>example.cc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1. </a:t>
            </a:r>
            <a:r>
              <a:rPr lang="en-US" b="1" dirty="0"/>
              <a:t>C</a:t>
            </a:r>
            <a:r>
              <a:rPr lang="en-US" b="1" dirty="0" smtClean="0"/>
              <a:t>ontinuous</a:t>
            </a:r>
            <a:r>
              <a:rPr lang="en-US" dirty="0" smtClean="0"/>
              <a:t>: continuous </a:t>
            </a:r>
            <a:r>
              <a:rPr lang="en-US" dirty="0"/>
              <a:t>access for default CCH channel.</a:t>
            </a:r>
          </a:p>
          <a:p>
            <a:pPr lvl="1"/>
            <a:r>
              <a:rPr lang="en-US" dirty="0" smtClean="0"/>
              <a:t>2. </a:t>
            </a:r>
            <a:r>
              <a:rPr lang="en-US" b="1" dirty="0"/>
              <a:t>A</a:t>
            </a:r>
            <a:r>
              <a:rPr lang="en-US" b="1" dirty="0" smtClean="0"/>
              <a:t>lternating</a:t>
            </a:r>
            <a:r>
              <a:rPr lang="en-US" dirty="0" smtClean="0"/>
              <a:t>: alternating </a:t>
            </a:r>
            <a:r>
              <a:rPr lang="en-US" dirty="0"/>
              <a:t>access for default 50ms CCHI on CCH </a:t>
            </a:r>
            <a:r>
              <a:rPr lang="en-US" dirty="0" smtClean="0"/>
              <a:t>channel </a:t>
            </a:r>
            <a:r>
              <a:rPr lang="en-US" dirty="0"/>
              <a:t>and default 50ms SCHI on SCH channel.</a:t>
            </a:r>
          </a:p>
          <a:p>
            <a:pPr lvl="1"/>
            <a:r>
              <a:rPr lang="en-US" dirty="0" smtClean="0"/>
              <a:t>3. </a:t>
            </a:r>
            <a:r>
              <a:rPr lang="en-US" b="1" dirty="0"/>
              <a:t>A</a:t>
            </a:r>
            <a:r>
              <a:rPr lang="en-US" b="1" dirty="0" smtClean="0"/>
              <a:t>lternating</a:t>
            </a:r>
            <a:r>
              <a:rPr lang="en-US" b="1" dirty="0"/>
              <a:t>-80-</a:t>
            </a:r>
            <a:r>
              <a:rPr lang="en-US" b="1" dirty="0" smtClean="0"/>
              <a:t>20</a:t>
            </a:r>
            <a:r>
              <a:rPr lang="en-US" dirty="0" smtClean="0"/>
              <a:t>: alternating </a:t>
            </a:r>
            <a:r>
              <a:rPr lang="en-US" dirty="0"/>
              <a:t>access for 80ms CCHI on CCH </a:t>
            </a:r>
            <a:r>
              <a:rPr lang="en-US" dirty="0" smtClean="0"/>
              <a:t>channel </a:t>
            </a:r>
            <a:r>
              <a:rPr lang="en-US" dirty="0"/>
              <a:t>and 20ms SCHI on SCH channel.</a:t>
            </a:r>
          </a:p>
          <a:p>
            <a:pPr lvl="1"/>
            <a:r>
              <a:rPr lang="en-US" dirty="0" smtClean="0"/>
              <a:t>4. </a:t>
            </a:r>
            <a:r>
              <a:rPr lang="en-US" b="1" dirty="0"/>
              <a:t>A</a:t>
            </a:r>
            <a:r>
              <a:rPr lang="en-US" b="1" dirty="0" smtClean="0"/>
              <a:t>lternating</a:t>
            </a:r>
            <a:r>
              <a:rPr lang="en-US" b="1" dirty="0"/>
              <a:t>-20-</a:t>
            </a:r>
            <a:r>
              <a:rPr lang="en-US" b="1" dirty="0" smtClean="0"/>
              <a:t>80</a:t>
            </a:r>
            <a:r>
              <a:rPr lang="en-US" dirty="0" smtClean="0"/>
              <a:t>: alternating </a:t>
            </a:r>
            <a:r>
              <a:rPr lang="en-US" dirty="0"/>
              <a:t>access for 20ms CCHI on CCH </a:t>
            </a:r>
            <a:r>
              <a:rPr lang="en-US" dirty="0" err="1"/>
              <a:t>chanel</a:t>
            </a:r>
            <a:r>
              <a:rPr lang="en-US" dirty="0"/>
              <a:t> and 80ms SCHI on SCH channel.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1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0567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Online coupling of NS-3 and mobility simulators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iTETRIS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http://www.ict-itetris.eu/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 smtClean="0"/>
              <a:t>Coupled with ns-3.18</a:t>
            </a:r>
          </a:p>
          <a:p>
            <a:pPr lvl="2"/>
            <a:r>
              <a:rPr lang="en-US" sz="1600" dirty="0" smtClean="0"/>
              <a:t>Provides complete ETSI ITS stack</a:t>
            </a:r>
            <a:endParaRPr lang="en-US" sz="2000" dirty="0" smtClean="0"/>
          </a:p>
          <a:p>
            <a:pPr lvl="1"/>
            <a:r>
              <a:rPr lang="en-US" sz="2000" dirty="0"/>
              <a:t>VNS (</a:t>
            </a:r>
            <a:r>
              <a:rPr lang="en-US" sz="2000" dirty="0">
                <a:hlinkClick r:id="rId3"/>
              </a:rPr>
              <a:t>http://www.dcc.fc.up.pt/~rjf/vns/index.html</a:t>
            </a:r>
            <a:r>
              <a:rPr lang="en-US" sz="2000" dirty="0"/>
              <a:t>)</a:t>
            </a:r>
          </a:p>
          <a:p>
            <a:pPr lvl="2"/>
            <a:r>
              <a:rPr lang="en-US" sz="1600" dirty="0"/>
              <a:t>Based on ns-3.16 (loosely coupled)</a:t>
            </a:r>
          </a:p>
          <a:p>
            <a:pPr lvl="1"/>
            <a:r>
              <a:rPr lang="en-US" sz="2000" dirty="0" err="1" smtClean="0"/>
              <a:t>VSimRTI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4"/>
              </a:rPr>
              <a:t>https://www.dcaiti.tu-berlin.de/research/simulation/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 smtClean="0"/>
              <a:t>Coupled with ns-3.15</a:t>
            </a:r>
          </a:p>
          <a:p>
            <a:pPr lvl="1"/>
            <a:r>
              <a:rPr lang="en-US" sz="2000" dirty="0" smtClean="0"/>
              <a:t>ONVIS </a:t>
            </a:r>
            <a:r>
              <a:rPr lang="en-US" sz="2000" dirty="0"/>
              <a:t>(</a:t>
            </a:r>
            <a:r>
              <a:rPr lang="en-US" sz="2000" dirty="0">
                <a:hlinkClick r:id="rId5"/>
              </a:rPr>
              <a:t>http://ovnis.gforge.uni.lu/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 smtClean="0"/>
              <a:t>Based on ns-3.10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7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&amp; 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Daniel </a:t>
            </a:r>
            <a:r>
              <a:rPr lang="en-US" dirty="0" err="1" smtClean="0"/>
              <a:t>Lertpratchya</a:t>
            </a:r>
            <a:r>
              <a:rPr lang="en-US" dirty="0" smtClean="0"/>
              <a:t>, “Wi-Fi Module in NS-3”, NS-3 training, 2014</a:t>
            </a:r>
          </a:p>
          <a:p>
            <a:endParaRPr lang="en-US" dirty="0"/>
          </a:p>
          <a:p>
            <a:r>
              <a:rPr lang="en-US" dirty="0" smtClean="0"/>
              <a:t>NS-</a:t>
            </a:r>
            <a:r>
              <a:rPr lang="en-US" dirty="0"/>
              <a:t>3 documentation </a:t>
            </a:r>
            <a:r>
              <a:rPr lang="en-US" dirty="0">
                <a:hlinkClick r:id="rId2"/>
              </a:rPr>
              <a:t>https://www.nsnam.org/</a:t>
            </a:r>
            <a:r>
              <a:rPr lang="en-US" dirty="0" smtClean="0">
                <a:hlinkClick r:id="rId2"/>
              </a:rPr>
              <a:t>docs/</a:t>
            </a:r>
            <a:r>
              <a:rPr lang="en-US" dirty="0">
                <a:hlinkClick r:id="rId2"/>
              </a:rPr>
              <a:t>models/html/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Thanks to </a:t>
            </a:r>
            <a:r>
              <a:rPr lang="en-US" dirty="0" err="1" smtClean="0"/>
              <a:t>Junling</a:t>
            </a:r>
            <a:r>
              <a:rPr lang="en-US" dirty="0" smtClean="0"/>
              <a:t> Bu and Scott Carpenter for example codes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Vehicular Communications Overview</a:t>
            </a:r>
            <a:endParaRPr lang="en-US" dirty="0"/>
          </a:p>
        </p:txBody>
      </p:sp>
      <p:pic>
        <p:nvPicPr>
          <p:cNvPr id="9" name="Content Placeholder 8" descr="P8001619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1" r="-716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8370" y="6126163"/>
            <a:ext cx="721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94C600"/>
                </a:solidFill>
              </a:rPr>
              <a:t>Figure 1: Vehicular Communications</a:t>
            </a:r>
            <a:endParaRPr lang="en-US" sz="1400" dirty="0">
              <a:solidFill>
                <a:srgbClr val="94C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14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NS-3 Training - May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704" y="1412544"/>
            <a:ext cx="7874000" cy="28623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8000" dirty="0" smtClean="0">
                <a:solidFill>
                  <a:schemeClr val="accent1"/>
                </a:solidFill>
              </a:rPr>
              <a:t>Q</a:t>
            </a:r>
            <a:r>
              <a:rPr lang="en-US" sz="11500" dirty="0" smtClean="0">
                <a:solidFill>
                  <a:schemeClr val="tx2"/>
                </a:solidFill>
              </a:rPr>
              <a:t>&amp;</a:t>
            </a:r>
            <a:r>
              <a:rPr lang="en-US" sz="18000" dirty="0" smtClean="0">
                <a:solidFill>
                  <a:schemeClr val="accent1"/>
                </a:solidFill>
              </a:rPr>
              <a:t>A</a:t>
            </a:r>
            <a:endParaRPr lang="en-US" sz="1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7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Vehicular Scenario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461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Nodes &amp; Mobility </a:t>
            </a:r>
          </a:p>
          <a:p>
            <a:pPr lvl="1"/>
            <a:r>
              <a:rPr lang="en-US" sz="2000" dirty="0" smtClean="0"/>
              <a:t>Vehicles (moving), Road Side Units / Traffic Lights (static), Other (static, moving)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Network Devices</a:t>
            </a:r>
          </a:p>
          <a:p>
            <a:pPr lvl="1"/>
            <a:r>
              <a:rPr lang="en-US" sz="2000" dirty="0" err="1" smtClean="0"/>
              <a:t>WiFi</a:t>
            </a:r>
            <a:r>
              <a:rPr lang="en-US" sz="2000" dirty="0" smtClean="0"/>
              <a:t> (ad-hoc, infrastructure), WAVE, LTE, Wired P2P, Other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Network / Routing</a:t>
            </a:r>
          </a:p>
          <a:p>
            <a:pPr lvl="1"/>
            <a:r>
              <a:rPr lang="en-US" sz="2000" dirty="0" smtClean="0"/>
              <a:t>IPv4/6, Broadcast, MANET/VANET routing protocols, clustering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Applications</a:t>
            </a:r>
          </a:p>
          <a:p>
            <a:pPr lvl="1"/>
            <a:r>
              <a:rPr lang="en-US" sz="2000" dirty="0" smtClean="0"/>
              <a:t>ITS-specific (BSM), Generic On/Off, Ping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node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62" y="2276592"/>
            <a:ext cx="3726238" cy="3379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7762" y="5832593"/>
            <a:ext cx="2663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Figure 2: High-level node architecture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8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4C600"/>
                </a:solidFill>
              </a:rPr>
              <a:t>Nodes &amp; mobility</a:t>
            </a:r>
            <a:endParaRPr lang="en-US" dirty="0">
              <a:solidFill>
                <a:srgbClr val="94C600"/>
              </a:solidFill>
            </a:endParaRPr>
          </a:p>
        </p:txBody>
      </p:sp>
      <p:pic>
        <p:nvPicPr>
          <p:cNvPr id="10" name="Picture Placeholder 9" descr="download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88" r="-38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Where to place the nodes? How do they move?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6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&amp; Mobility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50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nodes have to be created before simulation starts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Position Allocators setup initial position of nodes</a:t>
            </a:r>
          </a:p>
          <a:p>
            <a:pPr lvl="1"/>
            <a:r>
              <a:rPr lang="en-US" dirty="0" smtClean="0"/>
              <a:t>List, Grid, Random position…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Mobility models specify how nodes will move</a:t>
            </a:r>
          </a:p>
          <a:p>
            <a:pPr lvl="1"/>
            <a:r>
              <a:rPr lang="en-US" dirty="0" smtClean="0"/>
              <a:t>Constant position, constant velocity/acceleration, waypoint…</a:t>
            </a:r>
          </a:p>
          <a:p>
            <a:pPr lvl="1"/>
            <a:r>
              <a:rPr lang="en-US" dirty="0" smtClean="0"/>
              <a:t>Trace-file based from mobility tools such as SUMO, </a:t>
            </a:r>
            <a:r>
              <a:rPr lang="en-US" dirty="0" err="1" smtClean="0"/>
              <a:t>BonnMotion</a:t>
            </a:r>
            <a:r>
              <a:rPr lang="en-US" dirty="0" smtClean="0"/>
              <a:t> (using NS2 format) </a:t>
            </a:r>
          </a:p>
          <a:p>
            <a:pPr lvl="1"/>
            <a:r>
              <a:rPr lang="en-US" dirty="0" smtClean="0"/>
              <a:t>Routes Mobility using Google API (*)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8560" y="5982184"/>
            <a:ext cx="2665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09465"/>
                </a:solidFill>
              </a:rPr>
              <a:t>(*) To be presented in WNS3 - 2015</a:t>
            </a:r>
            <a:endParaRPr lang="en-US" sz="1200" dirty="0">
              <a:solidFill>
                <a:srgbClr val="909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6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Allocation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List </a:t>
            </a:r>
            <a:br>
              <a:rPr lang="en-US" sz="2400" dirty="0"/>
            </a:b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 mobility;</a:t>
            </a:r>
            <a:b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// place two nodes at specific positions (100,0) and (0,100)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Ptr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ListPositionAllocator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&gt;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CreateObject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ListPositionAllocator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&gt; ();</a:t>
            </a:r>
            <a:b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</a:b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-&gt;Add (Vector (100, 0, 0));</a:t>
            </a:r>
            <a:b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</a:b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-&gt;Add (Vector (0, 100, 0));</a:t>
            </a:r>
            <a:b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</a:b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sz="1800" dirty="0" err="1">
                <a:solidFill>
                  <a:schemeClr val="accent1"/>
                </a:solidFill>
                <a:latin typeface="Consolas"/>
                <a:cs typeface="Consolas"/>
              </a:rPr>
              <a:t>.SetPositionAllocator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positionAlloc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marL="342900" lvl="1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Grid Position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mobility;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</a:t>
            </a:r>
            <a:r>
              <a:rPr lang="en-US" sz="1800" dirty="0">
                <a:latin typeface="Consolas"/>
                <a:cs typeface="Consolas"/>
              </a:rPr>
              <a:t>/ setup the grid itself: </a:t>
            </a:r>
            <a:r>
              <a:rPr lang="en-US" sz="1800" dirty="0" smtClean="0">
                <a:latin typeface="Consolas"/>
                <a:cs typeface="Consolas"/>
              </a:rPr>
              <a:t>nodes are laid out started </a:t>
            </a:r>
            <a:r>
              <a:rPr lang="en-US" sz="1800" dirty="0">
                <a:latin typeface="Consolas"/>
                <a:cs typeface="Consolas"/>
              </a:rPr>
              <a:t>from (-100,-100) with 20 </a:t>
            </a:r>
            <a:r>
              <a:rPr lang="en-US" sz="1800" dirty="0" smtClean="0">
                <a:latin typeface="Consolas"/>
                <a:cs typeface="Consolas"/>
              </a:rPr>
              <a:t>per </a:t>
            </a:r>
            <a:r>
              <a:rPr lang="en-US" sz="1800" dirty="0">
                <a:latin typeface="Consolas"/>
                <a:cs typeface="Consolas"/>
              </a:rPr>
              <a:t>row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>
                <a:latin typeface="Consolas"/>
                <a:cs typeface="Consolas"/>
              </a:rPr>
              <a:t>the x </a:t>
            </a:r>
            <a:endParaRPr lang="en-US" sz="18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// interval </a:t>
            </a:r>
            <a:r>
              <a:rPr lang="en-US" sz="1800" dirty="0">
                <a:latin typeface="Consolas"/>
                <a:cs typeface="Consolas"/>
              </a:rPr>
              <a:t>between each object is 5 </a:t>
            </a:r>
            <a:r>
              <a:rPr lang="en-US" sz="1800" dirty="0" smtClean="0">
                <a:latin typeface="Consolas"/>
                <a:cs typeface="Consolas"/>
              </a:rPr>
              <a:t>meters and </a:t>
            </a:r>
            <a:r>
              <a:rPr lang="en-US" sz="1800" dirty="0">
                <a:latin typeface="Consolas"/>
                <a:cs typeface="Consolas"/>
              </a:rPr>
              <a:t>the y interval between each object is 20 meters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sz="1800" dirty="0" err="1" smtClean="0">
                <a:latin typeface="Consolas"/>
                <a:cs typeface="Consolas"/>
              </a:rPr>
              <a:t>.</a:t>
            </a:r>
            <a:r>
              <a:rPr lang="en-US" sz="1800" dirty="0" err="1" smtClean="0">
                <a:solidFill>
                  <a:schemeClr val="accent1"/>
                </a:solidFill>
                <a:latin typeface="Consolas"/>
                <a:cs typeface="Consolas"/>
              </a:rPr>
              <a:t>SetPositionAllocator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"ns3::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GridPositionAllocator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MinX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DoubleValue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(-100.0),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MinY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DoubleValue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(-100.0),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DeltaX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DoubleValue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(5.0),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DeltaY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DoubleValue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(20.0),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GridWidth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UintegerValue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(20),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                              </a:t>
            </a:r>
            <a:r>
              <a:rPr lang="en-US" sz="1800" dirty="0" smtClean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LayoutType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", 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StringValue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 ("</a:t>
            </a:r>
            <a:r>
              <a:rPr lang="en-US" sz="1800" dirty="0" err="1">
                <a:solidFill>
                  <a:schemeClr val="accent5"/>
                </a:solidFill>
                <a:latin typeface="Consolas"/>
                <a:cs typeface="Consolas"/>
              </a:rPr>
              <a:t>RowFirst</a:t>
            </a:r>
            <a:r>
              <a:rPr lang="en-US" sz="1800" dirty="0">
                <a:solidFill>
                  <a:schemeClr val="accent5"/>
                </a:solidFill>
                <a:latin typeface="Consolas"/>
                <a:cs typeface="Consolas"/>
              </a:rPr>
              <a:t>")</a:t>
            </a:r>
            <a:r>
              <a:rPr lang="en-US" sz="1800" dirty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r>
              <a:rPr lang="en-US" sz="2400" dirty="0" smtClean="0"/>
              <a:t>Random Rectangle Position</a:t>
            </a:r>
            <a:endParaRPr lang="en-US" sz="2400" dirty="0"/>
          </a:p>
          <a:p>
            <a:pPr marL="40005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/</a:t>
            </a:r>
            <a:r>
              <a:rPr lang="en-US" sz="1800" dirty="0">
                <a:latin typeface="Consolas"/>
                <a:cs typeface="Consolas"/>
              </a:rPr>
              <a:t>/ </a:t>
            </a:r>
            <a:r>
              <a:rPr lang="en-US" sz="1800" dirty="0" smtClean="0">
                <a:latin typeface="Consolas"/>
                <a:cs typeface="Consolas"/>
              </a:rPr>
              <a:t>place nodes uniformly on a straight line from (0, 1000) 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 mobility;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956B43"/>
                </a:solidFill>
                <a:latin typeface="Consolas"/>
                <a:cs typeface="Consolas"/>
              </a:rPr>
              <a:t>Ptr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RandomRectanglePositionAllocator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&gt;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 =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CreateObject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RandomRectanglePositionAllocator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&gt;();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956B43"/>
                </a:solidFill>
                <a:latin typeface="Consolas"/>
                <a:cs typeface="Consolas"/>
              </a:rPr>
              <a:t>positionAloc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-&gt;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SetAttribute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("X",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StringValue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("ns3::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UniformRandomVariable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[Min=0.0|Max=100.0]"));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956B43"/>
                </a:solidFill>
                <a:latin typeface="Consolas"/>
                <a:cs typeface="Consolas"/>
              </a:rPr>
              <a:t>positionAloc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-&gt;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SetAttribute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("Y", 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StringValue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("ns3::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ConstantRandomVariable</a:t>
            </a:r>
            <a:r>
              <a:rPr lang="en-US" sz="1800" dirty="0">
                <a:solidFill>
                  <a:srgbClr val="956B43"/>
                </a:solidFill>
                <a:latin typeface="Consolas"/>
                <a:cs typeface="Consolas"/>
              </a:rPr>
              <a:t>[Constant=50.0]"));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sz="1800" dirty="0" err="1" smtClean="0">
                <a:latin typeface="Consolas"/>
                <a:cs typeface="Consolas"/>
              </a:rPr>
              <a:t>.</a:t>
            </a:r>
            <a:r>
              <a:rPr lang="en-US" sz="1800" dirty="0" err="1" smtClean="0">
                <a:solidFill>
                  <a:schemeClr val="accent1"/>
                </a:solidFill>
                <a:latin typeface="Consolas"/>
                <a:cs typeface="Consolas"/>
              </a:rPr>
              <a:t>SetPositionAllocator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rgbClr val="956B43"/>
                </a:solidFill>
                <a:latin typeface="Consolas"/>
                <a:cs typeface="Consolas"/>
              </a:rPr>
              <a:t>positionAloc</a:t>
            </a:r>
            <a:r>
              <a:rPr lang="en-US" sz="1800" dirty="0">
                <a:latin typeface="Consolas"/>
                <a:cs typeface="Consolas"/>
              </a:rPr>
              <a:t>);</a:t>
            </a:r>
            <a:endParaRPr lang="en-US" sz="18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400050" lvl="1" indent="0"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NS-3 Training - May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7200430" y="2395126"/>
            <a:ext cx="1486370" cy="690504"/>
          </a:xfrm>
          <a:prstGeom prst="wedgeEllipseCallout">
            <a:avLst>
              <a:gd name="adj1" fmla="val -108174"/>
              <a:gd name="adj2" fmla="val 441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Parking lot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200430" y="4015081"/>
            <a:ext cx="1835385" cy="690504"/>
          </a:xfrm>
          <a:prstGeom prst="wedgeEllipseCallout">
            <a:avLst>
              <a:gd name="adj1" fmla="val -165836"/>
              <a:gd name="adj2" fmla="val 4552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Highway road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976534" y="1254948"/>
            <a:ext cx="1486370" cy="690504"/>
          </a:xfrm>
          <a:prstGeom prst="wedgeEllipseCallout">
            <a:avLst>
              <a:gd name="adj1" fmla="val -108174"/>
              <a:gd name="adj2" fmla="val 441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RSUs/ TL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6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Mobility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3393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Constant Position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mobility;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SetMobilityModel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"ns3::</a:t>
            </a:r>
            <a:r>
              <a:rPr lang="en-US" dirty="0" err="1">
                <a:solidFill>
                  <a:schemeClr val="accent5"/>
                </a:solidFill>
                <a:latin typeface="Consolas"/>
                <a:cs typeface="Consolas"/>
              </a:rPr>
              <a:t>ConstantPositionMobilityModel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rgbClr val="94C600"/>
                </a:solidFill>
                <a:latin typeface="Consolas"/>
                <a:cs typeface="Consolas"/>
              </a:rPr>
              <a:t>Install</a:t>
            </a:r>
            <a:r>
              <a:rPr lang="en-US" dirty="0" smtClean="0">
                <a:solidFill>
                  <a:srgbClr val="94C600"/>
                </a:solidFill>
                <a:latin typeface="Consolas"/>
                <a:cs typeface="Consolas"/>
              </a:rPr>
              <a:t> (nodes</a:t>
            </a:r>
            <a:r>
              <a:rPr lang="en-US" dirty="0">
                <a:solidFill>
                  <a:srgbClr val="94C600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Constant Speed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MobilityHelper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mobility;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dirty="0" err="1" smtClean="0">
                <a:latin typeface="Consolas"/>
                <a:cs typeface="Consolas"/>
              </a:rPr>
              <a:t>.</a:t>
            </a:r>
            <a:r>
              <a:rPr lang="en-US" dirty="0" err="1" smtClean="0">
                <a:solidFill>
                  <a:schemeClr val="accent1"/>
                </a:solidFill>
                <a:latin typeface="Consolas"/>
                <a:cs typeface="Consolas"/>
              </a:rPr>
              <a:t>SetMobilityModel</a:t>
            </a:r>
            <a:r>
              <a:rPr lang="en-US" dirty="0" smtClean="0">
                <a:solidFill>
                  <a:schemeClr val="accent1"/>
                </a:solidFill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"ns3::</a:t>
            </a:r>
            <a:r>
              <a:rPr lang="en-US" dirty="0" err="1">
                <a:solidFill>
                  <a:srgbClr val="956B43"/>
                </a:solidFill>
                <a:latin typeface="Consolas"/>
                <a:cs typeface="Consolas"/>
              </a:rPr>
              <a:t>ConstantVelocityMobilityModel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"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400050" lvl="1" indent="0">
              <a:buNone/>
            </a:pPr>
            <a:r>
              <a:rPr lang="en-US" sz="2700" dirty="0" smtClean="0">
                <a:latin typeface="Consolas"/>
                <a:cs typeface="Consolas"/>
              </a:rPr>
              <a:t> </a:t>
            </a:r>
            <a:r>
              <a:rPr lang="en-US" sz="2700" dirty="0" err="1" smtClean="0">
                <a:solidFill>
                  <a:srgbClr val="FF0000"/>
                </a:solidFill>
                <a:latin typeface="Consolas"/>
                <a:cs typeface="Consolas"/>
              </a:rPr>
              <a:t>mobility</a:t>
            </a:r>
            <a:r>
              <a:rPr lang="en-US" sz="2700" dirty="0" err="1" smtClean="0">
                <a:latin typeface="Consolas"/>
                <a:cs typeface="Consolas"/>
              </a:rPr>
              <a:t>.</a:t>
            </a:r>
            <a:r>
              <a:rPr lang="en-US" sz="2700" dirty="0" err="1" smtClean="0">
                <a:solidFill>
                  <a:srgbClr val="94C600"/>
                </a:solidFill>
                <a:latin typeface="Consolas"/>
                <a:cs typeface="Consolas"/>
              </a:rPr>
              <a:t>Install</a:t>
            </a:r>
            <a:r>
              <a:rPr lang="en-US" sz="2700" dirty="0" smtClean="0">
                <a:latin typeface="Consolas"/>
                <a:cs typeface="Consolas"/>
              </a:rPr>
              <a:t> </a:t>
            </a:r>
            <a:r>
              <a:rPr lang="en-US" sz="2700" dirty="0">
                <a:solidFill>
                  <a:srgbClr val="94C600"/>
                </a:solidFill>
                <a:latin typeface="Consolas"/>
                <a:cs typeface="Consolas"/>
              </a:rPr>
              <a:t>(nodes)</a:t>
            </a:r>
            <a:r>
              <a:rPr lang="en-US" sz="2700" dirty="0" smtClean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2700" dirty="0">
                <a:latin typeface="Consolas"/>
                <a:cs typeface="Consolas"/>
              </a:rPr>
              <a:t>	</a:t>
            </a:r>
            <a:r>
              <a:rPr lang="en-US" sz="2700" dirty="0" err="1" smtClean="0">
                <a:solidFill>
                  <a:schemeClr val="accent6"/>
                </a:solidFill>
                <a:latin typeface="Consolas"/>
                <a:cs typeface="Consolas"/>
              </a:rPr>
              <a:t>Ptr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&lt;</a:t>
            </a:r>
            <a:r>
              <a:rPr lang="en-US" sz="2700" dirty="0" err="1">
                <a:solidFill>
                  <a:schemeClr val="accent6"/>
                </a:solidFill>
                <a:latin typeface="Consolas"/>
                <a:cs typeface="Consolas"/>
              </a:rPr>
              <a:t>UniformRandomVariable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&gt; </a:t>
            </a:r>
            <a:r>
              <a:rPr lang="en-US" sz="2700" dirty="0" err="1">
                <a:solidFill>
                  <a:schemeClr val="accent6"/>
                </a:solidFill>
                <a:latin typeface="Consolas"/>
                <a:cs typeface="Consolas"/>
              </a:rPr>
              <a:t>rvar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 = </a:t>
            </a:r>
            <a:r>
              <a:rPr lang="en-US" sz="2700" dirty="0" err="1">
                <a:solidFill>
                  <a:schemeClr val="accent6"/>
                </a:solidFill>
                <a:latin typeface="Consolas"/>
                <a:cs typeface="Consolas"/>
              </a:rPr>
              <a:t>CreateObject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&lt;</a:t>
            </a:r>
            <a:r>
              <a:rPr lang="en-US" sz="2700" dirty="0" err="1">
                <a:solidFill>
                  <a:schemeClr val="accent6"/>
                </a:solidFill>
                <a:latin typeface="Consolas"/>
                <a:cs typeface="Consolas"/>
              </a:rPr>
              <a:t>UniformRandomVariable</a:t>
            </a:r>
            <a:r>
              <a:rPr lang="en-US" sz="2700" dirty="0">
                <a:solidFill>
                  <a:schemeClr val="accent6"/>
                </a:solidFill>
                <a:latin typeface="Consolas"/>
                <a:cs typeface="Consolas"/>
              </a:rPr>
              <a:t>&gt;();</a:t>
            </a:r>
            <a:endParaRPr lang="en-US" sz="27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700" dirty="0">
                <a:latin typeface="Consolas"/>
                <a:cs typeface="Consolas"/>
              </a:rPr>
              <a:t> for (</a:t>
            </a:r>
            <a:r>
              <a:rPr lang="en-US" sz="2700" dirty="0" err="1">
                <a:latin typeface="Consolas"/>
                <a:cs typeface="Consolas"/>
              </a:rPr>
              <a:t>NodeContainer</a:t>
            </a:r>
            <a:r>
              <a:rPr lang="en-US" sz="2700" dirty="0">
                <a:latin typeface="Consolas"/>
                <a:cs typeface="Consolas"/>
              </a:rPr>
              <a:t>::Iterator </a:t>
            </a:r>
            <a:r>
              <a:rPr lang="en-US" sz="2700" dirty="0" err="1">
                <a:latin typeface="Consolas"/>
                <a:cs typeface="Consolas"/>
              </a:rPr>
              <a:t>i</a:t>
            </a:r>
            <a:r>
              <a:rPr lang="en-US" sz="2700" dirty="0">
                <a:latin typeface="Consolas"/>
                <a:cs typeface="Consolas"/>
              </a:rPr>
              <a:t> = </a:t>
            </a:r>
            <a:r>
              <a:rPr lang="en-US" sz="2700" dirty="0" err="1">
                <a:latin typeface="Consolas"/>
                <a:cs typeface="Consolas"/>
              </a:rPr>
              <a:t>nodes.Begin</a:t>
            </a:r>
            <a:r>
              <a:rPr lang="en-US" sz="2700" dirty="0">
                <a:latin typeface="Consolas"/>
                <a:cs typeface="Consolas"/>
              </a:rPr>
              <a:t> (); </a:t>
            </a:r>
            <a:r>
              <a:rPr lang="en-US" sz="2700" dirty="0" err="1">
                <a:latin typeface="Consolas"/>
                <a:cs typeface="Consolas"/>
              </a:rPr>
              <a:t>i</a:t>
            </a:r>
            <a:r>
              <a:rPr lang="en-US" sz="2700" dirty="0">
                <a:latin typeface="Consolas"/>
                <a:cs typeface="Consolas"/>
              </a:rPr>
              <a:t> != </a:t>
            </a:r>
            <a:r>
              <a:rPr lang="en-US" sz="2700" dirty="0" err="1">
                <a:latin typeface="Consolas"/>
                <a:cs typeface="Consolas"/>
              </a:rPr>
              <a:t>nodes.End</a:t>
            </a:r>
            <a:r>
              <a:rPr lang="en-US" sz="2700" dirty="0">
                <a:latin typeface="Consolas"/>
                <a:cs typeface="Consolas"/>
              </a:rPr>
              <a:t> (); ++</a:t>
            </a:r>
            <a:r>
              <a:rPr lang="en-US" sz="2700" dirty="0" err="1" smtClean="0">
                <a:latin typeface="Consolas"/>
                <a:cs typeface="Consolas"/>
              </a:rPr>
              <a:t>i</a:t>
            </a:r>
            <a:r>
              <a:rPr lang="en-US" sz="2700" dirty="0" smtClean="0">
                <a:latin typeface="Consolas"/>
                <a:cs typeface="Consolas"/>
              </a:rPr>
              <a:t>){</a:t>
            </a:r>
            <a:endParaRPr lang="en-US" sz="27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700" dirty="0">
                <a:latin typeface="Consolas"/>
                <a:cs typeface="Consolas"/>
              </a:rPr>
              <a:t>	  </a:t>
            </a:r>
            <a:r>
              <a:rPr lang="en-US" sz="2700" dirty="0" err="1">
                <a:latin typeface="Consolas"/>
                <a:cs typeface="Consolas"/>
              </a:rPr>
              <a:t>Ptr</a:t>
            </a:r>
            <a:r>
              <a:rPr lang="en-US" sz="2700" dirty="0">
                <a:latin typeface="Consolas"/>
                <a:cs typeface="Consolas"/>
              </a:rPr>
              <a:t>&lt;Node&gt; node = (*</a:t>
            </a:r>
            <a:r>
              <a:rPr lang="en-US" sz="2700" dirty="0" err="1">
                <a:latin typeface="Consolas"/>
                <a:cs typeface="Consolas"/>
              </a:rPr>
              <a:t>i</a:t>
            </a:r>
            <a:r>
              <a:rPr lang="en-US" sz="2700" dirty="0">
                <a:latin typeface="Consolas"/>
                <a:cs typeface="Consolas"/>
              </a:rPr>
              <a:t>)</a:t>
            </a:r>
            <a:r>
              <a:rPr lang="en-US" sz="2700" dirty="0" smtClean="0">
                <a:latin typeface="Consolas"/>
                <a:cs typeface="Consolas"/>
              </a:rPr>
              <a:t>;</a:t>
            </a:r>
            <a:endParaRPr lang="en-US" sz="2700" dirty="0" smtClean="0">
              <a:solidFill>
                <a:schemeClr val="accent6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700" dirty="0" smtClean="0">
                <a:solidFill>
                  <a:schemeClr val="accent6"/>
                </a:solidFill>
                <a:latin typeface="Consolas"/>
                <a:cs typeface="Consolas"/>
              </a:rPr>
              <a:t>	  double speed = </a:t>
            </a:r>
            <a:r>
              <a:rPr lang="en-US" sz="2700" dirty="0" err="1" smtClean="0">
                <a:solidFill>
                  <a:schemeClr val="accent6"/>
                </a:solidFill>
                <a:latin typeface="Consolas"/>
                <a:cs typeface="Consolas"/>
              </a:rPr>
              <a:t>rvar</a:t>
            </a:r>
            <a:r>
              <a:rPr lang="en-US" sz="2700" dirty="0" smtClean="0">
                <a:solidFill>
                  <a:schemeClr val="accent6"/>
                </a:solidFill>
                <a:latin typeface="Consolas"/>
                <a:cs typeface="Consolas"/>
              </a:rPr>
              <a:t>-&gt;</a:t>
            </a:r>
            <a:r>
              <a:rPr lang="en-US" sz="2700" dirty="0" err="1" smtClean="0">
                <a:solidFill>
                  <a:schemeClr val="accent6"/>
                </a:solidFill>
                <a:latin typeface="Consolas"/>
                <a:cs typeface="Consolas"/>
              </a:rPr>
              <a:t>GetValue</a:t>
            </a:r>
            <a:r>
              <a:rPr lang="en-US" sz="2700" dirty="0" smtClean="0">
                <a:solidFill>
                  <a:schemeClr val="accent6"/>
                </a:solidFill>
                <a:latin typeface="Consolas"/>
                <a:cs typeface="Consolas"/>
              </a:rPr>
              <a:t>(15, 25);</a:t>
            </a:r>
            <a:endParaRPr lang="en-US" sz="2700" dirty="0">
              <a:solidFill>
                <a:schemeClr val="accent6"/>
              </a:solidFill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700" dirty="0" smtClean="0">
                <a:latin typeface="Consolas"/>
                <a:cs typeface="Consolas"/>
              </a:rPr>
              <a:t>	  node</a:t>
            </a:r>
            <a:r>
              <a:rPr lang="en-US" sz="2700" dirty="0">
                <a:latin typeface="Consolas"/>
                <a:cs typeface="Consolas"/>
              </a:rPr>
              <a:t>-&gt;</a:t>
            </a:r>
            <a:r>
              <a:rPr lang="en-US" sz="2700" dirty="0" err="1">
                <a:latin typeface="Consolas"/>
                <a:cs typeface="Consolas"/>
              </a:rPr>
              <a:t>GetObject</a:t>
            </a:r>
            <a:r>
              <a:rPr lang="en-US" sz="2700" dirty="0">
                <a:latin typeface="Consolas"/>
                <a:cs typeface="Consolas"/>
              </a:rPr>
              <a:t>&lt;</a:t>
            </a:r>
            <a:r>
              <a:rPr lang="en-US" sz="2700" dirty="0" err="1">
                <a:solidFill>
                  <a:schemeClr val="accent5"/>
                </a:solidFill>
                <a:latin typeface="Consolas"/>
                <a:cs typeface="Consolas"/>
              </a:rPr>
              <a:t>ConstantVelocityMobilityModel</a:t>
            </a:r>
            <a:r>
              <a:rPr lang="en-US" sz="2700" dirty="0" smtClean="0">
                <a:latin typeface="Consolas"/>
                <a:cs typeface="Consolas"/>
              </a:rPr>
              <a:t>&gt;(</a:t>
            </a:r>
            <a:r>
              <a:rPr lang="en-US" sz="2700" dirty="0">
                <a:latin typeface="Consolas"/>
                <a:cs typeface="Consolas"/>
              </a:rPr>
              <a:t>)-&gt;</a:t>
            </a:r>
            <a:r>
              <a:rPr lang="en-US" sz="2700" dirty="0" err="1" smtClean="0">
                <a:solidFill>
                  <a:srgbClr val="94C600"/>
                </a:solidFill>
                <a:latin typeface="Consolas"/>
                <a:cs typeface="Consolas"/>
              </a:rPr>
              <a:t>SetVelocity</a:t>
            </a:r>
            <a:r>
              <a:rPr lang="en-US" sz="2700" dirty="0" smtClean="0">
                <a:latin typeface="Consolas"/>
                <a:cs typeface="Consolas"/>
              </a:rPr>
              <a:t>(Vector(</a:t>
            </a:r>
            <a:r>
              <a:rPr lang="en-US" sz="2700" dirty="0" smtClean="0">
                <a:solidFill>
                  <a:srgbClr val="FEA022"/>
                </a:solidFill>
                <a:latin typeface="Consolas"/>
                <a:cs typeface="Consolas"/>
              </a:rPr>
              <a:t>speed</a:t>
            </a:r>
            <a:r>
              <a:rPr lang="en-US" sz="2700" dirty="0" smtClean="0">
                <a:latin typeface="Consolas"/>
                <a:cs typeface="Consolas"/>
              </a:rPr>
              <a:t>,0,0</a:t>
            </a:r>
            <a:r>
              <a:rPr lang="en-US" sz="2700" dirty="0">
                <a:latin typeface="Consolas"/>
                <a:cs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2700" dirty="0" smtClean="0">
                <a:latin typeface="Consolas"/>
                <a:cs typeface="Consolas"/>
              </a:rPr>
              <a:t> }</a:t>
            </a:r>
          </a:p>
          <a:p>
            <a:pPr marL="400050" lvl="1" indent="0">
              <a:buNone/>
            </a:pPr>
            <a:endParaRPr lang="en-US" sz="2700" dirty="0">
              <a:latin typeface="Consolas"/>
              <a:cs typeface="Consolas"/>
            </a:endParaRPr>
          </a:p>
          <a:p>
            <a:r>
              <a:rPr lang="en-US" dirty="0" smtClean="0"/>
              <a:t>Trace-file based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std</a:t>
            </a:r>
            <a:r>
              <a:rPr lang="en-US" dirty="0">
                <a:latin typeface="Consolas"/>
                <a:cs typeface="Consolas"/>
              </a:rPr>
              <a:t>::string </a:t>
            </a:r>
            <a:r>
              <a:rPr lang="en-US" dirty="0" err="1" smtClean="0">
                <a:latin typeface="Consolas"/>
                <a:cs typeface="Consolas"/>
              </a:rPr>
              <a:t>traceFile</a:t>
            </a:r>
            <a:r>
              <a:rPr lang="en-US" dirty="0" smtClean="0">
                <a:latin typeface="Consolas"/>
                <a:cs typeface="Consolas"/>
              </a:rPr>
              <a:t> = “</a:t>
            </a:r>
            <a:r>
              <a:rPr lang="en-US" dirty="0" err="1" smtClean="0">
                <a:latin typeface="Consolas"/>
                <a:cs typeface="Consolas"/>
              </a:rPr>
              <a:t>mobility_trace.txt</a:t>
            </a:r>
            <a:r>
              <a:rPr lang="en-US" dirty="0" smtClean="0">
                <a:latin typeface="Consolas"/>
                <a:cs typeface="Consolas"/>
              </a:rPr>
              <a:t>”;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// Create Ns2MobilityHelper with the specified trace log file as parameter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956B43"/>
                </a:solidFill>
                <a:latin typeface="Consolas"/>
                <a:cs typeface="Consolas"/>
              </a:rPr>
              <a:t>Ns2MobilityHelper 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ns2 = Ns2MobilityHelper (</a:t>
            </a:r>
            <a:r>
              <a:rPr lang="en-US" dirty="0" err="1">
                <a:solidFill>
                  <a:srgbClr val="956B43"/>
                </a:solidFill>
                <a:latin typeface="Consolas"/>
                <a:cs typeface="Consolas"/>
              </a:rPr>
              <a:t>traceFile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956B43"/>
                </a:solidFill>
                <a:latin typeface="Consolas"/>
                <a:cs typeface="Consolas"/>
              </a:rPr>
              <a:t>ns2.Install (); </a:t>
            </a:r>
            <a:r>
              <a:rPr lang="en-US" dirty="0">
                <a:latin typeface="Consolas"/>
                <a:cs typeface="Consolas"/>
              </a:rPr>
              <a:t>// configure movements for each node, while reading trace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NS-3 Training - May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9FED-E9AC-A34F-A9FE-B6AFC96059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5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2372</Words>
  <Application>Microsoft Macintosh PowerPoint</Application>
  <PresentationFormat>On-screen Show (4:3)</PresentationFormat>
  <Paragraphs>464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Vehicular Communication Simulations with NS-3</vt:lpstr>
      <vt:lpstr>Expected outcomes from training </vt:lpstr>
      <vt:lpstr>Agenda</vt:lpstr>
      <vt:lpstr>Vehicular Communications Overview</vt:lpstr>
      <vt:lpstr>Basic Vehicular Scenario Components</vt:lpstr>
      <vt:lpstr>Nodes &amp; mobility</vt:lpstr>
      <vt:lpstr>Nodes &amp; Mobility</vt:lpstr>
      <vt:lpstr>Position Allocation Example</vt:lpstr>
      <vt:lpstr>Mobility Model Example</vt:lpstr>
      <vt:lpstr>Interesting ns-3 extensions</vt:lpstr>
      <vt:lpstr>Hands-on Example (1)</vt:lpstr>
      <vt:lpstr>Network Devices</vt:lpstr>
      <vt:lpstr>Network Devices - WiFi</vt:lpstr>
      <vt:lpstr>WiFi Module Architecture</vt:lpstr>
      <vt:lpstr>MAC High</vt:lpstr>
      <vt:lpstr>MAC Low</vt:lpstr>
      <vt:lpstr>Rate Control Algorithms</vt:lpstr>
      <vt:lpstr>WiFi PHY</vt:lpstr>
      <vt:lpstr>Propagation Models</vt:lpstr>
      <vt:lpstr>Communication Range</vt:lpstr>
      <vt:lpstr>Hands-on Example (2)</vt:lpstr>
      <vt:lpstr>Network Devices - WAVE</vt:lpstr>
      <vt:lpstr>WAVE Module Architecture</vt:lpstr>
      <vt:lpstr>WAVE Module Design (1)</vt:lpstr>
      <vt:lpstr>Multi-channel Operations  (IEEE 1609.4 - 2013)</vt:lpstr>
      <vt:lpstr>WAVE Module Design (2)</vt:lpstr>
      <vt:lpstr>Channel Access Assignment</vt:lpstr>
      <vt:lpstr>Hands-on Example (3)</vt:lpstr>
      <vt:lpstr>Internetworking</vt:lpstr>
      <vt:lpstr>Network (IP / Routing)</vt:lpstr>
      <vt:lpstr>Applications</vt:lpstr>
      <vt:lpstr>Setting Up Applications</vt:lpstr>
      <vt:lpstr>Maximum “Application” Rate</vt:lpstr>
      <vt:lpstr>QoS support</vt:lpstr>
      <vt:lpstr>Getting Results</vt:lpstr>
      <vt:lpstr>Hands-on Example (4)</vt:lpstr>
      <vt:lpstr>Hands-on Example (5)</vt:lpstr>
      <vt:lpstr>Integrated simulators</vt:lpstr>
      <vt:lpstr>References &amp; Acknowledgments</vt:lpstr>
      <vt:lpstr>PowerPoint Presentation</vt:lpstr>
    </vt:vector>
  </TitlesOfParts>
  <Company>University of Surrey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Communication Simulations with NS-3</dc:title>
  <dc:creator>Konstantinos Katsaros</dc:creator>
  <cp:lastModifiedBy>Konstantinos Katsaros</cp:lastModifiedBy>
  <cp:revision>148</cp:revision>
  <cp:lastPrinted>2015-04-21T12:41:51Z</cp:lastPrinted>
  <dcterms:created xsi:type="dcterms:W3CDTF">2015-04-17T12:51:16Z</dcterms:created>
  <dcterms:modified xsi:type="dcterms:W3CDTF">2015-05-03T14:54:33Z</dcterms:modified>
</cp:coreProperties>
</file>