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48" r:id="rId3"/>
    <p:sldId id="341" r:id="rId4"/>
    <p:sldId id="366" r:id="rId5"/>
    <p:sldId id="363" r:id="rId6"/>
    <p:sldId id="338" r:id="rId7"/>
    <p:sldId id="358" r:id="rId8"/>
    <p:sldId id="339" r:id="rId9"/>
    <p:sldId id="364" r:id="rId10"/>
    <p:sldId id="365" r:id="rId11"/>
    <p:sldId id="340" r:id="rId12"/>
    <p:sldId id="264" r:id="rId13"/>
    <p:sldId id="352" r:id="rId14"/>
    <p:sldId id="326" r:id="rId15"/>
    <p:sldId id="350" r:id="rId16"/>
    <p:sldId id="351" r:id="rId17"/>
    <p:sldId id="353" r:id="rId18"/>
    <p:sldId id="354" r:id="rId19"/>
    <p:sldId id="355" r:id="rId20"/>
    <p:sldId id="359" r:id="rId21"/>
    <p:sldId id="360" r:id="rId22"/>
    <p:sldId id="361" r:id="rId23"/>
    <p:sldId id="362" r:id="rId24"/>
    <p:sldId id="356" r:id="rId25"/>
    <p:sldId id="342" r:id="rId26"/>
    <p:sldId id="349" r:id="rId27"/>
    <p:sldId id="267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3" autoAdjust="0"/>
    <p:restoredTop sz="83568" autoAdjust="0"/>
  </p:normalViewPr>
  <p:slideViewPr>
    <p:cSldViewPr>
      <p:cViewPr varScale="1">
        <p:scale>
          <a:sx n="91" d="100"/>
          <a:sy n="91" d="100"/>
        </p:scale>
        <p:origin x="-3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4013-A8FD-4950-914A-947FD22947D7}" type="datetimeFigureOut">
              <a:rPr lang="en-US" smtClean="0"/>
              <a:pPr/>
              <a:t>9/11/2009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3738-5D15-4DEB-AF16-C90C2A9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3451 &lt;- x</a:t>
            </a:r>
          </a:p>
          <a:p>
            <a:r>
              <a:rPr lang="en-US" dirty="0" smtClean="0"/>
              <a:t>4513 &lt;-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A3738-5D15-4DEB-AF16-C90C2A9CF5F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ishop.camp.clarkson.edu/wiki/en/WebSphere_Application_Server_6.1_Headless_Install" TargetMode="External"/><Relationship Id="rId2" Type="http://schemas.openxmlformats.org/officeDocument/2006/relationships/hyperlink" Target="http://www.ibm.com/developerworks/systems/library/es-webapp/index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07/0515_patel2/index.html" TargetMode="External"/><Relationship Id="rId2" Type="http://schemas.openxmlformats.org/officeDocument/2006/relationships/hyperlink" Target="http://www.ibm.com/developerworks/rational/library/07/0515_pate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rational/library/07/0605_patel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Profiling Applications via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ARM and TPTP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Yoonki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Song</a:t>
            </a:r>
          </a:p>
          <a:p>
            <a:r>
              <a:rPr lang="en-US" dirty="0" smtClean="0"/>
              <a:t>Last Updated: Sep. </a:t>
            </a:r>
            <a:r>
              <a:rPr lang="en-US" dirty="0" smtClean="0"/>
              <a:t>11, </a:t>
            </a:r>
            <a:r>
              <a:rPr lang="en-US" dirty="0" smtClean="0"/>
              <a:t>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bashrc</a:t>
            </a:r>
            <a:r>
              <a:rPr lang="en-US" dirty="0" smtClean="0"/>
              <a:t>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PerftTest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(ARM)” project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PerftTest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(TPTP)”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project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TPTP_AC_HOME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=/opt/TPTP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JAVA_PROFILER_HOME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=$TPTP_AC_HOME/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org.eclipse.tptp.javaprofiler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=$TPTP_AC_HOME/bin:$JAVA_PROFILER_HOME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LD_LIBRARY_HOME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=$LD_LIBRARY_HOME: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extensions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66531" y="2537927"/>
          <a:ext cx="8238930" cy="365760"/>
        </p:xfrm>
        <a:graphic>
          <a:graphicData uri="http://schemas.openxmlformats.org/drawingml/2006/table">
            <a:tbl>
              <a:tblPr/>
              <a:tblGrid>
                <a:gridCol w="82389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600200"/>
          <a:ext cx="8229600" cy="480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553200"/>
              </a:tblGrid>
              <a:tr h="537197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030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executiondlr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Trcadlr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Trcaxmi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Agent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Trciovxmi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Trcmxmi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Monitor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Trcnxmi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Node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Trcpxmi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Process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trcxml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5791200" y="2514600"/>
            <a:ext cx="914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40576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362200"/>
            <a:ext cx="46482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Server Tab</a:t>
            </a:r>
          </a:p>
          <a:p>
            <a:pPr lvl="1"/>
            <a:r>
              <a:rPr lang="en-US" dirty="0" smtClean="0"/>
              <a:t>Type: IBM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v6.x</a:t>
            </a:r>
          </a:p>
          <a:p>
            <a:pPr lvl="1"/>
            <a:r>
              <a:rPr lang="en-US" dirty="0" smtClean="0"/>
              <a:t>Profile name: AppSrv01</a:t>
            </a:r>
          </a:p>
          <a:p>
            <a:pPr lvl="1"/>
            <a:r>
              <a:rPr lang="en-US" dirty="0" smtClean="0"/>
              <a:t>Server name: eb2-2241-grd03.csc.ncsu.edu</a:t>
            </a:r>
          </a:p>
          <a:p>
            <a:pPr lvl="1"/>
            <a:r>
              <a:rPr lang="en-US" dirty="0" smtClean="0"/>
              <a:t>Server home: /opt/IBM/</a:t>
            </a:r>
            <a:r>
              <a:rPr lang="en-US" dirty="0" err="1" smtClean="0"/>
              <a:t>WebSphere</a:t>
            </a:r>
            <a:r>
              <a:rPr lang="en-US" dirty="0" smtClean="0"/>
              <a:t>/</a:t>
            </a:r>
            <a:r>
              <a:rPr lang="en-US" dirty="0" err="1" smtClean="0"/>
              <a:t>AppServer</a:t>
            </a:r>
            <a:endParaRPr lang="en-US" dirty="0" smtClean="0"/>
          </a:p>
          <a:p>
            <a:pPr lvl="1"/>
            <a:r>
              <a:rPr lang="en-US" dirty="0" smtClean="0"/>
              <a:t>User: </a:t>
            </a:r>
            <a:r>
              <a:rPr lang="en-US" dirty="0" err="1" smtClean="0"/>
              <a:t>perftest</a:t>
            </a:r>
            <a:endParaRPr lang="en-US" dirty="0" smtClean="0"/>
          </a:p>
          <a:p>
            <a:pPr lvl="1"/>
            <a:r>
              <a:rPr lang="en-US" dirty="0" smtClean="0"/>
              <a:t>Password: </a:t>
            </a:r>
            <a:r>
              <a:rPr lang="en-US" dirty="0" err="1" smtClean="0"/>
              <a:t>perftest</a:t>
            </a:r>
            <a:endParaRPr lang="en-US" dirty="0" smtClean="0"/>
          </a:p>
          <a:p>
            <a:r>
              <a:rPr lang="en-US" dirty="0" smtClean="0"/>
              <a:t>Connection Tab</a:t>
            </a:r>
          </a:p>
          <a:p>
            <a:pPr lvl="1"/>
            <a:r>
              <a:rPr lang="en-US" dirty="0" smtClean="0"/>
              <a:t>Host: eb2-2241-grd03.csc.ncsu.edu or ldap.ncsu.edu (?)</a:t>
            </a:r>
          </a:p>
          <a:p>
            <a:pPr lvl="1"/>
            <a:r>
              <a:rPr lang="en-US" dirty="0" smtClean="0"/>
              <a:t>User: ysong2</a:t>
            </a:r>
          </a:p>
          <a:p>
            <a:pPr lvl="1"/>
            <a:r>
              <a:rPr lang="en-US" dirty="0" smtClean="0"/>
              <a:t>Password: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&lt;?&gt;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{WAS_PROFILE_HOME}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/cells/</a:t>
            </a:r>
            <a:r>
              <a:rPr lang="en-US" i="1" dirty="0" smtClean="0"/>
              <a:t>{</a:t>
            </a:r>
            <a:r>
              <a:rPr lang="en-US" i="1" dirty="0" err="1" smtClean="0"/>
              <a:t>cell_name</a:t>
            </a:r>
            <a:r>
              <a:rPr lang="en-US" i="1" dirty="0" smtClean="0"/>
              <a:t>}</a:t>
            </a:r>
            <a:r>
              <a:rPr lang="en-US" dirty="0" smtClean="0"/>
              <a:t>/nodes/</a:t>
            </a:r>
            <a:r>
              <a:rPr lang="en-US" i="1" dirty="0" smtClean="0"/>
              <a:t>{</a:t>
            </a:r>
            <a:r>
              <a:rPr lang="en-US" i="1" dirty="0" err="1" smtClean="0"/>
              <a:t>node_name</a:t>
            </a:r>
            <a:r>
              <a:rPr lang="en-US" i="1" dirty="0" smtClean="0"/>
              <a:t>}</a:t>
            </a:r>
            <a:r>
              <a:rPr lang="en-US" dirty="0" smtClean="0"/>
              <a:t>/servers/</a:t>
            </a:r>
            <a:r>
              <a:rPr lang="en-US" i="1" dirty="0" smtClean="0"/>
              <a:t>{</a:t>
            </a:r>
            <a:r>
              <a:rPr lang="en-US" i="1" dirty="0" err="1" smtClean="0"/>
              <a:t>server_name</a:t>
            </a:r>
            <a:r>
              <a:rPr lang="en-US" i="1" dirty="0" smtClean="0"/>
              <a:t>}</a:t>
            </a:r>
          </a:p>
          <a:p>
            <a:pPr lvl="1"/>
            <a:r>
              <a:rPr lang="en-US" dirty="0" smtClean="0"/>
              <a:t>/opt/IBM/</a:t>
            </a:r>
            <a:r>
              <a:rPr lang="en-US" dirty="0" err="1" smtClean="0"/>
              <a:t>WebSphere</a:t>
            </a:r>
            <a:r>
              <a:rPr lang="en-US" dirty="0" smtClean="0"/>
              <a:t>/</a:t>
            </a:r>
            <a:r>
              <a:rPr lang="en-US" dirty="0" err="1" smtClean="0"/>
              <a:t>AppServer</a:t>
            </a:r>
            <a:r>
              <a:rPr lang="en-US" dirty="0" smtClean="0"/>
              <a:t>/profiles/AppSrv01/</a:t>
            </a:r>
            <a:r>
              <a:rPr lang="en-US" dirty="0" err="1" smtClean="0"/>
              <a:t>config</a:t>
            </a:r>
            <a:r>
              <a:rPr lang="en-US" dirty="0" smtClean="0"/>
              <a:t>/cells/eb2-2241-grd03Node01Cell/nodes/eb2-2241-grd03Node01/servers/server1/</a:t>
            </a:r>
            <a:r>
              <a:rPr lang="en-US" dirty="0" smtClean="0">
                <a:solidFill>
                  <a:srgbClr val="00B0F0"/>
                </a:solidFill>
              </a:rPr>
              <a:t>server.xml</a:t>
            </a:r>
          </a:p>
          <a:p>
            <a:pPr lvl="1"/>
            <a:r>
              <a:rPr lang="en-US" dirty="0" smtClean="0"/>
              <a:t>/opt/IBM/</a:t>
            </a:r>
            <a:r>
              <a:rPr lang="en-US" dirty="0" err="1" smtClean="0"/>
              <a:t>WebSphere</a:t>
            </a:r>
            <a:r>
              <a:rPr lang="en-US" dirty="0" smtClean="0"/>
              <a:t>/</a:t>
            </a:r>
            <a:r>
              <a:rPr lang="en-US" dirty="0" err="1" smtClean="0"/>
              <a:t>AppServer</a:t>
            </a:r>
            <a:r>
              <a:rPr lang="en-US" dirty="0" smtClean="0"/>
              <a:t>/profiles/AppSrv01/</a:t>
            </a:r>
            <a:r>
              <a:rPr lang="en-US" dirty="0" err="1" smtClean="0"/>
              <a:t>config</a:t>
            </a:r>
            <a:r>
              <a:rPr lang="en-US" dirty="0" smtClean="0"/>
              <a:t>/cells/eb2-2241-grd03Node01Cell/nodes/eb2-2241-grd03Node01/servers/server1/</a:t>
            </a:r>
            <a:r>
              <a:rPr lang="en-US" dirty="0" smtClean="0">
                <a:solidFill>
                  <a:srgbClr val="00B0F0"/>
                </a:solidFill>
              </a:rPr>
              <a:t>variables.xml</a:t>
            </a:r>
          </a:p>
          <a:p>
            <a:r>
              <a:rPr lang="en-US" dirty="0" smtClean="0"/>
              <a:t>{WAS_PROFILE_HOME}/</a:t>
            </a:r>
            <a:r>
              <a:rPr lang="en-US" dirty="0" err="1" smtClean="0"/>
              <a:t>config</a:t>
            </a:r>
            <a:r>
              <a:rPr lang="en-US" dirty="0" smtClean="0"/>
              <a:t>/cells/{</a:t>
            </a:r>
            <a:r>
              <a:rPr lang="en-US" dirty="0" err="1" smtClean="0"/>
              <a:t>cell_name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/opt/IBM/</a:t>
            </a:r>
            <a:r>
              <a:rPr lang="en-US" dirty="0" err="1" smtClean="0"/>
              <a:t>WebSphere</a:t>
            </a:r>
            <a:r>
              <a:rPr lang="en-US" dirty="0" smtClean="0"/>
              <a:t>/</a:t>
            </a:r>
            <a:r>
              <a:rPr lang="en-US" dirty="0" err="1" smtClean="0"/>
              <a:t>AppServer</a:t>
            </a:r>
            <a:r>
              <a:rPr lang="en-US" dirty="0" smtClean="0"/>
              <a:t>/profiles/AppSrv01/</a:t>
            </a:r>
            <a:r>
              <a:rPr lang="en-US" dirty="0" err="1" smtClean="0"/>
              <a:t>config</a:t>
            </a:r>
            <a:r>
              <a:rPr lang="en-US" dirty="0" smtClean="0"/>
              <a:t>/cells/eb2-2241-grd03Node01Cell/</a:t>
            </a:r>
            <a:r>
              <a:rPr lang="en-US" dirty="0" smtClean="0">
                <a:solidFill>
                  <a:srgbClr val="00B0F0"/>
                </a:solidFill>
              </a:rPr>
              <a:t>pmirm.xml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/opt/IBM/SDP/DCI/</a:t>
            </a:r>
            <a:r>
              <a:rPr lang="en-US" dirty="0" err="1" smtClean="0"/>
              <a:t>rpa_prod</a:t>
            </a:r>
            <a:r>
              <a:rPr lang="en-US" dirty="0" smtClean="0"/>
              <a:t>/</a:t>
            </a:r>
            <a:r>
              <a:rPr lang="en-US" dirty="0" err="1" smtClean="0"/>
              <a:t>tivoli_comp</a:t>
            </a:r>
            <a:r>
              <a:rPr lang="en-US" dirty="0" smtClean="0"/>
              <a:t>/app/instrument/6.103.0000/</a:t>
            </a:r>
            <a:r>
              <a:rPr lang="en-US" dirty="0" err="1" smtClean="0"/>
              <a:t>appServers</a:t>
            </a:r>
            <a:r>
              <a:rPr lang="en-US" dirty="0" smtClean="0"/>
              <a:t>/server1_101/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14600"/>
            <a:ext cx="42195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1076325"/>
            <a:ext cx="7543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IWAT0435E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52650"/>
            <a:ext cx="75438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IWAT0284E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data available for display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0"/>
            <a:ext cx="51816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2790825"/>
            <a:ext cx="81057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Install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 V6.0 for Linux on POWER (</a:t>
            </a:r>
            <a:r>
              <a:rPr lang="en-US" sz="2800" dirty="0" smtClean="0">
                <a:hlinkClick r:id="rId2"/>
              </a:rPr>
              <a:t>http://www.ibm.com/developerworks/systems/library/es-webapp/index.html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WebSphere</a:t>
            </a:r>
            <a:r>
              <a:rPr lang="en-US" sz="2800" dirty="0" smtClean="0"/>
              <a:t> Application Server 6.1 Headless Install (</a:t>
            </a:r>
            <a:r>
              <a:rPr lang="en-US" sz="2800" dirty="0" smtClean="0">
                <a:hlinkClick r:id="rId3"/>
              </a:rPr>
              <a:t>http://bishop.camp.clarkson.edu/wiki/en/WebSphere_Application_Server_6.1_Headless_Install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Using IBM Rational Performance Tester: Application Monitoring Part 1, Configuring your environment (</a:t>
            </a:r>
            <a:r>
              <a:rPr lang="en-US" dirty="0" smtClean="0">
                <a:hlinkClick r:id="rId2"/>
              </a:rPr>
              <a:t>http://www.ibm.com/developerworks/rational/library/07/0515_patel/index.html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 Part 2, Enabling real-time monitoring (</a:t>
            </a:r>
            <a:r>
              <a:rPr lang="en-US" dirty="0" smtClean="0">
                <a:hlinkClick r:id="rId3"/>
              </a:rPr>
              <a:t>http://www.ibm.com/developerworks/rational/library/07/0515_patel2/index.html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monitoring, Part 3: Importing data from IBM Tivoli database products (</a:t>
            </a:r>
            <a:r>
              <a:rPr lang="en-US" dirty="0" smtClean="0">
                <a:hlinkClick r:id="rId4"/>
              </a:rPr>
              <a:t>http://www.ibm.com/developerworks/rational/library/07/0605_patel/index.html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10002</a:t>
            </a:r>
          </a:p>
          <a:p>
            <a:r>
              <a:rPr lang="en-US" dirty="0" smtClean="0"/>
              <a:t>10003</a:t>
            </a:r>
          </a:p>
          <a:p>
            <a:r>
              <a:rPr lang="en-US" dirty="0" smtClean="0"/>
              <a:t>10004</a:t>
            </a:r>
          </a:p>
          <a:p>
            <a:r>
              <a:rPr lang="en-US" dirty="0" smtClean="0"/>
              <a:t>10005</a:t>
            </a:r>
          </a:p>
          <a:p>
            <a:r>
              <a:rPr lang="en-US" dirty="0" smtClean="0"/>
              <a:t>10006</a:t>
            </a:r>
          </a:p>
          <a:p>
            <a:r>
              <a:rPr lang="en-US" dirty="0" smtClean="0"/>
              <a:t>5900</a:t>
            </a:r>
          </a:p>
          <a:p>
            <a:r>
              <a:rPr lang="en-US" dirty="0" smtClean="0"/>
              <a:t>5901</a:t>
            </a:r>
          </a:p>
          <a:p>
            <a:r>
              <a:rPr lang="en-US" dirty="0" smtClean="0"/>
              <a:t>9080</a:t>
            </a:r>
          </a:p>
          <a:p>
            <a:r>
              <a:rPr lang="en-US" dirty="0" smtClean="0"/>
              <a:t>9090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600200"/>
            <a:ext cx="4038600" cy="498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5486400" y="2362200"/>
            <a:ext cx="2895600" cy="381000"/>
          </a:xfrm>
          <a:prstGeom prst="wedgeRoundRectCallout">
            <a:avLst>
              <a:gd name="adj1" fmla="val -34325"/>
              <a:gd name="adj2" fmla="val 9013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system-</a:t>
            </a:r>
            <a:r>
              <a:rPr lang="en-US" dirty="0" err="1" smtClean="0"/>
              <a:t>config</a:t>
            </a:r>
            <a:r>
              <a:rPr lang="en-US" dirty="0" smtClean="0"/>
              <a:t>-</a:t>
            </a:r>
            <a:r>
              <a:rPr lang="en-US" dirty="0" err="1" smtClean="0"/>
              <a:t>securitylevel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IBM Rational Agent Controller (</a:t>
            </a:r>
            <a:r>
              <a:rPr lang="en-US" smtClean="0"/>
              <a:t>ACWinService.exe</a:t>
            </a:r>
            <a:r>
              <a:rPr lang="en-US" smtClean="0"/>
              <a:t>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/root/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perftest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/gotoARM.sh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Start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</a:t>
            </a:r>
            <a:r>
              <a:rPr lang="en-US" dirty="0" smtClean="0"/>
              <a:t>(WSAS)</a:t>
            </a:r>
          </a:p>
          <a:p>
            <a:pPr marL="1314450" lvl="2" indent="-514350">
              <a:defRPr/>
            </a:pPr>
            <a:r>
              <a:rPr lang="en-US" dirty="0" smtClean="0"/>
              <a:t>Note: WSAS should be running before applications are instrumented.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Start Instrumentation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 smtClean="0"/>
              <a:t>Restart the server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914400" y="5791200"/>
            <a:ext cx="7315200" cy="457200"/>
          </a:xfrm>
          <a:prstGeom prst="wedgeRoundRectCallout">
            <a:avLst>
              <a:gd name="adj1" fmla="val -32721"/>
              <a:gd name="adj2" fmla="val -499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Note:  This task should be done only once.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for Collecting Trace </a:t>
            </a:r>
            <a:r>
              <a:rPr lang="en-US" dirty="0" smtClean="0"/>
              <a:t>data </a:t>
            </a:r>
            <a:r>
              <a:rPr lang="en-US" dirty="0" smtClean="0"/>
              <a:t>with </a:t>
            </a:r>
            <a:r>
              <a:rPr lang="en-US" dirty="0" smtClean="0"/>
              <a:t>Instrumentation (RPT-ARM)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3581400"/>
            <a:ext cx="3657600" cy="12191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/>
              <a:t>4. Start </a:t>
            </a:r>
            <a:r>
              <a:rPr lang="en-US" sz="1800" dirty="0" smtClean="0"/>
              <a:t>DCI</a:t>
            </a:r>
          </a:p>
          <a:p>
            <a:pPr>
              <a:buNone/>
            </a:pPr>
            <a:r>
              <a:rPr lang="en-US" sz="1800" dirty="0" smtClean="0"/>
              <a:t>5. Start RPTv8.0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6. </a:t>
            </a:r>
            <a:r>
              <a:rPr lang="en-US" sz="1800" dirty="0" smtClean="0"/>
              <a:t>Start Recording and Launching Test/Schedule via RPT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343401" y="1535113"/>
            <a:ext cx="4343400" cy="639762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267201" y="2286000"/>
            <a:ext cx="4419600" cy="3840162"/>
          </a:xfrm>
        </p:spPr>
        <p:txBody>
          <a:bodyPr>
            <a:normAutofit/>
          </a:bodyPr>
          <a:lstStyle/>
          <a:p>
            <a:pPr marL="231775" indent="-231775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#/root/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perftest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/startARM.sh</a:t>
            </a:r>
          </a:p>
          <a:p>
            <a:pPr marL="466725" lvl="1" indent="-234950">
              <a:buAutoNum type="arabicPeriod"/>
            </a:pPr>
            <a:r>
              <a:rPr lang="en-US" sz="1400" dirty="0" smtClean="0"/>
              <a:t>Start Rational Agent Controller (RAC</a:t>
            </a:r>
            <a:r>
              <a:rPr lang="en-US" sz="1400" dirty="0" smtClean="0"/>
              <a:t>)</a:t>
            </a:r>
          </a:p>
          <a:p>
            <a:pPr marL="687388" lvl="2" indent="-234950"/>
            <a:r>
              <a:rPr lang="en-US" sz="1200" dirty="0" smtClean="0"/>
              <a:t>Note: RAC should be running prior to DCI</a:t>
            </a:r>
            <a:endParaRPr lang="en-US" sz="1200" dirty="0" smtClean="0"/>
          </a:p>
          <a:p>
            <a:pPr marL="466725" lvl="1" indent="-234950">
              <a:buAutoNum type="arabicPeriod"/>
            </a:pPr>
            <a:r>
              <a:rPr lang="en-US" sz="1400" dirty="0" smtClean="0"/>
              <a:t>Start Data Collection Infrastructure (DCI</a:t>
            </a:r>
            <a:r>
              <a:rPr lang="en-US" sz="1400" dirty="0" smtClean="0"/>
              <a:t>)</a:t>
            </a:r>
          </a:p>
          <a:p>
            <a:pPr marL="677863" lvl="2" indent="-234950"/>
            <a:r>
              <a:rPr lang="en-US" sz="1200" dirty="0" smtClean="0"/>
              <a:t>Note: DCI should be running prior to WSAS</a:t>
            </a:r>
            <a:endParaRPr lang="en-US" sz="1200" dirty="0" smtClean="0"/>
          </a:p>
          <a:p>
            <a:pPr marL="466725" lvl="1" indent="-234950">
              <a:buFont typeface="Wingdings" pitchFamily="2" charset="2"/>
              <a:buAutoNum type="arabicPeriod"/>
            </a:pPr>
            <a:r>
              <a:rPr lang="en-US" sz="1400" dirty="0" smtClean="0"/>
              <a:t>Start </a:t>
            </a:r>
            <a:r>
              <a:rPr lang="en-US" sz="1400" dirty="0" err="1" smtClean="0"/>
              <a:t>WebSphere</a:t>
            </a:r>
            <a:r>
              <a:rPr lang="en-US" sz="1400" dirty="0" smtClean="0"/>
              <a:t> Application Server (WSAS)</a:t>
            </a:r>
          </a:p>
          <a:p>
            <a:pPr marL="457200" indent="-457200">
              <a:buAutoNum type="arabicPeriod"/>
            </a:pPr>
            <a:endParaRPr lang="en-US" sz="18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914400" y="5791200"/>
            <a:ext cx="7315200" cy="457200"/>
          </a:xfrm>
          <a:prstGeom prst="wedgeRoundRectCallout">
            <a:avLst>
              <a:gd name="adj1" fmla="val -32721"/>
              <a:gd name="adj2" fmla="val -499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Note:  This task should be done whenever the server/client reboots.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876800"/>
            <a:ext cx="990600" cy="990600"/>
          </a:xfrm>
          <a:prstGeom prst="rect">
            <a:avLst/>
          </a:prstGeom>
          <a:noFill/>
        </p:spPr>
      </p:pic>
      <p:sp>
        <p:nvSpPr>
          <p:cNvPr id="19" name="Rounded Rectangular Callout 18"/>
          <p:cNvSpPr/>
          <p:nvPr/>
        </p:nvSpPr>
        <p:spPr>
          <a:xfrm>
            <a:off x="2667000" y="5105400"/>
            <a:ext cx="1676400" cy="457200"/>
          </a:xfrm>
          <a:prstGeom prst="wedgeRoundRectCallout">
            <a:avLst>
              <a:gd name="adj1" fmla="val -55102"/>
              <a:gd name="adj2" fmla="val 34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Trace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data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(A)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ARM-instrumented to </a:t>
            </a:r>
            <a:br>
              <a:rPr lang="en-US" dirty="0" smtClean="0"/>
            </a:br>
            <a:r>
              <a:rPr lang="en-US" dirty="0" smtClean="0"/>
              <a:t>TPTP Environment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if WSAS is running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dirty="0" smtClean="0"/>
              <a:t>If not, start WSAS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Un-instrumentation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Reboot the 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for Collecting Trace data with Instrumentation(TPTP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4190999"/>
            <a:ext cx="4040188" cy="193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5. Our plug-in analyzes trace data </a:t>
            </a:r>
            <a:r>
              <a:rPr lang="en-US" sz="1800" dirty="0" smtClean="0"/>
              <a:t>(B)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43401" y="2286000"/>
            <a:ext cx="4343400" cy="384016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1800" dirty="0" smtClean="0"/>
              <a:t>/root/</a:t>
            </a:r>
            <a:r>
              <a:rPr lang="en-US" sz="1800" dirty="0" err="1" smtClean="0"/>
              <a:t>perftest</a:t>
            </a:r>
            <a:r>
              <a:rPr lang="en-US" sz="1800" dirty="0" smtClean="0"/>
              <a:t>/*.sh</a:t>
            </a:r>
          </a:p>
          <a:p>
            <a:pPr marL="857250" lvl="1" indent="-457200">
              <a:buAutoNum type="arabicPeriod"/>
            </a:pPr>
            <a:r>
              <a:rPr lang="en-US" sz="1400" dirty="0" smtClean="0"/>
              <a:t>Start </a:t>
            </a:r>
            <a:r>
              <a:rPr lang="en-US" sz="1400" dirty="0" smtClean="0"/>
              <a:t>TPTP Agent Controller (TPTP-AC)</a:t>
            </a:r>
          </a:p>
          <a:p>
            <a:pPr marL="857250" lvl="1" indent="-457200">
              <a:buAutoNum type="arabicPeriod"/>
            </a:pPr>
            <a:r>
              <a:rPr lang="en-US" sz="1400" dirty="0" smtClean="0"/>
              <a:t>Start Data Collection Infrastructure (DCI)</a:t>
            </a:r>
          </a:p>
          <a:p>
            <a:pPr marL="857250" lvl="1" indent="-457200">
              <a:buAutoNum type="arabicPeriod"/>
            </a:pPr>
            <a:r>
              <a:rPr lang="en-US" sz="1400" dirty="0" smtClean="0"/>
              <a:t>Start </a:t>
            </a:r>
            <a:r>
              <a:rPr lang="en-US" sz="1400" dirty="0" err="1" smtClean="0"/>
              <a:t>WebSphere</a:t>
            </a:r>
            <a:r>
              <a:rPr lang="en-US" sz="1400" dirty="0" smtClean="0"/>
              <a:t> Application Server (WSAS)</a:t>
            </a:r>
          </a:p>
          <a:p>
            <a:pPr marL="857250" lvl="1" indent="-457200">
              <a:buAutoNum type="arabicPeriod"/>
            </a:pPr>
            <a:r>
              <a:rPr lang="en-US" sz="1400" dirty="0" smtClean="0"/>
              <a:t>Use TPTP to collect trace data</a:t>
            </a:r>
            <a:endParaRPr lang="en-US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667000" y="5105400"/>
            <a:ext cx="1676400" cy="457200"/>
          </a:xfrm>
          <a:prstGeom prst="wedgeRoundRectCallout">
            <a:avLst>
              <a:gd name="adj1" fmla="val -55102"/>
              <a:gd name="adj2" fmla="val 34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Trace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data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(B)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3" descr="C:\Documents and Settings\Yoonki\Local Settings\Temporary Internet Files\Content.IE5\U9BQB4VW\j0432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Variables on Windows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JAVA_PROFILER_HOME=%TPTP_AC_HOME%\</a:t>
            </a:r>
            <a:r>
              <a:rPr lang="en-US" dirty="0" err="1" smtClean="0"/>
              <a:t>plugins</a:t>
            </a:r>
            <a:r>
              <a:rPr lang="en-US" dirty="0" smtClean="0"/>
              <a:t>\</a:t>
            </a:r>
            <a:r>
              <a:rPr lang="en-US" dirty="0" err="1" smtClean="0"/>
              <a:t>org.eclipse.tptp.javaprofiler</a:t>
            </a:r>
            <a:endParaRPr lang="en-US" dirty="0" smtClean="0"/>
          </a:p>
          <a:p>
            <a:r>
              <a:rPr lang="en-US" dirty="0" smtClean="0"/>
              <a:t>TPTP_AC_HOME=C:\DevTools\eclipse\tptp.runtime.allInOne.win32.win32.x86-TPTP-4.5.1</a:t>
            </a:r>
          </a:p>
          <a:p>
            <a:r>
              <a:rPr lang="en-US" dirty="0" smtClean="0"/>
              <a:t>PATH=%PATH%;%JAVA_PROFILER_HOME%;%TPTP_AC_HOME%\bin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11500</TotalTime>
  <Words>517</Words>
  <Application>Microsoft Office PowerPoint</Application>
  <PresentationFormat>On-screen Show (4:3)</PresentationFormat>
  <Paragraphs>122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PerfTest:  Profiling Applications via  ARM and TPTP</vt:lpstr>
      <vt:lpstr>Profiling</vt:lpstr>
      <vt:lpstr>Ports</vt:lpstr>
      <vt:lpstr>Slide 4</vt:lpstr>
      <vt:lpstr>Instrumentation</vt:lpstr>
      <vt:lpstr>Sequence for Collecting Trace data with Instrumentation (RPT-ARM)</vt:lpstr>
      <vt:lpstr>Converting ARM-instrumented to  TPTP Environment</vt:lpstr>
      <vt:lpstr>Sequence for Collecting Trace data with Instrumentation(TPTP)</vt:lpstr>
      <vt:lpstr>Environment Variables on Windows</vt:lpstr>
      <vt:lpstr>.bashrc on Linux</vt:lpstr>
      <vt:lpstr>File extensions</vt:lpstr>
      <vt:lpstr>Application Server Instrumenter (ASI)</vt:lpstr>
      <vt:lpstr>Application Server Instrumenter (ASI)</vt:lpstr>
      <vt:lpstr>Application Server Instrumenter (ASI)</vt:lpstr>
      <vt:lpstr>…</vt:lpstr>
      <vt:lpstr>…</vt:lpstr>
      <vt:lpstr>Profile Configurations</vt:lpstr>
      <vt:lpstr>Profile Configurations (Cont’d)</vt:lpstr>
      <vt:lpstr>Profile Configurations (Cont’d)</vt:lpstr>
      <vt:lpstr>Slide 20</vt:lpstr>
      <vt:lpstr>Slide 21</vt:lpstr>
      <vt:lpstr>Slide 22</vt:lpstr>
      <vt:lpstr>Slide 23</vt:lpstr>
      <vt:lpstr>Trouble Shooting</vt:lpstr>
      <vt:lpstr>Trouble Shooting</vt:lpstr>
      <vt:lpstr>Trouble Shooting</vt:lpstr>
      <vt:lpstr>References</vt:lpstr>
      <vt:lpstr>References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Application Monitoring</dc:title>
  <dc:creator>Yoonki Song</dc:creator>
  <cp:lastModifiedBy>Yoonki Song</cp:lastModifiedBy>
  <cp:revision>992</cp:revision>
  <dcterms:created xsi:type="dcterms:W3CDTF">2009-07-30T01:56:42Z</dcterms:created>
  <dcterms:modified xsi:type="dcterms:W3CDTF">2009-09-11T20:47:02Z</dcterms:modified>
</cp:coreProperties>
</file>