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49" r:id="rId3"/>
    <p:sldId id="258" r:id="rId4"/>
    <p:sldId id="260" r:id="rId5"/>
    <p:sldId id="280" r:id="rId6"/>
    <p:sldId id="281" r:id="rId7"/>
    <p:sldId id="283" r:id="rId8"/>
    <p:sldId id="284" r:id="rId9"/>
    <p:sldId id="285" r:id="rId10"/>
    <p:sldId id="286" r:id="rId11"/>
    <p:sldId id="289" r:id="rId12"/>
    <p:sldId id="288" r:id="rId13"/>
    <p:sldId id="290" r:id="rId14"/>
    <p:sldId id="292" r:id="rId15"/>
    <p:sldId id="293" r:id="rId16"/>
    <p:sldId id="291" r:id="rId17"/>
    <p:sldId id="294" r:id="rId18"/>
    <p:sldId id="287" r:id="rId19"/>
    <p:sldId id="330" r:id="rId20"/>
    <p:sldId id="266" r:id="rId21"/>
    <p:sldId id="321" r:id="rId22"/>
    <p:sldId id="323" r:id="rId23"/>
    <p:sldId id="324" r:id="rId24"/>
    <p:sldId id="278" r:id="rId25"/>
    <p:sldId id="331" r:id="rId26"/>
    <p:sldId id="332" r:id="rId27"/>
    <p:sldId id="358" r:id="rId28"/>
    <p:sldId id="359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123" autoAdjust="0"/>
    <p:restoredTop sz="94660"/>
  </p:normalViewPr>
  <p:slideViewPr>
    <p:cSldViewPr>
      <p:cViewPr varScale="1">
        <p:scale>
          <a:sx n="114" d="100"/>
          <a:sy n="114" d="100"/>
        </p:scale>
        <p:origin x="-75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591B3-B4ED-4C31-8AEF-63EEC6A32F51}" type="datetimeFigureOut">
              <a:rPr lang="en-US" smtClean="0"/>
              <a:pPr/>
              <a:t>9/21/2009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9CD3E-C4DD-43B9-AEC7-701D4227FA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591B3-B4ED-4C31-8AEF-63EEC6A32F51}" type="datetimeFigureOut">
              <a:rPr lang="en-US" smtClean="0"/>
              <a:pPr/>
              <a:t>9/21/2009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9CD3E-C4DD-43B9-AEC7-701D4227FA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591B3-B4ED-4C31-8AEF-63EEC6A32F51}" type="datetimeFigureOut">
              <a:rPr lang="en-US" smtClean="0"/>
              <a:pPr/>
              <a:t>9/21/2009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9CD3E-C4DD-43B9-AEC7-701D4227FA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591B3-B4ED-4C31-8AEF-63EEC6A32F51}" type="datetimeFigureOut">
              <a:rPr lang="en-US" smtClean="0"/>
              <a:pPr/>
              <a:t>9/21/2009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9CD3E-C4DD-43B9-AEC7-701D4227FA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591B3-B4ED-4C31-8AEF-63EEC6A32F51}" type="datetimeFigureOut">
              <a:rPr lang="en-US" smtClean="0"/>
              <a:pPr/>
              <a:t>9/21/2009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9CD3E-C4DD-43B9-AEC7-701D4227FA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591B3-B4ED-4C31-8AEF-63EEC6A32F51}" type="datetimeFigureOut">
              <a:rPr lang="en-US" smtClean="0"/>
              <a:pPr/>
              <a:t>9/21/2009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9CD3E-C4DD-43B9-AEC7-701D4227FA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591B3-B4ED-4C31-8AEF-63EEC6A32F51}" type="datetimeFigureOut">
              <a:rPr lang="en-US" smtClean="0"/>
              <a:pPr/>
              <a:t>9/21/2009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9CD3E-C4DD-43B9-AEC7-701D4227FA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591B3-B4ED-4C31-8AEF-63EEC6A32F51}" type="datetimeFigureOut">
              <a:rPr lang="en-US" smtClean="0"/>
              <a:pPr/>
              <a:t>9/21/2009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9CD3E-C4DD-43B9-AEC7-701D4227FA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591B3-B4ED-4C31-8AEF-63EEC6A32F51}" type="datetimeFigureOut">
              <a:rPr lang="en-US" smtClean="0"/>
              <a:pPr/>
              <a:t>9/21/2009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9CD3E-C4DD-43B9-AEC7-701D4227FA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591B3-B4ED-4C31-8AEF-63EEC6A32F51}" type="datetimeFigureOut">
              <a:rPr lang="en-US" smtClean="0"/>
              <a:pPr/>
              <a:t>9/21/2009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9CD3E-C4DD-43B9-AEC7-701D4227FA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591B3-B4ED-4C31-8AEF-63EEC6A32F51}" type="datetimeFigureOut">
              <a:rPr lang="en-US" smtClean="0"/>
              <a:pPr/>
              <a:t>9/21/2009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9CD3E-C4DD-43B9-AEC7-701D4227FA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0591B3-B4ED-4C31-8AEF-63EEC6A32F51}" type="datetimeFigureOut">
              <a:rPr lang="en-US" smtClean="0"/>
              <a:pPr/>
              <a:t>9/21/2009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C9CD3E-C4DD-43B9-AEC7-701D4227FAD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itchFamily="2" charset="2"/>
        <a:buChar char="§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-01.ibm.com/support/docview.wss?uid=swg21288832" TargetMode="External"/><Relationship Id="rId2" Type="http://schemas.openxmlformats.org/officeDocument/2006/relationships/hyperlink" Target="http://www-01.ibm.com/support/docview.wss?uid=swg21287231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-01.ibm.com/support/docview.wss?rs=180&amp;uid=swg21246403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24000"/>
            <a:ext cx="7772400" cy="1470025"/>
          </a:xfrm>
          <a:effectLst>
            <a:glow rad="139700">
              <a:schemeClr val="accent4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 err="1" smtClean="0">
                <a:solidFill>
                  <a:srgbClr val="FFC000"/>
                </a:solidFill>
              </a:rPr>
              <a:t>PerfTest</a:t>
            </a:r>
            <a:r>
              <a:rPr lang="en-US" dirty="0" smtClean="0">
                <a:solidFill>
                  <a:srgbClr val="FFC000"/>
                </a:solidFill>
              </a:rPr>
              <a:t>: </a:t>
            </a:r>
            <a:br>
              <a:rPr lang="en-US" dirty="0" smtClean="0">
                <a:solidFill>
                  <a:srgbClr val="FFC000"/>
                </a:solidFill>
              </a:rPr>
            </a:br>
            <a:r>
              <a:rPr lang="en-US" dirty="0" smtClean="0">
                <a:solidFill>
                  <a:srgbClr val="FFC000"/>
                </a:solidFill>
              </a:rPr>
              <a:t>Setup (WSAS)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Yoonki</a:t>
            </a:r>
            <a:r>
              <a:rPr lang="en-US" dirty="0" smtClean="0"/>
              <a:t> Song</a:t>
            </a:r>
          </a:p>
          <a:p>
            <a:r>
              <a:rPr lang="en-US" dirty="0" smtClean="0"/>
              <a:t>Last Updated: Sep. 16, 2009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WSAS Installation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1981200"/>
            <a:ext cx="6067425" cy="417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ounded Rectangle 4"/>
          <p:cNvSpPr/>
          <p:nvPr/>
        </p:nvSpPr>
        <p:spPr>
          <a:xfrm>
            <a:off x="2971800" y="3276600"/>
            <a:ext cx="2057400" cy="228600"/>
          </a:xfrm>
          <a:prstGeom prst="roundRect">
            <a:avLst>
              <a:gd name="adj" fmla="val 21467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5181600" y="5715000"/>
            <a:ext cx="1143000" cy="304800"/>
          </a:xfrm>
          <a:prstGeom prst="roundRect">
            <a:avLst>
              <a:gd name="adj" fmla="val 21467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WSAS Installation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1600200"/>
            <a:ext cx="6067425" cy="416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ounded Rectangle 5"/>
          <p:cNvSpPr/>
          <p:nvPr/>
        </p:nvSpPr>
        <p:spPr>
          <a:xfrm>
            <a:off x="3048000" y="3124200"/>
            <a:ext cx="2057400" cy="228600"/>
          </a:xfrm>
          <a:prstGeom prst="roundRect">
            <a:avLst>
              <a:gd name="adj" fmla="val 21467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5334000" y="5334000"/>
            <a:ext cx="1143000" cy="304800"/>
          </a:xfrm>
          <a:prstGeom prst="roundRect">
            <a:avLst>
              <a:gd name="adj" fmla="val 21467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WSAS Installation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1600200"/>
            <a:ext cx="6324600" cy="507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ounded Rectangular Callout 5"/>
          <p:cNvSpPr/>
          <p:nvPr/>
        </p:nvSpPr>
        <p:spPr>
          <a:xfrm>
            <a:off x="4191000" y="3124200"/>
            <a:ext cx="1066800" cy="228600"/>
          </a:xfrm>
          <a:prstGeom prst="wedgeRoundRectCallout">
            <a:avLst>
              <a:gd name="adj1" fmla="val -65476"/>
              <a:gd name="adj2" fmla="val -25000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perftest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" name="Rounded Rectangular Callout 6"/>
          <p:cNvSpPr/>
          <p:nvPr/>
        </p:nvSpPr>
        <p:spPr>
          <a:xfrm>
            <a:off x="4191000" y="3429000"/>
            <a:ext cx="1066800" cy="228600"/>
          </a:xfrm>
          <a:prstGeom prst="wedgeRoundRectCallout">
            <a:avLst>
              <a:gd name="adj1" fmla="val -65476"/>
              <a:gd name="adj2" fmla="val -25000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perftest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" name="Rounded Rectangular Callout 7"/>
          <p:cNvSpPr/>
          <p:nvPr/>
        </p:nvSpPr>
        <p:spPr>
          <a:xfrm>
            <a:off x="4191000" y="3810000"/>
            <a:ext cx="1066800" cy="228600"/>
          </a:xfrm>
          <a:prstGeom prst="wedgeRoundRectCallout">
            <a:avLst>
              <a:gd name="adj1" fmla="val -65476"/>
              <a:gd name="adj2" fmla="val -25000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perftest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" name="Rounded Rectangular Callout 8"/>
          <p:cNvSpPr/>
          <p:nvPr/>
        </p:nvSpPr>
        <p:spPr>
          <a:xfrm>
            <a:off x="4191000" y="4572000"/>
            <a:ext cx="1066800" cy="228600"/>
          </a:xfrm>
          <a:prstGeom prst="wedgeRoundRectCallout">
            <a:avLst>
              <a:gd name="adj1" fmla="val -65476"/>
              <a:gd name="adj2" fmla="val -25000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samples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" name="Rounded Rectangular Callout 9"/>
          <p:cNvSpPr/>
          <p:nvPr/>
        </p:nvSpPr>
        <p:spPr>
          <a:xfrm>
            <a:off x="4191000" y="4876800"/>
            <a:ext cx="1066800" cy="228600"/>
          </a:xfrm>
          <a:prstGeom prst="wedgeRoundRectCallout">
            <a:avLst>
              <a:gd name="adj1" fmla="val -65476"/>
              <a:gd name="adj2" fmla="val -25000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samples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" name="Rounded Rectangular Callout 10"/>
          <p:cNvSpPr/>
          <p:nvPr/>
        </p:nvSpPr>
        <p:spPr>
          <a:xfrm>
            <a:off x="4191000" y="5257800"/>
            <a:ext cx="1066800" cy="228600"/>
          </a:xfrm>
          <a:prstGeom prst="wedgeRoundRectCallout">
            <a:avLst>
              <a:gd name="adj1" fmla="val -65476"/>
              <a:gd name="adj2" fmla="val -25000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samples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5334000" y="6248400"/>
            <a:ext cx="1143000" cy="304800"/>
          </a:xfrm>
          <a:prstGeom prst="roundRect">
            <a:avLst>
              <a:gd name="adj" fmla="val 21467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WSAS Installation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1600201"/>
            <a:ext cx="5638800" cy="4526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WSAS Installation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1600200"/>
            <a:ext cx="6315075" cy="507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ounded Rectangle 4"/>
          <p:cNvSpPr/>
          <p:nvPr/>
        </p:nvSpPr>
        <p:spPr>
          <a:xfrm>
            <a:off x="6400800" y="6248400"/>
            <a:ext cx="1066800" cy="304800"/>
          </a:xfrm>
          <a:prstGeom prst="roundRect">
            <a:avLst>
              <a:gd name="adj" fmla="val 21467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743200" y="4800600"/>
            <a:ext cx="1981200" cy="228600"/>
          </a:xfrm>
          <a:prstGeom prst="roundRect">
            <a:avLst>
              <a:gd name="adj" fmla="val 21467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 Verification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1600200"/>
            <a:ext cx="5653087" cy="4992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ounded Rectangle 4"/>
          <p:cNvSpPr/>
          <p:nvPr/>
        </p:nvSpPr>
        <p:spPr>
          <a:xfrm>
            <a:off x="2057400" y="2743200"/>
            <a:ext cx="1981200" cy="228600"/>
          </a:xfrm>
          <a:prstGeom prst="roundRect">
            <a:avLst>
              <a:gd name="adj" fmla="val 21467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 Verification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1" y="1600201"/>
            <a:ext cx="8229600" cy="477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ounded Rectangle 4"/>
          <p:cNvSpPr/>
          <p:nvPr/>
        </p:nvSpPr>
        <p:spPr>
          <a:xfrm>
            <a:off x="1143000" y="6019800"/>
            <a:ext cx="2133600" cy="228600"/>
          </a:xfrm>
          <a:prstGeom prst="roundRect">
            <a:avLst>
              <a:gd name="adj" fmla="val 21467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438400" y="3352800"/>
            <a:ext cx="5715000" cy="228600"/>
          </a:xfrm>
          <a:prstGeom prst="roundRect">
            <a:avLst>
              <a:gd name="adj" fmla="val 21467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Administrative Console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600200"/>
            <a:ext cx="8067675" cy="493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ounded Rectangle 4"/>
          <p:cNvSpPr/>
          <p:nvPr/>
        </p:nvSpPr>
        <p:spPr>
          <a:xfrm>
            <a:off x="2514600" y="2133600"/>
            <a:ext cx="3962400" cy="228600"/>
          </a:xfrm>
          <a:prstGeom prst="roundRect">
            <a:avLst>
              <a:gd name="adj" fmla="val 21467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Uninstallation</a:t>
            </a:r>
            <a:r>
              <a:rPr lang="en-US" dirty="0" smtClean="0"/>
              <a:t> (Optional)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Uninstall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/opt/IBM/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WebSphere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AppServer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/uninstall/uninstall -silent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IBM </a:t>
            </a:r>
            <a:r>
              <a:rPr lang="en-US" dirty="0" err="1" smtClean="0"/>
              <a:t>WebSphere</a:t>
            </a:r>
            <a:r>
              <a:rPr lang="en-US" dirty="0" smtClean="0"/>
              <a:t> Application Server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2800" dirty="0" smtClean="0"/>
              <a:t>Start the IBM </a:t>
            </a:r>
            <a:r>
              <a:rPr lang="en-US" sz="2800" dirty="0" err="1" smtClean="0"/>
              <a:t>WebSphere</a:t>
            </a:r>
            <a:r>
              <a:rPr lang="en-US" sz="2800" dirty="0" smtClean="0"/>
              <a:t> Application server</a:t>
            </a:r>
          </a:p>
          <a:p>
            <a:pPr lvl="1"/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/opt/IBM/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WebSphere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AppServer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/bin/startServer.sh server1</a:t>
            </a:r>
          </a:p>
          <a:p>
            <a:r>
              <a:rPr lang="en-US" sz="2800" dirty="0" smtClean="0"/>
              <a:t>Stop the IBM </a:t>
            </a:r>
            <a:r>
              <a:rPr lang="en-US" sz="2800" dirty="0" err="1" smtClean="0"/>
              <a:t>WebSphere</a:t>
            </a:r>
            <a:r>
              <a:rPr lang="en-US" sz="2800" dirty="0" smtClean="0"/>
              <a:t> Application server</a:t>
            </a:r>
          </a:p>
          <a:p>
            <a:pPr lvl="1"/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/opt/IBM/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WebSphere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AppServer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/bin/stopServer.sh server1</a:t>
            </a:r>
          </a:p>
          <a:p>
            <a:r>
              <a:rPr lang="en-US" sz="2800" dirty="0" smtClean="0">
                <a:cs typeface="Courier New" pitchFamily="49" charset="0"/>
              </a:rPr>
              <a:t>Check status of the IBM </a:t>
            </a:r>
            <a:r>
              <a:rPr lang="en-US" sz="2800" dirty="0" err="1" smtClean="0">
                <a:cs typeface="Courier New" pitchFamily="49" charset="0"/>
              </a:rPr>
              <a:t>WebSphere</a:t>
            </a:r>
            <a:r>
              <a:rPr lang="en-US" sz="2800" dirty="0" smtClean="0">
                <a:cs typeface="Courier New" pitchFamily="49" charset="0"/>
              </a:rPr>
              <a:t> Application Server</a:t>
            </a:r>
          </a:p>
          <a:p>
            <a:pPr lvl="1"/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/opt/IBM/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WebSphere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AppServer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/bin/serverStatus.sh server1</a:t>
            </a:r>
          </a:p>
          <a:p>
            <a:r>
              <a:rPr lang="en-US" sz="2800" dirty="0" smtClean="0">
                <a:cs typeface="Courier New" pitchFamily="49" charset="0"/>
              </a:rPr>
              <a:t>Regenerate the Web server plug-in </a:t>
            </a:r>
            <a:r>
              <a:rPr lang="en-US" sz="2800" dirty="0" err="1" smtClean="0">
                <a:cs typeface="Courier New" pitchFamily="49" charset="0"/>
              </a:rPr>
              <a:t>config</a:t>
            </a:r>
            <a:r>
              <a:rPr lang="en-US" sz="2800" dirty="0" smtClean="0">
                <a:cs typeface="Courier New" pitchFamily="49" charset="0"/>
              </a:rPr>
              <a:t> file (which connects WAS to the Web Server)</a:t>
            </a:r>
          </a:p>
          <a:p>
            <a:pPr lvl="1"/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/opt/IBM/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WebSphere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AppServer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/bin/GenPluginCfg.sh</a:t>
            </a:r>
          </a:p>
          <a:p>
            <a:r>
              <a:rPr lang="en-US" sz="2800" dirty="0" smtClean="0">
                <a:cs typeface="Courier New" pitchFamily="49" charset="0"/>
              </a:rPr>
              <a:t>Use the IBM </a:t>
            </a:r>
            <a:r>
              <a:rPr lang="en-US" sz="2800" dirty="0" err="1" smtClean="0">
                <a:cs typeface="Courier New" pitchFamily="49" charset="0"/>
              </a:rPr>
              <a:t>WebSphere</a:t>
            </a:r>
            <a:r>
              <a:rPr lang="en-US" sz="2800" dirty="0" smtClean="0">
                <a:cs typeface="Courier New" pitchFamily="49" charset="0"/>
              </a:rPr>
              <a:t> command line administration tool</a:t>
            </a:r>
          </a:p>
          <a:p>
            <a:pPr lvl="1"/>
            <a:r>
              <a:rPr lang="en-US" sz="2500" dirty="0" smtClean="0">
                <a:latin typeface="Courier New" pitchFamily="49" charset="0"/>
                <a:cs typeface="Courier New" pitchFamily="49" charset="0"/>
              </a:rPr>
              <a:t>/opt/IBM/</a:t>
            </a:r>
            <a:r>
              <a:rPr lang="en-US" sz="2500" dirty="0" err="1" smtClean="0">
                <a:latin typeface="Courier New" pitchFamily="49" charset="0"/>
                <a:cs typeface="Courier New" pitchFamily="49" charset="0"/>
              </a:rPr>
              <a:t>WebSphere</a:t>
            </a:r>
            <a:r>
              <a:rPr lang="en-US" sz="2500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500" dirty="0" err="1" smtClean="0">
                <a:latin typeface="Courier New" pitchFamily="49" charset="0"/>
                <a:cs typeface="Courier New" pitchFamily="49" charset="0"/>
              </a:rPr>
              <a:t>AppServer</a:t>
            </a:r>
            <a:r>
              <a:rPr lang="en-US" sz="2500" dirty="0" smtClean="0">
                <a:latin typeface="Courier New" pitchFamily="49" charset="0"/>
                <a:cs typeface="Courier New" pitchFamily="49" charset="0"/>
              </a:rPr>
              <a:t>/bin/wsadmin.sh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Download Packages from IBM Academic Initiative</a:t>
            </a:r>
          </a:p>
          <a:p>
            <a:pPr marL="971550" lvl="1" indent="-571500">
              <a:buFont typeface="+mj-lt"/>
              <a:buAutoNum type="romanUcPeriod"/>
            </a:pPr>
            <a:r>
              <a:rPr lang="en-US" dirty="0" err="1" smtClean="0"/>
              <a:t>WebSphere</a:t>
            </a:r>
            <a:r>
              <a:rPr lang="en-US" dirty="0" smtClean="0"/>
              <a:t> Application Server (WSAS) v6.1</a:t>
            </a:r>
          </a:p>
          <a:p>
            <a:pPr marL="971550" lvl="1" indent="-571500">
              <a:buFont typeface="+mj-lt"/>
              <a:buAutoNum type="romanUcPeriod"/>
            </a:pPr>
            <a:r>
              <a:rPr lang="en-US" dirty="0" smtClean="0"/>
              <a:t>Rational Performance Tester (RPT) v8.0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Install Packages on the Server side</a:t>
            </a:r>
          </a:p>
          <a:p>
            <a:pPr marL="971550" lvl="1" indent="-571500">
              <a:buFont typeface="+mj-lt"/>
              <a:buAutoNum type="romanUcPeriod"/>
            </a:pPr>
            <a:r>
              <a:rPr lang="en-US" dirty="0" smtClean="0"/>
              <a:t>WSAS v6.1</a:t>
            </a:r>
          </a:p>
          <a:p>
            <a:pPr marL="971550" lvl="1" indent="-571500">
              <a:buFont typeface="+mj-lt"/>
              <a:buAutoNum type="romanUcPeriod"/>
            </a:pPr>
            <a:r>
              <a:rPr lang="en-US" dirty="0" smtClean="0"/>
              <a:t>RPT Agent (with DCI) v8.0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Install Packages on the Client side</a:t>
            </a:r>
          </a:p>
          <a:p>
            <a:pPr marL="971550" lvl="1" indent="-571500">
              <a:buFont typeface="+mj-lt"/>
              <a:buAutoNum type="romanUcPeriod"/>
            </a:pPr>
            <a:r>
              <a:rPr lang="en-US" smtClean="0"/>
              <a:t>RPT (with Agent) v8.0 </a:t>
            </a:r>
            <a:endParaRPr lang="en-US" dirty="0" smtClean="0"/>
          </a:p>
          <a:p>
            <a:pPr marL="971550" lvl="1" indent="-571500">
              <a:buFont typeface="+mj-lt"/>
              <a:buAutoNum type="romanUcPeriod"/>
            </a:pP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Using WSAS Administrative Console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Check the status of the application server:</a:t>
            </a:r>
          </a:p>
          <a:p>
            <a:pPr lvl="1">
              <a:buFont typeface="Wingdings" pitchFamily="2" charset="2"/>
              <a:buChar char="§"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/opt/IBM/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WebSphere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AppServer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/bin/serverStatus.sh server1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If the status replies that the Application server “server1” is not started:</a:t>
            </a:r>
          </a:p>
          <a:p>
            <a:pPr lvl="1">
              <a:buFont typeface="Wingdings" pitchFamily="2" charset="2"/>
              <a:buChar char="§"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/opt/IBM/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WebSphere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AppServer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/bin/startServer.sh server1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 smtClean="0">
                <a:cs typeface="Courier New" pitchFamily="49" charset="0"/>
              </a:rPr>
              <a:t>Start Firefox in the background:</a:t>
            </a:r>
          </a:p>
          <a:p>
            <a:pPr marL="857250" lvl="1" indent="-457200">
              <a:buFont typeface="Wingdings" pitchFamily="2" charset="2"/>
              <a:buChar char="§"/>
            </a:pP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firefox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&amp;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cs typeface="Courier New" pitchFamily="49" charset="0"/>
              </a:rPr>
              <a:t>To open the administrative console, enter the URL:</a:t>
            </a:r>
          </a:p>
          <a:p>
            <a:pPr marL="914400" lvl="1" indent="-514350">
              <a:buFont typeface="Wingdings" pitchFamily="2" charset="2"/>
              <a:buChar char="§"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http://localhost:9090/admin</a:t>
            </a:r>
          </a:p>
          <a:p>
            <a:pPr marL="457200" indent="-457200">
              <a:buFont typeface="+mj-lt"/>
              <a:buAutoNum type="arabicPeriod"/>
            </a:pPr>
            <a:endParaRPr lang="en-US" dirty="0" smtClean="0">
              <a:cs typeface="Courier New" pitchFamily="49" charset="0"/>
            </a:endParaRP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Starting WSAS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1600200"/>
            <a:ext cx="6334125" cy="440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ounded Rectangle 4"/>
          <p:cNvSpPr/>
          <p:nvPr/>
        </p:nvSpPr>
        <p:spPr>
          <a:xfrm>
            <a:off x="3429000" y="4800600"/>
            <a:ext cx="2057400" cy="228600"/>
          </a:xfrm>
          <a:prstGeom prst="roundRect">
            <a:avLst>
              <a:gd name="adj" fmla="val 21467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ular Callout 5"/>
          <p:cNvSpPr/>
          <p:nvPr/>
        </p:nvSpPr>
        <p:spPr>
          <a:xfrm>
            <a:off x="5105400" y="3657600"/>
            <a:ext cx="1066800" cy="228600"/>
          </a:xfrm>
          <a:prstGeom prst="wedgeRoundRectCallout">
            <a:avLst>
              <a:gd name="adj1" fmla="val -65476"/>
              <a:gd name="adj2" fmla="val -25000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perftest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" name="Rounded Rectangular Callout 6"/>
          <p:cNvSpPr/>
          <p:nvPr/>
        </p:nvSpPr>
        <p:spPr>
          <a:xfrm>
            <a:off x="5105400" y="3962400"/>
            <a:ext cx="1066800" cy="228600"/>
          </a:xfrm>
          <a:prstGeom prst="wedgeRoundRectCallout">
            <a:avLst>
              <a:gd name="adj1" fmla="val -65476"/>
              <a:gd name="adj2" fmla="val -25000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perftest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Starting WSAS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600200"/>
            <a:ext cx="7219950" cy="379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ounded Rectangle 4"/>
          <p:cNvSpPr/>
          <p:nvPr/>
        </p:nvSpPr>
        <p:spPr>
          <a:xfrm>
            <a:off x="2895600" y="2057400"/>
            <a:ext cx="3124200" cy="381000"/>
          </a:xfrm>
          <a:prstGeom prst="roundRect">
            <a:avLst>
              <a:gd name="adj" fmla="val 21467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ular Callout 5"/>
          <p:cNvSpPr/>
          <p:nvPr/>
        </p:nvSpPr>
        <p:spPr>
          <a:xfrm>
            <a:off x="2667000" y="3429000"/>
            <a:ext cx="1066800" cy="228600"/>
          </a:xfrm>
          <a:prstGeom prst="wedgeRoundRectCallout">
            <a:avLst>
              <a:gd name="adj1" fmla="val -65476"/>
              <a:gd name="adj2" fmla="val -25000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perftest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" name="Rounded Rectangular Callout 6"/>
          <p:cNvSpPr/>
          <p:nvPr/>
        </p:nvSpPr>
        <p:spPr>
          <a:xfrm>
            <a:off x="2667000" y="3733800"/>
            <a:ext cx="1066800" cy="228600"/>
          </a:xfrm>
          <a:prstGeom prst="wedgeRoundRectCallout">
            <a:avLst>
              <a:gd name="adj1" fmla="val -65476"/>
              <a:gd name="adj2" fmla="val -25000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perftest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Starting WSAS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1600200"/>
            <a:ext cx="6407364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ounded Rectangular Callout 4"/>
          <p:cNvSpPr/>
          <p:nvPr/>
        </p:nvSpPr>
        <p:spPr>
          <a:xfrm>
            <a:off x="4648200" y="5105400"/>
            <a:ext cx="3124200" cy="762000"/>
          </a:xfrm>
          <a:prstGeom prst="wedgeRoundRectCallout">
            <a:avLst>
              <a:gd name="adj1" fmla="val -54606"/>
              <a:gd name="adj2" fmla="val -41667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[Source Code] /opt/IBM/</a:t>
            </a:r>
            <a:r>
              <a:rPr lang="en-US" sz="1400" dirty="0" err="1" smtClean="0">
                <a:solidFill>
                  <a:schemeClr val="tx1"/>
                </a:solidFill>
              </a:rPr>
              <a:t>WebSphere</a:t>
            </a:r>
            <a:r>
              <a:rPr lang="en-US" sz="1400" dirty="0" smtClean="0">
                <a:solidFill>
                  <a:schemeClr val="tx1"/>
                </a:solidFill>
              </a:rPr>
              <a:t>/</a:t>
            </a:r>
            <a:r>
              <a:rPr lang="en-US" sz="1400" dirty="0" err="1" smtClean="0">
                <a:solidFill>
                  <a:schemeClr val="tx1"/>
                </a:solidFill>
              </a:rPr>
              <a:t>AppServer</a:t>
            </a:r>
            <a:r>
              <a:rPr lang="en-US" sz="1400" dirty="0" smtClean="0">
                <a:solidFill>
                  <a:schemeClr val="tx1"/>
                </a:solidFill>
              </a:rPr>
              <a:t>/samples/</a:t>
            </a:r>
            <a:r>
              <a:rPr lang="en-US" sz="1400" dirty="0" err="1" smtClean="0">
                <a:solidFill>
                  <a:schemeClr val="tx1"/>
                </a:solidFill>
              </a:rPr>
              <a:t>src</a:t>
            </a:r>
            <a:r>
              <a:rPr lang="en-US" sz="1400" dirty="0" smtClean="0">
                <a:solidFill>
                  <a:schemeClr val="tx1"/>
                </a:solidFill>
              </a:rPr>
              <a:t>/</a:t>
            </a:r>
            <a:r>
              <a:rPr lang="en-US" sz="1400" dirty="0" err="1" smtClean="0">
                <a:solidFill>
                  <a:schemeClr val="tx1"/>
                </a:solidFill>
              </a:rPr>
              <a:t>PlantsByWebSphere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Starting WSAS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 the AC on the server</a:t>
            </a:r>
          </a:p>
          <a:p>
            <a:pPr lvl="1"/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/opt/IBM/SDP/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AgentController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/bin/ACStart.sh</a:t>
            </a:r>
          </a:p>
          <a:p>
            <a:r>
              <a:rPr lang="en-US" dirty="0" smtClean="0"/>
              <a:t>…</a:t>
            </a: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Trouble Shooting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ADMU3011E: Server fails to start on Linux platforms </a:t>
            </a:r>
          </a:p>
          <a:p>
            <a:pPr lvl="1"/>
            <a:r>
              <a:rPr lang="en-US" dirty="0" smtClean="0">
                <a:hlinkClick r:id="rId2"/>
              </a:rPr>
              <a:t>http://www-01.ibm.com/support/docview.wss?uid=swg21287231</a:t>
            </a:r>
            <a:endParaRPr lang="en-US" dirty="0" smtClean="0"/>
          </a:p>
          <a:p>
            <a:r>
              <a:rPr lang="en-US" dirty="0" smtClean="0"/>
              <a:t>JVMJ9VM011W: Unable to load </a:t>
            </a:r>
            <a:r>
              <a:rPr lang="en-US" dirty="0" err="1" smtClean="0"/>
              <a:t>piAgent</a:t>
            </a:r>
            <a:endParaRPr lang="en-US" dirty="0" smtClean="0"/>
          </a:p>
          <a:p>
            <a:pPr lvl="1"/>
            <a:r>
              <a:rPr lang="en-US" dirty="0" smtClean="0">
                <a:hlinkClick r:id="rId3"/>
              </a:rPr>
              <a:t>http://www-01.ibm.com/support/docview.wss?uid=swg21288832</a:t>
            </a:r>
            <a:r>
              <a:rPr lang="en-US" dirty="0" smtClean="0"/>
              <a:t> (</a:t>
            </a:r>
            <a:r>
              <a:rPr lang="en-US" dirty="0" smtClean="0">
                <a:solidFill>
                  <a:srgbClr val="FF0000"/>
                </a:solidFill>
              </a:rPr>
              <a:t>Bad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>
                <a:hlinkClick r:id="rId4"/>
              </a:rPr>
              <a:t>http://www-01.ibm.com/support/docview.wss?rs=180&amp;uid=swg21246403</a:t>
            </a:r>
            <a:r>
              <a:rPr lang="en-US" dirty="0" smtClean="0"/>
              <a:t> (</a:t>
            </a:r>
            <a:r>
              <a:rPr lang="en-US" dirty="0" smtClean="0">
                <a:solidFill>
                  <a:srgbClr val="FF0000"/>
                </a:solidFill>
              </a:rPr>
              <a:t>Bad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Export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LD_LIBRARY_PATH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export 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LD_LIBRARY_PATH=/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/local/lib:${LD_LIBRARY_PATH}</a:t>
            </a:r>
          </a:p>
          <a:p>
            <a:r>
              <a:rPr lang="en-US" dirty="0" smtClean="0"/>
              <a:t>To permanently set it for all users.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90600" y="3962400"/>
            <a:ext cx="3886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dirty="0" smtClean="0"/>
              <a:t>$ </a:t>
            </a:r>
            <a:r>
              <a:rPr lang="en-US" dirty="0" err="1" smtClean="0"/>
              <a:t>su</a:t>
            </a:r>
            <a:r>
              <a:rPr lang="en-US" dirty="0" smtClean="0"/>
              <a:t> -</a:t>
            </a:r>
          </a:p>
          <a:p>
            <a:pPr lvl="1"/>
            <a:r>
              <a:rPr lang="en-US" dirty="0" smtClean="0"/>
              <a:t>Password:</a:t>
            </a:r>
          </a:p>
          <a:p>
            <a:pPr lvl="1"/>
            <a:r>
              <a:rPr lang="en-US" dirty="0" smtClean="0"/>
              <a:t># </a:t>
            </a:r>
            <a:r>
              <a:rPr lang="en-US" dirty="0" err="1" smtClean="0"/>
              <a:t>cd</a:t>
            </a:r>
            <a:endParaRPr lang="en-US" dirty="0" smtClean="0"/>
          </a:p>
          <a:p>
            <a:pPr lvl="1"/>
            <a:r>
              <a:rPr lang="en-US" dirty="0" smtClean="0"/>
              <a:t> /etc/</a:t>
            </a:r>
            <a:r>
              <a:rPr lang="en-US" dirty="0" err="1" smtClean="0"/>
              <a:t>ld.so.conf.d</a:t>
            </a:r>
            <a:endParaRPr lang="en-US" dirty="0" smtClean="0"/>
          </a:p>
          <a:p>
            <a:pPr lvl="1"/>
            <a:r>
              <a:rPr lang="en-US" dirty="0" smtClean="0"/>
              <a:t># echo /</a:t>
            </a:r>
            <a:r>
              <a:rPr lang="en-US" dirty="0" err="1" smtClean="0"/>
              <a:t>usr</a:t>
            </a:r>
            <a:r>
              <a:rPr lang="en-US" dirty="0" smtClean="0"/>
              <a:t>/local/lib &gt;</a:t>
            </a:r>
            <a:r>
              <a:rPr lang="en-US" dirty="0" err="1" smtClean="0"/>
              <a:t>local.conf</a:t>
            </a:r>
            <a:endParaRPr lang="en-US" dirty="0" smtClean="0"/>
          </a:p>
          <a:p>
            <a:pPr lvl="1"/>
            <a:r>
              <a:rPr lang="en-US" dirty="0" smtClean="0"/>
              <a:t># exit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Ports should be opened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9080</a:t>
            </a:r>
            <a:endParaRPr lang="en-US" dirty="0"/>
          </a:p>
        </p:txBody>
      </p:sp>
      <p:pic>
        <p:nvPicPr>
          <p:cNvPr id="4710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67200" y="1600200"/>
            <a:ext cx="4038600" cy="49898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ounded Rectangular Callout 7"/>
          <p:cNvSpPr/>
          <p:nvPr/>
        </p:nvSpPr>
        <p:spPr>
          <a:xfrm>
            <a:off x="5486400" y="2362200"/>
            <a:ext cx="2895600" cy="381000"/>
          </a:xfrm>
          <a:prstGeom prst="wedgeRoundRectCallout">
            <a:avLst>
              <a:gd name="adj1" fmla="val -34325"/>
              <a:gd name="adj2" fmla="val 90130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system-</a:t>
            </a:r>
            <a:r>
              <a:rPr lang="en-US" dirty="0" err="1" smtClean="0"/>
              <a:t>config</a:t>
            </a:r>
            <a:r>
              <a:rPr lang="en-US" dirty="0" smtClean="0"/>
              <a:t>-</a:t>
            </a:r>
            <a:r>
              <a:rPr lang="en-US" dirty="0" err="1" smtClean="0"/>
              <a:t>securitylevel</a:t>
            </a:r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After profiling, the server is down</a:t>
            </a:r>
          </a:p>
          <a:p>
            <a:r>
              <a:rPr lang="en-US" dirty="0" smtClean="0"/>
              <a:t>Trace data seems to be not enough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IBM Academic Initiative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42900" lvl="1" indent="-342900">
              <a:buFont typeface="Wingdings" pitchFamily="2" charset="2"/>
              <a:buChar char="§"/>
            </a:pPr>
            <a:r>
              <a:rPr lang="en-US" dirty="0" smtClean="0"/>
              <a:t>Query: “</a:t>
            </a:r>
            <a:r>
              <a:rPr lang="en-US" dirty="0" err="1" smtClean="0"/>
              <a:t>WebSphere</a:t>
            </a:r>
            <a:r>
              <a:rPr lang="en-US" dirty="0" smtClean="0"/>
              <a:t> Application Server v6.1”</a:t>
            </a:r>
          </a:p>
          <a:p>
            <a:pPr lvl="1"/>
            <a:r>
              <a:rPr lang="en-US" sz="2400" dirty="0" err="1" smtClean="0"/>
              <a:t>WebSphere</a:t>
            </a:r>
            <a:r>
              <a:rPr lang="en-US" sz="2400" dirty="0" smtClean="0"/>
              <a:t> Application Server V6.1 for Linux on x86Series Multilingual </a:t>
            </a:r>
            <a:r>
              <a:rPr lang="en-US" sz="2400" dirty="0" err="1" smtClean="0"/>
              <a:t>eAssembly</a:t>
            </a:r>
            <a:r>
              <a:rPr lang="en-US" sz="2400" dirty="0" smtClean="0"/>
              <a:t> (CR3ADML)</a:t>
            </a:r>
          </a:p>
          <a:p>
            <a:pPr lvl="2"/>
            <a:r>
              <a:rPr lang="en-US" sz="2000" dirty="0" smtClean="0"/>
              <a:t>Part: </a:t>
            </a:r>
            <a:r>
              <a:rPr lang="en-US" sz="2000" b="1" dirty="0" err="1" smtClean="0"/>
              <a:t>WebSphere</a:t>
            </a:r>
            <a:r>
              <a:rPr lang="en-US" sz="2000" b="1" dirty="0" smtClean="0"/>
              <a:t> Application Server V6.1 </a:t>
            </a:r>
            <a:r>
              <a:rPr lang="en-US" sz="2000" dirty="0" smtClean="0"/>
              <a:t>for Linux on x86Series, 32-bit Support (C87QXML)</a:t>
            </a:r>
          </a:p>
          <a:p>
            <a:pPr lvl="2"/>
            <a:r>
              <a:rPr lang="en-US" sz="2000" dirty="0" smtClean="0"/>
              <a:t>Part: </a:t>
            </a:r>
            <a:r>
              <a:rPr lang="en-US" sz="2000" dirty="0" err="1" smtClean="0"/>
              <a:t>WebSphere</a:t>
            </a:r>
            <a:r>
              <a:rPr lang="en-US" sz="2000" dirty="0" smtClean="0"/>
              <a:t> Application Server V6.1 Supplements Application Client, </a:t>
            </a:r>
            <a:r>
              <a:rPr lang="en-US" sz="2000" b="1" dirty="0" smtClean="0"/>
              <a:t>IBM HTTP Server</a:t>
            </a:r>
            <a:r>
              <a:rPr lang="en-US" sz="2000" dirty="0" smtClean="0"/>
              <a:t>, </a:t>
            </a:r>
            <a:r>
              <a:rPr lang="en-US" sz="2000" b="1" dirty="0" smtClean="0"/>
              <a:t>Web Server Plug-ins</a:t>
            </a:r>
            <a:r>
              <a:rPr lang="en-US" sz="2000" dirty="0" smtClean="0"/>
              <a:t>, Installation Factory, Migration Tool, IBM Support Assistant and Update Installer for Linux on x86Series, 32-bit Support Multilingual (C87PSML)</a:t>
            </a:r>
          </a:p>
          <a:p>
            <a:r>
              <a:rPr lang="en-US" sz="2800" dirty="0" smtClean="0"/>
              <a:t>Part Information (in detail)</a:t>
            </a:r>
          </a:p>
          <a:p>
            <a:pPr lvl="1"/>
            <a:r>
              <a:rPr lang="en-US" sz="2400" dirty="0" smtClean="0"/>
              <a:t>http://www-01.ibm.com/support/docview.wss?rs=180&amp;uid=swg27007743</a:t>
            </a:r>
          </a:p>
          <a:p>
            <a:pPr lvl="2"/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IBM Academic Initiative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lvl="1" indent="-342900">
              <a:buFont typeface="Wingdings" pitchFamily="2" charset="2"/>
              <a:buChar char="§"/>
            </a:pPr>
            <a:r>
              <a:rPr lang="en-US" dirty="0" smtClean="0"/>
              <a:t>Query: “Rational Performance Tester V8.0”</a:t>
            </a:r>
          </a:p>
          <a:p>
            <a:pPr lvl="1"/>
            <a:r>
              <a:rPr lang="en-US" sz="2400" dirty="0" smtClean="0"/>
              <a:t>IBM Rational Performance Tester V8.0 Multiplatform Multilingual </a:t>
            </a:r>
            <a:r>
              <a:rPr lang="en-US" sz="2400" dirty="0" err="1" smtClean="0"/>
              <a:t>eAssembly</a:t>
            </a:r>
            <a:r>
              <a:rPr lang="en-US" sz="2400" dirty="0" smtClean="0"/>
              <a:t> (Core) (CR7VNML) </a:t>
            </a:r>
            <a:r>
              <a:rPr lang="en-US" sz="2400" dirty="0" smtClean="0">
                <a:solidFill>
                  <a:srgbClr val="00B0F0"/>
                </a:solidFill>
              </a:rPr>
              <a:t>&lt;- RPT Agent (Link Error?)</a:t>
            </a:r>
          </a:p>
          <a:p>
            <a:pPr lvl="1"/>
            <a:r>
              <a:rPr lang="en-US" sz="2400" dirty="0" smtClean="0"/>
              <a:t>IBM Rational Performance Tester V8.0 for z/OS Multiplatform Multilingual </a:t>
            </a:r>
            <a:r>
              <a:rPr lang="en-US" sz="2400" dirty="0" err="1" smtClean="0"/>
              <a:t>eAssembly</a:t>
            </a:r>
            <a:r>
              <a:rPr lang="en-US" sz="2400" dirty="0" smtClean="0"/>
              <a:t> (Core) (CR7XFML) &lt;- </a:t>
            </a:r>
            <a:r>
              <a:rPr lang="en-US" sz="2400" dirty="0" smtClean="0">
                <a:solidFill>
                  <a:srgbClr val="00B0F0"/>
                </a:solidFill>
              </a:rPr>
              <a:t>RPT (Link Error?)</a:t>
            </a:r>
          </a:p>
          <a:p>
            <a:r>
              <a:rPr lang="en-US" dirty="0" smtClean="0"/>
              <a:t>Part Information (in detail)</a:t>
            </a:r>
          </a:p>
          <a:p>
            <a:pPr lvl="1"/>
            <a:r>
              <a:rPr lang="en-US" dirty="0" smtClean="0"/>
              <a:t>http://www-01.ibm.com/support/docview.wss?rs=180&amp;uid=swg27007743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WebSphere</a:t>
            </a:r>
            <a:r>
              <a:rPr lang="en-US" dirty="0" smtClean="0"/>
              <a:t> Application Server v6.1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Installation and Configuration on the Server side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WSAS Installation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# ./launchpad.sh</a:t>
            </a:r>
          </a:p>
          <a:p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2438400"/>
            <a:ext cx="7858125" cy="357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ounded Rectangle 4"/>
          <p:cNvSpPr/>
          <p:nvPr/>
        </p:nvSpPr>
        <p:spPr>
          <a:xfrm>
            <a:off x="3505200" y="5257800"/>
            <a:ext cx="1295400" cy="228600"/>
          </a:xfrm>
          <a:prstGeom prst="roundRect">
            <a:avLst>
              <a:gd name="adj" fmla="val 21467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WSAS Installation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Launch the installation wizard for </a:t>
            </a:r>
            <a:r>
              <a:rPr lang="en-US" dirty="0" err="1" smtClean="0"/>
              <a:t>WebSphere</a:t>
            </a:r>
            <a:r>
              <a:rPr lang="en-US" dirty="0" smtClean="0"/>
              <a:t> Application Server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2590800"/>
            <a:ext cx="6553200" cy="39839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ounded Rectangle 4"/>
          <p:cNvSpPr/>
          <p:nvPr/>
        </p:nvSpPr>
        <p:spPr>
          <a:xfrm>
            <a:off x="2895600" y="5867400"/>
            <a:ext cx="3200400" cy="228600"/>
          </a:xfrm>
          <a:prstGeom prst="roundRect">
            <a:avLst>
              <a:gd name="adj" fmla="val 21467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WSAS Installation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1676400"/>
            <a:ext cx="6067425" cy="417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ounded Rectangle 4"/>
          <p:cNvSpPr/>
          <p:nvPr/>
        </p:nvSpPr>
        <p:spPr>
          <a:xfrm>
            <a:off x="5167312" y="5438775"/>
            <a:ext cx="1143000" cy="304800"/>
          </a:xfrm>
          <a:prstGeom prst="roundRect">
            <a:avLst>
              <a:gd name="adj" fmla="val 21467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WSAS Installation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1676400"/>
            <a:ext cx="6067425" cy="417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ounded Rectangle 4"/>
          <p:cNvSpPr/>
          <p:nvPr/>
        </p:nvSpPr>
        <p:spPr>
          <a:xfrm>
            <a:off x="3033712" y="4371975"/>
            <a:ext cx="2743200" cy="228600"/>
          </a:xfrm>
          <a:prstGeom prst="roundRect">
            <a:avLst>
              <a:gd name="adj" fmla="val 21467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5257800" y="5410200"/>
            <a:ext cx="1143000" cy="304800"/>
          </a:xfrm>
          <a:prstGeom prst="roundRect">
            <a:avLst>
              <a:gd name="adj" fmla="val 21467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9611</TotalTime>
  <Words>534</Words>
  <Application>Microsoft Office PowerPoint</Application>
  <PresentationFormat>On-screen Show (4:3)</PresentationFormat>
  <Paragraphs>103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PerfTest:  Setup (WSAS)</vt:lpstr>
      <vt:lpstr>Outline</vt:lpstr>
      <vt:lpstr>IBM Academic Initiative</vt:lpstr>
      <vt:lpstr>IBM Academic Initiative (Cont’d)</vt:lpstr>
      <vt:lpstr>WebSphere Application Server v6.1</vt:lpstr>
      <vt:lpstr>WSAS Installation</vt:lpstr>
      <vt:lpstr>WSAS Installation (Cont’d)</vt:lpstr>
      <vt:lpstr>WSAS Installation (Cont’d)</vt:lpstr>
      <vt:lpstr>WSAS Installation (Cont’d)</vt:lpstr>
      <vt:lpstr>WSAS Installation (Cont’d)</vt:lpstr>
      <vt:lpstr>WSAS Installation (Cont’d)</vt:lpstr>
      <vt:lpstr>WSAS Installation (Cont’d)</vt:lpstr>
      <vt:lpstr>WSAS Installation (Cont’d)</vt:lpstr>
      <vt:lpstr>WSAS Installation (Cont’d)</vt:lpstr>
      <vt:lpstr>Installation Verification</vt:lpstr>
      <vt:lpstr>Installation Verification (Cont’d)</vt:lpstr>
      <vt:lpstr>Administrative Console</vt:lpstr>
      <vt:lpstr>Uninstallation (Optional)</vt:lpstr>
      <vt:lpstr>IBM WebSphere Application Server commands</vt:lpstr>
      <vt:lpstr>Using WSAS Administrative Console</vt:lpstr>
      <vt:lpstr>Starting WSAS</vt:lpstr>
      <vt:lpstr>Starting WSAS</vt:lpstr>
      <vt:lpstr>Starting WSAS</vt:lpstr>
      <vt:lpstr>Starting WSAS</vt:lpstr>
      <vt:lpstr>Trouble Shooting</vt:lpstr>
      <vt:lpstr>Export LD_LIBRARY_PATH</vt:lpstr>
      <vt:lpstr>Ports should be opened</vt:lpstr>
      <vt:lpstr>Slide 28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PerfTest: Setup</dc:title>
  <dc:creator>Yoonki Song</dc:creator>
  <cp:lastModifiedBy>Yoonki Song</cp:lastModifiedBy>
  <cp:revision>621</cp:revision>
  <dcterms:created xsi:type="dcterms:W3CDTF">2009-07-30T01:56:42Z</dcterms:created>
  <dcterms:modified xsi:type="dcterms:W3CDTF">2009-09-22T03:55:27Z</dcterms:modified>
</cp:coreProperties>
</file>