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8" r:id="rId3"/>
    <p:sldId id="383" r:id="rId4"/>
    <p:sldId id="370" r:id="rId5"/>
    <p:sldId id="338" r:id="rId6"/>
    <p:sldId id="385" r:id="rId7"/>
    <p:sldId id="375" r:id="rId8"/>
    <p:sldId id="363" r:id="rId9"/>
    <p:sldId id="264" r:id="rId10"/>
    <p:sldId id="352" r:id="rId11"/>
    <p:sldId id="326" r:id="rId12"/>
    <p:sldId id="350" r:id="rId13"/>
    <p:sldId id="351" r:id="rId14"/>
    <p:sldId id="386" r:id="rId15"/>
    <p:sldId id="353" r:id="rId16"/>
    <p:sldId id="354" r:id="rId17"/>
    <p:sldId id="355" r:id="rId18"/>
    <p:sldId id="367" r:id="rId19"/>
    <p:sldId id="384" r:id="rId20"/>
    <p:sldId id="359" r:id="rId21"/>
    <p:sldId id="373" r:id="rId22"/>
    <p:sldId id="361" r:id="rId23"/>
    <p:sldId id="342" r:id="rId24"/>
    <p:sldId id="356" r:id="rId25"/>
    <p:sldId id="374" r:id="rId26"/>
    <p:sldId id="267" r:id="rId27"/>
    <p:sldId id="268" r:id="rId28"/>
    <p:sldId id="387" r:id="rId29"/>
    <p:sldId id="396" r:id="rId30"/>
    <p:sldId id="340" r:id="rId31"/>
    <p:sldId id="397" r:id="rId32"/>
    <p:sldId id="388" r:id="rId33"/>
    <p:sldId id="389" r:id="rId34"/>
    <p:sldId id="398" r:id="rId35"/>
    <p:sldId id="391" r:id="rId36"/>
    <p:sldId id="392" r:id="rId37"/>
    <p:sldId id="393" r:id="rId38"/>
    <p:sldId id="400" r:id="rId39"/>
    <p:sldId id="401" r:id="rId40"/>
    <p:sldId id="402" r:id="rId41"/>
    <p:sldId id="399" r:id="rId42"/>
    <p:sldId id="39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4" autoAdjust="0"/>
    <p:restoredTop sz="83568" autoAdjust="0"/>
  </p:normalViewPr>
  <p:slideViewPr>
    <p:cSldViewPr>
      <p:cViewPr varScale="1">
        <p:scale>
          <a:sx n="95" d="100"/>
          <a:sy n="95" d="100"/>
        </p:scale>
        <p:origin x="-10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Profiling ARM-Instrumented Applications via RPT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</a:t>
            </a:r>
            <a:r>
              <a:rPr lang="en-US" smtClean="0"/>
              <a:t>Updated: 9/24/2009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WebSphere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/opt/IBM/WebSphere/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Important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/opt/IBM/WebSphere/AppServer/profiles/AppSrv01/config/cells/eb2-2241-grd03Node01Cell/nodes/eb2-2241-grd03Node01/servers/server1/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/opt/IBM/WebSphere/AppServer/profiles/AppSrv01/config/cells/eb2-2241-grd03Node01Cell/nodes/eb2-2241-grd03Node01/servers/server1/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/opt/IBM/WebSphere/AppServer/profiles/AppSrv01/config/cells/eb2-2241-grd03Node01Cell/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 on RPT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IWAT0292E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http://www.ibm.com/developerworks/forums/message.jspa?messageID=13938063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52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WebSphere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WebSphere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Reboot the client (My desktop)</a:t>
            </a:r>
          </a:p>
          <a:p>
            <a:r>
              <a:rPr lang="en-US" dirty="0" smtClean="0"/>
              <a:t>Start RPT</a:t>
            </a:r>
          </a:p>
          <a:p>
            <a:pPr lvl="1"/>
            <a:r>
              <a:rPr lang="en-US" dirty="0" smtClean="0"/>
              <a:t>Check whether ACWinService.exe is running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DCI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3271838"/>
            <a:ext cx="8143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495800"/>
            <a:ext cx="8858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1524000" y="4343400"/>
            <a:ext cx="762000" cy="304800"/>
          </a:xfrm>
          <a:prstGeom prst="wedgeRoundRectCallout">
            <a:avLst>
              <a:gd name="adj1" fmla="val -72401"/>
              <a:gd name="adj2" fmla="val 5920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43000" y="5334000"/>
            <a:ext cx="762000" cy="304800"/>
          </a:xfrm>
          <a:prstGeom prst="wedgeRoundRectCallout">
            <a:avLst>
              <a:gd name="adj1" fmla="val -65808"/>
              <a:gd name="adj2" fmla="val -9903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DCI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590800" y="3657600"/>
            <a:ext cx="1600200" cy="304800"/>
          </a:xfrm>
          <a:prstGeom prst="wedgeRoundRectCallout">
            <a:avLst>
              <a:gd name="adj1" fmla="val -105494"/>
              <a:gd name="adj2" fmla="val -14849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ACWinService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WebSphere Application Server (WSAS) v6.1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WSAS).pptx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Rational Performance Tester (RPT) Agent v8.0 Setup</a:t>
            </a:r>
          </a:p>
          <a:p>
            <a:pPr lvl="2"/>
            <a:r>
              <a:rPr lang="en-US" dirty="0" smtClean="0"/>
              <a:t>Refer to “PerfTest –Setup (RPT </a:t>
            </a:r>
            <a:r>
              <a:rPr lang="en-US" dirty="0" err="1" smtClean="0"/>
              <a:t>agent).ppt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Rational Performance Tester (RPT) v8.0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RPT).pptx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performance test (test4)</a:t>
            </a:r>
          </a:p>
          <a:p>
            <a:r>
              <a:rPr lang="en-US" dirty="0" smtClean="0"/>
              <a:t>No test results</a:t>
            </a:r>
          </a:p>
          <a:p>
            <a:r>
              <a:rPr lang="en-US" dirty="0" smtClean="0"/>
              <a:t>D:\Dev\WorkspaceRPT\TestProj4</a:t>
            </a:r>
          </a:p>
          <a:p>
            <a:pPr lvl="1"/>
            <a:r>
              <a:rPr lang="en-US" dirty="0" smtClean="0"/>
              <a:t>Tests\test4.rec</a:t>
            </a:r>
          </a:p>
          <a:p>
            <a:pPr lvl="1"/>
            <a:r>
              <a:rPr lang="en-US" dirty="0" smtClean="0"/>
              <a:t>Tests\test4.recmodel</a:t>
            </a:r>
          </a:p>
          <a:p>
            <a:pPr lvl="1"/>
            <a:r>
              <a:rPr lang="en-US" dirty="0" smtClean="0"/>
              <a:t>Tests\test4.testsuite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“Response time breakdown” option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test4.executiondlr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test4_1254968674765.trcmxmi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test4_1254968674765_All_Hosts.trcnxmi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test4_1254968674765_All_Hosts_XMLStatisticalDataProcessor.trcadlr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test4_1254968674765_All_Hosts_XMLStatisticalDataProcessor.trcpxmi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test4_1254968674765_turing.trcnxmi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test4_1254968674765_turing_XMLStatisticalDataProcessor.trcadlr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test4_1254968674765_turing_XMLStatisticalDataProcessor.trcpxmi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31813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47815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85800" y="3505200"/>
            <a:ext cx="1905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14800" y="4953000"/>
            <a:ext cx="4114800" cy="4572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performance test (test4-2)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test results with test4-2 (</a:t>
            </a:r>
            <a:r>
              <a:rPr lang="en-US" dirty="0" smtClean="0">
                <a:solidFill>
                  <a:srgbClr val="FFC000"/>
                </a:solidFill>
              </a:rPr>
              <a:t>automated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D:\Dev\WorkspaceRPT\TestProj4-2</a:t>
            </a:r>
          </a:p>
          <a:p>
            <a:pPr lvl="1"/>
            <a:r>
              <a:rPr lang="en-US" dirty="0" smtClean="0"/>
              <a:t>Tests\test4-2.rec</a:t>
            </a:r>
          </a:p>
          <a:p>
            <a:pPr lvl="1"/>
            <a:r>
              <a:rPr lang="en-US" dirty="0" smtClean="0"/>
              <a:t>Tests\test4-2.recmodel</a:t>
            </a:r>
          </a:p>
          <a:p>
            <a:pPr lvl="1"/>
            <a:r>
              <a:rPr lang="en-US" dirty="0" smtClean="0"/>
              <a:t>Tests\test4-2.testsuite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“Response time breakdown” option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test4-2.executiondlr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test4-2_1254978011234.trcmxmi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test4-2_1254978011234_All_Hosts.trcnxmi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test4-2_1254978011234_All_Hosts_XMLStatisticalDataProcessor.trcadlr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test4-2_1254978011234_All_Hosts_XMLStatisticalDataProcessor.trcpxmi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test4-2_1254978011234_eb2-2241-grd03.csc.ncsu.edu.trcnxmi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test4-2_1254978011234_eb2-2241-grd03.csc.ncsu.edu_3363_ThuOct08010021EDT2009.trcpxmi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test4-2_1254978011234_eb2-2241-grd03.csc.ncsu.edu_3363_Thursday,October8,200910021AMET_1254978021265_ARM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Agent.trcaxmi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test4-2_1254978011234_eb2-2241-grd03.csc.ncsu.edu_3363_Thursday,October8,200910021AMET_1254978021265_ARM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Agent.trciovxmi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test4-2_1254978011234_turing.trcnxmi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test4-2_1254978011234_turing_2964_ThuOct08010013EDT2009.trcpxmi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test4-2_1254978011234_turing_2964_Thursday,October8,200910013AMET_1254978013828_ARM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Agent.trcaxmi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test4-2_1254978011234_turing_2964_Thursday,October8,200910013AMET_1254978013828_ARM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Agent.trciovxmi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test4-2_1254978011234_turing_XMLStatisticalDataProcessor.trcadlr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test4-2_1254978011234_turing_XMLStatisticalDataProcessor.trcpxmi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733800" y="5867400"/>
            <a:ext cx="1143000" cy="304800"/>
          </a:xfrm>
          <a:prstGeom prst="wedgeRoundRectCallout">
            <a:avLst>
              <a:gd name="adj1" fmla="val -60533"/>
              <a:gd name="adj2" fmla="val -27376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PID of DCI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performance test (test4-3)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test results with test4-3 (</a:t>
            </a:r>
            <a:r>
              <a:rPr lang="en-US" dirty="0" smtClean="0">
                <a:solidFill>
                  <a:srgbClr val="FFC000"/>
                </a:solidFill>
              </a:rPr>
              <a:t>manual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dirty="0" smtClean="0"/>
              <a:t>D:\Dev\WorkspaceRPT\TestProj4-3</a:t>
            </a:r>
          </a:p>
          <a:p>
            <a:pPr lvl="1"/>
            <a:r>
              <a:rPr lang="en-US" dirty="0" smtClean="0"/>
              <a:t>Tests\test4-3.rec</a:t>
            </a:r>
          </a:p>
          <a:p>
            <a:pPr lvl="1"/>
            <a:r>
              <a:rPr lang="en-US" dirty="0" smtClean="0"/>
              <a:t>Tests\test4-3.recmodel</a:t>
            </a:r>
          </a:p>
          <a:p>
            <a:pPr lvl="1"/>
            <a:r>
              <a:rPr lang="en-US" dirty="0" smtClean="0"/>
              <a:t>Tests\test4-3.testsuite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via ARM Instrumented Application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477000" cy="438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2362200" y="2667000"/>
            <a:ext cx="1143000" cy="304800"/>
          </a:xfrm>
          <a:prstGeom prst="wedgeRoundRectCallout">
            <a:avLst>
              <a:gd name="adj1" fmla="val -29763"/>
              <a:gd name="adj2" fmla="val 25370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Preferred!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19400" y="5410200"/>
            <a:ext cx="1143000" cy="304800"/>
          </a:xfrm>
          <a:prstGeom prst="wedgeRoundRectCallout">
            <a:avLst>
              <a:gd name="adj1" fmla="val -86906"/>
              <a:gd name="adj2" fmla="val -28695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Preferred!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19400" y="4419600"/>
            <a:ext cx="1600200" cy="304800"/>
          </a:xfrm>
          <a:prstGeom prst="wedgeRoundRectCallout">
            <a:avLst>
              <a:gd name="adj1" fmla="val -102353"/>
              <a:gd name="adj2" fmla="val -17486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Not Preferred!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via ARM Instrumented Application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4116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Yoonki\Local Settings\Temporary Internet Files\Content.IE5\JGH7Q211\j04316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1828572" cy="1828572"/>
          </a:xfrm>
          <a:prstGeom prst="rect">
            <a:avLst/>
          </a:prstGeom>
          <a:noFill/>
        </p:spPr>
      </p:pic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1714500" cy="17145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7244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eb2-2241-grd03.csc.ncsu.edu (152.14.90.72)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(or lower)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WebSphere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Agent  </a:t>
            </a:r>
          </a:p>
          <a:p>
            <a:r>
              <a:rPr lang="en-US" sz="1400" dirty="0" smtClean="0"/>
              <a:t>   (Data Collection Infrastructure v7.0)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desktop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(or lower)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v8.0</a:t>
            </a:r>
          </a:p>
          <a:p>
            <a:pPr marL="177800" lvl="1">
              <a:buFont typeface="Wingdings" pitchFamily="2" charset="2"/>
              <a:buChar char="§"/>
            </a:pPr>
            <a:r>
              <a:rPr lang="en-US" sz="1400" dirty="0" smtClean="0"/>
              <a:t> with Agent (Data Collection Infrastructure v7.0)</a:t>
            </a:r>
          </a:p>
          <a:p>
            <a:pPr algn="ctr"/>
            <a:endParaRPr lang="en-US" sz="1400" dirty="0"/>
          </a:p>
        </p:txBody>
      </p:sp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via ARM Instrumented Application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172200" cy="418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2671763"/>
            <a:ext cx="50196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TestProj4-3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Response time breakdown” option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test4-3.executiondlr</a:t>
            </a: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test4-3_1254979701359.trcmxmi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test4-3_1254979701359_All_Hosts.trcnxmi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test4-3_1254979701359_All_Hosts_XMLStatisticalDataProcessor.trcadlr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test4-3_1254979701359_All_Hosts_XMLStatisticalDataProcessor.trcpxmi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test4-3_1254979701359_eb2-2241-grd03.csc.ncsu.edu.trcnxmi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test4-3_1254979701359_eb2-2241-grd03.csc.ncsu.edu_3363_ThuOct08010021EDT2009.trcpxmi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test4-3_1254979701359_eb2-2241-grd03.csc.ncsu.edu_3363_Thursday,October8,200910021AMET_1254978021265_ARM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Agent.trcaxmi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test4-3_1254979701359_eb2-2241-grd03.csc.ncsu.edu_3363_Thursday,October8,200910021AMET_1254978021265_ARM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Agent.trciovxmi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test4-3_1254979701359_turing.trcnxmi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test4-3_1254979701359_turing_2964_ThuOct08010013EDT2009.trcpxmi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test4-3_1254979701359_turing_2964_Thursday,October8,200910013AMET_1254978013828_ARM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Agent.trcaxmi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test4-3_1254979701359_turing_2964_Thursday,October8,200910013AMET_1254978013828_ARM Data Collection </a:t>
            </a:r>
            <a:r>
              <a:rPr lang="en-US" dirty="0" err="1" smtClean="0">
                <a:solidFill>
                  <a:srgbClr val="00B0F0"/>
                </a:solidFill>
              </a:rPr>
              <a:t>Agent.trciovxmi</a:t>
            </a:r>
            <a:endParaRPr lang="en-US" dirty="0" smtClean="0">
              <a:solidFill>
                <a:srgbClr val="00B0F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test4-3_1254979701359_turing_XMLStatisticalDataProcessor.trcadlr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test4-3_1254979701359_turing_XMLStatisticalDataProcessor.trcpxmi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Instrumentation (RPT-ARM)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3657600" cy="1142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4. Start DCI</a:t>
            </a:r>
          </a:p>
          <a:p>
            <a:pPr>
              <a:buNone/>
            </a:pPr>
            <a:r>
              <a:rPr lang="en-US" sz="1800" dirty="0" smtClean="0"/>
              <a:t>5. Start RPTv8.0</a:t>
            </a:r>
          </a:p>
          <a:p>
            <a:pPr>
              <a:buNone/>
            </a:pPr>
            <a:r>
              <a:rPr lang="en-US" sz="1800" dirty="0" smtClean="0"/>
              <a:t>6. 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43401" y="1535113"/>
            <a:ext cx="4343400" cy="6397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67201" y="2286000"/>
            <a:ext cx="4419600" cy="3840162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#/root/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perftest/startARM.sh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66725" lvl="1" indent="-234950">
              <a:buAutoNum type="arabicPeriod"/>
            </a:pPr>
            <a:r>
              <a:rPr lang="en-US" sz="1400" dirty="0" smtClean="0"/>
              <a:t>Start Rational Agent Controller (RAC)</a:t>
            </a:r>
          </a:p>
          <a:p>
            <a:pPr marL="687388" lvl="2" indent="-234950"/>
            <a:r>
              <a:rPr lang="en-US" sz="1200" dirty="0" smtClean="0"/>
              <a:t>Note: RAC should be running prior to DCI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677863" lvl="2" indent="-234950"/>
            <a:r>
              <a:rPr lang="en-US" sz="1200" dirty="0" smtClean="0"/>
              <a:t>Note: DCI should be running prior to WSAS</a:t>
            </a:r>
          </a:p>
          <a:p>
            <a:pPr marL="466725" lvl="1" indent="-234950">
              <a:buFont typeface="Wingdings" pitchFamily="2" charset="2"/>
              <a:buAutoNum type="arabicPeriod"/>
            </a:pPr>
            <a:r>
              <a:rPr lang="en-US" sz="1400" dirty="0" smtClean="0"/>
              <a:t>Start WebSphere Application Server (WSAS)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always done whenever the server/client reboots.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990600" cy="990600"/>
          </a:xfrm>
          <a:prstGeom prst="rect">
            <a:avLst/>
          </a:prstGeom>
          <a:noFill/>
        </p:spPr>
      </p:pic>
      <p:sp>
        <p:nvSpPr>
          <p:cNvPr id="19" name="Rounded Rectangular Callout 18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Java Profiler with JVM 1.4 (or lower)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&lt;profile root&gt;/</a:t>
            </a:r>
            <a:r>
              <a:rPr lang="en-US" dirty="0" err="1" smtClean="0"/>
              <a:t>config</a:t>
            </a:r>
            <a:r>
              <a:rPr lang="en-US" dirty="0" smtClean="0"/>
              <a:t>/cells/&lt;</a:t>
            </a:r>
            <a:r>
              <a:rPr lang="en-US" dirty="0" err="1" smtClean="0"/>
              <a:t>nodename</a:t>
            </a:r>
            <a:r>
              <a:rPr lang="en-US" dirty="0" smtClean="0"/>
              <a:t>&gt;Cell/nodes/&lt;</a:t>
            </a:r>
            <a:r>
              <a:rPr lang="en-US" dirty="0" err="1" smtClean="0"/>
              <a:t>nodename</a:t>
            </a:r>
            <a:r>
              <a:rPr lang="en-US" dirty="0" smtClean="0"/>
              <a:t>&gt;/servers/server1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the </a:t>
            </a:r>
            <a:r>
              <a:rPr lang="en-US" dirty="0" err="1" smtClean="0">
                <a:solidFill>
                  <a:srgbClr val="00B0F0"/>
                </a:solidFill>
              </a:rPr>
              <a:t>jvmEntries</a:t>
            </a:r>
            <a:r>
              <a:rPr lang="en-US" dirty="0" smtClean="0"/>
              <a:t> element in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server.xml</a:t>
            </a:r>
            <a:r>
              <a:rPr lang="en-US" dirty="0" smtClean="0"/>
              <a:t> Specifically, append </a:t>
            </a:r>
            <a:r>
              <a:rPr lang="en-US" dirty="0" smtClean="0">
                <a:solidFill>
                  <a:srgbClr val="00B0F0"/>
                </a:solidFill>
              </a:rPr>
              <a:t>–</a:t>
            </a:r>
            <a:r>
              <a:rPr lang="en-US" dirty="0" err="1" smtClean="0">
                <a:solidFill>
                  <a:srgbClr val="00B0F0"/>
                </a:solidFill>
              </a:rPr>
              <a:t>XrunpiAgent:server</a:t>
            </a:r>
            <a:r>
              <a:rPr lang="en-US" dirty="0" smtClean="0">
                <a:solidFill>
                  <a:srgbClr val="00B0F0"/>
                </a:solidFill>
              </a:rPr>
              <a:t>=enabled </a:t>
            </a:r>
            <a:r>
              <a:rPr lang="en-US" dirty="0" smtClean="0"/>
              <a:t>to the </a:t>
            </a:r>
            <a:r>
              <a:rPr lang="en-US" dirty="0" err="1" smtClean="0">
                <a:solidFill>
                  <a:srgbClr val="00B0F0"/>
                </a:solidFill>
              </a:rPr>
              <a:t>genericJvmArguments</a:t>
            </a:r>
            <a:r>
              <a:rPr lang="en-US" dirty="0" smtClean="0"/>
              <a:t> attribute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WSAS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/root/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perftest/gotoARM.sh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WebSphere Application Server (WSAS)</a:t>
            </a:r>
          </a:p>
          <a:p>
            <a:pPr marL="1314450" lvl="2" indent="-514350">
              <a:defRPr/>
            </a:pPr>
            <a:r>
              <a:rPr lang="en-US" dirty="0" smtClean="0"/>
              <a:t>Note: WSAS should be running before applications are instrumented.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Instrumentation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Restart the server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only once.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12804</TotalTime>
  <Words>775</Words>
  <Application>Microsoft Office PowerPoint</Application>
  <PresentationFormat>On-screen Show (4:3)</PresentationFormat>
  <Paragraphs>203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Profiling ARM-Instrumented Applications via RPT</vt:lpstr>
      <vt:lpstr>Prerequisites</vt:lpstr>
      <vt:lpstr>Prerequisites</vt:lpstr>
      <vt:lpstr>Environment for ARM Instrumentation</vt:lpstr>
      <vt:lpstr>Sequence for Collecting Trace data with Instrumentation (RPT-ARM)</vt:lpstr>
      <vt:lpstr>Instrumentation</vt:lpstr>
      <vt:lpstr>Using the Java Profiler with JVM 1.4 (or lower)</vt:lpstr>
      <vt:lpstr>Instrumentation Steps</vt:lpstr>
      <vt:lpstr>Application Server Instrumenter (ASI)</vt:lpstr>
      <vt:lpstr>Application Server Instrumenter (ASI)</vt:lpstr>
      <vt:lpstr>Application Server Instrumenter (ASI)</vt:lpstr>
      <vt:lpstr>Three Important Configuration Files</vt:lpstr>
      <vt:lpstr>…</vt:lpstr>
      <vt:lpstr>Profile Configuration on RPT</vt:lpstr>
      <vt:lpstr>Profile Configurations</vt:lpstr>
      <vt:lpstr>Profile Configurations (Cont’d)</vt:lpstr>
      <vt:lpstr>Profile Configurations (Cont’d)</vt:lpstr>
      <vt:lpstr>Trouble Shooting</vt:lpstr>
      <vt:lpstr>IWAT0292E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  <vt:lpstr>Experiments</vt:lpstr>
      <vt:lpstr>Best Practices</vt:lpstr>
      <vt:lpstr>File extensions</vt:lpstr>
      <vt:lpstr>Slide 31</vt:lpstr>
      <vt:lpstr>TestProj4</vt:lpstr>
      <vt:lpstr>TestProj4</vt:lpstr>
      <vt:lpstr>TestProj4-2</vt:lpstr>
      <vt:lpstr>TestProj4-2</vt:lpstr>
      <vt:lpstr>TestProj4-2</vt:lpstr>
      <vt:lpstr>TestProj4-3</vt:lpstr>
      <vt:lpstr>TestProj4-3</vt:lpstr>
      <vt:lpstr>TestProj4-3</vt:lpstr>
      <vt:lpstr>TestProj4-3</vt:lpstr>
      <vt:lpstr>Slide 41</vt:lpstr>
      <vt:lpstr>TestProj4-3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1159</cp:revision>
  <dcterms:created xsi:type="dcterms:W3CDTF">2009-09-22T20:06:12Z</dcterms:created>
  <dcterms:modified xsi:type="dcterms:W3CDTF">2009-10-08T05:52:10Z</dcterms:modified>
</cp:coreProperties>
</file>