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48" r:id="rId3"/>
    <p:sldId id="362" r:id="rId4"/>
    <p:sldId id="349" r:id="rId5"/>
    <p:sldId id="358" r:id="rId6"/>
    <p:sldId id="357" r:id="rId7"/>
    <p:sldId id="356" r:id="rId8"/>
    <p:sldId id="360" r:id="rId9"/>
    <p:sldId id="355" r:id="rId10"/>
    <p:sldId id="354" r:id="rId11"/>
    <p:sldId id="350" r:id="rId12"/>
    <p:sldId id="365" r:id="rId13"/>
    <p:sldId id="366" r:id="rId14"/>
    <p:sldId id="363" r:id="rId15"/>
    <p:sldId id="364" r:id="rId16"/>
    <p:sldId id="367" r:id="rId17"/>
    <p:sldId id="359" r:id="rId18"/>
    <p:sldId id="368" r:id="rId19"/>
    <p:sldId id="369" r:id="rId20"/>
    <p:sldId id="268" r:id="rId21"/>
    <p:sldId id="361" r:id="rId22"/>
    <p:sldId id="351" r:id="rId23"/>
    <p:sldId id="35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3" autoAdjust="0"/>
    <p:restoredTop sz="83568" autoAdjust="0"/>
  </p:normalViewPr>
  <p:slideViewPr>
    <p:cSldViewPr>
      <p:cViewPr>
        <p:scale>
          <a:sx n="90" d="100"/>
          <a:sy n="90" d="100"/>
        </p:scale>
        <p:origin x="-378" y="-5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74013-A8FD-4950-914A-947FD22947D7}" type="datetimeFigureOut">
              <a:rPr lang="en-US" smtClean="0"/>
              <a:pPr/>
              <a:t>10/7/2009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A3738-5D15-4DEB-AF16-C90C2A9CF5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0591B3-B4ED-4C31-8AEF-63EEC6A32F51}" type="datetimeFigureOut">
              <a:rPr lang="en-US" smtClean="0"/>
              <a:pPr/>
              <a:t>10/7/2009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9CD3E-C4DD-43B9-AEC7-701D4227FAD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0591B3-B4ED-4C31-8AEF-63EEC6A32F51}" type="datetimeFigureOut">
              <a:rPr lang="en-US" smtClean="0"/>
              <a:pPr/>
              <a:t>10/7/2009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0591B3-B4ED-4C31-8AEF-63EEC6A32F51}" type="datetimeFigureOut">
              <a:rPr lang="en-US" smtClean="0"/>
              <a:pPr/>
              <a:t>10/7/2009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0591B3-B4ED-4C31-8AEF-63EEC6A32F51}" type="datetimeFigureOut">
              <a:rPr lang="en-US" smtClean="0"/>
              <a:pPr/>
              <a:t>10/7/2009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591B3-B4ED-4C31-8AEF-63EEC6A32F51}" type="datetimeFigureOut">
              <a:rPr lang="en-US" smtClean="0"/>
              <a:pPr/>
              <a:t>10/7/2009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591B3-B4ED-4C31-8AEF-63EEC6A32F51}" type="datetimeFigureOut">
              <a:rPr lang="en-US" smtClean="0"/>
              <a:pPr/>
              <a:t>10/7/2009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0591B3-B4ED-4C31-8AEF-63EEC6A32F51}" type="datetimeFigureOut">
              <a:rPr lang="en-US" smtClean="0"/>
              <a:pPr/>
              <a:t>10/7/2009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9CD3E-C4DD-43B9-AEC7-701D4227FA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591B3-B4ED-4C31-8AEF-63EEC6A32F51}" type="datetimeFigureOut">
              <a:rPr lang="en-US" smtClean="0"/>
              <a:pPr/>
              <a:t>10/7/2009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9CD3E-C4DD-43B9-AEC7-701D4227FA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archive.eclipse.org/tptp/4.5.0/javadoc/Platform/public/index.html" TargetMode="External"/><Relationship Id="rId2" Type="http://schemas.openxmlformats.org/officeDocument/2006/relationships/hyperlink" Target="http://archive.eclipse.org/tptp/4.5.0/javadoc/Monitoring_Tools/public/index.html" TargetMode="External"/><Relationship Id="rId1" Type="http://schemas.openxmlformats.org/officeDocument/2006/relationships/slideLayout" Target="../slideLayouts/slideLayout2.xml"/><Relationship Id="rId5" Type="http://schemas.openxmlformats.org/officeDocument/2006/relationships/hyperlink" Target="http://archive.eclipse.org/tptp/4.5.0/javadoc/Tracing_and_Profiling_Tools/public/index.html" TargetMode="External"/><Relationship Id="rId4" Type="http://schemas.openxmlformats.org/officeDocument/2006/relationships/hyperlink" Target="http://archive.eclipse.org/tptp/4.5.0/javadoc/Testing_Tools/public/index.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java.sun.com/javase/6/docs/api/org/w3c/dom/package-summary.html" TargetMode="External"/><Relationship Id="rId2" Type="http://schemas.openxmlformats.org/officeDocument/2006/relationships/hyperlink" Target="http://www.w3.org/TR/2004/REC-DOM-Level-3-Core-2004040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eclipse.org/tptp/platform/documents/resources/profilingspec/trace.dt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dirty="0" err="1" smtClean="0">
                <a:solidFill>
                  <a:srgbClr val="FFC000"/>
                </a:solidFill>
              </a:rPr>
              <a:t>PerfTest</a:t>
            </a:r>
            <a:r>
              <a:rPr lang="en-US" dirty="0" smtClean="0">
                <a:solidFill>
                  <a:srgbClr val="FFC000"/>
                </a:solidFill>
              </a:rPr>
              <a:t>: </a:t>
            </a:r>
            <a:br>
              <a:rPr lang="en-US" dirty="0" smtClean="0">
                <a:solidFill>
                  <a:srgbClr val="FFC000"/>
                </a:solidFill>
              </a:rPr>
            </a:br>
            <a:r>
              <a:rPr lang="en-US" dirty="0" smtClean="0">
                <a:solidFill>
                  <a:srgbClr val="FFC000"/>
                </a:solidFill>
              </a:rPr>
              <a:t>Implementation</a:t>
            </a:r>
            <a:endParaRPr lang="en-US" dirty="0">
              <a:solidFill>
                <a:srgbClr val="FFC000"/>
              </a:solidFill>
            </a:endParaRPr>
          </a:p>
        </p:txBody>
      </p:sp>
      <p:sp>
        <p:nvSpPr>
          <p:cNvPr id="3" name="Subtitle 2"/>
          <p:cNvSpPr>
            <a:spLocks noGrp="1"/>
          </p:cNvSpPr>
          <p:nvPr>
            <p:ph type="subTitle" idx="1"/>
          </p:nvPr>
        </p:nvSpPr>
        <p:spPr/>
        <p:txBody>
          <a:bodyPr/>
          <a:lstStyle/>
          <a:p>
            <a:r>
              <a:rPr lang="en-US" dirty="0" err="1" smtClean="0">
                <a:solidFill>
                  <a:schemeClr val="accent3">
                    <a:lumMod val="60000"/>
                    <a:lumOff val="40000"/>
                  </a:schemeClr>
                </a:solidFill>
              </a:rPr>
              <a:t>Yoonki</a:t>
            </a:r>
            <a:r>
              <a:rPr lang="en-US" dirty="0" smtClean="0">
                <a:solidFill>
                  <a:schemeClr val="accent3">
                    <a:lumMod val="60000"/>
                    <a:lumOff val="40000"/>
                  </a:schemeClr>
                </a:solidFill>
              </a:rPr>
              <a:t> Song</a:t>
            </a:r>
          </a:p>
          <a:p>
            <a:r>
              <a:rPr lang="en-US" dirty="0" smtClean="0"/>
              <a:t>Last Updated: </a:t>
            </a:r>
            <a:fld id="{EF74E5B8-5EBF-4590-9750-B797EEFF6E32}" type="datetime1">
              <a:rPr lang="en-US" smtClean="0"/>
              <a:pPr/>
              <a:t>10/7/2009</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Trace.dtd</a:t>
            </a:r>
            <a:endParaRPr lang="en-US" dirty="0"/>
          </a:p>
        </p:txBody>
      </p:sp>
      <p:sp>
        <p:nvSpPr>
          <p:cNvPr id="3" name="Content Placeholder 2"/>
          <p:cNvSpPr>
            <a:spLocks noGrp="1"/>
          </p:cNvSpPr>
          <p:nvPr>
            <p:ph idx="1"/>
          </p:nvPr>
        </p:nvSpPr>
        <p:spPr/>
        <p:txBody>
          <a:bodyPr/>
          <a:lstStyle/>
          <a:p>
            <a:r>
              <a:rPr lang="en-US" dirty="0" smtClean="0"/>
              <a:t>XML Tag “</a:t>
            </a:r>
            <a:r>
              <a:rPr lang="en-US" dirty="0" err="1" smtClean="0"/>
              <a:t>traceStart</a:t>
            </a:r>
            <a:r>
              <a:rPr lang="en-US" dirty="0" smtClean="0"/>
              <a:t>”</a:t>
            </a:r>
          </a:p>
          <a:p>
            <a:pPr lvl="1"/>
            <a:r>
              <a:rPr lang="en-US" dirty="0" err="1" smtClean="0"/>
              <a:t>Plugin</a:t>
            </a:r>
            <a:r>
              <a:rPr lang="en-US" dirty="0" smtClean="0"/>
              <a:t>: </a:t>
            </a:r>
            <a:r>
              <a:rPr lang="en-US" dirty="0" err="1" smtClean="0"/>
              <a:t>org.eclipse.hyades.models.trace</a:t>
            </a:r>
            <a:endParaRPr lang="en-US" dirty="0" smtClean="0"/>
          </a:p>
          <a:p>
            <a:pPr lvl="2"/>
            <a:r>
              <a:rPr lang="en-US" dirty="0" smtClean="0"/>
              <a:t>Class name: </a:t>
            </a:r>
            <a:r>
              <a:rPr lang="en-US" dirty="0" err="1" smtClean="0"/>
              <a:t>org.eclipse.hyades.loaders.trace</a:t>
            </a:r>
            <a:r>
              <a:rPr lang="en-US" dirty="0" smtClean="0"/>
              <a:t>. </a:t>
            </a:r>
            <a:r>
              <a:rPr lang="en-US" dirty="0" err="1" smtClean="0"/>
              <a:t>TraceXMLLoadersFactory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Trace.dtd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org.eclipse.hyades.models.hierarchy</a:t>
            </a:r>
            <a:endParaRPr lang="en-US" dirty="0" smtClean="0"/>
          </a:p>
          <a:p>
            <a:pPr lvl="1"/>
            <a:r>
              <a:rPr lang="en-US" dirty="0" err="1" smtClean="0"/>
              <a:t>org.eclipse.hyades.loaders.util.XMLLoader</a:t>
            </a:r>
            <a:endParaRPr lang="en-US" dirty="0" smtClean="0"/>
          </a:p>
          <a:p>
            <a:pPr lvl="1"/>
            <a:r>
              <a:rPr lang="en-US" dirty="0" err="1" smtClean="0"/>
              <a:t>org.xml.sax.SAXParseException</a:t>
            </a:r>
            <a:endParaRPr lang="en-US" dirty="0" smtClean="0"/>
          </a:p>
          <a:p>
            <a:pPr lvl="1"/>
            <a:r>
              <a:rPr lang="en-US" b="1" dirty="0" smtClean="0"/>
              <a:t>import </a:t>
            </a:r>
            <a:r>
              <a:rPr lang="en-US" b="1" dirty="0" err="1" smtClean="0"/>
              <a:t>javax.xml.parsers.ParserConfigurationException</a:t>
            </a:r>
            <a:r>
              <a:rPr lang="en-US" b="1" dirty="0" smtClean="0"/>
              <a:t>;</a:t>
            </a:r>
          </a:p>
          <a:p>
            <a:pPr lvl="1"/>
            <a:r>
              <a:rPr lang="en-US" b="1" dirty="0" smtClean="0"/>
              <a:t>import </a:t>
            </a:r>
            <a:r>
              <a:rPr lang="en-US" b="1" dirty="0" err="1" smtClean="0"/>
              <a:t>javax.xml.parsers.SAXParser</a:t>
            </a:r>
            <a:r>
              <a:rPr lang="en-US" b="1" dirty="0" smtClean="0"/>
              <a:t>;</a:t>
            </a:r>
          </a:p>
          <a:p>
            <a:pPr lvl="1"/>
            <a:r>
              <a:rPr lang="en-US" b="1" dirty="0" smtClean="0"/>
              <a:t>import </a:t>
            </a:r>
            <a:r>
              <a:rPr lang="en-US" b="1" dirty="0" err="1" smtClean="0"/>
              <a:t>javax.xml.parsers.SAXParserFactory</a:t>
            </a:r>
            <a:r>
              <a:rPr lang="en-US" b="1" dirty="0" smtClean="0"/>
              <a:t>;</a:t>
            </a:r>
          </a:p>
          <a:p>
            <a:pPr lvl="1"/>
            <a:r>
              <a:rPr lang="en-US" b="1" dirty="0" smtClean="0"/>
              <a:t>import </a:t>
            </a:r>
            <a:r>
              <a:rPr lang="en-US" b="1" dirty="0" err="1" smtClean="0"/>
              <a:t>org.eclipse.hyades.models.hierarchy.util.ModelDebugger</a:t>
            </a:r>
            <a:r>
              <a:rPr lang="en-US" b="1" dirty="0" smtClean="0"/>
              <a:t>;</a:t>
            </a:r>
          </a:p>
          <a:p>
            <a:pPr lvl="1"/>
            <a:r>
              <a:rPr lang="en-US" b="1" dirty="0" smtClean="0"/>
              <a:t>import </a:t>
            </a:r>
            <a:r>
              <a:rPr lang="en-US" b="1" dirty="0" err="1" smtClean="0"/>
              <a:t>org.xml.sax.Attributes</a:t>
            </a:r>
            <a:r>
              <a:rPr lang="en-US" b="1" dirty="0" smtClean="0"/>
              <a:t>;</a:t>
            </a:r>
          </a:p>
          <a:p>
            <a:pPr lvl="1"/>
            <a:r>
              <a:rPr lang="en-US" b="1" dirty="0" smtClean="0"/>
              <a:t>import </a:t>
            </a:r>
            <a:r>
              <a:rPr lang="en-US" b="1" dirty="0" err="1" smtClean="0"/>
              <a:t>org.xml.sax.InputSource</a:t>
            </a:r>
            <a:r>
              <a:rPr lang="en-US" b="1" dirty="0" smtClean="0"/>
              <a:t>;</a:t>
            </a:r>
          </a:p>
          <a:p>
            <a:pPr lvl="1"/>
            <a:r>
              <a:rPr lang="en-US" b="1" dirty="0" smtClean="0"/>
              <a:t>import </a:t>
            </a:r>
            <a:r>
              <a:rPr lang="en-US" b="1" dirty="0" err="1" smtClean="0"/>
              <a:t>org.xml.sax.Locator</a:t>
            </a:r>
            <a:r>
              <a:rPr lang="en-US" b="1" dirty="0" smtClean="0"/>
              <a:t>;</a:t>
            </a:r>
          </a:p>
          <a:p>
            <a:pPr lvl="1"/>
            <a:r>
              <a:rPr lang="en-US" b="1" dirty="0" smtClean="0"/>
              <a:t>import </a:t>
            </a:r>
            <a:r>
              <a:rPr lang="en-US" b="1" dirty="0" err="1" smtClean="0"/>
              <a:t>org.xml.sax.SAXException</a:t>
            </a:r>
            <a:r>
              <a:rPr lang="en-US" b="1" dirty="0" smtClean="0"/>
              <a:t>;</a:t>
            </a:r>
          </a:p>
          <a:p>
            <a:pPr lvl="1"/>
            <a:r>
              <a:rPr lang="en-US" b="1" dirty="0" smtClean="0"/>
              <a:t>import </a:t>
            </a:r>
            <a:r>
              <a:rPr lang="en-US" b="1" dirty="0" err="1" smtClean="0"/>
              <a:t>org.xml.sax.SAXParseException</a:t>
            </a:r>
            <a:r>
              <a:rPr lang="en-US" b="1" dirty="0" smtClean="0"/>
              <a:t>;</a:t>
            </a:r>
          </a:p>
          <a:p>
            <a:pPr lvl="1"/>
            <a:r>
              <a:rPr lang="en-US" b="1" dirty="0" smtClean="0"/>
              <a:t>import </a:t>
            </a:r>
            <a:r>
              <a:rPr lang="en-US" b="1" dirty="0" err="1" smtClean="0"/>
              <a:t>org.xml.sax.helpers.DefaultHandler</a:t>
            </a:r>
            <a:r>
              <a:rPr lang="en-US" b="1" dirty="0" smtClean="0"/>
              <a:t>;</a:t>
            </a:r>
            <a:endParaRPr lang="en-US" dirty="0" smtClean="0"/>
          </a:p>
          <a:p>
            <a:pPr lvl="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Trace Files (from NUO)</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2057400" y="1600200"/>
            <a:ext cx="4476750" cy="4362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Trace Files (from NUO)</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2209800" y="1600200"/>
            <a:ext cx="4476750" cy="3905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Console (from NUO)</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761999" y="1752600"/>
            <a:ext cx="7978209" cy="3657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(from NUO)</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1600200"/>
            <a:ext cx="8169102" cy="3733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extensions</a:t>
            </a:r>
            <a:endParaRPr lang="en-US" dirty="0"/>
          </a:p>
        </p:txBody>
      </p:sp>
      <p:graphicFrame>
        <p:nvGraphicFramePr>
          <p:cNvPr id="9" name="Content Placeholder 8"/>
          <p:cNvGraphicFramePr>
            <a:graphicFrameLocks noGrp="1"/>
          </p:cNvGraphicFramePr>
          <p:nvPr>
            <p:ph idx="1"/>
          </p:nvPr>
        </p:nvGraphicFramePr>
        <p:xfrm>
          <a:off x="466531" y="2537927"/>
          <a:ext cx="8238930" cy="365760"/>
        </p:xfrm>
        <a:graphic>
          <a:graphicData uri="http://schemas.openxmlformats.org/drawingml/2006/table">
            <a:tbl>
              <a:tblPr/>
              <a:tblGrid>
                <a:gridCol w="8238930"/>
              </a:tblGrid>
              <a:tr h="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8" name="Table 7"/>
          <p:cNvGraphicFramePr>
            <a:graphicFrameLocks noGrp="1"/>
          </p:cNvGraphicFramePr>
          <p:nvPr/>
        </p:nvGraphicFramePr>
        <p:xfrm>
          <a:off x="457200" y="1600200"/>
          <a:ext cx="8229600" cy="4800598"/>
        </p:xfrm>
        <a:graphic>
          <a:graphicData uri="http://schemas.openxmlformats.org/drawingml/2006/table">
            <a:tbl>
              <a:tblPr firstRow="1" bandRow="1">
                <a:tableStyleId>{5C22544A-7EE6-4342-B048-85BDC9FD1C3A}</a:tableStyleId>
              </a:tblPr>
              <a:tblGrid>
                <a:gridCol w="1676400"/>
                <a:gridCol w="6553200"/>
              </a:tblGrid>
              <a:tr h="537197">
                <a:tc>
                  <a:txBody>
                    <a:bodyPr/>
                    <a:lstStyle/>
                    <a:p>
                      <a:r>
                        <a:rPr lang="en-US" dirty="0" smtClean="0"/>
                        <a:t>Extension</a:t>
                      </a:r>
                      <a:endParaRPr lang="en-US" dirty="0"/>
                    </a:p>
                  </a:txBody>
                  <a:tcPr/>
                </a:tc>
                <a:tc>
                  <a:txBody>
                    <a:bodyPr/>
                    <a:lstStyle/>
                    <a:p>
                      <a:r>
                        <a:rPr lang="en-US" dirty="0" smtClean="0"/>
                        <a:t>Description</a:t>
                      </a:r>
                      <a:endParaRPr lang="en-US" dirty="0"/>
                    </a:p>
                  </a:txBody>
                  <a:tcPr/>
                </a:tc>
              </a:tr>
              <a:tr h="503022">
                <a:tc>
                  <a:txBody>
                    <a:bodyPr/>
                    <a:lstStyle/>
                    <a:p>
                      <a:r>
                        <a:rPr lang="en-US" dirty="0" err="1" smtClean="0"/>
                        <a:t>executiondlr</a:t>
                      </a:r>
                      <a:endParaRPr lang="en-US" dirty="0" smtClean="0"/>
                    </a:p>
                  </a:txBody>
                  <a:tcPr/>
                </a:tc>
                <a:tc>
                  <a:txBody>
                    <a:bodyPr/>
                    <a:lstStyle/>
                    <a:p>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Trcadlr</a:t>
                      </a:r>
                      <a:endParaRPr lang="en-US" dirty="0" smtClean="0"/>
                    </a:p>
                  </a:txBody>
                  <a:tcPr/>
                </a:tc>
                <a:tc>
                  <a:txBody>
                    <a:bodyPr/>
                    <a:lstStyle/>
                    <a:p>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Trcaxmi</a:t>
                      </a:r>
                      <a:endParaRPr lang="en-US" dirty="0" smtClean="0"/>
                    </a:p>
                  </a:txBody>
                  <a:tcPr/>
                </a:tc>
                <a:tc>
                  <a:txBody>
                    <a:bodyPr/>
                    <a:lstStyle/>
                    <a:p>
                      <a:r>
                        <a:rPr lang="en-US" dirty="0" smtClean="0"/>
                        <a:t>Trace Agent</a:t>
                      </a:r>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Trciovxmi</a:t>
                      </a:r>
                      <a:endParaRPr lang="en-US" dirty="0" smtClean="0"/>
                    </a:p>
                  </a:txBody>
                  <a:tcPr/>
                </a:tc>
                <a:tc>
                  <a:txBody>
                    <a:bodyPr/>
                    <a:lstStyle/>
                    <a:p>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Trcmxmi</a:t>
                      </a:r>
                      <a:endParaRPr lang="en-US" dirty="0" smtClean="0"/>
                    </a:p>
                  </a:txBody>
                  <a:tcPr/>
                </a:tc>
                <a:tc>
                  <a:txBody>
                    <a:bodyPr/>
                    <a:lstStyle/>
                    <a:p>
                      <a:r>
                        <a:rPr lang="en-US" dirty="0" smtClean="0"/>
                        <a:t>Trace</a:t>
                      </a:r>
                      <a:r>
                        <a:rPr lang="en-US" baseline="0" dirty="0" smtClean="0"/>
                        <a:t> Monitor</a:t>
                      </a:r>
                      <a:endParaRPr lang="en-US" dirty="0"/>
                    </a:p>
                  </a:txBody>
                  <a:tcPr/>
                </a:tc>
              </a:tr>
              <a:tr h="537197">
                <a:tc>
                  <a:txBody>
                    <a:bodyPr/>
                    <a:lstStyle/>
                    <a:p>
                      <a:r>
                        <a:rPr lang="en-US" dirty="0" err="1" smtClean="0"/>
                        <a:t>Trcnxmi</a:t>
                      </a:r>
                      <a:endParaRPr lang="en-US" dirty="0"/>
                    </a:p>
                  </a:txBody>
                  <a:tcPr/>
                </a:tc>
                <a:tc>
                  <a:txBody>
                    <a:bodyPr/>
                    <a:lstStyle/>
                    <a:p>
                      <a:r>
                        <a:rPr lang="en-US" dirty="0" smtClean="0"/>
                        <a:t>Trace Node</a:t>
                      </a:r>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Trcpxmi</a:t>
                      </a:r>
                      <a:endParaRPr lang="en-US" dirty="0" smtClean="0"/>
                    </a:p>
                  </a:txBody>
                  <a:tcPr/>
                </a:tc>
                <a:tc>
                  <a:txBody>
                    <a:bodyPr/>
                    <a:lstStyle/>
                    <a:p>
                      <a:r>
                        <a:rPr lang="en-US" dirty="0" smtClean="0"/>
                        <a:t>Trace Process</a:t>
                      </a:r>
                      <a:endParaRPr lang="en-US" dirty="0"/>
                    </a:p>
                  </a:txBody>
                  <a:tcPr/>
                </a:tc>
              </a:tr>
              <a:tr h="537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trcxml</a:t>
                      </a:r>
                      <a:endParaRPr lang="en-US" dirty="0" smtClean="0"/>
                    </a:p>
                  </a:txBody>
                  <a:tcPr/>
                </a:tc>
                <a:tc>
                  <a:txBody>
                    <a:bodyPr/>
                    <a:lstStyle/>
                    <a:p>
                      <a:r>
                        <a:rPr lang="en-US" dirty="0" smtClean="0"/>
                        <a:t>(Manual) Trace File</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Trace Files</a:t>
            </a:r>
            <a:endParaRPr lang="en-US" dirty="0"/>
          </a:p>
        </p:txBody>
      </p:sp>
      <p:sp>
        <p:nvSpPr>
          <p:cNvPr id="3" name="Content Placeholder 2"/>
          <p:cNvSpPr>
            <a:spLocks noGrp="1"/>
          </p:cNvSpPr>
          <p:nvPr>
            <p:ph idx="1"/>
          </p:nvPr>
        </p:nvSpPr>
        <p:spPr/>
        <p:txBody>
          <a:bodyPr/>
          <a:lstStyle/>
          <a:p>
            <a:r>
              <a:rPr lang="en-US" dirty="0" smtClean="0"/>
              <a:t>How? What</a:t>
            </a:r>
            <a:r>
              <a:rPr lang="en-US" dirty="0" smtClean="0"/>
              <a:t>? TODO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IPOT</a:t>
            </a:r>
            <a:endParaRPr lang="en-US" dirty="0"/>
          </a:p>
        </p:txBody>
      </p:sp>
      <p:sp>
        <p:nvSpPr>
          <p:cNvPr id="3" name="Content Placeholder 2"/>
          <p:cNvSpPr>
            <a:spLocks noGrp="1"/>
          </p:cNvSpPr>
          <p:nvPr>
            <p:ph idx="1"/>
          </p:nvPr>
        </p:nvSpPr>
        <p:spPr/>
        <p:txBody>
          <a:bodyPr>
            <a:normAutofit lnSpcReduction="10000"/>
          </a:bodyPr>
          <a:lstStyle/>
          <a:p>
            <a:r>
              <a:rPr lang="en-US" dirty="0" smtClean="0"/>
              <a:t>This tool identifies the root cause of poor performance observed during a test by round-trip response time decomposition. The response time is broken down into the times spent within each component in the system under test enabled by the included Tivoli ARM data collector. An updated Data Collection Infrastructure (DCI) version has been posted to run with Rational Performance Tester v6.1.2</a:t>
            </a:r>
            <a:r>
              <a:rPr lang="en-US"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IPOT</a:t>
            </a:r>
            <a:endParaRPr lang="en-US" dirty="0"/>
          </a:p>
        </p:txBody>
      </p:sp>
      <p:sp>
        <p:nvSpPr>
          <p:cNvPr id="3" name="Content Placeholder 2"/>
          <p:cNvSpPr>
            <a:spLocks noGrp="1"/>
          </p:cNvSpPr>
          <p:nvPr>
            <p:ph idx="1"/>
          </p:nvPr>
        </p:nvSpPr>
        <p:spPr/>
        <p:txBody>
          <a:bodyPr/>
          <a:lstStyle/>
          <a:p>
            <a:r>
              <a:rPr lang="en-US" dirty="0" smtClean="0"/>
              <a:t>Demo</a:t>
            </a:r>
          </a:p>
          <a:p>
            <a:pPr lvl="1"/>
            <a:r>
              <a:rPr lang="en-US" dirty="0" smtClean="0"/>
              <a:t>http</a:t>
            </a:r>
            <a:r>
              <a:rPr lang="en-US" dirty="0" smtClean="0"/>
              <a:t>://www3.software.ibm.com/ibmdl/pub/software/rational/web/demos/ipot_demo.html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TPTP</a:t>
            </a:r>
            <a:endParaRPr lang="en-US" dirty="0"/>
          </a:p>
        </p:txBody>
      </p:sp>
      <p:sp>
        <p:nvSpPr>
          <p:cNvPr id="3" name="Text Placeholder 2"/>
          <p:cNvSpPr>
            <a:spLocks noGrp="1"/>
          </p:cNvSpPr>
          <p:nvPr>
            <p:ph type="body" idx="1"/>
          </p:nvPr>
        </p:nvSpPr>
        <p:spPr/>
        <p:txBody>
          <a:bodyPr/>
          <a:lstStyle/>
          <a:p>
            <a:r>
              <a:rPr lang="en-US" dirty="0" smtClean="0"/>
              <a:t>Analyzing TPTP Source Code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t>TPTP 4.5.0 </a:t>
            </a:r>
            <a:r>
              <a:rPr lang="en-US" sz="2400" dirty="0" err="1" smtClean="0"/>
              <a:t>Javadoc</a:t>
            </a:r>
            <a:endParaRPr lang="en-US" sz="2400" dirty="0" smtClean="0"/>
          </a:p>
          <a:p>
            <a:pPr lvl="1"/>
            <a:r>
              <a:rPr lang="en-US" sz="2000" dirty="0" smtClean="0"/>
              <a:t>Monitoring Tools</a:t>
            </a:r>
          </a:p>
          <a:p>
            <a:pPr lvl="2"/>
            <a:r>
              <a:rPr lang="en-US" sz="1600" dirty="0" smtClean="0">
                <a:hlinkClick r:id="rId2"/>
              </a:rPr>
              <a:t>http://</a:t>
            </a:r>
            <a:r>
              <a:rPr lang="en-US" sz="1600" dirty="0" smtClean="0">
                <a:hlinkClick r:id="rId2"/>
              </a:rPr>
              <a:t>archive.eclipse.org/tptp/4.5.0/javadoc/Monitoring_Tools/public/index.html</a:t>
            </a:r>
            <a:endParaRPr lang="en-US" sz="1600" dirty="0" smtClean="0"/>
          </a:p>
          <a:p>
            <a:pPr lvl="1"/>
            <a:r>
              <a:rPr lang="en-US" sz="2000" dirty="0" err="1" smtClean="0"/>
              <a:t>Plaform</a:t>
            </a:r>
            <a:endParaRPr lang="en-US" sz="2000" dirty="0" smtClean="0"/>
          </a:p>
          <a:p>
            <a:pPr lvl="2"/>
            <a:r>
              <a:rPr lang="en-US" sz="1600" dirty="0" smtClean="0">
                <a:hlinkClick r:id="rId3"/>
              </a:rPr>
              <a:t>http://</a:t>
            </a:r>
            <a:r>
              <a:rPr lang="en-US" sz="1600" dirty="0" smtClean="0">
                <a:hlinkClick r:id="rId3"/>
              </a:rPr>
              <a:t>archive.eclipse.org/tptp/4.5.0/javadoc/Platform/public/index.html</a:t>
            </a:r>
            <a:r>
              <a:rPr lang="en-US" sz="1600" dirty="0" smtClean="0"/>
              <a:t> </a:t>
            </a:r>
          </a:p>
          <a:p>
            <a:pPr lvl="1"/>
            <a:r>
              <a:rPr lang="en-US" sz="2000" dirty="0" smtClean="0"/>
              <a:t>Testing Tools</a:t>
            </a:r>
          </a:p>
          <a:p>
            <a:pPr lvl="2"/>
            <a:r>
              <a:rPr lang="en-US" sz="1600" dirty="0" smtClean="0">
                <a:hlinkClick r:id="rId4"/>
              </a:rPr>
              <a:t>http://</a:t>
            </a:r>
            <a:r>
              <a:rPr lang="en-US" sz="1600" dirty="0" smtClean="0">
                <a:hlinkClick r:id="rId4"/>
              </a:rPr>
              <a:t>archive.eclipse.org/tptp/4.5.0/javadoc/Testing_Tools/public/index.html</a:t>
            </a:r>
            <a:r>
              <a:rPr lang="en-US" sz="1600" dirty="0" smtClean="0"/>
              <a:t> </a:t>
            </a:r>
            <a:endParaRPr lang="en-US" sz="1600" dirty="0" smtClean="0"/>
          </a:p>
          <a:p>
            <a:pPr lvl="1"/>
            <a:r>
              <a:rPr lang="en-US" sz="2000" dirty="0" smtClean="0"/>
              <a:t>Tracing and Profiling Tools</a:t>
            </a:r>
            <a:endParaRPr lang="en-US" sz="2000" dirty="0" smtClean="0"/>
          </a:p>
          <a:p>
            <a:pPr lvl="2"/>
            <a:r>
              <a:rPr lang="en-US" sz="1600" dirty="0" smtClean="0">
                <a:hlinkClick r:id="rId5"/>
              </a:rPr>
              <a:t>http</a:t>
            </a:r>
            <a:r>
              <a:rPr lang="en-US" sz="1600" dirty="0" smtClean="0">
                <a:hlinkClick r:id="rId5"/>
              </a:rPr>
              <a:t>://</a:t>
            </a:r>
            <a:r>
              <a:rPr lang="en-US" sz="1600" dirty="0" smtClean="0">
                <a:hlinkClick r:id="rId5"/>
              </a:rPr>
              <a:t>archive.eclipse.org/tptp/4.5.0/javadoc/Tracing_and_Profiling_Tools/public/index.html</a:t>
            </a:r>
            <a:endParaRPr lang="en-US" sz="1600" dirty="0" smtClean="0"/>
          </a:p>
          <a:p>
            <a:pPr lvl="1"/>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(Cont’d)</a:t>
            </a:r>
            <a:endParaRPr lang="en-US" dirty="0"/>
          </a:p>
        </p:txBody>
      </p:sp>
      <p:sp>
        <p:nvSpPr>
          <p:cNvPr id="3" name="Content Placeholder 2"/>
          <p:cNvSpPr>
            <a:spLocks noGrp="1"/>
          </p:cNvSpPr>
          <p:nvPr>
            <p:ph idx="1"/>
          </p:nvPr>
        </p:nvSpPr>
        <p:spPr/>
        <p:txBody>
          <a:bodyPr/>
          <a:lstStyle/>
          <a:p>
            <a:r>
              <a:rPr lang="en-US" sz="2400" dirty="0" smtClean="0"/>
              <a:t>Document Object Model (DOM) Level 3 Core Specification</a:t>
            </a:r>
          </a:p>
          <a:p>
            <a:pPr lvl="1"/>
            <a:r>
              <a:rPr lang="en-US" sz="2000" dirty="0" smtClean="0">
                <a:hlinkClick r:id="rId2"/>
              </a:rPr>
              <a:t>http://www.w3.org/TR/2004/REC-DOM-Level-3-Core-20040407/</a:t>
            </a:r>
            <a:endParaRPr lang="en-US" sz="2000" dirty="0" smtClean="0"/>
          </a:p>
          <a:p>
            <a:r>
              <a:rPr lang="en-US" sz="2400" dirty="0" smtClean="0"/>
              <a:t>org.w3g.dom </a:t>
            </a:r>
            <a:r>
              <a:rPr lang="en-US" sz="2400" dirty="0" err="1" smtClean="0"/>
              <a:t>Javadoc</a:t>
            </a:r>
            <a:r>
              <a:rPr lang="en-US" sz="2400" dirty="0" smtClean="0"/>
              <a:t> </a:t>
            </a:r>
          </a:p>
          <a:p>
            <a:pPr lvl="1"/>
            <a:r>
              <a:rPr lang="en-US" sz="2000" dirty="0" smtClean="0">
                <a:hlinkClick r:id="rId3"/>
              </a:rPr>
              <a:t>http://</a:t>
            </a:r>
            <a:r>
              <a:rPr lang="en-US" sz="2000" dirty="0" smtClean="0">
                <a:hlinkClick r:id="rId3"/>
              </a:rPr>
              <a:t>java.sun.com/javase/6/docs/api/org/w3c/dom/package-summary.html</a:t>
            </a:r>
            <a:endParaRPr lang="en-US" sz="20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Comparing </a:t>
            </a:r>
            <a:r>
              <a:rPr lang="en-US" dirty="0" smtClean="0"/>
              <a:t>Trace data from RPT and TPTP</a:t>
            </a: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Start the Plant web application (AppSrv02, 9083, 9063)</a:t>
            </a:r>
          </a:p>
          <a:p>
            <a:pPr marL="514350" indent="-514350">
              <a:buFont typeface="+mj-lt"/>
              <a:buAutoNum type="arabicPeriod"/>
            </a:pPr>
            <a:r>
              <a:rPr lang="en-US" dirty="0" smtClean="0"/>
              <a:t>Setup the environment for RPT profiling </a:t>
            </a:r>
          </a:p>
          <a:p>
            <a:pPr marL="514350" indent="-514350">
              <a:buFont typeface="+mj-lt"/>
              <a:buAutoNum type="arabicPeriod"/>
            </a:pPr>
            <a:r>
              <a:rPr lang="en-US" dirty="0" smtClean="0"/>
              <a:t>Create a performance test suite for the Plant web application.</a:t>
            </a:r>
          </a:p>
          <a:p>
            <a:pPr marL="514350" indent="-514350">
              <a:buFont typeface="+mj-lt"/>
              <a:buAutoNum type="arabicPeriod"/>
            </a:pPr>
            <a:r>
              <a:rPr lang="en-US" dirty="0" smtClean="0"/>
              <a:t>Run the performance test suite by RPT while collecting profiling data by RPT. The profiling data is stored in a local </a:t>
            </a:r>
            <a:r>
              <a:rPr lang="en-US" dirty="0" err="1" smtClean="0"/>
              <a:t>trcxml</a:t>
            </a:r>
            <a:r>
              <a:rPr lang="en-US" dirty="0" smtClean="0"/>
              <a:t> file (t1_rpt.trcxml)</a:t>
            </a:r>
          </a:p>
          <a:p>
            <a:pPr marL="514350" indent="-514350">
              <a:buFont typeface="+mj-lt"/>
              <a:buAutoNum type="arabicPeriod"/>
            </a:pPr>
            <a:r>
              <a:rPr lang="en-US" dirty="0" smtClean="0"/>
              <a:t>Restart the Plant web application (after </a:t>
            </a:r>
            <a:r>
              <a:rPr lang="en-US" dirty="0" err="1" smtClean="0"/>
              <a:t>uninstrumentation</a:t>
            </a:r>
            <a:r>
              <a:rPr lang="en-US" dirty="0" smtClean="0"/>
              <a:t>)</a:t>
            </a:r>
          </a:p>
          <a:p>
            <a:pPr marL="514350" indent="-514350">
              <a:buFont typeface="+mj-lt"/>
              <a:buAutoNum type="arabicPeriod"/>
            </a:pPr>
            <a:r>
              <a:rPr lang="en-US" dirty="0" smtClean="0"/>
              <a:t>Setup the environment for TPTP profiling </a:t>
            </a:r>
          </a:p>
          <a:p>
            <a:pPr marL="514350" indent="-514350">
              <a:buFont typeface="+mj-lt"/>
              <a:buAutoNum type="arabicPeriod"/>
            </a:pPr>
            <a:r>
              <a:rPr lang="en-US" dirty="0" smtClean="0"/>
              <a:t>Run the performance test suite by RPT while collecting profiling data by TPTP. The profiling data is stored in a local </a:t>
            </a:r>
            <a:r>
              <a:rPr lang="en-US" dirty="0" err="1" smtClean="0"/>
              <a:t>trcxml</a:t>
            </a:r>
            <a:r>
              <a:rPr lang="en-US" dirty="0" smtClean="0"/>
              <a:t> file (t1_tptp.trcxml)</a:t>
            </a:r>
          </a:p>
          <a:p>
            <a:pPr marL="514350" indent="-514350">
              <a:buFont typeface="+mj-lt"/>
              <a:buAutoNum type="arabicPeriod"/>
            </a:pPr>
            <a:r>
              <a:rPr lang="en-US" dirty="0" smtClean="0"/>
              <a:t>Compare t1_rpt.trcxml and t1_tptp.trcxml to figure out the difference.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TPTP </a:t>
            </a:r>
            <a:r>
              <a:rPr lang="en-US" dirty="0" smtClean="0"/>
              <a:t>CVS Repository</a:t>
            </a:r>
            <a:endParaRPr lang="en-US" dirty="0"/>
          </a:p>
        </p:txBody>
      </p:sp>
      <p:sp>
        <p:nvSpPr>
          <p:cNvPr id="5" name="Content Placeholder 4"/>
          <p:cNvSpPr>
            <a:spLocks noGrp="1"/>
          </p:cNvSpPr>
          <p:nvPr>
            <p:ph idx="1"/>
          </p:nvPr>
        </p:nvSpPr>
        <p:spPr/>
        <p:txBody>
          <a:bodyPr/>
          <a:lstStyle/>
          <a:p>
            <a:r>
              <a:rPr lang="en-US" sz="2400" dirty="0" smtClean="0"/>
              <a:t>TPTP (The Latest Source) CVS Repository</a:t>
            </a:r>
          </a:p>
          <a:p>
            <a:pPr lvl="1"/>
            <a:r>
              <a:rPr lang="en-US" sz="2000" dirty="0" smtClean="0"/>
              <a:t>:</a:t>
            </a:r>
            <a:r>
              <a:rPr lang="en-US" sz="2000" dirty="0" err="1" smtClean="0"/>
              <a:t>pserver:anonymous@dev.eclipse.org</a:t>
            </a:r>
            <a:r>
              <a:rPr lang="en-US" sz="2000" dirty="0" smtClean="0"/>
              <a:t>:/</a:t>
            </a:r>
            <a:r>
              <a:rPr lang="en-US" sz="2000" dirty="0" err="1" smtClean="0"/>
              <a:t>cvsroot</a:t>
            </a:r>
            <a:r>
              <a:rPr lang="en-US" sz="2000" dirty="0" smtClean="0"/>
              <a:t>/</a:t>
            </a:r>
            <a:r>
              <a:rPr lang="en-US" sz="2000" dirty="0" err="1" smtClean="0"/>
              <a:t>tptp</a:t>
            </a:r>
            <a:endParaRPr lang="en-US" sz="2000"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TPTP UI</a:t>
            </a:r>
            <a:endParaRPr lang="en-US" dirty="0"/>
          </a:p>
        </p:txBody>
      </p:sp>
      <p:sp>
        <p:nvSpPr>
          <p:cNvPr id="5" name="Content Placeholder 4"/>
          <p:cNvSpPr>
            <a:spLocks noGrp="1"/>
          </p:cNvSpPr>
          <p:nvPr>
            <p:ph idx="1"/>
          </p:nvPr>
        </p:nvSpPr>
        <p:spPr/>
        <p:txBody>
          <a:bodyPr>
            <a:normAutofit/>
          </a:bodyPr>
          <a:lstStyle/>
          <a:p>
            <a:r>
              <a:rPr lang="en-US" sz="2400" dirty="0" err="1" smtClean="0"/>
              <a:t>Plugin</a:t>
            </a:r>
            <a:r>
              <a:rPr lang="en-US" sz="2400" dirty="0" smtClean="0"/>
              <a:t>: /</a:t>
            </a:r>
            <a:r>
              <a:rPr lang="en-US" sz="2400" dirty="0" err="1" smtClean="0"/>
              <a:t>org.eclipse.hyades.trace.ui</a:t>
            </a:r>
            <a:endParaRPr lang="en-US" sz="2400" dirty="0" smtClean="0"/>
          </a:p>
          <a:p>
            <a:pPr lvl="1"/>
            <a:r>
              <a:rPr lang="en-US" sz="2000" dirty="0" smtClean="0"/>
              <a:t>Class name: </a:t>
            </a:r>
            <a:r>
              <a:rPr lang="en-US" sz="2000" dirty="0" err="1" smtClean="0">
                <a:latin typeface="Courier New" pitchFamily="49" charset="0"/>
                <a:cs typeface="Courier New" pitchFamily="49" charset="0"/>
              </a:rPr>
              <a:t>org.eclipse.hyades.trace.internal.ui.PDProjectExplorer</a:t>
            </a:r>
            <a:r>
              <a:rPr lang="en-US" sz="2000" dirty="0" smtClean="0"/>
              <a:t> </a:t>
            </a:r>
            <a:r>
              <a:rPr lang="en-US" sz="2000" dirty="0" smtClean="0">
                <a:solidFill>
                  <a:schemeClr val="accent5">
                    <a:lumMod val="75000"/>
                  </a:schemeClr>
                </a:solidFill>
              </a:rPr>
              <a:t>(“Profiling Monitor” </a:t>
            </a:r>
            <a:r>
              <a:rPr lang="en-US" sz="2000" dirty="0" err="1" smtClean="0">
                <a:solidFill>
                  <a:schemeClr val="accent5">
                    <a:lumMod val="75000"/>
                  </a:schemeClr>
                </a:solidFill>
              </a:rPr>
              <a:t>viewpart</a:t>
            </a:r>
            <a:r>
              <a:rPr lang="en-US" sz="2000" dirty="0" smtClean="0">
                <a:solidFill>
                  <a:schemeClr val="accent5">
                    <a:lumMod val="75000"/>
                  </a:schemeClr>
                </a:solidFill>
              </a:rPr>
              <a:t>)</a:t>
            </a:r>
          </a:p>
          <a:p>
            <a:pPr lvl="1"/>
            <a:endParaRPr lang="en-US" sz="2000" dirty="0"/>
          </a:p>
        </p:txBody>
      </p:sp>
      <p:pic>
        <p:nvPicPr>
          <p:cNvPr id="6" name="Picture 2"/>
          <p:cNvPicPr>
            <a:picLocks noChangeAspect="1" noChangeArrowheads="1"/>
          </p:cNvPicPr>
          <p:nvPr/>
        </p:nvPicPr>
        <p:blipFill>
          <a:blip r:embed="rId2" cstate="print"/>
          <a:srcRect/>
          <a:stretch>
            <a:fillRect/>
          </a:stretch>
        </p:blipFill>
        <p:spPr bwMode="auto">
          <a:xfrm>
            <a:off x="1752600" y="3200400"/>
            <a:ext cx="4646054" cy="1981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TPTP UI</a:t>
            </a:r>
            <a:endParaRPr lang="en-US" dirty="0"/>
          </a:p>
        </p:txBody>
      </p:sp>
      <p:sp>
        <p:nvSpPr>
          <p:cNvPr id="5" name="Content Placeholder 4"/>
          <p:cNvSpPr>
            <a:spLocks noGrp="1"/>
          </p:cNvSpPr>
          <p:nvPr>
            <p:ph idx="1"/>
          </p:nvPr>
        </p:nvSpPr>
        <p:spPr/>
        <p:txBody>
          <a:bodyPr>
            <a:normAutofit/>
          </a:bodyPr>
          <a:lstStyle/>
          <a:p>
            <a:r>
              <a:rPr lang="en-US" sz="2400" dirty="0" err="1" smtClean="0"/>
              <a:t>Plugin</a:t>
            </a:r>
            <a:r>
              <a:rPr lang="en-US" sz="2400" dirty="0" smtClean="0"/>
              <a:t>: /</a:t>
            </a:r>
            <a:r>
              <a:rPr lang="en-US" sz="2400" dirty="0" err="1" smtClean="0"/>
              <a:t>org.eclipse.hyades.trace.ui</a:t>
            </a:r>
            <a:endParaRPr lang="en-US" sz="2400" dirty="0" smtClean="0"/>
          </a:p>
          <a:p>
            <a:pPr lvl="1"/>
            <a:r>
              <a:rPr lang="en-US" sz="2000" dirty="0" smtClean="0"/>
              <a:t>Class name: </a:t>
            </a:r>
            <a:r>
              <a:rPr lang="en-US" sz="2000" dirty="0" err="1" smtClean="0">
                <a:latin typeface="Courier New" pitchFamily="49" charset="0"/>
                <a:cs typeface="Courier New" pitchFamily="49" charset="0"/>
              </a:rPr>
              <a:t>org.eclipse.hyades.trace.ui.internal.wizard</a:t>
            </a:r>
            <a:r>
              <a:rPr lang="en-US" sz="2000" dirty="0" smtClean="0">
                <a:latin typeface="Courier New" pitchFamily="49" charset="0"/>
                <a:cs typeface="Courier New" pitchFamily="49" charset="0"/>
              </a:rPr>
              <a:t>. ImportTracePage1 </a:t>
            </a:r>
            <a:r>
              <a:rPr lang="en-US" sz="2000" dirty="0" smtClean="0">
                <a:solidFill>
                  <a:schemeClr val="accent5">
                    <a:lumMod val="75000"/>
                  </a:schemeClr>
                </a:solidFill>
              </a:rPr>
              <a:t>(“Profiling File” wizard page) </a:t>
            </a:r>
          </a:p>
          <a:p>
            <a:pPr lvl="1"/>
            <a:endParaRPr lang="en-US" sz="2000" dirty="0"/>
          </a:p>
        </p:txBody>
      </p:sp>
      <p:pic>
        <p:nvPicPr>
          <p:cNvPr id="4098" name="Picture 2"/>
          <p:cNvPicPr>
            <a:picLocks noChangeAspect="1" noChangeArrowheads="1"/>
          </p:cNvPicPr>
          <p:nvPr/>
        </p:nvPicPr>
        <p:blipFill>
          <a:blip r:embed="rId2" cstate="print"/>
          <a:srcRect/>
          <a:stretch>
            <a:fillRect/>
          </a:stretch>
        </p:blipFill>
        <p:spPr bwMode="auto">
          <a:xfrm>
            <a:off x="2514600" y="3168869"/>
            <a:ext cx="4114800" cy="368913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TPTP UI </a:t>
            </a:r>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2679101" y="1143001"/>
            <a:ext cx="3728648" cy="526732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Trace.dtd</a:t>
            </a:r>
            <a:endParaRPr lang="en-US" dirty="0"/>
          </a:p>
        </p:txBody>
      </p:sp>
      <p:sp>
        <p:nvSpPr>
          <p:cNvPr id="3" name="Content Placeholder 2"/>
          <p:cNvSpPr>
            <a:spLocks noGrp="1"/>
          </p:cNvSpPr>
          <p:nvPr>
            <p:ph idx="1"/>
          </p:nvPr>
        </p:nvSpPr>
        <p:spPr/>
        <p:txBody>
          <a:bodyPr/>
          <a:lstStyle/>
          <a:p>
            <a:r>
              <a:rPr lang="en-US" dirty="0" smtClean="0">
                <a:hlinkClick r:id="rId2"/>
              </a:rPr>
              <a:t>http://www.eclipse.org/tptp/platform/documents/resources/profilingspec/trace.dtd.html</a:t>
            </a:r>
            <a:endParaRPr lang="en-US" dirty="0" smtClean="0"/>
          </a:p>
          <a:p>
            <a:endParaRPr lang="en-US" dirty="0" smtClean="0"/>
          </a:p>
          <a:p>
            <a:endParaRPr lang="en-US" dirty="0" smtClean="0"/>
          </a:p>
          <a:p>
            <a:pPr>
              <a:buNone/>
            </a:pPr>
            <a:r>
              <a:rPr lang="en-US" dirty="0" smtClean="0"/>
              <a:t>…</a:t>
            </a:r>
          </a:p>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57200" y="2667000"/>
            <a:ext cx="8486775" cy="14001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a:t>
            </a:r>
            <a:r>
              <a:rPr lang="en-US" dirty="0" smtClean="0"/>
              <a:t>Trace File</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457200" y="1600200"/>
            <a:ext cx="8229600" cy="41559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Trace files in EMF</a:t>
            </a: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838200" y="1638300"/>
            <a:ext cx="3495675" cy="3619500"/>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267200" y="1600200"/>
            <a:ext cx="3486150" cy="3524250"/>
          </a:xfrm>
          <a:prstGeom prst="rect">
            <a:avLst/>
          </a:prstGeom>
          <a:noFill/>
          <a:ln w="9525">
            <a:noFill/>
            <a:miter lim="800000"/>
            <a:headEnd/>
            <a:tailEnd/>
          </a:ln>
        </p:spPr>
      </p:pic>
      <p:sp>
        <p:nvSpPr>
          <p:cNvPr id="9" name="Rounded Rectangle 8"/>
          <p:cNvSpPr/>
          <p:nvPr/>
        </p:nvSpPr>
        <p:spPr>
          <a:xfrm>
            <a:off x="2286000" y="4114800"/>
            <a:ext cx="5334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0" y="36576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715000" y="2514600"/>
            <a:ext cx="4572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715000" y="16002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715000" y="2362200"/>
            <a:ext cx="5334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16045</TotalTime>
  <Words>427</Words>
  <Application>Microsoft Office PowerPoint</Application>
  <PresentationFormat>On-screen Show (4:3)</PresentationFormat>
  <Paragraphs>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PerfTest:  Implementation</vt:lpstr>
      <vt:lpstr>TPTP</vt:lpstr>
      <vt:lpstr>TPTP CVS Repository</vt:lpstr>
      <vt:lpstr>TPTP UI</vt:lpstr>
      <vt:lpstr>TPTP UI</vt:lpstr>
      <vt:lpstr>TPTP UI </vt:lpstr>
      <vt:lpstr>Trace.dtd</vt:lpstr>
      <vt:lpstr>An Example of Trace File</vt:lpstr>
      <vt:lpstr>Analyzing Trace files in EMF</vt:lpstr>
      <vt:lpstr>Loading Trace.dtd</vt:lpstr>
      <vt:lpstr>Loading Trace.dtd (Cont’d)</vt:lpstr>
      <vt:lpstr>Importing Trace Files (from NUO)</vt:lpstr>
      <vt:lpstr>Importing Trace Files (from NUO)</vt:lpstr>
      <vt:lpstr>Transaction Console (from NUO)</vt:lpstr>
      <vt:lpstr>Transaction (from NUO)</vt:lpstr>
      <vt:lpstr>File extensions</vt:lpstr>
      <vt:lpstr>Analyzing Trace Files</vt:lpstr>
      <vt:lpstr>IPOT</vt:lpstr>
      <vt:lpstr>IPOT</vt:lpstr>
      <vt:lpstr>References</vt:lpstr>
      <vt:lpstr>References (Cont’d)</vt:lpstr>
      <vt:lpstr>Comparing Trace data from RPT and TPTP</vt:lpstr>
      <vt:lpstr>Slide 23</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PerfTest: Application Monitoring</dc:title>
  <dc:creator>Yoonki Song</dc:creator>
  <cp:lastModifiedBy>Yoonki Song</cp:lastModifiedBy>
  <cp:revision>1501</cp:revision>
  <dcterms:created xsi:type="dcterms:W3CDTF">2009-09-22T19:36:57Z</dcterms:created>
  <dcterms:modified xsi:type="dcterms:W3CDTF">2009-10-08T04:49:07Z</dcterms:modified>
</cp:coreProperties>
</file>