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35"/>
  </p:notesMasterIdLst>
  <p:handoutMasterIdLst>
    <p:handoutMasterId r:id="rId36"/>
  </p:handoutMasterIdLst>
  <p:sldIdLst>
    <p:sldId id="302" r:id="rId5"/>
    <p:sldId id="378" r:id="rId6"/>
    <p:sldId id="379" r:id="rId7"/>
    <p:sldId id="381" r:id="rId8"/>
    <p:sldId id="377" r:id="rId9"/>
    <p:sldId id="307" r:id="rId10"/>
    <p:sldId id="364" r:id="rId11"/>
    <p:sldId id="418" r:id="rId12"/>
    <p:sldId id="402" r:id="rId13"/>
    <p:sldId id="406" r:id="rId14"/>
    <p:sldId id="368" r:id="rId15"/>
    <p:sldId id="420" r:id="rId16"/>
    <p:sldId id="419" r:id="rId17"/>
    <p:sldId id="369" r:id="rId18"/>
    <p:sldId id="385" r:id="rId19"/>
    <p:sldId id="407" r:id="rId20"/>
    <p:sldId id="382" r:id="rId21"/>
    <p:sldId id="386" r:id="rId22"/>
    <p:sldId id="391" r:id="rId23"/>
    <p:sldId id="387" r:id="rId24"/>
    <p:sldId id="392" r:id="rId25"/>
    <p:sldId id="412" r:id="rId26"/>
    <p:sldId id="411" r:id="rId27"/>
    <p:sldId id="413" r:id="rId28"/>
    <p:sldId id="414" r:id="rId29"/>
    <p:sldId id="394" r:id="rId30"/>
    <p:sldId id="398" r:id="rId31"/>
    <p:sldId id="417" r:id="rId32"/>
    <p:sldId id="405" r:id="rId33"/>
    <p:sldId id="416" r:id="rId3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CD2D"/>
    <a:srgbClr val="F1C283"/>
    <a:srgbClr val="CF6A3D"/>
    <a:srgbClr val="9C42E6"/>
    <a:srgbClr val="B87DF3"/>
    <a:srgbClr val="CE7E5A"/>
    <a:srgbClr val="D1943B"/>
    <a:srgbClr val="F8F57B"/>
    <a:srgbClr val="D5B95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8" autoAdjust="0"/>
    <p:restoredTop sz="88235" autoAdjust="0"/>
  </p:normalViewPr>
  <p:slideViewPr>
    <p:cSldViewPr snapToGrid="0">
      <p:cViewPr>
        <p:scale>
          <a:sx n="100" d="100"/>
          <a:sy n="100" d="100"/>
        </p:scale>
        <p:origin x="-1212" y="-90"/>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6" d="100"/>
          <a:sy n="86" d="100"/>
        </p:scale>
        <p:origin x="-227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8/14/2009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8/14/2009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37B1C-AD8A-4944-B7B9-B14865016608}" type="slidenum">
              <a:rPr lang="en-US"/>
              <a:pPr/>
              <a:t>29</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smtClean="0">
                <a:sym typeface="Wingdings" pitchFamily="2" charset="2"/>
              </a:rPr>
              <a:t> Q:</a:t>
            </a:r>
            <a:r>
              <a:rPr lang="en-US" baseline="0" dirty="0" smtClean="0">
                <a:sym typeface="Wingdings" pitchFamily="2" charset="2"/>
              </a:rPr>
              <a:t> Do we need to talk about assertions in the PUTs? May be it is worth to mention that we are currently interested in regression tests rather than assertions in PUTs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Mention</a:t>
            </a:r>
            <a:r>
              <a:rPr lang="en-US" baseline="0" dirty="0" smtClean="0"/>
              <a:t> more details about traces like how they look? </a:t>
            </a:r>
            <a:endParaRPr lang="en-US" dirty="0" smtClean="0"/>
          </a:p>
          <a:p>
            <a:r>
              <a:rPr lang="en-US" dirty="0" smtClean="0"/>
              <a:t>Currently, PUTs are designed</a:t>
            </a:r>
            <a:r>
              <a:rPr lang="en-US" baseline="0" dirty="0" smtClean="0"/>
              <a:t> to take only primitive types as arguments. In future, we plan to transform so that PUTs can take non-primitive types also as arguments.. The existing tests mainly exercise happy paths, but our generated tests exercise all paths…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37B1C-AD8A-4944-B7B9-B14865016608}" type="slidenum">
              <a:rPr lang="en-US"/>
              <a:pPr/>
              <a:t>2</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smtClean="0"/>
              <a:t>Unit</a:t>
            </a:r>
            <a:r>
              <a:rPr lang="en-US" baseline="0" dirty="0" smtClean="0"/>
              <a:t> tests are good, but how can we improve. Immediate thing comes here is..to make primitive types as parameters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seen in practice..because</a:t>
            </a:r>
            <a:r>
              <a:rPr lang="en-US" baseline="0" dirty="0" smtClean="0"/>
              <a:t> of loops that may lead to infinite paths.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37B1C-AD8A-4944-B7B9-B14865016608}" type="slidenum">
              <a:rPr lang="en-US"/>
              <a:pPr/>
              <a:t>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-&gt; Currently, PUTs are designed</a:t>
            </a:r>
            <a:r>
              <a:rPr lang="en-US" baseline="0" dirty="0" smtClean="0"/>
              <a:t> to take only primitive types as arguments. In future, we plan to transform so that PUTs can take non-primitive types also as arguments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29786"/>
          </a:xfrm>
        </p:spPr>
        <p:txBody>
          <a:bodyPr/>
          <a:lstStyle>
            <a:lvl1pPr>
              <a:lnSpc>
                <a:spcPct val="90000"/>
              </a:lnSpc>
              <a:defRPr sz="2800" baseline="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a:latin typeface="Calibri" pitchFamily="34" charset="0"/>
              </a:defRPr>
            </a:lvl1pPr>
          </a:lstStyle>
          <a:p>
            <a:r>
              <a:rPr lang="en-US" dirty="0" smtClean="0"/>
              <a:t>Z3: An Efficient SMT Solver</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Calibri" pitchFamily="34" charset="0"/>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
        <p:nvSpPr>
          <p:cNvPr id="5" name="Footer Placeholder 4"/>
          <p:cNvSpPr>
            <a:spLocks noGrp="1"/>
          </p:cNvSpPr>
          <p:nvPr>
            <p:ph type="ftr" sz="quarter" idx="10"/>
          </p:nvPr>
        </p:nvSpPr>
        <p:spPr/>
        <p:txBody>
          <a:bodyPr/>
          <a:lstStyle/>
          <a:p>
            <a:r>
              <a:rPr lang="en-US" dirty="0" smtClean="0"/>
              <a:t>Z3: An Efficient SMT Solver</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smtClean="0"/>
              <a:t>Z3: An Efficient SMT Solver</a:t>
            </a:r>
            <a:endParaRPr lang="en-US" dirty="0"/>
          </a:p>
        </p:txBody>
      </p:sp>
    </p:spTree>
  </p:cSld>
  <p:clrMap bg1="dk1" tx1="lt1" bg2="dk2" tx2="lt2" accent1="accent1" accent2="accent2" accent3="accent3" accent4="accent4" accent5="accent5" accent6="accent6" hlink="hlink" folHlink="folHlink"/>
  <p:sldLayoutIdLst>
    <p:sldLayoutId id="2147483683" r:id="rId1"/>
    <p:sldLayoutId id="2147483681" r:id="rId2"/>
    <p:sldLayoutId id="2147483692"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hdr="0" ftr="0" dt="0"/>
  <p:txStyles>
    <p:titleStyle>
      <a:lvl1pPr algn="l" defTabSz="91277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hyperlink" Target="report.html" TargetMode="External"/><Relationship Id="rId4" Type="http://schemas.openxmlformats.org/officeDocument/2006/relationships/hyperlink" Target="BaseCov.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mergedcov.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hyperlink" Target="NoSandBox.jp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ergedcov-Final.htm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exceptions.html"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ergedcov-Final.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838200"/>
            <a:ext cx="9144000" cy="5676900"/>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dirty="0" smtClean="0">
                <a:ln>
                  <a:noFill/>
                </a:ln>
                <a:solidFill>
                  <a:schemeClr val="tx1">
                    <a:lumMod val="50000"/>
                    <a:lumOff val="50000"/>
                  </a:schemeClr>
                </a:solidFill>
                <a:effectLst/>
                <a:uLnTx/>
                <a:uFillTx/>
                <a:latin typeface="+mj-lt"/>
                <a:ea typeface="+mj-ea"/>
                <a:cs typeface="+mj-cs"/>
              </a:rPr>
              <a:t/>
            </a:r>
            <a:br>
              <a:rPr kumimoji="0" lang="en-US" sz="4000" b="0" i="0" u="none" strike="noStrike" kern="0" cap="none" spc="0" normalizeH="0" baseline="0" noProof="0" dirty="0" smtClean="0">
                <a:ln>
                  <a:noFill/>
                </a:ln>
                <a:solidFill>
                  <a:schemeClr val="tx1">
                    <a:lumMod val="50000"/>
                    <a:lumOff val="50000"/>
                  </a:schemeClr>
                </a:solidFill>
                <a:effectLst/>
                <a:uLnTx/>
                <a:uFillTx/>
                <a:latin typeface="+mj-lt"/>
                <a:ea typeface="+mj-ea"/>
                <a:cs typeface="+mj-cs"/>
              </a:rPr>
            </a:br>
            <a:r>
              <a:rPr kumimoji="0" lang="en-US" sz="4000" b="0" i="0" u="none" strike="noStrike" kern="0" cap="none" spc="0" normalizeH="0" baseline="0" noProof="0" dirty="0" smtClean="0">
                <a:ln>
                  <a:noFill/>
                </a:ln>
                <a:solidFill>
                  <a:srgbClr val="090F14"/>
                </a:solidFill>
                <a:effectLst/>
                <a:uLnTx/>
                <a:uFillTx/>
                <a:latin typeface="+mj-lt"/>
                <a:ea typeface="+mj-ea"/>
                <a:cs typeface="+mj-cs"/>
              </a:rPr>
              <a:t>Mining Gigabytes</a:t>
            </a:r>
            <a:r>
              <a:rPr kumimoji="0" lang="en-US" sz="4000" b="0" i="0" u="none" strike="noStrike" kern="0" cap="none" spc="0" normalizeH="0" noProof="0" dirty="0" smtClean="0">
                <a:ln>
                  <a:noFill/>
                </a:ln>
                <a:solidFill>
                  <a:srgbClr val="090F14"/>
                </a:solidFill>
                <a:effectLst/>
                <a:uLnTx/>
                <a:uFillTx/>
                <a:latin typeface="+mj-lt"/>
                <a:ea typeface="+mj-ea"/>
                <a:cs typeface="+mj-cs"/>
              </a:rPr>
              <a:t> of Dynamic Traces for Test Generation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mj-lt"/>
                <a:ea typeface="+mj-ea"/>
                <a:cs typeface="+mj-cs"/>
              </a:rPr>
              <a:t/>
            </a:r>
            <a:br>
              <a:rPr kumimoji="0" lang="en-US" sz="2800" b="0" i="0" u="none" strike="noStrike" kern="0" cap="none" spc="0" normalizeH="0" baseline="0" noProof="0" dirty="0" smtClean="0">
                <a:ln>
                  <a:noFill/>
                </a:ln>
                <a:solidFill>
                  <a:schemeClr val="tx1"/>
                </a:solidFill>
                <a:effectLst/>
                <a:uLnTx/>
                <a:uFillTx/>
                <a:latin typeface="+mj-lt"/>
                <a:ea typeface="+mj-ea"/>
                <a:cs typeface="+mj-cs"/>
              </a:rPr>
            </a:br>
            <a:r>
              <a:rPr kumimoji="0" lang="en-US" sz="2800" i="0" u="none" strike="noStrike" kern="0" cap="none" normalizeH="0" baseline="0" noProof="0" dirty="0" smtClean="0">
                <a:ln>
                  <a:noFill/>
                </a:ln>
                <a:solidFill>
                  <a:srgbClr val="090F14"/>
                </a:solidFill>
                <a:effectLst/>
                <a:uLnTx/>
                <a:uFillTx/>
                <a:latin typeface="+mj-lt"/>
                <a:ea typeface="+mj-ea"/>
                <a:cs typeface="+mj-cs"/>
              </a:rPr>
              <a:t>Suresh Thummalapenta</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kern="0" dirty="0" smtClean="0">
                <a:solidFill>
                  <a:srgbClr val="090F14"/>
                </a:solidFill>
                <a:latin typeface="+mj-lt"/>
                <a:ea typeface="+mj-ea"/>
                <a:cs typeface="+mj-cs"/>
              </a:rPr>
              <a:t>North Carolina State University</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i="0" u="none" strike="noStrike" kern="0" cap="none" normalizeH="0" baseline="0" noProof="0" dirty="0" smtClean="0">
              <a:ln>
                <a:noFill/>
              </a:ln>
              <a:solidFill>
                <a:srgbClr val="090F14"/>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kern="0" dirty="0" smtClean="0">
                <a:solidFill>
                  <a:srgbClr val="090F14"/>
                </a:solidFill>
                <a:latin typeface="+mj-lt"/>
                <a:ea typeface="+mj-ea"/>
                <a:cs typeface="+mj-cs"/>
              </a:rPr>
              <a:t>Peli de Halleux and Nikolai Tillmann</a:t>
            </a:r>
            <a:endParaRPr kumimoji="0" lang="en-US" sz="2800" i="0" u="none" strike="noStrike" kern="0" cap="none" normalizeH="0" baseline="0" noProof="0" dirty="0" smtClean="0">
              <a:ln>
                <a:noFill/>
              </a:ln>
              <a:solidFill>
                <a:srgbClr val="090F14"/>
              </a:solidFill>
              <a:effectLst/>
              <a:uLnTx/>
              <a:uFillTx/>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normalizeH="0" baseline="0" noProof="0" dirty="0" smtClean="0">
                <a:ln>
                  <a:noFill/>
                </a:ln>
                <a:solidFill>
                  <a:srgbClr val="090F14"/>
                </a:solidFill>
                <a:effectLst/>
                <a:uLnTx/>
                <a:uFillTx/>
                <a:latin typeface="+mj-lt"/>
                <a:ea typeface="+mj-ea"/>
                <a:cs typeface="+mj-cs"/>
              </a:rPr>
              <a:t>Microsoft Research</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US" sz="2800" kern="0" dirty="0" smtClean="0">
              <a:solidFill>
                <a:srgbClr val="090F14"/>
              </a:solidFill>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normalizeH="0" baseline="0" noProof="0" dirty="0" smtClean="0">
                <a:ln>
                  <a:noFill/>
                </a:ln>
                <a:solidFill>
                  <a:srgbClr val="090F14"/>
                </a:solidFill>
                <a:effectLst/>
                <a:uLnTx/>
                <a:uFillTx/>
                <a:latin typeface="+mj-lt"/>
                <a:ea typeface="+mj-ea"/>
                <a:cs typeface="+mj-cs"/>
              </a:rPr>
              <a:t>Scott Wadsworth</a:t>
            </a:r>
          </a:p>
          <a:p>
            <a:pPr lvl="0" algn="ctr" defTabSz="914400" fontAlgn="base">
              <a:spcBef>
                <a:spcPct val="0"/>
              </a:spcBef>
              <a:spcAft>
                <a:spcPct val="0"/>
              </a:spcAft>
              <a:defRPr/>
            </a:pPr>
            <a:r>
              <a:rPr lang="en-US" sz="2800" kern="0" dirty="0" smtClean="0">
                <a:solidFill>
                  <a:srgbClr val="090F14"/>
                </a:solidFill>
                <a:latin typeface="+mj-lt"/>
                <a:ea typeface="+mj-ea"/>
                <a:cs typeface="+mj-cs"/>
              </a:rPr>
              <a:t>Microsoft</a:t>
            </a:r>
            <a:endParaRPr kumimoji="0" lang="en-US" sz="2800" b="0" i="0" u="none" strike="noStrike" kern="0" cap="none" normalizeH="0" baseline="0" noProof="0" dirty="0" smtClean="0">
              <a:ln>
                <a:noFill/>
              </a:ln>
              <a:solidFill>
                <a:srgbClr val="090F14"/>
              </a:solidFill>
              <a:effectLst/>
              <a:uLnTx/>
              <a:uFillTx/>
              <a:latin typeface="+mj-lt"/>
              <a:ea typeface="+mj-ea"/>
              <a:cs typeface="+mj-cs"/>
            </a:endParaRPr>
          </a:p>
        </p:txBody>
      </p:sp>
      <p:pic>
        <p:nvPicPr>
          <p:cNvPr id="3" name="Picture 2" descr="reportlogo.png"/>
          <p:cNvPicPr>
            <a:picLocks noChangeAspect="1"/>
          </p:cNvPicPr>
          <p:nvPr/>
        </p:nvPicPr>
        <p:blipFill>
          <a:blip r:embed="rId3" cstate="print"/>
          <a:stretch>
            <a:fillRect/>
          </a:stretch>
        </p:blipFill>
        <p:spPr>
          <a:xfrm>
            <a:off x="-1" y="-1"/>
            <a:ext cx="1285875" cy="771525"/>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Capture: Statistics</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6" name="Rectangle 5"/>
          <p:cNvSpPr/>
          <p:nvPr/>
        </p:nvSpPr>
        <p:spPr bwMode="auto">
          <a:xfrm>
            <a:off x="314325" y="1771650"/>
            <a:ext cx="1390650" cy="7239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Application</a:t>
            </a:r>
          </a:p>
        </p:txBody>
      </p:sp>
      <p:sp>
        <p:nvSpPr>
          <p:cNvPr id="8" name="Can 7"/>
          <p:cNvSpPr/>
          <p:nvPr/>
        </p:nvSpPr>
        <p:spPr bwMode="auto">
          <a:xfrm>
            <a:off x="3086100" y="1400174"/>
            <a:ext cx="1266826" cy="129540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err="1" smtClean="0">
                <a:solidFill>
                  <a:schemeClr val="tx1"/>
                </a:solidFill>
                <a:effectLst>
                  <a:outerShdw blurRad="38100" dist="38100" dir="2700000" algn="tl">
                    <a:srgbClr val="000000">
                      <a:alpha val="43137"/>
                    </a:srgbClr>
                  </a:outerShdw>
                </a:effectLst>
                <a:latin typeface="Segoe" pitchFamily="34" charset="0"/>
              </a:rPr>
              <a:t>m</a:t>
            </a:r>
            <a:r>
              <a:rPr kumimoji="0" lang="en-US" sz="1200" b="0" i="0" u="none" strike="noStrike" cap="none" normalizeH="0" baseline="0" dirty="0" err="1" smtClean="0">
                <a:solidFill>
                  <a:schemeClr val="tx1"/>
                </a:solidFill>
                <a:effectLst>
                  <a:outerShdw blurRad="38100" dist="38100" dir="2700000" algn="tl">
                    <a:srgbClr val="000000">
                      <a:alpha val="43137"/>
                    </a:srgbClr>
                  </a:outerShdw>
                </a:effectLst>
                <a:latin typeface="Segoe" pitchFamily="34" charset="0"/>
              </a:rPr>
              <a:t>scorlib</a:t>
            </a: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smtClean="0">
                <a:solidFill>
                  <a:schemeClr val="tx1"/>
                </a:solidFill>
                <a:effectLst>
                  <a:outerShdw blurRad="38100" dist="38100" dir="2700000" algn="tl">
                    <a:srgbClr val="000000">
                      <a:alpha val="43137"/>
                    </a:srgbClr>
                  </a:outerShdw>
                </a:effectLst>
                <a:latin typeface="Segoe" pitchFamily="34" charset="0"/>
              </a:rPr>
              <a:t>System</a:t>
            </a:r>
          </a:p>
          <a:p>
            <a:pPr marL="0" marR="0" indent="0" algn="ctr" defTabSz="1096963" rtl="0" eaLnBrk="1" fontAlgn="base" latinLnBrk="0" hangingPunct="1">
              <a:lnSpc>
                <a:spcPct val="100000"/>
              </a:lnSpc>
              <a:spcBef>
                <a:spcPct val="0"/>
              </a:spcBef>
              <a:spcAft>
                <a:spcPct val="0"/>
              </a:spcAft>
              <a:buClrTx/>
              <a:buSzTx/>
              <a:buFontTx/>
              <a:buNone/>
              <a:tabLst/>
            </a:pPr>
            <a:r>
              <a:rPr lang="en-US" sz="1200" dirty="0" err="1" smtClean="0">
                <a:solidFill>
                  <a:schemeClr val="tx1"/>
                </a:solidFill>
                <a:effectLst>
                  <a:outerShdw blurRad="38100" dist="38100" dir="2700000" algn="tl">
                    <a:srgbClr val="000000">
                      <a:alpha val="43137"/>
                    </a:srgbClr>
                  </a:outerShdw>
                </a:effectLst>
                <a:latin typeface="Segoe" pitchFamily="34" charset="0"/>
              </a:rPr>
              <a:t>System.Xml</a:t>
            </a: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smtClean="0">
                <a:solidFill>
                  <a:schemeClr val="tx1"/>
                </a:solidFill>
                <a:effectLst>
                  <a:outerShdw blurRad="38100" dist="38100" dir="2700000" algn="tl">
                    <a:srgbClr val="000000">
                      <a:alpha val="43137"/>
                    </a:srgbClr>
                  </a:outerShdw>
                </a:effectLst>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Box 8"/>
          <p:cNvSpPr txBox="1"/>
          <p:nvPr/>
        </p:nvSpPr>
        <p:spPr>
          <a:xfrm>
            <a:off x="2943225" y="952500"/>
            <a:ext cx="1495425" cy="461665"/>
          </a:xfrm>
          <a:prstGeom prst="rect">
            <a:avLst/>
          </a:prstGeom>
          <a:noFill/>
        </p:spPr>
        <p:txBody>
          <a:bodyPr wrap="square" rtlCol="0">
            <a:spAutoFit/>
          </a:bodyPr>
          <a:lstStyle/>
          <a:p>
            <a:pPr algn="ctr"/>
            <a:r>
              <a:rPr lang="en-US" sz="1200" dirty="0" smtClean="0">
                <a:solidFill>
                  <a:schemeClr val="bg1"/>
                </a:solidFill>
              </a:rPr>
              <a:t>.NET Base Class Libraries</a:t>
            </a:r>
          </a:p>
        </p:txBody>
      </p:sp>
      <p:sp>
        <p:nvSpPr>
          <p:cNvPr id="10" name="Right Arrow 9"/>
          <p:cNvSpPr/>
          <p:nvPr/>
        </p:nvSpPr>
        <p:spPr bwMode="auto">
          <a:xfrm>
            <a:off x="2028825" y="1962150"/>
            <a:ext cx="800100" cy="3429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2257425" y="2362201"/>
            <a:ext cx="276225" cy="4286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ounded Rectangle 16"/>
          <p:cNvSpPr/>
          <p:nvPr/>
        </p:nvSpPr>
        <p:spPr bwMode="auto">
          <a:xfrm>
            <a:off x="1504950" y="2876551"/>
            <a:ext cx="1790700"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rPr>
              <a:t>Profiler</a:t>
            </a:r>
          </a:p>
        </p:txBody>
      </p:sp>
      <p:sp>
        <p:nvSpPr>
          <p:cNvPr id="23" name="Down Arrow 22"/>
          <p:cNvSpPr/>
          <p:nvPr/>
        </p:nvSpPr>
        <p:spPr bwMode="auto">
          <a:xfrm>
            <a:off x="2257425" y="3390901"/>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bwMode="auto">
          <a:xfrm>
            <a:off x="1524000" y="4733925"/>
            <a:ext cx="1790700" cy="561975"/>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rPr>
              <a:t>Sequence </a:t>
            </a: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Generalizer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25" name="Down Arrow 24"/>
          <p:cNvSpPr/>
          <p:nvPr/>
        </p:nvSpPr>
        <p:spPr bwMode="auto">
          <a:xfrm>
            <a:off x="2276475" y="4286251"/>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866775" y="5819776"/>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Down Arrow 27"/>
          <p:cNvSpPr/>
          <p:nvPr/>
        </p:nvSpPr>
        <p:spPr bwMode="auto">
          <a:xfrm>
            <a:off x="2286000" y="5362576"/>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Flowchart: Multidocument 28"/>
          <p:cNvSpPr/>
          <p:nvPr/>
        </p:nvSpPr>
        <p:spPr bwMode="auto">
          <a:xfrm>
            <a:off x="914400" y="5962650"/>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p:txBody>
      </p:sp>
      <p:sp>
        <p:nvSpPr>
          <p:cNvPr id="30" name="Flowchart: Multidocument 29"/>
          <p:cNvSpPr/>
          <p:nvPr/>
        </p:nvSpPr>
        <p:spPr bwMode="auto">
          <a:xfrm>
            <a:off x="2457451" y="5943600"/>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dirty="0" smtClean="0">
                <a:solidFill>
                  <a:schemeClr val="tx1"/>
                </a:solidFill>
                <a:effectLst>
                  <a:outerShdw blurRad="38100" dist="38100" dir="2700000" algn="tl">
                    <a:srgbClr val="000000">
                      <a:alpha val="43137"/>
                    </a:srgbClr>
                  </a:outerShdw>
                </a:effectLst>
                <a:latin typeface="Segoe" pitchFamily="34" charset="0"/>
              </a:rPr>
              <a:t>Seed unit tests</a:t>
            </a:r>
          </a:p>
        </p:txBody>
      </p:sp>
      <p:sp>
        <p:nvSpPr>
          <p:cNvPr id="32" name="Rectangle 31"/>
          <p:cNvSpPr/>
          <p:nvPr/>
        </p:nvSpPr>
        <p:spPr bwMode="auto">
          <a:xfrm>
            <a:off x="733425" y="2819400"/>
            <a:ext cx="3343275" cy="3743325"/>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3" name="TextBox 32"/>
          <p:cNvSpPr txBox="1"/>
          <p:nvPr/>
        </p:nvSpPr>
        <p:spPr>
          <a:xfrm rot="16200000">
            <a:off x="-381001" y="4438650"/>
            <a:ext cx="1819275" cy="381000"/>
          </a:xfrm>
          <a:prstGeom prst="rect">
            <a:avLst/>
          </a:prstGeom>
          <a:noFill/>
        </p:spPr>
        <p:txBody>
          <a:bodyPr wrap="square" rtlCol="0">
            <a:spAutoFit/>
          </a:bodyPr>
          <a:lstStyle/>
          <a:p>
            <a:pPr algn="ctr"/>
            <a:r>
              <a:rPr lang="en-US" dirty="0" smtClean="0">
                <a:solidFill>
                  <a:schemeClr val="bg1"/>
                </a:solidFill>
              </a:rPr>
              <a:t>Decomposer</a:t>
            </a:r>
          </a:p>
        </p:txBody>
      </p:sp>
      <p:sp>
        <p:nvSpPr>
          <p:cNvPr id="31" name="Rounded Rectangle 30"/>
          <p:cNvSpPr/>
          <p:nvPr/>
        </p:nvSpPr>
        <p:spPr bwMode="auto">
          <a:xfrm>
            <a:off x="4514850" y="2876550"/>
            <a:ext cx="4362450" cy="24003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b="1" dirty="0" smtClean="0">
                <a:solidFill>
                  <a:srgbClr val="002060"/>
                </a:solidFill>
              </a:rPr>
              <a:t>Statistics </a:t>
            </a:r>
          </a:p>
          <a:p>
            <a:pPr defTabSz="1096963" fontAlgn="base">
              <a:spcBef>
                <a:spcPct val="0"/>
              </a:spcBef>
              <a:spcAft>
                <a:spcPct val="0"/>
              </a:spcAft>
            </a:pPr>
            <a:endParaRPr lang="en-US" sz="1600" b="1" dirty="0" smtClean="0">
              <a:solidFill>
                <a:srgbClr val="002060"/>
              </a:solidFill>
            </a:endParaRPr>
          </a:p>
          <a:p>
            <a:pPr defTabSz="1096963" fontAlgn="base">
              <a:spcBef>
                <a:spcPct val="0"/>
              </a:spcBef>
              <a:spcAft>
                <a:spcPct val="0"/>
              </a:spcAft>
            </a:pPr>
            <a:r>
              <a:rPr lang="en-US" sz="1600" b="1" dirty="0" smtClean="0">
                <a:solidFill>
                  <a:srgbClr val="002060"/>
                </a:solidFill>
                <a:sym typeface="Wingdings" pitchFamily="2" charset="2"/>
              </a:rPr>
              <a:t>Size: 1.50 GB</a:t>
            </a:r>
          </a:p>
          <a:p>
            <a:pPr defTabSz="1096963" fontAlgn="base">
              <a:spcBef>
                <a:spcPct val="0"/>
              </a:spcBef>
              <a:spcAft>
                <a:spcPct val="0"/>
              </a:spcAft>
            </a:pPr>
            <a:r>
              <a:rPr lang="en-US" sz="1600" b="1" dirty="0" smtClean="0">
                <a:solidFill>
                  <a:srgbClr val="002060"/>
                </a:solidFill>
                <a:sym typeface="Wingdings" pitchFamily="2" charset="2"/>
              </a:rPr>
              <a:t>Traces: 433,809</a:t>
            </a:r>
          </a:p>
          <a:p>
            <a:pPr defTabSz="1096963" fontAlgn="base">
              <a:spcBef>
                <a:spcPct val="0"/>
              </a:spcBef>
              <a:spcAft>
                <a:spcPct val="0"/>
              </a:spcAft>
            </a:pPr>
            <a:r>
              <a:rPr lang="en-US" sz="1600" b="1" dirty="0" smtClean="0">
                <a:solidFill>
                  <a:srgbClr val="002060"/>
                </a:solidFill>
                <a:sym typeface="Wingdings" pitchFamily="2" charset="2"/>
              </a:rPr>
              <a:t>Average trace length: 21 method calls</a:t>
            </a:r>
            <a:br>
              <a:rPr lang="en-US" sz="1600" b="1" dirty="0" smtClean="0">
                <a:solidFill>
                  <a:srgbClr val="002060"/>
                </a:solidFill>
                <a:sym typeface="Wingdings" pitchFamily="2" charset="2"/>
              </a:rPr>
            </a:br>
            <a:r>
              <a:rPr lang="en-US" sz="1600" b="1" dirty="0" smtClean="0">
                <a:solidFill>
                  <a:srgbClr val="002060"/>
                </a:solidFill>
                <a:sym typeface="Wingdings" pitchFamily="2" charset="2"/>
              </a:rPr>
              <a:t>Maximum trace length: 52 method calls</a:t>
            </a:r>
          </a:p>
          <a:p>
            <a:pPr defTabSz="1096963" fontAlgn="base">
              <a:spcBef>
                <a:spcPct val="0"/>
              </a:spcBef>
              <a:spcAft>
                <a:spcPct val="0"/>
              </a:spcAft>
            </a:pPr>
            <a:r>
              <a:rPr lang="en-US" sz="1600" b="1" dirty="0" smtClean="0">
                <a:solidFill>
                  <a:srgbClr val="002060"/>
                </a:solidFill>
                <a:sym typeface="Wingdings" pitchFamily="2" charset="2"/>
              </a:rPr>
              <a:t>Number of PUTs: 433,809</a:t>
            </a:r>
          </a:p>
          <a:p>
            <a:pPr defTabSz="1096963" fontAlgn="base">
              <a:spcBef>
                <a:spcPct val="0"/>
              </a:spcBef>
              <a:spcAft>
                <a:spcPct val="0"/>
              </a:spcAft>
            </a:pPr>
            <a:r>
              <a:rPr lang="en-US" sz="1600" b="1" dirty="0" smtClean="0">
                <a:solidFill>
                  <a:srgbClr val="002060"/>
                </a:solidFill>
                <a:sym typeface="Wingdings" pitchFamily="2" charset="2"/>
              </a:rPr>
              <a:t>Number of seed unit tests: 433,809</a:t>
            </a:r>
            <a:br>
              <a:rPr lang="en-US" sz="1600" b="1" dirty="0" smtClean="0">
                <a:solidFill>
                  <a:srgbClr val="002060"/>
                </a:solidFill>
                <a:sym typeface="Wingdings" pitchFamily="2" charset="2"/>
              </a:rPr>
            </a:br>
            <a:r>
              <a:rPr lang="en-US" sz="1600" b="1" dirty="0" smtClean="0">
                <a:solidFill>
                  <a:srgbClr val="002060"/>
                </a:solidFill>
                <a:sym typeface="Wingdings" pitchFamily="2" charset="2"/>
              </a:rPr>
              <a:t>Duration: 1 Machine day</a:t>
            </a:r>
          </a:p>
          <a:p>
            <a:pPr defTabSz="1096963" fontAlgn="base">
              <a:spcBef>
                <a:spcPct val="0"/>
              </a:spcBef>
              <a:spcAft>
                <a:spcPct val="0"/>
              </a:spcAft>
            </a:pPr>
            <a:r>
              <a:rPr lang="en-US" sz="1600" b="1" dirty="0" smtClean="0">
                <a:solidFill>
                  <a:srgbClr val="002060"/>
                </a:solidFill>
                <a:sym typeface="Wingdings" pitchFamily="2" charset="2"/>
              </a:rPr>
              <a:t> </a:t>
            </a:r>
          </a:p>
        </p:txBody>
      </p:sp>
      <p:sp>
        <p:nvSpPr>
          <p:cNvPr id="35" name="Flowchart: Multidocument 34"/>
          <p:cNvSpPr/>
          <p:nvPr/>
        </p:nvSpPr>
        <p:spPr bwMode="auto">
          <a:xfrm>
            <a:off x="1343024" y="3819525"/>
            <a:ext cx="2133601"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Dynamic Traces</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Minimize: </a:t>
            </a:r>
            <a:r>
              <a:rPr lang="en-US" sz="4700" spc="-30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PexShrinker</a:t>
            </a: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 and </a:t>
            </a:r>
            <a:r>
              <a:rPr lang="en-US" sz="4700" spc="-30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PexCover</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26" name="Rectangle 25"/>
          <p:cNvSpPr/>
          <p:nvPr/>
        </p:nvSpPr>
        <p:spPr bwMode="auto">
          <a:xfrm>
            <a:off x="457200" y="1524001"/>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Flowchart: Multidocument 28"/>
          <p:cNvSpPr/>
          <p:nvPr/>
        </p:nvSpPr>
        <p:spPr bwMode="auto">
          <a:xfrm>
            <a:off x="504825" y="1666875"/>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p:txBody>
      </p:sp>
      <p:sp>
        <p:nvSpPr>
          <p:cNvPr id="30" name="Flowchart: Multidocument 29"/>
          <p:cNvSpPr/>
          <p:nvPr/>
        </p:nvSpPr>
        <p:spPr bwMode="auto">
          <a:xfrm>
            <a:off x="2047876" y="1647825"/>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Seed Unit</a:t>
            </a:r>
            <a:r>
              <a:rPr kumimoji="0" lang="en-US" sz="16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Tests</a:t>
            </a: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Down Arrow 30"/>
          <p:cNvSpPr/>
          <p:nvPr/>
        </p:nvSpPr>
        <p:spPr bwMode="auto">
          <a:xfrm>
            <a:off x="1076325" y="2257427"/>
            <a:ext cx="295275" cy="33337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8" name="Rounded Rectangle 37"/>
          <p:cNvSpPr/>
          <p:nvPr/>
        </p:nvSpPr>
        <p:spPr bwMode="auto">
          <a:xfrm>
            <a:off x="333375" y="2657476"/>
            <a:ext cx="1790700"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PexShrinker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39" name="Down Arrow 38"/>
          <p:cNvSpPr/>
          <p:nvPr/>
        </p:nvSpPr>
        <p:spPr bwMode="auto">
          <a:xfrm>
            <a:off x="2619375" y="4314825"/>
            <a:ext cx="295275" cy="447676"/>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ounded Rectangle 39"/>
          <p:cNvSpPr/>
          <p:nvPr/>
        </p:nvSpPr>
        <p:spPr bwMode="auto">
          <a:xfrm>
            <a:off x="1990725" y="4867276"/>
            <a:ext cx="1533525"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PexCover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46" name="Rectangle 45"/>
          <p:cNvSpPr/>
          <p:nvPr/>
        </p:nvSpPr>
        <p:spPr bwMode="auto">
          <a:xfrm>
            <a:off x="371475" y="3562351"/>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Flowchart: Multidocument 46"/>
          <p:cNvSpPr/>
          <p:nvPr/>
        </p:nvSpPr>
        <p:spPr bwMode="auto">
          <a:xfrm>
            <a:off x="419100" y="3705225"/>
            <a:ext cx="1476375" cy="438150"/>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Minimized</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8" name="Flowchart: Multidocument 47"/>
          <p:cNvSpPr/>
          <p:nvPr/>
        </p:nvSpPr>
        <p:spPr bwMode="auto">
          <a:xfrm>
            <a:off x="1962151" y="3686175"/>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dirty="0" smtClean="0">
                <a:solidFill>
                  <a:schemeClr val="tx1"/>
                </a:solidFill>
                <a:effectLst>
                  <a:outerShdw blurRad="38100" dist="38100" dir="2700000" algn="tl">
                    <a:srgbClr val="000000">
                      <a:alpha val="43137"/>
                    </a:srgbClr>
                  </a:outerShdw>
                </a:effectLst>
                <a:latin typeface="Segoe" pitchFamily="34" charset="0"/>
              </a:rPr>
              <a:t>Seed unit tests</a:t>
            </a:r>
          </a:p>
        </p:txBody>
      </p:sp>
      <p:sp>
        <p:nvSpPr>
          <p:cNvPr id="49" name="Down Arrow 48"/>
          <p:cNvSpPr/>
          <p:nvPr/>
        </p:nvSpPr>
        <p:spPr bwMode="auto">
          <a:xfrm>
            <a:off x="1057275" y="3124201"/>
            <a:ext cx="295275" cy="38099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Rectangle 49"/>
          <p:cNvSpPr/>
          <p:nvPr/>
        </p:nvSpPr>
        <p:spPr bwMode="auto">
          <a:xfrm>
            <a:off x="352425" y="5857876"/>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Flowchart: Multidocument 50"/>
          <p:cNvSpPr/>
          <p:nvPr/>
        </p:nvSpPr>
        <p:spPr bwMode="auto">
          <a:xfrm>
            <a:off x="400050" y="6000750"/>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Minimized</a:t>
            </a:r>
          </a:p>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PUTs</a:t>
            </a:r>
            <a:endParaRPr lang="en-US" sz="16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Flowchart: Multidocument 51"/>
          <p:cNvSpPr/>
          <p:nvPr/>
        </p:nvSpPr>
        <p:spPr bwMode="auto">
          <a:xfrm>
            <a:off x="1943101" y="5981700"/>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Minimized </a:t>
            </a:r>
            <a:r>
              <a:rPr lang="en-US" sz="1200" dirty="0" smtClean="0">
                <a:solidFill>
                  <a:schemeClr val="tx1"/>
                </a:solidFill>
                <a:effectLst>
                  <a:outerShdw blurRad="38100" dist="38100" dir="2700000" algn="tl">
                    <a:srgbClr val="000000">
                      <a:alpha val="43137"/>
                    </a:srgbClr>
                  </a:outerShdw>
                </a:effectLst>
                <a:latin typeface="Segoe" pitchFamily="34" charset="0"/>
              </a:rPr>
              <a:t>Seed</a:t>
            </a: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p>
        </p:txBody>
      </p:sp>
      <p:sp>
        <p:nvSpPr>
          <p:cNvPr id="53" name="Down Arrow 52"/>
          <p:cNvSpPr/>
          <p:nvPr/>
        </p:nvSpPr>
        <p:spPr bwMode="auto">
          <a:xfrm>
            <a:off x="2600325" y="5372100"/>
            <a:ext cx="295275" cy="428626"/>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ounded Rectangle 19"/>
          <p:cNvSpPr/>
          <p:nvPr/>
        </p:nvSpPr>
        <p:spPr bwMode="auto">
          <a:xfrm>
            <a:off x="4048126" y="2228850"/>
            <a:ext cx="4933950" cy="126682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err="1" smtClean="0">
                <a:solidFill>
                  <a:srgbClr val="002060"/>
                </a:solidFill>
              </a:rPr>
              <a:t>PexShrinker</a:t>
            </a:r>
            <a:endParaRPr lang="en-US" sz="1600" b="1" dirty="0" smtClean="0">
              <a:solidFill>
                <a:srgbClr val="002060"/>
              </a:solidFill>
            </a:endParaRPr>
          </a:p>
          <a:p>
            <a:pPr defTabSz="1096963" fontAlgn="base">
              <a:spcBef>
                <a:spcPct val="0"/>
              </a:spcBef>
              <a:spcAft>
                <a:spcPct val="0"/>
              </a:spcAft>
            </a:pPr>
            <a:r>
              <a:rPr lang="en-US" sz="1600" b="1" dirty="0" smtClean="0">
                <a:solidFill>
                  <a:srgbClr val="002060"/>
                </a:solidFill>
                <a:sym typeface="Wingdings" pitchFamily="2" charset="2"/>
              </a:rPr>
              <a:t> Detects duplicate PUTs</a:t>
            </a:r>
            <a:endParaRPr lang="en-US" sz="1600" b="1" dirty="0" smtClean="0">
              <a:solidFill>
                <a:srgbClr val="002060"/>
              </a:solidFill>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Uses static analysis</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Compares PUTs instruction-by-instruction</a:t>
            </a:r>
          </a:p>
        </p:txBody>
      </p:sp>
      <p:sp>
        <p:nvSpPr>
          <p:cNvPr id="21" name="Rounded Rectangle 20"/>
          <p:cNvSpPr/>
          <p:nvPr/>
        </p:nvSpPr>
        <p:spPr bwMode="auto">
          <a:xfrm>
            <a:off x="4038600" y="4095751"/>
            <a:ext cx="4924425" cy="17526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err="1" smtClean="0">
                <a:solidFill>
                  <a:srgbClr val="002060"/>
                </a:solidFill>
              </a:rPr>
              <a:t>PexCover</a:t>
            </a:r>
            <a:endParaRPr lang="en-US" sz="1600" b="1" dirty="0" smtClean="0">
              <a:solidFill>
                <a:srgbClr val="002060"/>
              </a:solidFill>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Detects duplicate seed unit tests</a:t>
            </a:r>
          </a:p>
          <a:p>
            <a:pPr defTabSz="1096963" fontAlgn="base">
              <a:spcBef>
                <a:spcPct val="0"/>
              </a:spcBef>
              <a:spcAft>
                <a:spcPct val="0"/>
              </a:spcAft>
            </a:pPr>
            <a:r>
              <a:rPr lang="en-US" sz="1600" b="1" dirty="0" smtClean="0">
                <a:solidFill>
                  <a:srgbClr val="002060"/>
                </a:solidFill>
                <a:sym typeface="Wingdings" pitchFamily="2" charset="2"/>
              </a:rPr>
              <a:t>        </a:t>
            </a:r>
            <a:r>
              <a:rPr lang="en-US" sz="1200" b="1" dirty="0" smtClean="0">
                <a:solidFill>
                  <a:srgbClr val="002060"/>
                </a:solidFill>
                <a:sym typeface="Wingdings" pitchFamily="2" charset="2"/>
              </a:rPr>
              <a:t>Duplicate test exercises the same execution path as 	some other test</a:t>
            </a:r>
            <a:endParaRPr lang="en-US" sz="1600" b="1" dirty="0" smtClean="0">
              <a:solidFill>
                <a:srgbClr val="002060"/>
              </a:solidFill>
              <a:sym typeface="Wingdings" pitchFamily="2" charset="2"/>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Uses dynamic analysis</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Uses path coverage information</a:t>
            </a:r>
            <a:endParaRPr lang="en-US" sz="1600" b="1" dirty="0" smtClean="0">
              <a:solidFill>
                <a:srgbClr val="002060"/>
              </a:solidFill>
            </a:endParaRPr>
          </a:p>
        </p:txBody>
      </p:sp>
      <p:sp>
        <p:nvSpPr>
          <p:cNvPr id="22" name="Rounded Rectangle 21"/>
          <p:cNvSpPr/>
          <p:nvPr/>
        </p:nvSpPr>
        <p:spPr bwMode="auto">
          <a:xfrm>
            <a:off x="209550" y="942976"/>
            <a:ext cx="8743949" cy="323849"/>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smtClean="0">
                <a:solidFill>
                  <a:srgbClr val="002060"/>
                </a:solidFill>
                <a:sym typeface="Wingdings" pitchFamily="2" charset="2"/>
              </a:rPr>
              <a:t> </a:t>
            </a:r>
            <a:r>
              <a:rPr lang="en-US" sz="1400" b="1" dirty="0" smtClean="0">
                <a:solidFill>
                  <a:srgbClr val="002060"/>
                </a:solidFill>
                <a:sym typeface="Wingdings" pitchFamily="2" charset="2"/>
              </a:rPr>
              <a:t>Filters out duplicate PUTs and seed unit tests to help </a:t>
            </a:r>
            <a:r>
              <a:rPr lang="en-US" sz="1400" b="1" dirty="0" err="1" smtClean="0">
                <a:solidFill>
                  <a:srgbClr val="002060"/>
                </a:solidFill>
                <a:sym typeface="Wingdings" pitchFamily="2" charset="2"/>
              </a:rPr>
              <a:t>Pex</a:t>
            </a:r>
            <a:r>
              <a:rPr lang="en-US" sz="1400" b="1" dirty="0" smtClean="0">
                <a:solidFill>
                  <a:srgbClr val="002060"/>
                </a:solidFill>
                <a:sym typeface="Wingdings" pitchFamily="2" charset="2"/>
              </a:rPr>
              <a:t> in generating regression tests</a:t>
            </a:r>
            <a:endParaRPr lang="en-US" sz="1600" b="1" dirty="0" smtClean="0">
              <a:solidFill>
                <a:srgbClr val="002060"/>
              </a:solidFill>
              <a:sym typeface="Wingdings"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linds(horizontal)">
                                      <p:cBhvr>
                                        <p:cTn id="24" dur="500"/>
                                        <p:tgtEl>
                                          <p:spTgt spid="4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linds(horizontal)">
                                      <p:cBhvr>
                                        <p:cTn id="27" dur="500"/>
                                        <p:tgtEl>
                                          <p:spTgt spid="4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linds(horizontal)">
                                      <p:cBhvr>
                                        <p:cTn id="33" dur="500"/>
                                        <p:tgtEl>
                                          <p:spTgt spid="4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blinds(horizontal)">
                                      <p:cBhvr>
                                        <p:cTn id="44" dur="500"/>
                                        <p:tgtEl>
                                          <p:spTgt spid="5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blinds(horizontal)">
                                      <p:cBhvr>
                                        <p:cTn id="50" dur="500"/>
                                        <p:tgtEl>
                                          <p:spTgt spid="5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linds(horizontal)">
                                      <p:cBhvr>
                                        <p:cTn id="53" dur="500"/>
                                        <p:tgtEl>
                                          <p:spTgt spid="4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linds(horizontal)">
                                      <p:cBhvr>
                                        <p:cTn id="56" dur="500"/>
                                        <p:tgtEl>
                                          <p:spTgt spid="3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blinds(horizontal)">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0" grpId="0" animBg="1"/>
      <p:bldP spid="31" grpId="0" animBg="1"/>
      <p:bldP spid="38" grpId="0" animBg="1"/>
      <p:bldP spid="39" grpId="0" animBg="1"/>
      <p:bldP spid="40" grpId="0" animBg="1"/>
      <p:bldP spid="46" grpId="0" animBg="1"/>
      <p:bldP spid="47" grpId="0" animBg="1"/>
      <p:bldP spid="48" grpId="0" animBg="1"/>
      <p:bldP spid="49" grpId="0" animBg="1"/>
      <p:bldP spid="50" grpId="0" animBg="1"/>
      <p:bldP spid="51" grpId="0" animBg="1"/>
      <p:bldP spid="52" grpId="0" animBg="1"/>
      <p:bldP spid="53"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Shrinker</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6" name="Rounded Rectangle 5"/>
          <p:cNvSpPr/>
          <p:nvPr/>
        </p:nvSpPr>
        <p:spPr bwMode="auto">
          <a:xfrm>
            <a:off x="342900" y="923941"/>
            <a:ext cx="4610100" cy="307655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endParaRPr lang="en-US" sz="1600" dirty="0" smtClean="0">
              <a:solidFill>
                <a:schemeClr val="bg1"/>
              </a:solidFill>
              <a:latin typeface="Lucida Console" pitchFamily="49" charset="0"/>
            </a:endParaRPr>
          </a:p>
          <a:p>
            <a:r>
              <a:rPr lang="en-US" sz="1200" dirty="0" smtClean="0">
                <a:solidFill>
                  <a:schemeClr val="bg1"/>
                </a:solidFill>
                <a:latin typeface="Eras Demi ITC" pitchFamily="34" charset="0"/>
              </a:rPr>
              <a:t>void </a:t>
            </a:r>
            <a:r>
              <a:rPr lang="en-US" sz="1200" dirty="0" smtClean="0">
                <a:solidFill>
                  <a:schemeClr val="bg1"/>
                </a:solidFill>
                <a:latin typeface="Eras Demi ITC" pitchFamily="34" charset="0"/>
              </a:rPr>
              <a:t>TestMe1(</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t>
            </a:r>
            <a:r>
              <a:rPr lang="en-US" sz="1200" dirty="0" smtClean="0">
                <a:solidFill>
                  <a:schemeClr val="bg1"/>
                </a:solidFill>
                <a:latin typeface="Eras Demi ITC" pitchFamily="34" charset="0"/>
              </a:rPr>
              <a:t>arg1,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arg2,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arg3)</a:t>
            </a:r>
          </a:p>
          <a:p>
            <a:r>
              <a:rPr lang="en-US" sz="1200" dirty="0" smtClean="0">
                <a:solidFill>
                  <a:schemeClr val="bg1"/>
                </a:solidFill>
                <a:latin typeface="Eras Demi ITC" pitchFamily="34" charset="0"/>
              </a:rPr>
              <a:t>{</a:t>
            </a:r>
          </a:p>
          <a:p>
            <a:r>
              <a:rPr lang="en-US" sz="1200" dirty="0" smtClean="0">
                <a:solidFill>
                  <a:schemeClr val="bg1"/>
                </a:solidFill>
                <a:latin typeface="Eras Demi ITC" pitchFamily="34" charset="0"/>
              </a:rPr>
              <a:t>      i</a:t>
            </a:r>
            <a:r>
              <a:rPr lang="en-US" sz="1200" dirty="0" smtClean="0">
                <a:latin typeface="Eras Demi ITC" pitchFamily="34" charset="0"/>
              </a:rPr>
              <a:t>f (arg1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&gt; 0");   /*Statement 1*/</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&lt;= 0");  /*Statement 2*/</a:t>
            </a:r>
          </a:p>
          <a:p>
            <a:endParaRPr lang="en-US" sz="1200" dirty="0" smtClean="0">
              <a:latin typeface="Eras Demi ITC" pitchFamily="34" charset="0"/>
            </a:endParaRPr>
          </a:p>
          <a:p>
            <a:r>
              <a:rPr lang="en-US" sz="1200" dirty="0" smtClean="0">
                <a:latin typeface="Eras Demi ITC" pitchFamily="34" charset="0"/>
              </a:rPr>
              <a:t>       if (arg2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&gt; 0");  /*Statement 3*/</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&lt;= 0");  /*Statement 4*/</a:t>
            </a:r>
          </a:p>
          <a:p>
            <a:r>
              <a:rPr lang="en-US" sz="1200" dirty="0" smtClean="0">
                <a:latin typeface="Eras Demi ITC" pitchFamily="34" charset="0"/>
              </a:rPr>
              <a:t> </a:t>
            </a:r>
          </a:p>
          <a:p>
            <a:r>
              <a:rPr lang="en-US" sz="1200" dirty="0" smtClean="0">
                <a:latin typeface="Eras Demi ITC" pitchFamily="34" charset="0"/>
              </a:rPr>
              <a:t>       for (</a:t>
            </a:r>
            <a:r>
              <a:rPr lang="en-US" sz="1200" dirty="0" err="1" smtClean="0">
                <a:latin typeface="Eras Demi ITC" pitchFamily="34" charset="0"/>
              </a:rPr>
              <a:t>int</a:t>
            </a:r>
            <a:r>
              <a:rPr lang="en-US" sz="1200" dirty="0" smtClean="0">
                <a:latin typeface="Eras Demi ITC" pitchFamily="34" charset="0"/>
              </a:rPr>
              <a:t> c = 1; c </a:t>
            </a:r>
            <a:r>
              <a:rPr lang="en-US" sz="1200" dirty="0" smtClean="0">
                <a:latin typeface="Eras Demi ITC" pitchFamily="34" charset="0"/>
              </a:rPr>
              <a:t>&lt;= </a:t>
            </a:r>
            <a:r>
              <a:rPr lang="en-US" sz="1200" dirty="0" smtClean="0">
                <a:latin typeface="Eras Demi ITC" pitchFamily="34" charset="0"/>
              </a:rPr>
              <a:t>arg3; </a:t>
            </a:r>
            <a:r>
              <a:rPr lang="en-US" sz="1200" dirty="0" err="1" smtClean="0">
                <a:latin typeface="Eras Demi ITC" pitchFamily="34" charset="0"/>
              </a:rPr>
              <a:t>c++</a:t>
            </a:r>
            <a:r>
              <a:rPr lang="en-US" sz="1200" dirty="0" smtClean="0">
                <a:latin typeface="Eras Demi ITC" pitchFamily="34" charset="0"/>
              </a:rPr>
              <a:t>)  { </a:t>
            </a:r>
            <a:endParaRPr lang="en-US" sz="1200" dirty="0" smtClean="0">
              <a:latin typeface="Eras Demi ITC" pitchFamily="34" charset="0"/>
            </a:endParaRP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(“loop”) </a:t>
            </a:r>
            <a:r>
              <a:rPr lang="en-US" sz="1200" dirty="0" smtClean="0">
                <a:latin typeface="Eras Demi ITC" pitchFamily="34" charset="0"/>
              </a:rPr>
              <a:t>         /*</a:t>
            </a:r>
            <a:r>
              <a:rPr lang="en-US" sz="1200" dirty="0" smtClean="0">
                <a:latin typeface="Eras Demi ITC" pitchFamily="34" charset="0"/>
              </a:rPr>
              <a:t>Statement 5</a:t>
            </a:r>
            <a:r>
              <a:rPr lang="en-US" sz="1200" dirty="0" smtClean="0">
                <a:latin typeface="Eras Demi ITC" pitchFamily="34" charset="0"/>
              </a:rPr>
              <a:t>*/</a:t>
            </a:r>
            <a:endParaRPr lang="en-US" sz="1200" dirty="0" smtClean="0">
              <a:latin typeface="Eras Demi ITC" pitchFamily="34" charset="0"/>
            </a:endParaRPr>
          </a:p>
          <a:p>
            <a:r>
              <a:rPr lang="en-US" sz="1200" dirty="0" smtClean="0">
                <a:latin typeface="Eras Demi ITC" pitchFamily="34" charset="0"/>
              </a:rPr>
              <a:t> </a:t>
            </a:r>
            <a:r>
              <a:rPr lang="en-US" sz="1200" dirty="0" smtClean="0">
                <a:latin typeface="Eras Demi ITC" pitchFamily="34" charset="0"/>
              </a:rPr>
              <a:t>      </a:t>
            </a:r>
            <a:r>
              <a:rPr lang="en-US" sz="1200" dirty="0" smtClean="0">
                <a:latin typeface="Eras Demi ITC" pitchFamily="34" charset="0"/>
              </a:rPr>
              <a:t>}</a:t>
            </a:r>
          </a:p>
          <a:p>
            <a:r>
              <a:rPr lang="en-US" sz="1200" dirty="0" smtClean="0">
                <a:solidFill>
                  <a:schemeClr val="bg1"/>
                </a:solidFill>
                <a:latin typeface="Eras Demi ITC" pitchFamily="34" charset="0"/>
              </a:rPr>
              <a:t>}</a:t>
            </a:r>
            <a:endParaRPr lang="en-US" sz="1200" dirty="0" smtClean="0">
              <a:solidFill>
                <a:schemeClr val="bg1"/>
              </a:solidFill>
              <a:latin typeface="Eras Demi ITC"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ounded Rectangle 6"/>
          <p:cNvSpPr/>
          <p:nvPr/>
        </p:nvSpPr>
        <p:spPr bwMode="auto">
          <a:xfrm>
            <a:off x="371476" y="4324350"/>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UnitTest1()</a:t>
            </a:r>
          </a:p>
          <a:p>
            <a:r>
              <a:rPr lang="en-US" sz="1600" dirty="0" smtClean="0"/>
              <a:t>{</a:t>
            </a:r>
          </a:p>
          <a:p>
            <a:r>
              <a:rPr lang="en-US" sz="1600" dirty="0" smtClean="0"/>
              <a:t>      </a:t>
            </a:r>
            <a:r>
              <a:rPr lang="en-US" sz="1600" dirty="0" err="1" smtClean="0"/>
              <a:t>TestMe</a:t>
            </a:r>
            <a:r>
              <a:rPr lang="en-US" sz="1600" dirty="0" smtClean="0"/>
              <a:t>(1, 1, 1);</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3505201" y="4305300"/>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UnitTest2()</a:t>
            </a:r>
          </a:p>
          <a:p>
            <a:r>
              <a:rPr lang="en-US" sz="1600" dirty="0" smtClean="0"/>
              <a:t>{</a:t>
            </a:r>
          </a:p>
          <a:p>
            <a:r>
              <a:rPr lang="en-US" sz="1600" dirty="0" smtClean="0"/>
              <a:t>      </a:t>
            </a:r>
            <a:r>
              <a:rPr lang="en-US" sz="1600" dirty="0" err="1" smtClean="0"/>
              <a:t>TestMe</a:t>
            </a:r>
            <a:r>
              <a:rPr lang="en-US" sz="1600" dirty="0" smtClean="0"/>
              <a:t>(1, 10, 1);</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ounded Rectangle 8"/>
          <p:cNvSpPr/>
          <p:nvPr/>
        </p:nvSpPr>
        <p:spPr bwMode="auto">
          <a:xfrm>
            <a:off x="6553201" y="4276725"/>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UnitTest3()</a:t>
            </a:r>
          </a:p>
          <a:p>
            <a:r>
              <a:rPr lang="en-US" sz="1600" dirty="0" smtClean="0"/>
              <a:t>{</a:t>
            </a:r>
          </a:p>
          <a:p>
            <a:r>
              <a:rPr lang="en-US" sz="1600" dirty="0" smtClean="0"/>
              <a:t>      </a:t>
            </a:r>
            <a:r>
              <a:rPr lang="en-US" sz="1600" dirty="0" err="1" smtClean="0"/>
              <a:t>TestMe</a:t>
            </a:r>
            <a:r>
              <a:rPr lang="en-US" sz="1600" dirty="0" smtClean="0"/>
              <a:t>(5, 8, 2);</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TextBox 15"/>
          <p:cNvSpPr txBox="1"/>
          <p:nvPr/>
        </p:nvSpPr>
        <p:spPr>
          <a:xfrm>
            <a:off x="561975" y="5514975"/>
            <a:ext cx="2000250" cy="369332"/>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a:t>
            </a:r>
            <a:endParaRPr lang="en-US" dirty="0" smtClean="0">
              <a:solidFill>
                <a:schemeClr val="bg1"/>
              </a:solidFill>
            </a:endParaRPr>
          </a:p>
        </p:txBody>
      </p:sp>
      <p:sp>
        <p:nvSpPr>
          <p:cNvPr id="17" name="TextBox 16"/>
          <p:cNvSpPr txBox="1"/>
          <p:nvPr/>
        </p:nvSpPr>
        <p:spPr>
          <a:xfrm>
            <a:off x="3714750" y="5495925"/>
            <a:ext cx="2000250" cy="371475"/>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a:t>
            </a:r>
            <a:endParaRPr lang="en-US" dirty="0" smtClean="0">
              <a:solidFill>
                <a:schemeClr val="bg1"/>
              </a:solidFill>
            </a:endParaRPr>
          </a:p>
        </p:txBody>
      </p:sp>
      <p:sp>
        <p:nvSpPr>
          <p:cNvPr id="18" name="TextBox 17"/>
          <p:cNvSpPr txBox="1"/>
          <p:nvPr/>
        </p:nvSpPr>
        <p:spPr>
          <a:xfrm>
            <a:off x="6581776" y="5467350"/>
            <a:ext cx="2400300" cy="369332"/>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  5</a:t>
            </a:r>
            <a:endParaRPr lang="en-US" dirty="0" smtClean="0">
              <a:solidFill>
                <a:schemeClr val="bg1"/>
              </a:solidFill>
            </a:endParaRPr>
          </a:p>
        </p:txBody>
      </p:sp>
      <p:sp>
        <p:nvSpPr>
          <p:cNvPr id="25" name="Rounded Rectangle 24"/>
          <p:cNvSpPr/>
          <p:nvPr/>
        </p:nvSpPr>
        <p:spPr bwMode="auto">
          <a:xfrm>
            <a:off x="4267200" y="933466"/>
            <a:ext cx="4610100" cy="307655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endParaRPr lang="en-US" sz="1600" dirty="0" smtClean="0">
              <a:solidFill>
                <a:schemeClr val="bg1"/>
              </a:solidFill>
              <a:latin typeface="Lucida Console" pitchFamily="49" charset="0"/>
            </a:endParaRPr>
          </a:p>
          <a:p>
            <a:r>
              <a:rPr lang="en-US" sz="1200" dirty="0" smtClean="0">
                <a:solidFill>
                  <a:schemeClr val="bg1"/>
                </a:solidFill>
                <a:latin typeface="Eras Demi ITC" pitchFamily="34" charset="0"/>
              </a:rPr>
              <a:t>void </a:t>
            </a:r>
            <a:r>
              <a:rPr lang="en-US" sz="1200" dirty="0" smtClean="0">
                <a:solidFill>
                  <a:schemeClr val="bg1"/>
                </a:solidFill>
                <a:latin typeface="Eras Demi ITC" pitchFamily="34" charset="0"/>
              </a:rPr>
              <a:t>TestMe2(</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t>
            </a:r>
            <a:r>
              <a:rPr lang="en-US" sz="1200" dirty="0" smtClean="0">
                <a:solidFill>
                  <a:schemeClr val="bg1"/>
                </a:solidFill>
                <a:latin typeface="Eras Demi ITC" pitchFamily="34" charset="0"/>
              </a:rPr>
              <a:t>arg1,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arg2,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arg3)</a:t>
            </a:r>
          </a:p>
          <a:p>
            <a:r>
              <a:rPr lang="en-US" sz="1200" dirty="0" smtClean="0">
                <a:solidFill>
                  <a:schemeClr val="bg1"/>
                </a:solidFill>
                <a:latin typeface="Eras Demi ITC" pitchFamily="34" charset="0"/>
              </a:rPr>
              <a:t>{</a:t>
            </a:r>
          </a:p>
          <a:p>
            <a:r>
              <a:rPr lang="en-US" sz="1200" dirty="0" smtClean="0">
                <a:solidFill>
                  <a:schemeClr val="bg1"/>
                </a:solidFill>
                <a:latin typeface="Eras Demi ITC" pitchFamily="34" charset="0"/>
              </a:rPr>
              <a:t>      i</a:t>
            </a:r>
            <a:r>
              <a:rPr lang="en-US" sz="1200" dirty="0" smtClean="0">
                <a:latin typeface="Eras Demi ITC" pitchFamily="34" charset="0"/>
              </a:rPr>
              <a:t>f (arg1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&gt; 0");   /*Statement 1*/</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&lt;= 0");  /*Statement 2*/</a:t>
            </a:r>
          </a:p>
          <a:p>
            <a:endParaRPr lang="en-US" sz="1200" dirty="0" smtClean="0">
              <a:latin typeface="Eras Demi ITC" pitchFamily="34" charset="0"/>
            </a:endParaRPr>
          </a:p>
          <a:p>
            <a:r>
              <a:rPr lang="en-US" sz="1200" dirty="0" smtClean="0">
                <a:latin typeface="Eras Demi ITC" pitchFamily="34" charset="0"/>
              </a:rPr>
              <a:t>       if (arg2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&gt; 0");  /*Statement 3*/</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&lt;= 0");  /*Statement 4*/</a:t>
            </a:r>
          </a:p>
          <a:p>
            <a:r>
              <a:rPr lang="en-US" sz="1200" dirty="0" smtClean="0">
                <a:latin typeface="Eras Demi ITC" pitchFamily="34" charset="0"/>
              </a:rPr>
              <a:t> </a:t>
            </a:r>
          </a:p>
          <a:p>
            <a:r>
              <a:rPr lang="en-US" sz="1200" dirty="0" smtClean="0">
                <a:latin typeface="Eras Demi ITC" pitchFamily="34" charset="0"/>
              </a:rPr>
              <a:t>       for (</a:t>
            </a:r>
            <a:r>
              <a:rPr lang="en-US" sz="1200" dirty="0" err="1" smtClean="0">
                <a:latin typeface="Eras Demi ITC" pitchFamily="34" charset="0"/>
              </a:rPr>
              <a:t>int</a:t>
            </a:r>
            <a:r>
              <a:rPr lang="en-US" sz="1200" dirty="0" smtClean="0">
                <a:latin typeface="Eras Demi ITC" pitchFamily="34" charset="0"/>
              </a:rPr>
              <a:t> c = 1; c </a:t>
            </a:r>
            <a:r>
              <a:rPr lang="en-US" sz="1200" dirty="0" smtClean="0">
                <a:latin typeface="Eras Demi ITC" pitchFamily="34" charset="0"/>
              </a:rPr>
              <a:t>&lt;= </a:t>
            </a:r>
            <a:r>
              <a:rPr lang="en-US" sz="1200" dirty="0" smtClean="0">
                <a:latin typeface="Eras Demi ITC" pitchFamily="34" charset="0"/>
              </a:rPr>
              <a:t>arg3; </a:t>
            </a:r>
            <a:r>
              <a:rPr lang="en-US" sz="1200" dirty="0" err="1" smtClean="0">
                <a:latin typeface="Eras Demi ITC" pitchFamily="34" charset="0"/>
              </a:rPr>
              <a:t>c++</a:t>
            </a:r>
            <a:r>
              <a:rPr lang="en-US" sz="1200" dirty="0" smtClean="0">
                <a:latin typeface="Eras Demi ITC" pitchFamily="34" charset="0"/>
              </a:rPr>
              <a:t>)  { </a:t>
            </a:r>
            <a:endParaRPr lang="en-US" sz="1200" dirty="0" smtClean="0">
              <a:latin typeface="Eras Demi ITC" pitchFamily="34" charset="0"/>
            </a:endParaRP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(“loop”) </a:t>
            </a:r>
            <a:r>
              <a:rPr lang="en-US" sz="1200" dirty="0" smtClean="0">
                <a:latin typeface="Eras Demi ITC" pitchFamily="34" charset="0"/>
              </a:rPr>
              <a:t>         /*</a:t>
            </a:r>
            <a:r>
              <a:rPr lang="en-US" sz="1200" dirty="0" smtClean="0">
                <a:latin typeface="Eras Demi ITC" pitchFamily="34" charset="0"/>
              </a:rPr>
              <a:t>Statement 5</a:t>
            </a:r>
            <a:r>
              <a:rPr lang="en-US" sz="1200" dirty="0" smtClean="0">
                <a:latin typeface="Eras Demi ITC" pitchFamily="34" charset="0"/>
              </a:rPr>
              <a:t>*/</a:t>
            </a:r>
            <a:endParaRPr lang="en-US" sz="1200" dirty="0" smtClean="0">
              <a:latin typeface="Eras Demi ITC" pitchFamily="34" charset="0"/>
            </a:endParaRPr>
          </a:p>
          <a:p>
            <a:r>
              <a:rPr lang="en-US" sz="1200" dirty="0" smtClean="0">
                <a:latin typeface="Eras Demi ITC" pitchFamily="34" charset="0"/>
              </a:rPr>
              <a:t> </a:t>
            </a:r>
            <a:r>
              <a:rPr lang="en-US" sz="1200" dirty="0" smtClean="0">
                <a:latin typeface="Eras Demi ITC" pitchFamily="34" charset="0"/>
              </a:rPr>
              <a:t>      </a:t>
            </a:r>
            <a:r>
              <a:rPr lang="en-US" sz="1200" dirty="0" smtClean="0">
                <a:latin typeface="Eras Demi ITC" pitchFamily="34" charset="0"/>
              </a:rPr>
              <a:t>}</a:t>
            </a:r>
          </a:p>
          <a:p>
            <a:r>
              <a:rPr lang="en-US" sz="1200" dirty="0" smtClean="0">
                <a:solidFill>
                  <a:schemeClr val="bg1"/>
                </a:solidFill>
                <a:latin typeface="Eras Demi ITC" pitchFamily="34" charset="0"/>
              </a:rPr>
              <a:t>}</a:t>
            </a:r>
            <a:endParaRPr lang="en-US" sz="1200" dirty="0" smtClean="0">
              <a:solidFill>
                <a:schemeClr val="bg1"/>
              </a:solidFill>
              <a:latin typeface="Eras Demi ITC"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PexCover</a:t>
            </a:r>
            <a:r>
              <a:rPr kumimoji="0" lang="en-US" sz="4700" b="0" i="0" u="none" strike="noStrike" kern="1200" cap="none" spc="-300" normalizeH="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Duplicate Unit Test</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6" name="Rounded Rectangle 5"/>
          <p:cNvSpPr/>
          <p:nvPr/>
        </p:nvSpPr>
        <p:spPr bwMode="auto">
          <a:xfrm>
            <a:off x="2286000" y="990616"/>
            <a:ext cx="4610100" cy="307655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endParaRPr lang="en-US" sz="1600" dirty="0" smtClean="0">
              <a:solidFill>
                <a:schemeClr val="bg1"/>
              </a:solidFill>
              <a:latin typeface="Lucida Console" pitchFamily="49" charset="0"/>
            </a:endParaRPr>
          </a:p>
          <a:p>
            <a:r>
              <a:rPr lang="en-US" sz="1200" dirty="0" smtClean="0">
                <a:solidFill>
                  <a:schemeClr val="bg1"/>
                </a:solidFill>
                <a:latin typeface="Eras Demi ITC" pitchFamily="34" charset="0"/>
              </a:rPr>
              <a:t>void </a:t>
            </a:r>
            <a:r>
              <a:rPr lang="en-US" sz="1200" dirty="0" err="1" smtClean="0">
                <a:solidFill>
                  <a:schemeClr val="bg1"/>
                </a:solidFill>
                <a:latin typeface="Eras Demi ITC" pitchFamily="34" charset="0"/>
              </a:rPr>
              <a:t>TestMe</a:t>
            </a:r>
            <a:r>
              <a:rPr lang="en-US" sz="1200" dirty="0" smtClean="0">
                <a:solidFill>
                  <a:schemeClr val="bg1"/>
                </a:solidFill>
                <a:latin typeface="Eras Demi ITC" pitchFamily="34" charset="0"/>
              </a:rPr>
              <a:t>(</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arg1,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arg2, </a:t>
            </a:r>
            <a:r>
              <a:rPr lang="en-US" sz="1200" dirty="0" err="1" smtClean="0">
                <a:solidFill>
                  <a:schemeClr val="bg1"/>
                </a:solidFill>
                <a:latin typeface="Eras Demi ITC" pitchFamily="34" charset="0"/>
              </a:rPr>
              <a:t>int</a:t>
            </a:r>
            <a:r>
              <a:rPr lang="en-US" sz="1200" dirty="0" smtClean="0">
                <a:solidFill>
                  <a:schemeClr val="bg1"/>
                </a:solidFill>
                <a:latin typeface="Eras Demi ITC" pitchFamily="34" charset="0"/>
              </a:rPr>
              <a:t> arg3)</a:t>
            </a:r>
          </a:p>
          <a:p>
            <a:r>
              <a:rPr lang="en-US" sz="1200" dirty="0" smtClean="0">
                <a:solidFill>
                  <a:schemeClr val="bg1"/>
                </a:solidFill>
                <a:latin typeface="Eras Demi ITC" pitchFamily="34" charset="0"/>
              </a:rPr>
              <a:t>{</a:t>
            </a:r>
          </a:p>
          <a:p>
            <a:r>
              <a:rPr lang="en-US" sz="1200" dirty="0" smtClean="0">
                <a:solidFill>
                  <a:schemeClr val="bg1"/>
                </a:solidFill>
                <a:latin typeface="Eras Demi ITC" pitchFamily="34" charset="0"/>
              </a:rPr>
              <a:t>      i</a:t>
            </a:r>
            <a:r>
              <a:rPr lang="en-US" sz="1200" dirty="0" smtClean="0">
                <a:latin typeface="Eras Demi ITC" pitchFamily="34" charset="0"/>
              </a:rPr>
              <a:t>f (arg1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&gt; 0");   /*Statement 1*/</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("arg1 &lt;= 0");  /*Statement 2*/</a:t>
            </a:r>
          </a:p>
          <a:p>
            <a:endParaRPr lang="en-US" sz="1200" dirty="0" smtClean="0">
              <a:latin typeface="Eras Demi ITC" pitchFamily="34" charset="0"/>
            </a:endParaRPr>
          </a:p>
          <a:p>
            <a:r>
              <a:rPr lang="en-US" sz="1200" dirty="0" smtClean="0">
                <a:latin typeface="Eras Demi ITC" pitchFamily="34" charset="0"/>
              </a:rPr>
              <a:t>       if (arg2 &gt; 0)</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&gt; 0");  /*Statement 3*/</a:t>
            </a:r>
          </a:p>
          <a:p>
            <a:r>
              <a:rPr lang="en-US" sz="1200" dirty="0" smtClean="0">
                <a:latin typeface="Eras Demi ITC" pitchFamily="34" charset="0"/>
              </a:rPr>
              <a:t>       else</a:t>
            </a: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("arg2 &lt;= 0");  /*Statement 4*/</a:t>
            </a:r>
          </a:p>
          <a:p>
            <a:r>
              <a:rPr lang="en-US" sz="1200" dirty="0" smtClean="0">
                <a:latin typeface="Eras Demi ITC" pitchFamily="34" charset="0"/>
              </a:rPr>
              <a:t> </a:t>
            </a:r>
          </a:p>
          <a:p>
            <a:r>
              <a:rPr lang="en-US" sz="1200" dirty="0" smtClean="0">
                <a:latin typeface="Eras Demi ITC" pitchFamily="34" charset="0"/>
              </a:rPr>
              <a:t>       for (</a:t>
            </a:r>
            <a:r>
              <a:rPr lang="en-US" sz="1200" dirty="0" err="1" smtClean="0">
                <a:latin typeface="Eras Demi ITC" pitchFamily="34" charset="0"/>
              </a:rPr>
              <a:t>int</a:t>
            </a:r>
            <a:r>
              <a:rPr lang="en-US" sz="1200" dirty="0" smtClean="0">
                <a:latin typeface="Eras Demi ITC" pitchFamily="34" charset="0"/>
              </a:rPr>
              <a:t> c = 1; c </a:t>
            </a:r>
            <a:r>
              <a:rPr lang="en-US" sz="1200" dirty="0" smtClean="0">
                <a:latin typeface="Eras Demi ITC" pitchFamily="34" charset="0"/>
              </a:rPr>
              <a:t>&lt;= </a:t>
            </a:r>
            <a:r>
              <a:rPr lang="en-US" sz="1200" dirty="0" smtClean="0">
                <a:latin typeface="Eras Demi ITC" pitchFamily="34" charset="0"/>
              </a:rPr>
              <a:t>arg3; </a:t>
            </a:r>
            <a:r>
              <a:rPr lang="en-US" sz="1200" dirty="0" err="1" smtClean="0">
                <a:latin typeface="Eras Demi ITC" pitchFamily="34" charset="0"/>
              </a:rPr>
              <a:t>c++</a:t>
            </a:r>
            <a:r>
              <a:rPr lang="en-US" sz="1200" dirty="0" smtClean="0">
                <a:latin typeface="Eras Demi ITC" pitchFamily="34" charset="0"/>
              </a:rPr>
              <a:t>)  { </a:t>
            </a:r>
            <a:endParaRPr lang="en-US" sz="1200" dirty="0" smtClean="0">
              <a:latin typeface="Eras Demi ITC" pitchFamily="34" charset="0"/>
            </a:endParaRPr>
          </a:p>
          <a:p>
            <a:r>
              <a:rPr lang="en-US" sz="1200" dirty="0" smtClean="0">
                <a:latin typeface="Eras Demi ITC" pitchFamily="34" charset="0"/>
              </a:rPr>
              <a:t>             </a:t>
            </a:r>
            <a:r>
              <a:rPr lang="en-US" sz="1200" dirty="0" err="1" smtClean="0">
                <a:latin typeface="Eras Demi ITC" pitchFamily="34" charset="0"/>
              </a:rPr>
              <a:t>Console.WriteLine</a:t>
            </a:r>
            <a:r>
              <a:rPr lang="en-US" sz="1200" dirty="0" smtClean="0">
                <a:latin typeface="Eras Demi ITC" pitchFamily="34" charset="0"/>
              </a:rPr>
              <a:t>(“loop”) </a:t>
            </a:r>
            <a:r>
              <a:rPr lang="en-US" sz="1200" dirty="0" smtClean="0">
                <a:latin typeface="Eras Demi ITC" pitchFamily="34" charset="0"/>
              </a:rPr>
              <a:t>         /*</a:t>
            </a:r>
            <a:r>
              <a:rPr lang="en-US" sz="1200" dirty="0" smtClean="0">
                <a:latin typeface="Eras Demi ITC" pitchFamily="34" charset="0"/>
              </a:rPr>
              <a:t>Statement 5</a:t>
            </a:r>
            <a:r>
              <a:rPr lang="en-US" sz="1200" dirty="0" smtClean="0">
                <a:latin typeface="Eras Demi ITC" pitchFamily="34" charset="0"/>
              </a:rPr>
              <a:t>*/</a:t>
            </a:r>
            <a:endParaRPr lang="en-US" sz="1200" dirty="0" smtClean="0">
              <a:latin typeface="Eras Demi ITC" pitchFamily="34" charset="0"/>
            </a:endParaRPr>
          </a:p>
          <a:p>
            <a:r>
              <a:rPr lang="en-US" sz="1200" dirty="0" smtClean="0">
                <a:latin typeface="Eras Demi ITC" pitchFamily="34" charset="0"/>
              </a:rPr>
              <a:t> </a:t>
            </a:r>
            <a:r>
              <a:rPr lang="en-US" sz="1200" dirty="0" smtClean="0">
                <a:latin typeface="Eras Demi ITC" pitchFamily="34" charset="0"/>
              </a:rPr>
              <a:t>      </a:t>
            </a:r>
            <a:r>
              <a:rPr lang="en-US" sz="1200" dirty="0" smtClean="0">
                <a:latin typeface="Eras Demi ITC" pitchFamily="34" charset="0"/>
              </a:rPr>
              <a:t>}</a:t>
            </a:r>
          </a:p>
          <a:p>
            <a:r>
              <a:rPr lang="en-US" sz="1200" dirty="0" smtClean="0">
                <a:solidFill>
                  <a:schemeClr val="bg1"/>
                </a:solidFill>
                <a:latin typeface="Eras Demi ITC" pitchFamily="34" charset="0"/>
              </a:rPr>
              <a:t>}</a:t>
            </a:r>
            <a:endParaRPr lang="en-US" sz="1200" dirty="0" smtClean="0">
              <a:solidFill>
                <a:schemeClr val="bg1"/>
              </a:solidFill>
              <a:latin typeface="Eras Demi ITC"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ounded Rectangle 6"/>
          <p:cNvSpPr/>
          <p:nvPr/>
        </p:nvSpPr>
        <p:spPr bwMode="auto">
          <a:xfrm>
            <a:off x="371476" y="4324350"/>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UnitTest1()</a:t>
            </a:r>
          </a:p>
          <a:p>
            <a:r>
              <a:rPr lang="en-US" sz="1600" dirty="0" smtClean="0"/>
              <a:t>{</a:t>
            </a:r>
          </a:p>
          <a:p>
            <a:r>
              <a:rPr lang="en-US" sz="1600" dirty="0" smtClean="0"/>
              <a:t>      </a:t>
            </a:r>
            <a:r>
              <a:rPr lang="en-US" sz="1600" dirty="0" err="1" smtClean="0"/>
              <a:t>TestMe</a:t>
            </a:r>
            <a:r>
              <a:rPr lang="en-US" sz="1600" dirty="0" smtClean="0"/>
              <a:t>(1, 1, 1);</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3505201" y="4305300"/>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UnitTest2()</a:t>
            </a:r>
          </a:p>
          <a:p>
            <a:r>
              <a:rPr lang="en-US" sz="1600" dirty="0" smtClean="0"/>
              <a:t>{</a:t>
            </a:r>
          </a:p>
          <a:p>
            <a:r>
              <a:rPr lang="en-US" sz="1600" dirty="0" smtClean="0"/>
              <a:t>      </a:t>
            </a:r>
            <a:r>
              <a:rPr lang="en-US" sz="1600" dirty="0" err="1" smtClean="0"/>
              <a:t>TestMe</a:t>
            </a:r>
            <a:r>
              <a:rPr lang="en-US" sz="1600" dirty="0" smtClean="0"/>
              <a:t>(1, 10, 1);</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ounded Rectangle 8"/>
          <p:cNvSpPr/>
          <p:nvPr/>
        </p:nvSpPr>
        <p:spPr bwMode="auto">
          <a:xfrm>
            <a:off x="6553201" y="4276725"/>
            <a:ext cx="2371724" cy="119062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r>
              <a:rPr lang="en-US" sz="1600" dirty="0" smtClean="0"/>
              <a:t>public void UnitTest3()</a:t>
            </a:r>
          </a:p>
          <a:p>
            <a:r>
              <a:rPr lang="en-US" sz="1600" dirty="0" smtClean="0"/>
              <a:t>{</a:t>
            </a:r>
          </a:p>
          <a:p>
            <a:r>
              <a:rPr lang="en-US" sz="1600" dirty="0" smtClean="0"/>
              <a:t>      </a:t>
            </a:r>
            <a:r>
              <a:rPr lang="en-US" sz="1600" dirty="0" err="1" smtClean="0"/>
              <a:t>TestMe</a:t>
            </a:r>
            <a:r>
              <a:rPr lang="en-US" sz="1600" dirty="0" smtClean="0"/>
              <a:t>(5, 8, 2);</a:t>
            </a:r>
          </a:p>
          <a:p>
            <a:r>
              <a:rPr lang="en-US" sz="1600" dirty="0" smtClean="0"/>
              <a:t>}</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TextBox 15"/>
          <p:cNvSpPr txBox="1"/>
          <p:nvPr/>
        </p:nvSpPr>
        <p:spPr>
          <a:xfrm>
            <a:off x="561975" y="5514975"/>
            <a:ext cx="2000250" cy="369332"/>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a:t>
            </a:r>
            <a:endParaRPr lang="en-US" dirty="0" smtClean="0">
              <a:solidFill>
                <a:schemeClr val="bg1"/>
              </a:solidFill>
            </a:endParaRPr>
          </a:p>
        </p:txBody>
      </p:sp>
      <p:sp>
        <p:nvSpPr>
          <p:cNvPr id="17" name="TextBox 16"/>
          <p:cNvSpPr txBox="1"/>
          <p:nvPr/>
        </p:nvSpPr>
        <p:spPr>
          <a:xfrm>
            <a:off x="3714750" y="5495925"/>
            <a:ext cx="2000250" cy="371475"/>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a:t>
            </a:r>
            <a:endParaRPr lang="en-US" dirty="0" smtClean="0">
              <a:solidFill>
                <a:schemeClr val="bg1"/>
              </a:solidFill>
            </a:endParaRPr>
          </a:p>
        </p:txBody>
      </p:sp>
      <p:sp>
        <p:nvSpPr>
          <p:cNvPr id="18" name="TextBox 17"/>
          <p:cNvSpPr txBox="1"/>
          <p:nvPr/>
        </p:nvSpPr>
        <p:spPr>
          <a:xfrm>
            <a:off x="6581776" y="5467350"/>
            <a:ext cx="2400300" cy="369332"/>
          </a:xfrm>
          <a:prstGeom prst="rect">
            <a:avLst/>
          </a:prstGeom>
          <a:noFill/>
        </p:spPr>
        <p:txBody>
          <a:bodyPr wrap="square" rtlCol="0">
            <a:spAutoFit/>
          </a:bodyPr>
          <a:lstStyle/>
          <a:p>
            <a:r>
              <a:rPr lang="en-US" dirty="0" smtClean="0">
                <a:solidFill>
                  <a:schemeClr val="bg1"/>
                </a:solidFill>
              </a:rPr>
              <a:t>Path: 1 </a:t>
            </a:r>
            <a:r>
              <a:rPr lang="en-US" dirty="0" smtClean="0">
                <a:solidFill>
                  <a:schemeClr val="bg1"/>
                </a:solidFill>
                <a:sym typeface="Wingdings" pitchFamily="2" charset="2"/>
              </a:rPr>
              <a:t> 3  5  5</a:t>
            </a:r>
            <a:endParaRPr lang="en-US" dirty="0" smtClean="0">
              <a:solidFill>
                <a:schemeClr val="bg1"/>
              </a:solidFill>
            </a:endParaRPr>
          </a:p>
        </p:txBody>
      </p:sp>
      <p:pic>
        <p:nvPicPr>
          <p:cNvPr id="19" name="Picture 18" descr="thumbnail.aspx.jpg"/>
          <p:cNvPicPr>
            <a:picLocks noChangeAspect="1"/>
          </p:cNvPicPr>
          <p:nvPr/>
        </p:nvPicPr>
        <p:blipFill>
          <a:blip r:embed="rId3" cstate="print"/>
          <a:stretch>
            <a:fillRect/>
          </a:stretch>
        </p:blipFill>
        <p:spPr>
          <a:xfrm>
            <a:off x="5553075" y="4124325"/>
            <a:ext cx="742950" cy="742950"/>
          </a:xfrm>
          <a:prstGeom prst="rect">
            <a:avLst/>
          </a:prstGeom>
        </p:spPr>
      </p:pic>
      <p:pic>
        <p:nvPicPr>
          <p:cNvPr id="20" name="Picture 19" descr="thumbnail.aspx (1).jpg"/>
          <p:cNvPicPr>
            <a:picLocks noChangeAspect="1"/>
          </p:cNvPicPr>
          <p:nvPr/>
        </p:nvPicPr>
        <p:blipFill>
          <a:blip r:embed="rId4" cstate="print"/>
          <a:stretch>
            <a:fillRect/>
          </a:stretch>
        </p:blipFill>
        <p:spPr>
          <a:xfrm>
            <a:off x="8420100" y="4067175"/>
            <a:ext cx="647700" cy="647700"/>
          </a:xfrm>
          <a:prstGeom prst="rect">
            <a:avLst/>
          </a:prstGeom>
        </p:spPr>
      </p:pic>
      <p:sp>
        <p:nvSpPr>
          <p:cNvPr id="21" name="Curved Right Arrow 20"/>
          <p:cNvSpPr/>
          <p:nvPr/>
        </p:nvSpPr>
        <p:spPr bwMode="auto">
          <a:xfrm>
            <a:off x="2390775" y="1526701"/>
            <a:ext cx="333375" cy="335280"/>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Curved Right Arrow 21"/>
          <p:cNvSpPr/>
          <p:nvPr/>
        </p:nvSpPr>
        <p:spPr bwMode="auto">
          <a:xfrm>
            <a:off x="2419350" y="1790700"/>
            <a:ext cx="304800" cy="962024"/>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Curved Right Arrow 22"/>
          <p:cNvSpPr/>
          <p:nvPr/>
        </p:nvSpPr>
        <p:spPr bwMode="auto">
          <a:xfrm>
            <a:off x="2409825" y="2619375"/>
            <a:ext cx="304800" cy="895350"/>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Curved Right Arrow 23"/>
          <p:cNvSpPr/>
          <p:nvPr/>
        </p:nvSpPr>
        <p:spPr bwMode="auto">
          <a:xfrm>
            <a:off x="2171700" y="3365026"/>
            <a:ext cx="438150" cy="206849"/>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linds(horizontal)">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6" grpId="0"/>
      <p:bldP spid="17" grpId="0"/>
      <p:bldP spid="18" grpId="0"/>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PexCover</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13" name="Content Placeholder 15"/>
          <p:cNvSpPr txBox="1">
            <a:spLocks/>
          </p:cNvSpPr>
          <p:nvPr/>
        </p:nvSpPr>
        <p:spPr>
          <a:xfrm>
            <a:off x="381000" y="1412875"/>
            <a:ext cx="8382000" cy="5073650"/>
          </a:xfrm>
          <a:prstGeom prst="rect">
            <a:avLst/>
          </a:prstGeom>
        </p:spPr>
        <p:txBody>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noProof="0" dirty="0" smtClean="0">
                <a:solidFill>
                  <a:schemeClr val="bg1"/>
                </a:solidFill>
                <a:latin typeface="Calibri" pitchFamily="34" charset="0"/>
              </a:rPr>
              <a:t>A light-weight tool for detecting duplicate unit tests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dirty="0" smtClean="0">
                <a:solidFill>
                  <a:schemeClr val="bg1"/>
                </a:solidFill>
                <a:latin typeface="Calibri" pitchFamily="34" charset="0"/>
              </a:rPr>
              <a:t>Based on Extended Reflection</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dirty="0" smtClean="0">
                <a:solidFill>
                  <a:schemeClr val="bg1"/>
                </a:solidFill>
                <a:latin typeface="Calibri" pitchFamily="34" charset="0"/>
              </a:rPr>
              <a:t>Can handle gigabytes of tests </a:t>
            </a:r>
            <a:r>
              <a:rPr lang="en-US" sz="2800" dirty="0" smtClean="0">
                <a:solidFill>
                  <a:schemeClr val="bg1"/>
                </a:solidFill>
                <a:latin typeface="Calibri" pitchFamily="34" charset="0"/>
              </a:rPr>
              <a:t>(~ 500,000)</a:t>
            </a:r>
          </a:p>
          <a:p>
            <a:pPr marL="842136" lvl="1" indent="-384954">
              <a:lnSpc>
                <a:spcPct val="90000"/>
              </a:lnSpc>
              <a:spcBef>
                <a:spcPct val="20000"/>
              </a:spcBef>
              <a:buSzPct val="90000"/>
              <a:buFontTx/>
              <a:buBlip>
                <a:blip r:embed="rId3"/>
              </a:buBlip>
              <a:defRPr/>
            </a:pPr>
            <a:r>
              <a:rPr lang="en-US" sz="2800" dirty="0" smtClean="0">
                <a:solidFill>
                  <a:schemeClr val="bg1"/>
                </a:solidFill>
                <a:latin typeface="Calibri" pitchFamily="34" charset="0"/>
              </a:rPr>
              <a:t>Generates multiple projects based on heuristics</a:t>
            </a:r>
            <a:r>
              <a:rPr lang="en-US" sz="3200" dirty="0" smtClean="0">
                <a:solidFill>
                  <a:schemeClr val="bg1"/>
                </a:solidFill>
                <a:latin typeface="Calibri" pitchFamily="34" charset="0"/>
              </a:rPr>
              <a:t> </a:t>
            </a:r>
            <a:endParaRPr lang="en-US" sz="3200" noProof="0" dirty="0" smtClean="0">
              <a:solidFill>
                <a:schemeClr val="bg1"/>
              </a:solidFill>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dirty="0" smtClean="0">
                <a:solidFill>
                  <a:schemeClr val="bg1"/>
                </a:solidFill>
                <a:latin typeface="Calibri" pitchFamily="34" charset="0"/>
              </a:rPr>
              <a:t>Generates two reports:</a:t>
            </a:r>
          </a:p>
          <a:p>
            <a:pPr marL="842136" lvl="1" indent="-384954">
              <a:lnSpc>
                <a:spcPct val="90000"/>
              </a:lnSpc>
              <a:spcBef>
                <a:spcPct val="20000"/>
              </a:spcBef>
              <a:buSzPct val="90000"/>
              <a:buFontTx/>
              <a:buBlip>
                <a:blip r:embed="rId3"/>
              </a:buBlip>
              <a:defRPr/>
            </a:pPr>
            <a:r>
              <a:rPr lang="en-US" sz="2800" noProof="0" dirty="0" smtClean="0">
                <a:solidFill>
                  <a:schemeClr val="bg1"/>
                </a:solidFill>
                <a:latin typeface="Calibri" pitchFamily="34" charset="0"/>
              </a:rPr>
              <a:t>Coverage report </a:t>
            </a:r>
            <a:r>
              <a:rPr lang="en-US" sz="1100" noProof="0" dirty="0" err="1" smtClean="0">
                <a:solidFill>
                  <a:schemeClr val="bg1"/>
                </a:solidFill>
                <a:latin typeface="Calibri" pitchFamily="34" charset="0"/>
                <a:hlinkClick r:id="rId4" action="ppaction://hlinkfile"/>
              </a:rPr>
              <a:t>report</a:t>
            </a:r>
            <a:endParaRPr lang="en-US" sz="2800" noProof="0" dirty="0" smtClean="0">
              <a:solidFill>
                <a:schemeClr val="bg1"/>
              </a:solidFill>
              <a:latin typeface="Calibri" pitchFamily="34" charset="0"/>
            </a:endParaRPr>
          </a:p>
          <a:p>
            <a:pPr marL="842136" lvl="1" indent="-384954">
              <a:lnSpc>
                <a:spcPct val="90000"/>
              </a:lnSpc>
              <a:spcBef>
                <a:spcPct val="20000"/>
              </a:spcBef>
              <a:buSzPct val="90000"/>
              <a:buFontTx/>
              <a:buBlip>
                <a:blip r:embed="rId3"/>
              </a:buBlip>
              <a:defRPr/>
            </a:pPr>
            <a:r>
              <a:rPr lang="en-US" sz="2800" dirty="0" smtClean="0">
                <a:solidFill>
                  <a:schemeClr val="bg1"/>
                </a:solidFill>
                <a:latin typeface="Calibri" pitchFamily="34" charset="0"/>
              </a:rPr>
              <a:t>Test report </a:t>
            </a:r>
            <a:r>
              <a:rPr lang="en-US" sz="1050" dirty="0" err="1" smtClean="0">
                <a:solidFill>
                  <a:schemeClr val="bg1"/>
                </a:solidFill>
                <a:latin typeface="Calibri" pitchFamily="34" charset="0"/>
                <a:hlinkClick r:id="rId5" action="ppaction://hlinkfile"/>
              </a:rPr>
              <a:t>report</a:t>
            </a:r>
            <a:endParaRPr lang="en-US" sz="2800" noProof="0" dirty="0" smtClean="0">
              <a:solidFill>
                <a:schemeClr val="bg1"/>
              </a:solidFill>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noProof="0" dirty="0" smtClean="0">
                <a:solidFill>
                  <a:schemeClr val="bg1"/>
                </a:solidFill>
                <a:latin typeface="Calibri" pitchFamily="34" charset="0"/>
              </a:rPr>
              <a:t>Supports popular unit test frameworks: Visual studio, </a:t>
            </a:r>
            <a:r>
              <a:rPr lang="en-US" sz="3200" noProof="0" dirty="0" err="1" smtClean="0">
                <a:solidFill>
                  <a:schemeClr val="bg1"/>
                </a:solidFill>
                <a:latin typeface="Calibri" pitchFamily="34" charset="0"/>
              </a:rPr>
              <a:t>XUnit</a:t>
            </a:r>
            <a:r>
              <a:rPr lang="en-US" sz="3200" noProof="0" dirty="0" smtClean="0">
                <a:solidFill>
                  <a:schemeClr val="bg1"/>
                </a:solidFill>
                <a:latin typeface="Calibri" pitchFamily="34" charset="0"/>
              </a:rPr>
              <a:t>, </a:t>
            </a:r>
            <a:r>
              <a:rPr lang="en-US" sz="3200" noProof="0" dirty="0" err="1" smtClean="0">
                <a:solidFill>
                  <a:schemeClr val="bg1"/>
                </a:solidFill>
                <a:latin typeface="Calibri" pitchFamily="34" charset="0"/>
              </a:rPr>
              <a:t>NUnit</a:t>
            </a:r>
            <a:r>
              <a:rPr lang="en-US" sz="3200" noProof="0" dirty="0" smtClean="0">
                <a:solidFill>
                  <a:schemeClr val="bg1"/>
                </a:solidFill>
                <a:latin typeface="Calibri" pitchFamily="34" charset="0"/>
              </a:rPr>
              <a:t>, and </a:t>
            </a:r>
            <a:r>
              <a:rPr lang="en-US" sz="3200" noProof="0" dirty="0" err="1" smtClean="0">
                <a:solidFill>
                  <a:schemeClr val="bg1"/>
                </a:solidFill>
                <a:latin typeface="Calibri" pitchFamily="34" charset="0"/>
              </a:rPr>
              <a:t>MBUnit</a:t>
            </a:r>
            <a:endParaRPr lang="en-US" sz="3200" noProof="0" dirty="0" smtClean="0">
              <a:solidFill>
                <a:schemeClr val="bg1"/>
              </a:solidFill>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6" name="Rectangle 5"/>
          <p:cNvSpPr/>
          <p:nvPr/>
        </p:nvSpPr>
        <p:spPr>
          <a:xfrm rot="19010851">
            <a:off x="1068513" y="2967335"/>
            <a:ext cx="7006983" cy="923330"/>
          </a:xfrm>
          <a:prstGeom prst="rect">
            <a:avLst/>
          </a:prstGeom>
          <a:solidFill>
            <a:schemeClr val="bg1">
              <a:alpha val="67000"/>
            </a:schemeClr>
          </a:solid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Ready for DELIVERY</a:t>
            </a:r>
            <a:endParaRPr lang="en-US" sz="5400" b="1" cap="none" spc="0" dirty="0">
              <a:ln/>
              <a:solidFill>
                <a:schemeClr val="accent3"/>
              </a:solidFill>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linds(horizontal)">
                                      <p:cBhvr>
                                        <p:cTn id="17" dur="500"/>
                                        <p:tgtEl>
                                          <p:spTgt spid="1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blinds(horizontal)">
                                      <p:cBhvr>
                                        <p:cTn id="20" dur="500"/>
                                        <p:tgtEl>
                                          <p:spTgt spid="1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blinds(horizontal)">
                                      <p:cBhvr>
                                        <p:cTn id="25" dur="500"/>
                                        <p:tgtEl>
                                          <p:spTgt spid="1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blinds(horizontal)">
                                      <p:cBhvr>
                                        <p:cTn id="28" dur="500"/>
                                        <p:tgtEl>
                                          <p:spTgt spid="1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Effect transition="in" filter="blinds(horizontal)">
                                      <p:cBhvr>
                                        <p:cTn id="31" dur="500"/>
                                        <p:tgtEl>
                                          <p:spTgt spid="1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xEl>
                                              <p:pRg st="7" end="7"/>
                                            </p:txEl>
                                          </p:spTgt>
                                        </p:tgtEl>
                                        <p:attrNameLst>
                                          <p:attrName>style.visibility</p:attrName>
                                        </p:attrNameLst>
                                      </p:cBhvr>
                                      <p:to>
                                        <p:strVal val="visible"/>
                                      </p:to>
                                    </p:set>
                                    <p:animEffect transition="in" filter="blinds(horizontal)">
                                      <p:cBhvr>
                                        <p:cTn id="36" dur="500"/>
                                        <p:tgtEl>
                                          <p:spTgt spid="1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linds(horizontal)">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Minimize: Statistics</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26" name="Rectangle 25"/>
          <p:cNvSpPr/>
          <p:nvPr/>
        </p:nvSpPr>
        <p:spPr bwMode="auto">
          <a:xfrm>
            <a:off x="457200" y="1238251"/>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Flowchart: Multidocument 28"/>
          <p:cNvSpPr/>
          <p:nvPr/>
        </p:nvSpPr>
        <p:spPr bwMode="auto">
          <a:xfrm>
            <a:off x="504825" y="1381125"/>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p:txBody>
      </p:sp>
      <p:sp>
        <p:nvSpPr>
          <p:cNvPr id="30" name="Flowchart: Multidocument 29"/>
          <p:cNvSpPr/>
          <p:nvPr/>
        </p:nvSpPr>
        <p:spPr bwMode="auto">
          <a:xfrm>
            <a:off x="2047876" y="1362075"/>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Seed Unit</a:t>
            </a:r>
            <a:r>
              <a:rPr kumimoji="0" lang="en-US" sz="16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Tests</a:t>
            </a: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Down Arrow 30"/>
          <p:cNvSpPr/>
          <p:nvPr/>
        </p:nvSpPr>
        <p:spPr bwMode="auto">
          <a:xfrm>
            <a:off x="1076325" y="1971677"/>
            <a:ext cx="295275" cy="33337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8" name="Rounded Rectangle 37"/>
          <p:cNvSpPr/>
          <p:nvPr/>
        </p:nvSpPr>
        <p:spPr bwMode="auto">
          <a:xfrm>
            <a:off x="333375" y="2371726"/>
            <a:ext cx="1790700"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PexShrinker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39" name="Down Arrow 38"/>
          <p:cNvSpPr/>
          <p:nvPr/>
        </p:nvSpPr>
        <p:spPr bwMode="auto">
          <a:xfrm>
            <a:off x="2619375" y="4029075"/>
            <a:ext cx="295275" cy="447676"/>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0" name="Rounded Rectangle 39"/>
          <p:cNvSpPr/>
          <p:nvPr/>
        </p:nvSpPr>
        <p:spPr bwMode="auto">
          <a:xfrm>
            <a:off x="1990725" y="4581526"/>
            <a:ext cx="1533525"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PexCover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46" name="Rectangle 45"/>
          <p:cNvSpPr/>
          <p:nvPr/>
        </p:nvSpPr>
        <p:spPr bwMode="auto">
          <a:xfrm>
            <a:off x="371475" y="3276601"/>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Flowchart: Multidocument 46"/>
          <p:cNvSpPr/>
          <p:nvPr/>
        </p:nvSpPr>
        <p:spPr bwMode="auto">
          <a:xfrm>
            <a:off x="419100" y="3419475"/>
            <a:ext cx="1476375" cy="438150"/>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Minimized</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8" name="Flowchart: Multidocument 47"/>
          <p:cNvSpPr/>
          <p:nvPr/>
        </p:nvSpPr>
        <p:spPr bwMode="auto">
          <a:xfrm>
            <a:off x="1962151" y="3400425"/>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dirty="0" smtClean="0">
                <a:solidFill>
                  <a:schemeClr val="tx1"/>
                </a:solidFill>
                <a:effectLst>
                  <a:outerShdw blurRad="38100" dist="38100" dir="2700000" algn="tl">
                    <a:srgbClr val="000000">
                      <a:alpha val="43137"/>
                    </a:srgbClr>
                  </a:outerShdw>
                </a:effectLst>
                <a:latin typeface="Segoe" pitchFamily="34" charset="0"/>
              </a:rPr>
              <a:t>Seed Unit Tests</a:t>
            </a:r>
          </a:p>
        </p:txBody>
      </p:sp>
      <p:sp>
        <p:nvSpPr>
          <p:cNvPr id="49" name="Down Arrow 48"/>
          <p:cNvSpPr/>
          <p:nvPr/>
        </p:nvSpPr>
        <p:spPr bwMode="auto">
          <a:xfrm>
            <a:off x="1057275" y="2838451"/>
            <a:ext cx="295275" cy="38099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0" name="Rectangle 49"/>
          <p:cNvSpPr/>
          <p:nvPr/>
        </p:nvSpPr>
        <p:spPr bwMode="auto">
          <a:xfrm>
            <a:off x="352425" y="5572126"/>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1" name="Flowchart: Multidocument 50"/>
          <p:cNvSpPr/>
          <p:nvPr/>
        </p:nvSpPr>
        <p:spPr bwMode="auto">
          <a:xfrm>
            <a:off x="400050" y="5715000"/>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Minimized</a:t>
            </a:r>
          </a:p>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PUTs</a:t>
            </a:r>
            <a:endParaRPr lang="en-US" sz="16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2" name="Flowchart: Multidocument 51"/>
          <p:cNvSpPr/>
          <p:nvPr/>
        </p:nvSpPr>
        <p:spPr bwMode="auto">
          <a:xfrm>
            <a:off x="1943101" y="5695950"/>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Minimized </a:t>
            </a:r>
            <a:r>
              <a:rPr lang="en-US" sz="1200" dirty="0" smtClean="0">
                <a:solidFill>
                  <a:schemeClr val="tx1"/>
                </a:solidFill>
                <a:effectLst>
                  <a:outerShdw blurRad="38100" dist="38100" dir="2700000" algn="tl">
                    <a:srgbClr val="000000">
                      <a:alpha val="43137"/>
                    </a:srgbClr>
                  </a:outerShdw>
                </a:effectLst>
                <a:latin typeface="Segoe" pitchFamily="34" charset="0"/>
              </a:rPr>
              <a:t>Seed</a:t>
            </a: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a:t>
            </a:r>
          </a:p>
        </p:txBody>
      </p:sp>
      <p:sp>
        <p:nvSpPr>
          <p:cNvPr id="53" name="Down Arrow 52"/>
          <p:cNvSpPr/>
          <p:nvPr/>
        </p:nvSpPr>
        <p:spPr bwMode="auto">
          <a:xfrm>
            <a:off x="2600325" y="5086350"/>
            <a:ext cx="295275" cy="428626"/>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ounded Rectangle 19"/>
          <p:cNvSpPr/>
          <p:nvPr/>
        </p:nvSpPr>
        <p:spPr bwMode="auto">
          <a:xfrm>
            <a:off x="4381500" y="2790826"/>
            <a:ext cx="4181476" cy="116205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err="1" smtClean="0">
                <a:solidFill>
                  <a:srgbClr val="002060"/>
                </a:solidFill>
              </a:rPr>
              <a:t>PexShrinker</a:t>
            </a:r>
            <a:endParaRPr lang="en-US" sz="1600" b="1" dirty="0" smtClean="0">
              <a:solidFill>
                <a:srgbClr val="002060"/>
              </a:solidFill>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Total PUTs: 433,089</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Minimized PUTs: 68,575</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Duration: 45 min</a:t>
            </a:r>
          </a:p>
          <a:p>
            <a:pPr defTabSz="1096963" fontAlgn="base">
              <a:spcBef>
                <a:spcPct val="0"/>
              </a:spcBef>
              <a:spcAft>
                <a:spcPct val="0"/>
              </a:spcAft>
              <a:buFont typeface="Wingdings"/>
              <a:buChar char="à"/>
            </a:pPr>
            <a:endParaRPr lang="en-US" sz="1600" b="1" dirty="0" smtClean="0">
              <a:solidFill>
                <a:srgbClr val="002060"/>
              </a:solidFill>
            </a:endParaRPr>
          </a:p>
        </p:txBody>
      </p:sp>
      <p:sp>
        <p:nvSpPr>
          <p:cNvPr id="22" name="Rounded Rectangle 21"/>
          <p:cNvSpPr/>
          <p:nvPr/>
        </p:nvSpPr>
        <p:spPr bwMode="auto">
          <a:xfrm>
            <a:off x="4381500" y="4257676"/>
            <a:ext cx="4181475" cy="1733550"/>
          </a:xfrm>
          <a:prstGeom prst="roundRect">
            <a:avLst>
              <a:gd name="adj" fmla="val 11587"/>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err="1" smtClean="0">
                <a:solidFill>
                  <a:srgbClr val="002060"/>
                </a:solidFill>
              </a:rPr>
              <a:t>PexCover</a:t>
            </a:r>
            <a:endParaRPr lang="en-US" sz="1600" b="1" dirty="0" smtClean="0">
              <a:solidFill>
                <a:srgbClr val="002060"/>
              </a:solidFill>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Total UTs: 410,600</a:t>
            </a:r>
          </a:p>
          <a:p>
            <a:pPr defTabSz="1096963" fontAlgn="base">
              <a:spcBef>
                <a:spcPct val="0"/>
              </a:spcBef>
              <a:spcAft>
                <a:spcPct val="0"/>
              </a:spcAft>
            </a:pPr>
            <a:r>
              <a:rPr lang="en-US" sz="1600" b="1" dirty="0" smtClean="0">
                <a:solidFill>
                  <a:srgbClr val="002060"/>
                </a:solidFill>
                <a:sym typeface="Wingdings" pitchFamily="2" charset="2"/>
              </a:rPr>
              <a:t>     </a:t>
            </a:r>
            <a:r>
              <a:rPr lang="en-US" sz="1200" b="1" dirty="0" smtClean="0">
                <a:solidFill>
                  <a:srgbClr val="002060"/>
                </a:solidFill>
                <a:sym typeface="Wingdings" pitchFamily="2" charset="2"/>
              </a:rPr>
              <a:t>(Ignored ~20,000 tests due to an issue in CLR)</a:t>
            </a:r>
            <a:endParaRPr lang="en-US" sz="1600" b="1" dirty="0" smtClean="0">
              <a:solidFill>
                <a:srgbClr val="002060"/>
              </a:solidFill>
              <a:sym typeface="Wingdings" pitchFamily="2" charset="2"/>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Number of projects: 943</a:t>
            </a:r>
            <a:endParaRPr lang="en-US" sz="1600" b="1" dirty="0" smtClean="0">
              <a:solidFill>
                <a:srgbClr val="002060"/>
              </a:solidFill>
            </a:endParaRP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Minimized UTs: 128,185</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Duration: ~ 5 hours</a:t>
            </a:r>
          </a:p>
        </p:txBody>
      </p:sp>
      <p:sp>
        <p:nvSpPr>
          <p:cNvPr id="23" name="Rounded Rectangle 22"/>
          <p:cNvSpPr/>
          <p:nvPr/>
        </p:nvSpPr>
        <p:spPr bwMode="auto">
          <a:xfrm>
            <a:off x="4371975" y="1609727"/>
            <a:ext cx="4181476" cy="828674"/>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600" b="1" dirty="0" smtClean="0">
                <a:solidFill>
                  <a:srgbClr val="002060"/>
                </a:solidFill>
              </a:rPr>
              <a:t>Machine configuration:</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Xeon 2 CPU @ 2.50 GHz, 8 cores</a:t>
            </a:r>
          </a:p>
          <a:p>
            <a:pPr defTabSz="1096963" fontAlgn="base">
              <a:spcBef>
                <a:spcPct val="0"/>
              </a:spcBef>
              <a:spcAft>
                <a:spcPct val="0"/>
              </a:spcAft>
              <a:buFont typeface="Wingdings"/>
              <a:buChar char="à"/>
            </a:pPr>
            <a:r>
              <a:rPr lang="en-US" sz="1600" b="1" dirty="0" smtClean="0">
                <a:solidFill>
                  <a:srgbClr val="002060"/>
                </a:solidFill>
                <a:sym typeface="Wingdings" pitchFamily="2" charset="2"/>
              </a:rPr>
              <a:t> RAM 16GB</a:t>
            </a:r>
          </a:p>
          <a:p>
            <a:pPr defTabSz="1096963" fontAlgn="base">
              <a:spcBef>
                <a:spcPct val="0"/>
              </a:spcBef>
              <a:spcAft>
                <a:spcPct val="0"/>
              </a:spcAft>
            </a:pPr>
            <a:endParaRPr lang="en-US" sz="1600" b="1" dirty="0" smtClean="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Explore: Regression Test Generation</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10" name="Rounded Rectangle 9"/>
          <p:cNvSpPr/>
          <p:nvPr/>
        </p:nvSpPr>
        <p:spPr bwMode="auto">
          <a:xfrm>
            <a:off x="438150" y="933450"/>
            <a:ext cx="4229100" cy="132397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A sequence captured during program execution</a:t>
            </a:r>
          </a:p>
          <a:p>
            <a:pPr defTabSz="1096963" fontAlgn="base">
              <a:spcBef>
                <a:spcPct val="0"/>
              </a:spcBef>
              <a:spcAft>
                <a:spcPct val="0"/>
              </a:spcAft>
            </a:pPr>
            <a:endParaRPr lang="en-US" sz="1200" dirty="0" smtClean="0">
              <a:solidFill>
                <a:srgbClr val="002060"/>
              </a:solidFill>
            </a:endParaRPr>
          </a:p>
          <a:p>
            <a:pPr defTabSz="1096963" fontAlgn="base">
              <a:spcBef>
                <a:spcPct val="0"/>
              </a:spcBef>
              <a:spcAft>
                <a:spcPct val="0"/>
              </a:spcAft>
            </a:pP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 = new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FF0000"/>
                </a:solidFill>
                <a:latin typeface="Eras Demi ITC" pitchFamily="34" charset="0"/>
              </a:rPr>
              <a:t>Match</a:t>
            </a:r>
            <a:r>
              <a:rPr lang="en-US" sz="1050" dirty="0" smtClean="0">
                <a:latin typeface="Eras Demi ITC" pitchFamily="34" charset="0"/>
              </a:rPr>
              <a:t> mc = </a:t>
            </a:r>
            <a:r>
              <a:rPr lang="en-US" sz="1050" dirty="0" smtClean="0">
                <a:solidFill>
                  <a:srgbClr val="002060"/>
                </a:solidFill>
                <a:latin typeface="Eras Demi ITC" pitchFamily="34" charset="0"/>
              </a:rPr>
              <a:t>((</a:t>
            </a:r>
            <a:r>
              <a:rPr lang="en-US" sz="1050" dirty="0" err="1" smtClean="0">
                <a:solidFill>
                  <a:srgbClr val="FF0000"/>
                </a:solidFill>
                <a:latin typeface="Eras Demi ITC" pitchFamily="34" charset="0"/>
              </a:rPr>
              <a:t>Regex</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a:t>
            </a:r>
            <a:r>
              <a:rPr lang="en-US" sz="1050" dirty="0" smtClean="0">
                <a:solidFill>
                  <a:schemeClr val="bg2"/>
                </a:solidFill>
                <a:latin typeface="Eras Demi ITC" pitchFamily="34" charset="0"/>
              </a:rPr>
              <a:t>Match</a:t>
            </a:r>
            <a:r>
              <a:rPr lang="en-US" sz="1050" dirty="0" smtClean="0">
                <a:solidFill>
                  <a:srgbClr val="002060"/>
                </a:solidFill>
                <a:latin typeface="Eras Demi ITC" pitchFamily="34" charset="0"/>
              </a:rPr>
              <a:t>(“&lt;%@ Page..\u000a”,108);</a:t>
            </a:r>
          </a:p>
          <a:p>
            <a:pPr defTabSz="1096963" fontAlgn="base">
              <a:spcBef>
                <a:spcPct val="0"/>
              </a:spcBef>
              <a:spcAft>
                <a:spcPct val="0"/>
              </a:spcAft>
            </a:pP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cap =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mc;</a:t>
            </a:r>
          </a:p>
          <a:p>
            <a:pPr defTabSz="1096963" fontAlgn="base">
              <a:spcBef>
                <a:spcPct val="0"/>
              </a:spcBef>
              <a:spcAft>
                <a:spcPct val="0"/>
              </a:spcAft>
            </a:pP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indexval</a:t>
            </a:r>
            <a:r>
              <a:rPr lang="en-US" sz="1050" dirty="0" smtClean="0">
                <a:solidFill>
                  <a:srgbClr val="002060"/>
                </a:solidFill>
                <a:latin typeface="Eras Demi ITC" pitchFamily="34" charset="0"/>
              </a:rPr>
              <a:t> = </a:t>
            </a:r>
            <a:r>
              <a:rPr lang="en-US" sz="1050" dirty="0" err="1" smtClean="0">
                <a:solidFill>
                  <a:srgbClr val="002060"/>
                </a:solidFill>
                <a:latin typeface="Eras Demi ITC" pitchFamily="34" charset="0"/>
              </a:rPr>
              <a:t>cap.Index</a:t>
            </a:r>
            <a:r>
              <a:rPr lang="en-US" sz="1050" dirty="0" smtClean="0">
                <a:solidFill>
                  <a:srgbClr val="002060"/>
                </a:solidFill>
                <a:latin typeface="Eras Demi ITC" pitchFamily="34" charset="0"/>
              </a:rPr>
              <a:t>;</a:t>
            </a:r>
            <a:endParaRPr lang="en-US" sz="1200" dirty="0" smtClean="0">
              <a:solidFill>
                <a:srgbClr val="002060"/>
              </a:solidFill>
              <a:latin typeface="Eras Demi ITC" pitchFamily="34" charset="0"/>
            </a:endParaRPr>
          </a:p>
        </p:txBody>
      </p:sp>
      <p:sp>
        <p:nvSpPr>
          <p:cNvPr id="11" name="Rounded Rectangle 10"/>
          <p:cNvSpPr/>
          <p:nvPr/>
        </p:nvSpPr>
        <p:spPr bwMode="auto">
          <a:xfrm>
            <a:off x="447674" y="2562225"/>
            <a:ext cx="4191001" cy="154305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Parameterized unit test</a:t>
            </a:r>
          </a:p>
          <a:p>
            <a:pPr defTabSz="1096963" fontAlgn="base">
              <a:spcBef>
                <a:spcPct val="0"/>
              </a:spcBef>
              <a:spcAft>
                <a:spcPct val="0"/>
              </a:spcAft>
            </a:pPr>
            <a:endParaRPr lang="en-US" sz="1200" i="1" dirty="0" smtClean="0">
              <a:solidFill>
                <a:srgbClr val="002060"/>
              </a:solidFill>
            </a:endParaRPr>
          </a:p>
          <a:p>
            <a:pPr defTabSz="1096963" fontAlgn="base">
              <a:spcBef>
                <a:spcPct val="0"/>
              </a:spcBef>
              <a:spcAft>
                <a:spcPct val="0"/>
              </a:spcAft>
            </a:pPr>
            <a:r>
              <a:rPr lang="en-US" sz="1050" dirty="0" smtClean="0">
                <a:solidFill>
                  <a:srgbClr val="7030A0"/>
                </a:solidFill>
                <a:latin typeface="Eras Demi ITC" pitchFamily="34" charset="0"/>
              </a:rPr>
              <a:t>public static void </a:t>
            </a:r>
            <a:r>
              <a:rPr lang="en-US" sz="1050" dirty="0" smtClean="0">
                <a:solidFill>
                  <a:srgbClr val="002060"/>
                </a:solidFill>
                <a:latin typeface="Eras Demi ITC" pitchFamily="34" charset="0"/>
              </a:rPr>
              <a:t>F_1(</a:t>
            </a:r>
            <a:r>
              <a:rPr lang="en-US" sz="1050" dirty="0" smtClean="0">
                <a:solidFill>
                  <a:srgbClr val="7030A0"/>
                </a:solidFill>
                <a:latin typeface="Eras Demi ITC" pitchFamily="34" charset="0"/>
              </a:rPr>
              <a:t>string</a:t>
            </a:r>
            <a:r>
              <a:rPr lang="en-US" sz="1050" dirty="0" smtClean="0">
                <a:solidFill>
                  <a:srgbClr val="002060"/>
                </a:solidFill>
                <a:latin typeface="Eras Demi ITC" pitchFamily="34" charset="0"/>
              </a:rPr>
              <a:t> VAL_1, </a:t>
            </a: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VAL_2, </a:t>
            </a:r>
            <a:r>
              <a:rPr lang="en-US" sz="1050" dirty="0" smtClean="0">
                <a:solidFill>
                  <a:srgbClr val="7030A0"/>
                </a:solidFill>
                <a:latin typeface="Eras Demi ITC" pitchFamily="34" charset="0"/>
              </a:rPr>
              <a:t>out</a:t>
            </a:r>
            <a:r>
              <a:rPr lang="en-US" sz="1050" dirty="0" smtClean="0">
                <a:solidFill>
                  <a:srgbClr val="002060"/>
                </a:solidFill>
                <a:latin typeface="Eras Demi ITC" pitchFamily="34" charset="0"/>
              </a:rPr>
              <a:t> </a:t>
            </a: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OUT_1)</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 = new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FF0000"/>
                </a:solidFill>
                <a:latin typeface="Eras Demi ITC" pitchFamily="34" charset="0"/>
              </a:rPr>
              <a:t>    Match</a:t>
            </a:r>
            <a:r>
              <a:rPr lang="en-US" sz="1050" dirty="0" smtClean="0">
                <a:latin typeface="Eras Demi ITC" pitchFamily="34" charset="0"/>
              </a:rPr>
              <a:t> mc = </a:t>
            </a:r>
            <a:r>
              <a:rPr lang="en-US" sz="1050" dirty="0" smtClean="0">
                <a:solidFill>
                  <a:srgbClr val="002060"/>
                </a:solidFill>
                <a:latin typeface="Eras Demi ITC" pitchFamily="34" charset="0"/>
              </a:rPr>
              <a:t>((</a:t>
            </a:r>
            <a:r>
              <a:rPr lang="en-US" sz="1050" dirty="0" err="1" smtClean="0">
                <a:solidFill>
                  <a:srgbClr val="FF0000"/>
                </a:solidFill>
                <a:latin typeface="Eras Demi ITC" pitchFamily="34" charset="0"/>
              </a:rPr>
              <a:t>Regex</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a:t>
            </a:r>
            <a:r>
              <a:rPr lang="en-US" sz="1050" dirty="0" smtClean="0">
                <a:solidFill>
                  <a:schemeClr val="bg2"/>
                </a:solidFill>
                <a:latin typeface="Eras Demi ITC" pitchFamily="34" charset="0"/>
              </a:rPr>
              <a:t>Match</a:t>
            </a:r>
            <a:r>
              <a:rPr lang="en-US" sz="1050" dirty="0" smtClean="0">
                <a:solidFill>
                  <a:srgbClr val="002060"/>
                </a:solidFill>
                <a:latin typeface="Eras Demi ITC" pitchFamily="34" charset="0"/>
              </a:rPr>
              <a:t>(VAL_1, VAL_2);</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cap =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mc;</a:t>
            </a:r>
          </a:p>
          <a:p>
            <a:pPr defTabSz="1096963" fontAlgn="base">
              <a:spcBef>
                <a:spcPct val="0"/>
              </a:spcBef>
              <a:spcAft>
                <a:spcPct val="0"/>
              </a:spcAft>
            </a:pPr>
            <a:r>
              <a:rPr lang="en-US" sz="1050" dirty="0" smtClean="0">
                <a:solidFill>
                  <a:srgbClr val="002060"/>
                </a:solidFill>
                <a:latin typeface="Eras Demi ITC" pitchFamily="34" charset="0"/>
              </a:rPr>
              <a:t>    OUT_1 = </a:t>
            </a:r>
            <a:r>
              <a:rPr lang="en-US" sz="1050" dirty="0" err="1" smtClean="0">
                <a:solidFill>
                  <a:srgbClr val="002060"/>
                </a:solidFill>
                <a:latin typeface="Eras Demi ITC" pitchFamily="34" charset="0"/>
              </a:rPr>
              <a:t>cap.Index</a:t>
            </a:r>
            <a:r>
              <a:rPr lang="en-US" sz="1050" dirty="0" smtClean="0">
                <a:solidFill>
                  <a:srgbClr val="002060"/>
                </a:solidFill>
                <a:latin typeface="Eras Demi ITC" pitchFamily="34" charset="0"/>
              </a:rPr>
              <a:t>;</a:t>
            </a:r>
            <a:endParaRPr lang="en-US" sz="1200" dirty="0" smtClean="0">
              <a:solidFill>
                <a:srgbClr val="002060"/>
              </a:solidFill>
              <a:latin typeface="Eras Demi ITC" pitchFamily="34" charset="0"/>
            </a:endParaRPr>
          </a:p>
          <a:p>
            <a:pPr defTabSz="1096963" fontAlgn="base">
              <a:spcBef>
                <a:spcPct val="0"/>
              </a:spcBef>
              <a:spcAft>
                <a:spcPct val="0"/>
              </a:spcAft>
            </a:pPr>
            <a:r>
              <a:rPr lang="en-US" sz="1050" dirty="0" smtClean="0">
                <a:solidFill>
                  <a:srgbClr val="002060"/>
                </a:solidFill>
                <a:latin typeface="Eras Demi ITC" pitchFamily="34" charset="0"/>
              </a:rPr>
              <a:t> }</a:t>
            </a:r>
          </a:p>
        </p:txBody>
      </p:sp>
      <p:sp>
        <p:nvSpPr>
          <p:cNvPr id="12" name="Rounded Rectangle 11"/>
          <p:cNvSpPr/>
          <p:nvPr/>
        </p:nvSpPr>
        <p:spPr bwMode="auto">
          <a:xfrm>
            <a:off x="476248" y="4381500"/>
            <a:ext cx="4171951" cy="130492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Seed Unit test</a:t>
            </a:r>
          </a:p>
          <a:p>
            <a:pPr defTabSz="1096963" fontAlgn="base">
              <a:spcBef>
                <a:spcPct val="0"/>
              </a:spcBef>
              <a:spcAft>
                <a:spcPct val="0"/>
              </a:spcAft>
            </a:pPr>
            <a:endParaRPr lang="en-US" sz="1200" dirty="0" smtClean="0">
              <a:solidFill>
                <a:srgbClr val="002060"/>
              </a:solidFill>
            </a:endParaRPr>
          </a:p>
          <a:p>
            <a:r>
              <a:rPr lang="en-US" sz="1050" dirty="0" smtClean="0">
                <a:solidFill>
                  <a:srgbClr val="7030A0"/>
                </a:solidFill>
                <a:latin typeface="Eras Demi ITC" pitchFamily="34" charset="0"/>
              </a:rPr>
              <a:t>public static void </a:t>
            </a:r>
            <a:r>
              <a:rPr lang="en-US" sz="1050" dirty="0" smtClean="0">
                <a:latin typeface="Eras Demi ITC" pitchFamily="34" charset="0"/>
              </a:rPr>
              <a:t>T_1()</a:t>
            </a:r>
          </a:p>
          <a:p>
            <a:r>
              <a:rPr lang="en-US" sz="1050" dirty="0" smtClean="0">
                <a:latin typeface="Eras Demi ITC" pitchFamily="34" charset="0"/>
              </a:rPr>
              <a:t> {</a:t>
            </a:r>
          </a:p>
          <a:p>
            <a:r>
              <a:rPr lang="en-US" sz="1050" dirty="0" smtClean="0">
                <a:latin typeface="Eras Demi ITC" pitchFamily="34" charset="0"/>
              </a:rPr>
              <a:t>     </a:t>
            </a:r>
            <a:r>
              <a:rPr lang="en-US" sz="1050" dirty="0" err="1" smtClean="0">
                <a:solidFill>
                  <a:srgbClr val="7030A0"/>
                </a:solidFill>
                <a:latin typeface="Eras Demi ITC" pitchFamily="34" charset="0"/>
              </a:rPr>
              <a:t>int</a:t>
            </a:r>
            <a:r>
              <a:rPr lang="en-US" sz="1050" dirty="0" smtClean="0">
                <a:latin typeface="Eras Demi ITC" pitchFamily="34" charset="0"/>
              </a:rPr>
              <a:t> index;</a:t>
            </a:r>
          </a:p>
          <a:p>
            <a:r>
              <a:rPr lang="es-ES" sz="1050" dirty="0" smtClean="0">
                <a:latin typeface="Eras Demi ITC" pitchFamily="34" charset="0"/>
              </a:rPr>
              <a:t>     F_1(</a:t>
            </a:r>
            <a:r>
              <a:rPr lang="en-US" sz="1050" dirty="0" smtClean="0">
                <a:solidFill>
                  <a:srgbClr val="002060"/>
                </a:solidFill>
                <a:latin typeface="Eras Demi ITC" pitchFamily="34" charset="0"/>
              </a:rPr>
              <a:t>“&lt;%@ Page..\u000a”</a:t>
            </a:r>
            <a:r>
              <a:rPr lang="es-ES" sz="1050" dirty="0" smtClean="0">
                <a:latin typeface="Eras Demi ITC" pitchFamily="34" charset="0"/>
              </a:rPr>
              <a:t>, 108, </a:t>
            </a:r>
            <a:r>
              <a:rPr lang="es-ES" sz="1050" dirty="0" err="1" smtClean="0">
                <a:solidFill>
                  <a:srgbClr val="7030A0"/>
                </a:solidFill>
                <a:latin typeface="Eras Demi ITC" pitchFamily="34" charset="0"/>
              </a:rPr>
              <a:t>out</a:t>
            </a:r>
            <a:r>
              <a:rPr lang="es-ES" sz="1050" dirty="0" smtClean="0">
                <a:latin typeface="Eras Demi ITC" pitchFamily="34" charset="0"/>
              </a:rPr>
              <a:t> </a:t>
            </a:r>
            <a:r>
              <a:rPr lang="es-ES" sz="1050" dirty="0" err="1" smtClean="0">
                <a:latin typeface="Eras Demi ITC" pitchFamily="34" charset="0"/>
              </a:rPr>
              <a:t>index</a:t>
            </a:r>
            <a:r>
              <a:rPr lang="es-ES" sz="1050" dirty="0" smtClean="0">
                <a:latin typeface="Eras Demi ITC" pitchFamily="34" charset="0"/>
              </a:rPr>
              <a:t>);</a:t>
            </a:r>
            <a:r>
              <a:rPr lang="en-US" sz="1050" dirty="0" smtClean="0">
                <a:latin typeface="Eras Demi ITC" pitchFamily="34" charset="0"/>
              </a:rPr>
              <a:t>     </a:t>
            </a:r>
          </a:p>
          <a:p>
            <a:r>
              <a:rPr lang="en-US" sz="1050" dirty="0" smtClean="0">
                <a:latin typeface="Eras Demi ITC" pitchFamily="34" charset="0"/>
              </a:rPr>
              <a:t> }</a:t>
            </a:r>
            <a:endParaRPr lang="en-US" sz="1050" dirty="0" smtClean="0">
              <a:solidFill>
                <a:srgbClr val="002060"/>
              </a:solidFill>
              <a:latin typeface="Eras Demi ITC" pitchFamily="34" charset="0"/>
            </a:endParaRPr>
          </a:p>
        </p:txBody>
      </p:sp>
      <p:sp>
        <p:nvSpPr>
          <p:cNvPr id="13" name="Curved Right Arrow 12"/>
          <p:cNvSpPr/>
          <p:nvPr/>
        </p:nvSpPr>
        <p:spPr bwMode="auto">
          <a:xfrm>
            <a:off x="238124" y="1590675"/>
            <a:ext cx="219075" cy="1704975"/>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Curved Left Arrow 15"/>
          <p:cNvSpPr/>
          <p:nvPr/>
        </p:nvSpPr>
        <p:spPr bwMode="auto">
          <a:xfrm>
            <a:off x="4676774" y="1628775"/>
            <a:ext cx="238126" cy="3514725"/>
          </a:xfrm>
          <a:prstGeom prst="curved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ounded Rectangle 16"/>
          <p:cNvSpPr/>
          <p:nvPr/>
        </p:nvSpPr>
        <p:spPr bwMode="auto">
          <a:xfrm>
            <a:off x="5057775" y="1400175"/>
            <a:ext cx="3943350" cy="130492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Generated test 1</a:t>
            </a:r>
          </a:p>
          <a:p>
            <a:pPr defTabSz="1096963" fontAlgn="base">
              <a:spcBef>
                <a:spcPct val="0"/>
              </a:spcBef>
              <a:spcAft>
                <a:spcPct val="0"/>
              </a:spcAft>
            </a:pP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PexRaisedException</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typeof</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ArgumentNullException</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public static void F_102()</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 = default(</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a:t>
            </a:r>
          </a:p>
          <a:p>
            <a:pPr defTabSz="1096963" fontAlgn="base">
              <a:spcBef>
                <a:spcPct val="0"/>
              </a:spcBef>
              <a:spcAft>
                <a:spcPct val="0"/>
              </a:spcAft>
            </a:pPr>
            <a:r>
              <a:rPr lang="en-US" sz="1050" dirty="0" smtClean="0">
                <a:solidFill>
                  <a:srgbClr val="002060"/>
                </a:solidFill>
                <a:latin typeface="Eras Demi ITC" pitchFamily="34" charset="0"/>
              </a:rPr>
              <a:t>    F_1 ((string)null, 0, out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a:t>
            </a:r>
          </a:p>
        </p:txBody>
      </p:sp>
      <p:sp>
        <p:nvSpPr>
          <p:cNvPr id="18" name="Rounded Rectangle 17"/>
          <p:cNvSpPr/>
          <p:nvPr/>
        </p:nvSpPr>
        <p:spPr bwMode="auto">
          <a:xfrm>
            <a:off x="5086350" y="2800350"/>
            <a:ext cx="3895725" cy="128587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Generated test 2</a:t>
            </a:r>
          </a:p>
          <a:p>
            <a:pPr defTabSz="1096963" fontAlgn="base">
              <a:spcBef>
                <a:spcPct val="0"/>
              </a:spcBef>
              <a:spcAft>
                <a:spcPct val="0"/>
              </a:spcAft>
            </a:pPr>
            <a:r>
              <a:rPr lang="en-US" sz="1050" dirty="0" smtClean="0">
                <a:solidFill>
                  <a:srgbClr val="002060"/>
                </a:solidFill>
                <a:latin typeface="Eras Demi ITC" pitchFamily="34" charset="0"/>
              </a:rPr>
              <a:t>public static void F_103()</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 = default(</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F_1 ("\0\0\0\0\0\0\0&lt;\u013b\0", 7, out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PexAssert.AreEqual</a:t>
            </a:r>
            <a:r>
              <a:rPr lang="en-US" sz="1050" dirty="0" smtClean="0">
                <a:solidFill>
                  <a:srgbClr val="002060"/>
                </a:solidFill>
                <a:latin typeface="Eras Demi ITC" pitchFamily="34" charset="0"/>
              </a:rPr>
              <a:t>&lt;</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&gt;(0,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a:t>
            </a:r>
          </a:p>
        </p:txBody>
      </p:sp>
      <p:sp>
        <p:nvSpPr>
          <p:cNvPr id="19" name="Rounded Rectangle 18"/>
          <p:cNvSpPr/>
          <p:nvPr/>
        </p:nvSpPr>
        <p:spPr bwMode="auto">
          <a:xfrm>
            <a:off x="5095875" y="4200525"/>
            <a:ext cx="3886200" cy="146685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Generated test 3</a:t>
            </a:r>
          </a:p>
          <a:p>
            <a:pPr defTabSz="1096963" fontAlgn="base">
              <a:spcBef>
                <a:spcPct val="0"/>
              </a:spcBef>
              <a:spcAft>
                <a:spcPct val="0"/>
              </a:spcAft>
            </a:pP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PexRaisedException</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typeof</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ArgumentOutOfRangeException</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public static void F_110()</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 = default(</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F_1("", 1, out </a:t>
            </a:r>
            <a:r>
              <a:rPr lang="en-US" sz="1050" dirty="0" err="1" smtClean="0">
                <a:solidFill>
                  <a:srgbClr val="002060"/>
                </a:solidFill>
                <a:latin typeface="Eras Demi ITC" pitchFamily="34" charset="0"/>
              </a:rPr>
              <a:t>i</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a:t>
            </a:r>
          </a:p>
        </p:txBody>
      </p:sp>
      <p:sp>
        <p:nvSpPr>
          <p:cNvPr id="20" name="Rounded Rectangle 19"/>
          <p:cNvSpPr/>
          <p:nvPr/>
        </p:nvSpPr>
        <p:spPr bwMode="auto">
          <a:xfrm>
            <a:off x="5124450" y="5772150"/>
            <a:ext cx="3848100" cy="50482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dirty="0" smtClean="0">
                <a:solidFill>
                  <a:srgbClr val="002060"/>
                </a:solidFill>
              </a:rPr>
              <a:t>…</a:t>
            </a:r>
          </a:p>
        </p:txBody>
      </p:sp>
      <p:sp>
        <p:nvSpPr>
          <p:cNvPr id="22" name="Rounded Rectangle 21"/>
          <p:cNvSpPr/>
          <p:nvPr/>
        </p:nvSpPr>
        <p:spPr bwMode="auto">
          <a:xfrm>
            <a:off x="5086351" y="847725"/>
            <a:ext cx="3886199" cy="50482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Regression</a:t>
            </a:r>
            <a:r>
              <a:rPr kumimoji="0" lang="en-US"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Tests (Total: 86)</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Flowchart: Alternate Process 20"/>
          <p:cNvSpPr/>
          <p:nvPr/>
        </p:nvSpPr>
        <p:spPr bwMode="auto">
          <a:xfrm>
            <a:off x="5295900" y="3667125"/>
            <a:ext cx="2019300" cy="190500"/>
          </a:xfrm>
          <a:prstGeom prst="flowChartAlternateProcess">
            <a:avLst/>
          </a:prstGeom>
          <a:noFill/>
          <a:ln w="31750">
            <a:solidFill>
              <a:srgbClr val="FF0000">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Flowchart: Alternate Process 23"/>
          <p:cNvSpPr/>
          <p:nvPr/>
        </p:nvSpPr>
        <p:spPr bwMode="auto">
          <a:xfrm>
            <a:off x="5210175" y="4381500"/>
            <a:ext cx="3657600" cy="361950"/>
          </a:xfrm>
          <a:prstGeom prst="flowChartAlternateProcess">
            <a:avLst/>
          </a:prstGeom>
          <a:noFill/>
          <a:ln w="31750">
            <a:solidFill>
              <a:srgbClr val="FF0000">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Flowchart: Alternate Process 24"/>
          <p:cNvSpPr/>
          <p:nvPr/>
        </p:nvSpPr>
        <p:spPr bwMode="auto">
          <a:xfrm>
            <a:off x="5153025" y="1581150"/>
            <a:ext cx="3657600" cy="219075"/>
          </a:xfrm>
          <a:prstGeom prst="flowChartAlternateProcess">
            <a:avLst/>
          </a:prstGeom>
          <a:noFill/>
          <a:ln w="31750">
            <a:solidFill>
              <a:srgbClr val="FF0000">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Flowchart: Alternate Process 25"/>
          <p:cNvSpPr/>
          <p:nvPr/>
        </p:nvSpPr>
        <p:spPr bwMode="auto">
          <a:xfrm>
            <a:off x="5286375" y="3438525"/>
            <a:ext cx="2771776" cy="247650"/>
          </a:xfrm>
          <a:prstGeom prst="flowChartAlternateProcess">
            <a:avLst/>
          </a:prstGeom>
          <a:noFill/>
          <a:ln w="31750">
            <a:solidFill>
              <a:srgbClr val="FF0000">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2" nodeType="clickEffect">
                                  <p:stCondLst>
                                    <p:cond delay="0"/>
                                  </p:stCondLst>
                                  <p:childTnLst>
                                    <p:animEffect transition="out" filter="blinds(horizontal)">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2" grpId="0" animBg="1"/>
      <p:bldP spid="21" grpId="0" animBg="1"/>
      <p:bldP spid="24" grpId="0" animBg="1"/>
      <p:bldP spid="25" grpId="0" animBg="1"/>
      <p:bldP spid="26" grpId="1" animBg="1"/>
      <p:bldP spid="26"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Explore: Addressing scalability issues </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22" name="Content Placeholder 15"/>
          <p:cNvSpPr txBox="1">
            <a:spLocks/>
          </p:cNvSpPr>
          <p:nvPr/>
        </p:nvSpPr>
        <p:spPr>
          <a:xfrm>
            <a:off x="381000" y="1412875"/>
            <a:ext cx="8382000" cy="4483100"/>
          </a:xfrm>
          <a:prstGeom prst="rect">
            <a:avLst/>
          </a:prstGeom>
        </p:spPr>
        <p:txBody>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noProof="0" dirty="0" smtClean="0">
                <a:solidFill>
                  <a:schemeClr val="bg1"/>
                </a:solidFill>
                <a:latin typeface="Calibri" pitchFamily="34" charset="0"/>
              </a:rPr>
              <a:t>Use a distributed setup</a:t>
            </a:r>
          </a:p>
          <a:p>
            <a:pPr marL="842136" lvl="1" indent="-384954">
              <a:lnSpc>
                <a:spcPct val="90000"/>
              </a:lnSpc>
              <a:spcBef>
                <a:spcPct val="20000"/>
              </a:spcBef>
              <a:buSzPct val="90000"/>
              <a:buFontTx/>
              <a:buBlip>
                <a:blip r:embed="rId3"/>
              </a:buBlip>
              <a:defRPr/>
            </a:pPr>
            <a:r>
              <a:rPr lang="en-US" sz="2800" dirty="0" smtClean="0">
                <a:solidFill>
                  <a:schemeClr val="bg1"/>
                </a:solidFill>
                <a:latin typeface="Calibri" pitchFamily="34" charset="0"/>
              </a:rPr>
              <a:t>Runs forever in iterations</a:t>
            </a:r>
          </a:p>
          <a:p>
            <a:pPr marL="842136" lvl="1" indent="-384954">
              <a:lnSpc>
                <a:spcPct val="90000"/>
              </a:lnSpc>
              <a:spcBef>
                <a:spcPct val="20000"/>
              </a:spcBef>
              <a:buSzPct val="90000"/>
              <a:buFontTx/>
              <a:buBlip>
                <a:blip r:embed="rId3"/>
              </a:buBlip>
              <a:defRPr/>
            </a:pPr>
            <a:r>
              <a:rPr lang="en-US" sz="2800" dirty="0" smtClean="0">
                <a:solidFill>
                  <a:schemeClr val="bg1"/>
                </a:solidFill>
                <a:latin typeface="Calibri" pitchFamily="34" charset="0"/>
              </a:rPr>
              <a:t>Each iteration is bounded by parameters such as timeout</a:t>
            </a:r>
          </a:p>
          <a:p>
            <a:pPr marL="842136" lvl="1" indent="-384954">
              <a:lnSpc>
                <a:spcPct val="90000"/>
              </a:lnSpc>
              <a:spcBef>
                <a:spcPct val="20000"/>
              </a:spcBef>
              <a:buSzPct val="90000"/>
              <a:buFontTx/>
              <a:buBlip>
                <a:blip r:embed="rId3"/>
              </a:buBlip>
              <a:defRPr/>
            </a:pPr>
            <a:r>
              <a:rPr lang="en-US" sz="2800" noProof="0" dirty="0" smtClean="0">
                <a:solidFill>
                  <a:schemeClr val="bg1"/>
                </a:solidFill>
                <a:latin typeface="Calibri" pitchFamily="34" charset="0"/>
              </a:rPr>
              <a:t>Doubles parameters in further iterations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dirty="0" smtClean="0">
                <a:solidFill>
                  <a:schemeClr val="bg1"/>
                </a:solidFill>
                <a:latin typeface="Calibri" pitchFamily="34" charset="0"/>
              </a:rPr>
              <a:t>Use existing unit tests as a seed for first iteration </a:t>
            </a:r>
            <a:r>
              <a:rPr lang="en-US" sz="2000" dirty="0" smtClean="0">
                <a:solidFill>
                  <a:schemeClr val="bg1"/>
                </a:solidFill>
                <a:latin typeface="Calibri" pitchFamily="34" charset="0"/>
              </a:rPr>
              <a:t>(inspired by “Automated </a:t>
            </a:r>
            <a:r>
              <a:rPr lang="en-US" sz="2000" dirty="0" err="1" smtClean="0">
                <a:solidFill>
                  <a:schemeClr val="bg1"/>
                </a:solidFill>
                <a:latin typeface="Calibri" pitchFamily="34" charset="0"/>
              </a:rPr>
              <a:t>whitebox</a:t>
            </a:r>
            <a:r>
              <a:rPr lang="en-US" sz="2000" dirty="0" smtClean="0">
                <a:solidFill>
                  <a:schemeClr val="bg1"/>
                </a:solidFill>
                <a:latin typeface="Calibri" pitchFamily="34" charset="0"/>
              </a:rPr>
              <a:t> fuzz testing” Godefroid et al. NDSS08)</a:t>
            </a:r>
            <a:endParaRPr lang="en-US" sz="3200" dirty="0" smtClean="0">
              <a:solidFill>
                <a:schemeClr val="bg1"/>
              </a:solidFill>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3200" noProof="0" dirty="0" smtClean="0">
                <a:solidFill>
                  <a:schemeClr val="bg1"/>
                </a:solidFill>
                <a:latin typeface="Calibri" pitchFamily="34" charset="0"/>
              </a:rPr>
              <a:t>Use generated tests in iteration X as a seed for iteration X + 1</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500"/>
                                        <p:tgtEl>
                                          <p:spTgt spid="2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blinds(horizontal)">
                                      <p:cBhvr>
                                        <p:cTn id="10" dur="500"/>
                                        <p:tgtEl>
                                          <p:spTgt spid="2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blinds(horizontal)">
                                      <p:cBhvr>
                                        <p:cTn id="13" dur="500"/>
                                        <p:tgtEl>
                                          <p:spTgt spid="22">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blinds(horizontal)">
                                      <p:cBhvr>
                                        <p:cTn id="16" dur="500"/>
                                        <p:tgtEl>
                                          <p:spTgt spid="2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animEffect transition="in" filter="blinds(horizontal)">
                                      <p:cBhvr>
                                        <p:cTn id="21" dur="500"/>
                                        <p:tgtEl>
                                          <p:spTgt spid="2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2">
                                            <p:txEl>
                                              <p:pRg st="5" end="5"/>
                                            </p:txEl>
                                          </p:spTgt>
                                        </p:tgtEl>
                                        <p:attrNameLst>
                                          <p:attrName>style.visibility</p:attrName>
                                        </p:attrNameLst>
                                      </p:cBhvr>
                                      <p:to>
                                        <p:strVal val="visible"/>
                                      </p:to>
                                    </p:set>
                                    <p:animEffect transition="in" filter="blinds(horizontal)">
                                      <p:cBhvr>
                                        <p:cTn id="26"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Explore: Distributed Setup</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6" name="Rectangle 5"/>
          <p:cNvSpPr/>
          <p:nvPr/>
        </p:nvSpPr>
        <p:spPr bwMode="auto">
          <a:xfrm>
            <a:off x="323850" y="1704976"/>
            <a:ext cx="178117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Flowchart: Multidocument 6"/>
          <p:cNvSpPr/>
          <p:nvPr/>
        </p:nvSpPr>
        <p:spPr bwMode="auto">
          <a:xfrm>
            <a:off x="466725" y="1847850"/>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Minimized</a:t>
            </a:r>
          </a:p>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PUTs</a:t>
            </a:r>
            <a:endParaRPr lang="en-US" sz="160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Flowchart: Multidocument 7"/>
          <p:cNvSpPr/>
          <p:nvPr/>
        </p:nvSpPr>
        <p:spPr bwMode="auto">
          <a:xfrm>
            <a:off x="561976" y="2762250"/>
            <a:ext cx="1390650" cy="1466850"/>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Unit</a:t>
            </a:r>
            <a:r>
              <a:rPr kumimoji="0" lang="en-US"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a:t>
            </a: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Tests</a:t>
            </a:r>
          </a:p>
        </p:txBody>
      </p:sp>
      <p:sp>
        <p:nvSpPr>
          <p:cNvPr id="9" name="Rectangle 8"/>
          <p:cNvSpPr/>
          <p:nvPr/>
        </p:nvSpPr>
        <p:spPr bwMode="auto">
          <a:xfrm>
            <a:off x="3895725" y="1666876"/>
            <a:ext cx="4724400"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ight Arrow 9"/>
          <p:cNvSpPr/>
          <p:nvPr/>
        </p:nvSpPr>
        <p:spPr bwMode="auto">
          <a:xfrm>
            <a:off x="2505075" y="1857375"/>
            <a:ext cx="971550" cy="3048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TextBox 10"/>
          <p:cNvSpPr txBox="1"/>
          <p:nvPr/>
        </p:nvSpPr>
        <p:spPr>
          <a:xfrm>
            <a:off x="4867275" y="1304925"/>
            <a:ext cx="2876549" cy="369332"/>
          </a:xfrm>
          <a:prstGeom prst="rect">
            <a:avLst/>
          </a:prstGeom>
          <a:noFill/>
        </p:spPr>
        <p:txBody>
          <a:bodyPr wrap="square" rtlCol="0">
            <a:spAutoFit/>
          </a:bodyPr>
          <a:lstStyle/>
          <a:p>
            <a:pPr algn="ctr"/>
            <a:r>
              <a:rPr lang="en-US" dirty="0" smtClean="0">
                <a:solidFill>
                  <a:schemeClr val="bg1"/>
                </a:solidFill>
              </a:rPr>
              <a:t>Exploration tasks</a:t>
            </a:r>
          </a:p>
        </p:txBody>
      </p:sp>
      <p:sp>
        <p:nvSpPr>
          <p:cNvPr id="12" name="Flowchart: Document 11"/>
          <p:cNvSpPr/>
          <p:nvPr/>
        </p:nvSpPr>
        <p:spPr bwMode="auto">
          <a:xfrm>
            <a:off x="4086225" y="1828800"/>
            <a:ext cx="609600" cy="342900"/>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Segoe" pitchFamily="34" charset="0"/>
              </a:rPr>
              <a:t>P</a:t>
            </a: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1</a:t>
            </a:r>
          </a:p>
        </p:txBody>
      </p:sp>
      <p:sp>
        <p:nvSpPr>
          <p:cNvPr id="13" name="Flowchart: Document 12"/>
          <p:cNvSpPr/>
          <p:nvPr/>
        </p:nvSpPr>
        <p:spPr bwMode="auto">
          <a:xfrm>
            <a:off x="4895850" y="1819275"/>
            <a:ext cx="609600" cy="342900"/>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dirty="0" smtClean="0">
                <a:solidFill>
                  <a:schemeClr val="tx1"/>
                </a:solidFill>
                <a:effectLst>
                  <a:outerShdw blurRad="38100" dist="38100" dir="2700000" algn="tl">
                    <a:srgbClr val="000000">
                      <a:alpha val="43137"/>
                    </a:srgbClr>
                  </a:outerShdw>
                </a:effectLst>
                <a:latin typeface="Segoe" pitchFamily="34" charset="0"/>
              </a:rPr>
              <a:t>P2</a:t>
            </a:r>
          </a:p>
        </p:txBody>
      </p:sp>
      <p:sp>
        <p:nvSpPr>
          <p:cNvPr id="16" name="Flowchart: Document 15"/>
          <p:cNvSpPr/>
          <p:nvPr/>
        </p:nvSpPr>
        <p:spPr bwMode="auto">
          <a:xfrm>
            <a:off x="5686425" y="1809750"/>
            <a:ext cx="609600" cy="342900"/>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P</a:t>
            </a: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3</a:t>
            </a:r>
          </a:p>
        </p:txBody>
      </p:sp>
      <p:sp>
        <p:nvSpPr>
          <p:cNvPr id="17" name="Flowchart: Document 16"/>
          <p:cNvSpPr/>
          <p:nvPr/>
        </p:nvSpPr>
        <p:spPr bwMode="auto">
          <a:xfrm>
            <a:off x="6505575" y="1819275"/>
            <a:ext cx="609600" cy="342900"/>
          </a:xfrm>
          <a:prstGeom prst="flowChart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P</a:t>
            </a: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4</a:t>
            </a:r>
          </a:p>
        </p:txBody>
      </p:sp>
      <p:sp>
        <p:nvSpPr>
          <p:cNvPr id="18" name="TextBox 17"/>
          <p:cNvSpPr txBox="1"/>
          <p:nvPr/>
        </p:nvSpPr>
        <p:spPr>
          <a:xfrm>
            <a:off x="7486650" y="1600200"/>
            <a:ext cx="1019175" cy="523220"/>
          </a:xfrm>
          <a:prstGeom prst="rect">
            <a:avLst/>
          </a:prstGeom>
          <a:noFill/>
        </p:spPr>
        <p:txBody>
          <a:bodyPr wrap="square" rtlCol="0">
            <a:spAutoFit/>
          </a:bodyPr>
          <a:lstStyle/>
          <a:p>
            <a:r>
              <a:rPr lang="en-US" sz="2800" dirty="0" smtClean="0">
                <a:solidFill>
                  <a:schemeClr val="bg1"/>
                </a:solidFill>
              </a:rPr>
              <a:t>…</a:t>
            </a:r>
            <a:endParaRPr lang="en-US" dirty="0" smtClean="0">
              <a:solidFill>
                <a:schemeClr val="bg1"/>
              </a:solidFill>
            </a:endParaRPr>
          </a:p>
        </p:txBody>
      </p:sp>
      <p:sp>
        <p:nvSpPr>
          <p:cNvPr id="19" name="Rectangle 18"/>
          <p:cNvSpPr/>
          <p:nvPr/>
        </p:nvSpPr>
        <p:spPr bwMode="auto">
          <a:xfrm>
            <a:off x="3876675" y="3324226"/>
            <a:ext cx="4724400" cy="1076324"/>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TextBox 19"/>
          <p:cNvSpPr txBox="1"/>
          <p:nvPr/>
        </p:nvSpPr>
        <p:spPr>
          <a:xfrm>
            <a:off x="5514976" y="2924175"/>
            <a:ext cx="1438274" cy="369332"/>
          </a:xfrm>
          <a:prstGeom prst="rect">
            <a:avLst/>
          </a:prstGeom>
          <a:noFill/>
        </p:spPr>
        <p:txBody>
          <a:bodyPr wrap="square" rtlCol="0">
            <a:spAutoFit/>
          </a:bodyPr>
          <a:lstStyle/>
          <a:p>
            <a:r>
              <a:rPr lang="en-US" dirty="0" smtClean="0">
                <a:solidFill>
                  <a:schemeClr val="bg1"/>
                </a:solidFill>
              </a:rPr>
              <a:t>Computers</a:t>
            </a:r>
          </a:p>
        </p:txBody>
      </p:sp>
      <p:sp>
        <p:nvSpPr>
          <p:cNvPr id="26" name="TextBox 25"/>
          <p:cNvSpPr txBox="1"/>
          <p:nvPr/>
        </p:nvSpPr>
        <p:spPr>
          <a:xfrm>
            <a:off x="7200900" y="3524250"/>
            <a:ext cx="1019175" cy="523220"/>
          </a:xfrm>
          <a:prstGeom prst="rect">
            <a:avLst/>
          </a:prstGeom>
          <a:noFill/>
        </p:spPr>
        <p:txBody>
          <a:bodyPr wrap="square" rtlCol="0">
            <a:spAutoFit/>
          </a:bodyPr>
          <a:lstStyle/>
          <a:p>
            <a:r>
              <a:rPr lang="en-US" sz="2800" dirty="0" smtClean="0">
                <a:solidFill>
                  <a:schemeClr val="bg1"/>
                </a:solidFill>
              </a:rPr>
              <a:t>…</a:t>
            </a:r>
            <a:endParaRPr lang="en-US" dirty="0" smtClean="0">
              <a:solidFill>
                <a:schemeClr val="bg1"/>
              </a:solidFill>
            </a:endParaRPr>
          </a:p>
        </p:txBody>
      </p:sp>
      <p:sp>
        <p:nvSpPr>
          <p:cNvPr id="27" name="Right Arrow 26"/>
          <p:cNvSpPr/>
          <p:nvPr/>
        </p:nvSpPr>
        <p:spPr bwMode="auto">
          <a:xfrm rot="5400000">
            <a:off x="1009649" y="4286253"/>
            <a:ext cx="438151" cy="3048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ounded Rectangle 27"/>
          <p:cNvSpPr/>
          <p:nvPr/>
        </p:nvSpPr>
        <p:spPr bwMode="auto">
          <a:xfrm>
            <a:off x="457200" y="4733926"/>
            <a:ext cx="1533525"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PexCover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29" name="Right Arrow 28"/>
          <p:cNvSpPr/>
          <p:nvPr/>
        </p:nvSpPr>
        <p:spPr bwMode="auto">
          <a:xfrm rot="5400000">
            <a:off x="990599" y="5276854"/>
            <a:ext cx="438151" cy="3048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0" name="Flowchart: Multidocument 29"/>
          <p:cNvSpPr/>
          <p:nvPr/>
        </p:nvSpPr>
        <p:spPr bwMode="auto">
          <a:xfrm>
            <a:off x="476250" y="5743575"/>
            <a:ext cx="1476375" cy="48577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Coverage &amp;</a:t>
            </a:r>
          </a:p>
          <a:p>
            <a:pPr algn="ctr" defTabSz="1096963" fontAlgn="base">
              <a:spcBef>
                <a:spcPct val="0"/>
              </a:spcBef>
              <a:spcAft>
                <a:spcPct val="0"/>
              </a:spcAft>
            </a:pPr>
            <a:r>
              <a:rPr lang="en-US" sz="1200" dirty="0" smtClean="0">
                <a:solidFill>
                  <a:schemeClr val="tx1"/>
                </a:solidFill>
                <a:effectLst>
                  <a:outerShdw blurRad="38100" dist="38100" dir="2700000" algn="tl">
                    <a:srgbClr val="000000">
                      <a:alpha val="43137"/>
                    </a:srgbClr>
                  </a:outerShdw>
                </a:effectLst>
                <a:latin typeface="Segoe" pitchFamily="34" charset="0"/>
              </a:rPr>
              <a:t>Test reports</a:t>
            </a:r>
            <a:endParaRPr lang="en-US" sz="160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32" name="Straight Arrow Connector 31"/>
          <p:cNvCxnSpPr/>
          <p:nvPr/>
        </p:nvCxnSpPr>
        <p:spPr>
          <a:xfrm rot="5400000">
            <a:off x="3938589" y="2862261"/>
            <a:ext cx="1209673" cy="15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6200000" flipH="1">
            <a:off x="4019550" y="3248025"/>
            <a:ext cx="457202" cy="4"/>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076450" y="3009900"/>
            <a:ext cx="2181225" cy="1"/>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a:off x="2038353" y="3914776"/>
            <a:ext cx="1962146" cy="1"/>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7" name="Table 46"/>
          <p:cNvGraphicFramePr>
            <a:graphicFrameLocks noGrp="1"/>
          </p:cNvGraphicFramePr>
          <p:nvPr/>
        </p:nvGraphicFramePr>
        <p:xfrm>
          <a:off x="2895599" y="4829174"/>
          <a:ext cx="5819775" cy="1842004"/>
        </p:xfrm>
        <a:graphic>
          <a:graphicData uri="http://schemas.openxmlformats.org/drawingml/2006/table">
            <a:tbl>
              <a:tblPr firstRow="1" bandRow="1">
                <a:tableStyleId>{F5AB1C69-6EDB-4FF4-983F-18BD219EF322}</a:tableStyleId>
              </a:tblPr>
              <a:tblGrid>
                <a:gridCol w="963900"/>
                <a:gridCol w="1045741"/>
                <a:gridCol w="1091208"/>
                <a:gridCol w="1127581"/>
                <a:gridCol w="1591345"/>
              </a:tblGrid>
              <a:tr h="463089">
                <a:tc>
                  <a:txBody>
                    <a:bodyPr/>
                    <a:lstStyle/>
                    <a:p>
                      <a:pPr algn="ctr"/>
                      <a:r>
                        <a:rPr lang="en-US" sz="1400" dirty="0" smtClean="0">
                          <a:solidFill>
                            <a:schemeClr val="bg1"/>
                          </a:solidFill>
                        </a:rPr>
                        <a:t>Iteration</a:t>
                      </a:r>
                      <a:endParaRPr lang="en-US" sz="1400" dirty="0">
                        <a:solidFill>
                          <a:schemeClr val="bg1"/>
                        </a:solidFill>
                      </a:endParaRPr>
                    </a:p>
                  </a:txBody>
                  <a:tcPr/>
                </a:tc>
                <a:tc>
                  <a:txBody>
                    <a:bodyPr/>
                    <a:lstStyle/>
                    <a:p>
                      <a:pPr algn="ctr"/>
                      <a:r>
                        <a:rPr lang="en-US" sz="1400" dirty="0" smtClean="0">
                          <a:solidFill>
                            <a:schemeClr val="bg1"/>
                          </a:solidFill>
                        </a:rPr>
                        <a:t>Run Timeout</a:t>
                      </a:r>
                      <a:endParaRPr lang="en-US" sz="1400" dirty="0">
                        <a:solidFill>
                          <a:schemeClr val="bg1"/>
                        </a:solidFill>
                      </a:endParaRPr>
                    </a:p>
                  </a:txBody>
                  <a:tcPr/>
                </a:tc>
                <a:tc>
                  <a:txBody>
                    <a:bodyPr/>
                    <a:lstStyle/>
                    <a:p>
                      <a:pPr algn="ctr"/>
                      <a:r>
                        <a:rPr lang="en-US" sz="1400" dirty="0" smtClean="0">
                          <a:solidFill>
                            <a:schemeClr val="bg1"/>
                          </a:solidFill>
                        </a:rPr>
                        <a:t>Constraint Timeout</a:t>
                      </a:r>
                      <a:endParaRPr lang="en-US" sz="1050" dirty="0">
                        <a:solidFill>
                          <a:schemeClr val="bg1"/>
                        </a:solidFill>
                      </a:endParaRPr>
                    </a:p>
                  </a:txBody>
                  <a:tcPr/>
                </a:tc>
                <a:tc>
                  <a:txBody>
                    <a:bodyPr/>
                    <a:lstStyle/>
                    <a:p>
                      <a:pPr algn="ctr"/>
                      <a:r>
                        <a:rPr lang="en-US" sz="1400" dirty="0" smtClean="0">
                          <a:solidFill>
                            <a:schemeClr val="bg1"/>
                          </a:solidFill>
                        </a:rPr>
                        <a:t>…</a:t>
                      </a:r>
                      <a:endParaRPr lang="en-US" sz="1400" dirty="0">
                        <a:solidFill>
                          <a:schemeClr val="bg1"/>
                        </a:solidFill>
                      </a:endParaRPr>
                    </a:p>
                  </a:txBody>
                  <a:tcPr/>
                </a:tc>
                <a:tc>
                  <a:txBody>
                    <a:bodyPr/>
                    <a:lstStyle/>
                    <a:p>
                      <a:pPr algn="ctr"/>
                      <a:r>
                        <a:rPr lang="en-US" sz="1400" dirty="0" smtClean="0">
                          <a:solidFill>
                            <a:schemeClr val="bg1"/>
                          </a:solidFill>
                        </a:rPr>
                        <a:t>Block Coverage</a:t>
                      </a:r>
                      <a:endParaRPr lang="en-US" sz="1400" dirty="0">
                        <a:solidFill>
                          <a:schemeClr val="bg1"/>
                        </a:solidFill>
                      </a:endParaRPr>
                    </a:p>
                  </a:txBody>
                  <a:tcPr/>
                </a:tc>
              </a:tr>
              <a:tr h="329566">
                <a:tc>
                  <a:txBody>
                    <a:bodyPr/>
                    <a:lstStyle/>
                    <a:p>
                      <a:pPr algn="ctr"/>
                      <a:r>
                        <a:rPr lang="en-US" sz="1400" dirty="0" smtClean="0">
                          <a:solidFill>
                            <a:schemeClr val="bg1"/>
                          </a:solidFill>
                        </a:rPr>
                        <a:t>1</a:t>
                      </a:r>
                      <a:endParaRPr lang="en-US" sz="1400" dirty="0">
                        <a:solidFill>
                          <a:schemeClr val="bg1"/>
                        </a:solidFill>
                      </a:endParaRPr>
                    </a:p>
                  </a:txBody>
                  <a:tcPr/>
                </a:tc>
                <a:tc>
                  <a:txBody>
                    <a:bodyPr/>
                    <a:lstStyle/>
                    <a:p>
                      <a:pPr algn="ctr"/>
                      <a:r>
                        <a:rPr lang="en-US" sz="1400" dirty="0" smtClean="0">
                          <a:solidFill>
                            <a:schemeClr val="bg1"/>
                          </a:solidFill>
                        </a:rPr>
                        <a:t>3</a:t>
                      </a:r>
                      <a:endParaRPr lang="en-US" sz="1400" dirty="0">
                        <a:solidFill>
                          <a:schemeClr val="bg1"/>
                        </a:solidFill>
                      </a:endParaRPr>
                    </a:p>
                  </a:txBody>
                  <a:tcPr/>
                </a:tc>
                <a:tc>
                  <a:txBody>
                    <a:bodyPr/>
                    <a:lstStyle/>
                    <a:p>
                      <a:pPr algn="ctr"/>
                      <a:r>
                        <a:rPr lang="en-US" sz="1400" dirty="0" smtClean="0">
                          <a:solidFill>
                            <a:schemeClr val="bg1"/>
                          </a:solidFill>
                        </a:rPr>
                        <a:t>2</a:t>
                      </a:r>
                      <a:endParaRPr lang="en-US" sz="1400" dirty="0">
                        <a:solidFill>
                          <a:schemeClr val="bg1"/>
                        </a:solidFill>
                      </a:endParaRPr>
                    </a:p>
                  </a:txBody>
                  <a:tcPr/>
                </a:tc>
                <a:tc>
                  <a:txBody>
                    <a:bodyPr/>
                    <a:lstStyle/>
                    <a:p>
                      <a:pPr algn="ctr"/>
                      <a:r>
                        <a:rPr lang="en-US" sz="1400" dirty="0" smtClean="0">
                          <a:solidFill>
                            <a:schemeClr val="bg1"/>
                          </a:solidFill>
                        </a:rPr>
                        <a:t>…</a:t>
                      </a:r>
                      <a:endParaRPr lang="en-US" sz="1400" dirty="0">
                        <a:solidFill>
                          <a:schemeClr val="bg1"/>
                        </a:solidFill>
                      </a:endParaRPr>
                    </a:p>
                  </a:txBody>
                  <a:tcPr/>
                </a:tc>
                <a:tc>
                  <a:txBody>
                    <a:bodyPr/>
                    <a:lstStyle/>
                    <a:p>
                      <a:pPr algn="ctr"/>
                      <a:r>
                        <a:rPr lang="en-US" sz="1400" dirty="0" smtClean="0"/>
                        <a:t>80</a:t>
                      </a:r>
                      <a:endParaRPr lang="en-US" sz="1400" dirty="0">
                        <a:solidFill>
                          <a:schemeClr val="bg1"/>
                        </a:solidFill>
                      </a:endParaRPr>
                    </a:p>
                  </a:txBody>
                  <a:tcPr/>
                </a:tc>
              </a:tr>
              <a:tr h="331426">
                <a:tc>
                  <a:txBody>
                    <a:bodyPr/>
                    <a:lstStyle/>
                    <a:p>
                      <a:pPr algn="ctr"/>
                      <a:r>
                        <a:rPr lang="en-US" sz="1400" dirty="0" smtClean="0">
                          <a:solidFill>
                            <a:schemeClr val="bg1"/>
                          </a:solidFill>
                        </a:rPr>
                        <a:t>2</a:t>
                      </a:r>
                      <a:endParaRPr lang="en-US" sz="1400" dirty="0">
                        <a:solidFill>
                          <a:schemeClr val="bg1"/>
                        </a:solidFill>
                      </a:endParaRPr>
                    </a:p>
                  </a:txBody>
                  <a:tcPr/>
                </a:tc>
                <a:tc>
                  <a:txBody>
                    <a:bodyPr/>
                    <a:lstStyle/>
                    <a:p>
                      <a:pPr algn="ctr"/>
                      <a:r>
                        <a:rPr lang="en-US" sz="1400" dirty="0" smtClean="0">
                          <a:solidFill>
                            <a:schemeClr val="bg1"/>
                          </a:solidFill>
                        </a:rPr>
                        <a:t>6</a:t>
                      </a:r>
                      <a:endParaRPr lang="en-US" sz="1400" dirty="0">
                        <a:solidFill>
                          <a:schemeClr val="bg1"/>
                        </a:solidFill>
                      </a:endParaRPr>
                    </a:p>
                  </a:txBody>
                  <a:tcPr/>
                </a:tc>
                <a:tc>
                  <a:txBody>
                    <a:bodyPr/>
                    <a:lstStyle/>
                    <a:p>
                      <a:pPr algn="ctr"/>
                      <a:r>
                        <a:rPr lang="en-US" sz="1400" dirty="0" smtClean="0">
                          <a:solidFill>
                            <a:schemeClr val="bg1"/>
                          </a:solidFill>
                        </a:rPr>
                        <a:t>4</a:t>
                      </a:r>
                      <a:endParaRPr lang="en-US" sz="1400" dirty="0">
                        <a:solidFill>
                          <a:schemeClr val="bg1"/>
                        </a:solidFill>
                      </a:endParaRPr>
                    </a:p>
                  </a:txBody>
                  <a:tcPr/>
                </a:tc>
                <a:tc>
                  <a:txBody>
                    <a:bodyPr/>
                    <a:lstStyle/>
                    <a:p>
                      <a:pPr algn="ctr"/>
                      <a:r>
                        <a:rPr lang="en-US" sz="1400" dirty="0" smtClean="0">
                          <a:solidFill>
                            <a:schemeClr val="bg1"/>
                          </a:solidFill>
                        </a:rPr>
                        <a:t>…</a:t>
                      </a:r>
                      <a:endParaRPr lang="en-US" sz="1400" dirty="0">
                        <a:solidFill>
                          <a:schemeClr val="bg1"/>
                        </a:solidFill>
                      </a:endParaRPr>
                    </a:p>
                  </a:txBody>
                  <a:tcPr/>
                </a:tc>
                <a:tc>
                  <a:txBody>
                    <a:bodyPr/>
                    <a:lstStyle/>
                    <a:p>
                      <a:pPr algn="ctr"/>
                      <a:r>
                        <a:rPr lang="en-US" sz="1400" dirty="0" smtClean="0">
                          <a:solidFill>
                            <a:schemeClr val="dk1"/>
                          </a:solidFill>
                        </a:rPr>
                        <a:t>191</a:t>
                      </a:r>
                      <a:endParaRPr lang="en-US" sz="1400" dirty="0">
                        <a:solidFill>
                          <a:schemeClr val="bg1"/>
                        </a:solidFill>
                      </a:endParaRPr>
                    </a:p>
                  </a:txBody>
                  <a:tcPr/>
                </a:tc>
              </a:tr>
              <a:tr h="331426">
                <a:tc>
                  <a:txBody>
                    <a:bodyPr/>
                    <a:lstStyle/>
                    <a:p>
                      <a:pPr algn="ctr"/>
                      <a:r>
                        <a:rPr lang="en-US" sz="1400" dirty="0" smtClean="0">
                          <a:solidFill>
                            <a:schemeClr val="bg1"/>
                          </a:solidFill>
                        </a:rPr>
                        <a:t>3</a:t>
                      </a:r>
                      <a:endParaRPr lang="en-US" sz="1400" dirty="0">
                        <a:solidFill>
                          <a:schemeClr val="bg1"/>
                        </a:solidFill>
                      </a:endParaRPr>
                    </a:p>
                  </a:txBody>
                  <a:tcPr/>
                </a:tc>
                <a:tc>
                  <a:txBody>
                    <a:bodyPr/>
                    <a:lstStyle/>
                    <a:p>
                      <a:pPr algn="ctr"/>
                      <a:r>
                        <a:rPr lang="en-US" sz="1400" dirty="0" smtClean="0">
                          <a:solidFill>
                            <a:schemeClr val="bg1"/>
                          </a:solidFill>
                        </a:rPr>
                        <a:t>9</a:t>
                      </a:r>
                      <a:endParaRPr lang="en-US" sz="1400" dirty="0">
                        <a:solidFill>
                          <a:schemeClr val="bg1"/>
                        </a:solidFill>
                      </a:endParaRPr>
                    </a:p>
                  </a:txBody>
                  <a:tcPr/>
                </a:tc>
                <a:tc>
                  <a:txBody>
                    <a:bodyPr/>
                    <a:lstStyle/>
                    <a:p>
                      <a:pPr algn="ctr"/>
                      <a:r>
                        <a:rPr lang="en-US" sz="1400" dirty="0" smtClean="0">
                          <a:solidFill>
                            <a:schemeClr val="bg1"/>
                          </a:solidFill>
                        </a:rPr>
                        <a:t>6</a:t>
                      </a:r>
                      <a:endParaRPr lang="en-US" sz="1400" dirty="0">
                        <a:solidFill>
                          <a:schemeClr val="bg1"/>
                        </a:solidFill>
                      </a:endParaRPr>
                    </a:p>
                  </a:txBody>
                  <a:tcPr/>
                </a:tc>
                <a:tc>
                  <a:txBody>
                    <a:bodyPr/>
                    <a:lstStyle/>
                    <a:p>
                      <a:pPr algn="ctr"/>
                      <a:r>
                        <a:rPr lang="en-US" sz="1400" dirty="0" smtClean="0">
                          <a:solidFill>
                            <a:schemeClr val="bg1"/>
                          </a:solidFill>
                        </a:rPr>
                        <a:t>…</a:t>
                      </a:r>
                      <a:endParaRPr lang="en-US" sz="1400" dirty="0">
                        <a:solidFill>
                          <a:schemeClr val="bg1"/>
                        </a:solidFill>
                      </a:endParaRPr>
                    </a:p>
                  </a:txBody>
                  <a:tcPr/>
                </a:tc>
                <a:tc>
                  <a:txBody>
                    <a:bodyPr/>
                    <a:lstStyle/>
                    <a:p>
                      <a:pPr algn="ctr"/>
                      <a:r>
                        <a:rPr lang="en-US" sz="1400" dirty="0" smtClean="0">
                          <a:solidFill>
                            <a:schemeClr val="bg1"/>
                          </a:solidFill>
                        </a:rPr>
                        <a:t>191</a:t>
                      </a:r>
                      <a:endParaRPr lang="en-US" sz="1400" dirty="0">
                        <a:solidFill>
                          <a:schemeClr val="bg1"/>
                        </a:solidFill>
                      </a:endParaRPr>
                    </a:p>
                  </a:txBody>
                  <a:tcPr/>
                </a:tc>
              </a:tr>
              <a:tr h="331426">
                <a:tc>
                  <a:txBody>
                    <a:bodyPr/>
                    <a:lstStyle/>
                    <a:p>
                      <a:pPr algn="ctr"/>
                      <a:r>
                        <a:rPr lang="en-US" sz="1400" dirty="0" smtClean="0">
                          <a:solidFill>
                            <a:schemeClr val="bg1"/>
                          </a:solidFill>
                        </a:rPr>
                        <a:t>4</a:t>
                      </a:r>
                      <a:endParaRPr lang="en-US" sz="1400" dirty="0">
                        <a:solidFill>
                          <a:schemeClr val="bg1"/>
                        </a:solidFill>
                      </a:endParaRPr>
                    </a:p>
                  </a:txBody>
                  <a:tcPr/>
                </a:tc>
                <a:tc>
                  <a:txBody>
                    <a:bodyPr/>
                    <a:lstStyle/>
                    <a:p>
                      <a:pPr algn="ctr"/>
                      <a:r>
                        <a:rPr lang="en-US" sz="1400" dirty="0" smtClean="0">
                          <a:solidFill>
                            <a:schemeClr val="bg1"/>
                          </a:solidFill>
                        </a:rPr>
                        <a:t>12</a:t>
                      </a:r>
                      <a:endParaRPr lang="en-US" sz="1400" dirty="0">
                        <a:solidFill>
                          <a:schemeClr val="bg1"/>
                        </a:solidFill>
                      </a:endParaRPr>
                    </a:p>
                  </a:txBody>
                  <a:tcPr/>
                </a:tc>
                <a:tc>
                  <a:txBody>
                    <a:bodyPr/>
                    <a:lstStyle/>
                    <a:p>
                      <a:pPr algn="ctr"/>
                      <a:r>
                        <a:rPr lang="en-US" sz="1400" dirty="0" smtClean="0">
                          <a:solidFill>
                            <a:schemeClr val="bg1"/>
                          </a:solidFill>
                        </a:rPr>
                        <a:t>8</a:t>
                      </a:r>
                      <a:endParaRPr lang="en-US" sz="1400" dirty="0">
                        <a:solidFill>
                          <a:schemeClr val="bg1"/>
                        </a:solidFill>
                      </a:endParaRPr>
                    </a:p>
                  </a:txBody>
                  <a:tcPr/>
                </a:tc>
                <a:tc>
                  <a:txBody>
                    <a:bodyPr/>
                    <a:lstStyle/>
                    <a:p>
                      <a:pPr algn="ctr"/>
                      <a:r>
                        <a:rPr lang="en-US" sz="1400" dirty="0" smtClean="0">
                          <a:solidFill>
                            <a:schemeClr val="bg1"/>
                          </a:solidFill>
                        </a:rPr>
                        <a:t>…</a:t>
                      </a:r>
                      <a:endParaRPr lang="en-US" sz="1400" dirty="0">
                        <a:solidFill>
                          <a:schemeClr val="bg1"/>
                        </a:solidFill>
                      </a:endParaRPr>
                    </a:p>
                  </a:txBody>
                  <a:tcPr/>
                </a:tc>
                <a:tc>
                  <a:txBody>
                    <a:bodyPr/>
                    <a:lstStyle/>
                    <a:p>
                      <a:pPr algn="ctr"/>
                      <a:r>
                        <a:rPr lang="en-US" sz="1400" dirty="0" smtClean="0">
                          <a:solidFill>
                            <a:schemeClr val="bg1"/>
                          </a:solidFill>
                        </a:rPr>
                        <a:t>193</a:t>
                      </a:r>
                      <a:endParaRPr lang="en-US" sz="1400" dirty="0">
                        <a:solidFill>
                          <a:schemeClr val="bg1"/>
                        </a:solidFill>
                      </a:endParaRPr>
                    </a:p>
                  </a:txBody>
                  <a:tcPr/>
                </a:tc>
              </a:tr>
            </a:tbl>
          </a:graphicData>
        </a:graphic>
      </p:graphicFrame>
      <p:pic>
        <p:nvPicPr>
          <p:cNvPr id="31" name="Picture 30" descr="computer.gif"/>
          <p:cNvPicPr>
            <a:picLocks noChangeAspect="1"/>
          </p:cNvPicPr>
          <p:nvPr/>
        </p:nvPicPr>
        <p:blipFill>
          <a:blip r:embed="rId3" cstate="print"/>
          <a:stretch>
            <a:fillRect/>
          </a:stretch>
        </p:blipFill>
        <p:spPr>
          <a:xfrm>
            <a:off x="4097586" y="3590925"/>
            <a:ext cx="760164" cy="657225"/>
          </a:xfrm>
          <a:prstGeom prst="rect">
            <a:avLst/>
          </a:prstGeom>
        </p:spPr>
      </p:pic>
      <p:pic>
        <p:nvPicPr>
          <p:cNvPr id="33" name="Picture 32" descr="computer.gif"/>
          <p:cNvPicPr>
            <a:picLocks noChangeAspect="1"/>
          </p:cNvPicPr>
          <p:nvPr/>
        </p:nvPicPr>
        <p:blipFill>
          <a:blip r:embed="rId3" cstate="print"/>
          <a:stretch>
            <a:fillRect/>
          </a:stretch>
        </p:blipFill>
        <p:spPr>
          <a:xfrm>
            <a:off x="5212011" y="3571875"/>
            <a:ext cx="760164" cy="657225"/>
          </a:xfrm>
          <a:prstGeom prst="rect">
            <a:avLst/>
          </a:prstGeom>
        </p:spPr>
      </p:pic>
      <p:pic>
        <p:nvPicPr>
          <p:cNvPr id="34" name="Picture 33" descr="computer.gif"/>
          <p:cNvPicPr>
            <a:picLocks noChangeAspect="1"/>
          </p:cNvPicPr>
          <p:nvPr/>
        </p:nvPicPr>
        <p:blipFill>
          <a:blip r:embed="rId3" cstate="print"/>
          <a:stretch>
            <a:fillRect/>
          </a:stretch>
        </p:blipFill>
        <p:spPr>
          <a:xfrm>
            <a:off x="6269286" y="3533775"/>
            <a:ext cx="760164" cy="657225"/>
          </a:xfrm>
          <a:prstGeom prst="rect">
            <a:avLst/>
          </a:prstGeom>
        </p:spPr>
      </p:pic>
      <p:sp>
        <p:nvSpPr>
          <p:cNvPr id="35" name="TextBox 34"/>
          <p:cNvSpPr txBox="1"/>
          <p:nvPr/>
        </p:nvSpPr>
        <p:spPr>
          <a:xfrm>
            <a:off x="857250" y="6257924"/>
            <a:ext cx="666750" cy="253916"/>
          </a:xfrm>
          <a:prstGeom prst="rect">
            <a:avLst/>
          </a:prstGeom>
          <a:noFill/>
        </p:spPr>
        <p:txBody>
          <a:bodyPr wrap="square" rtlCol="0">
            <a:spAutoFit/>
          </a:bodyPr>
          <a:lstStyle/>
          <a:p>
            <a:pPr algn="ctr"/>
            <a:r>
              <a:rPr lang="en-US" sz="1050" dirty="0" smtClean="0">
                <a:solidFill>
                  <a:schemeClr val="bg1"/>
                </a:solidFill>
                <a:hlinkClick r:id="rId4" action="ppaction://hlinkfile"/>
              </a:rPr>
              <a:t>Merged</a:t>
            </a:r>
            <a:endParaRPr lang="en-US" sz="1050" dirty="0" smtClean="0">
              <a:solidFill>
                <a:schemeClr val="bg1"/>
              </a:solidFill>
            </a:endParaRPr>
          </a:p>
        </p:txBody>
      </p:sp>
      <p:sp>
        <p:nvSpPr>
          <p:cNvPr id="38" name="Rounded Rectangle 37"/>
          <p:cNvSpPr/>
          <p:nvPr/>
        </p:nvSpPr>
        <p:spPr bwMode="auto">
          <a:xfrm>
            <a:off x="4352926" y="2452644"/>
            <a:ext cx="4381499" cy="852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R="0" indent="0" defTabSz="1096963" rtl="0" eaLnBrk="1" fontAlgn="base" latinLnBrk="0" hangingPunct="1">
              <a:lnSpc>
                <a:spcPct val="100000"/>
              </a:lnSpc>
              <a:spcBef>
                <a:spcPts val="600"/>
              </a:spcBef>
              <a:spcAft>
                <a:spcPct val="0"/>
              </a:spcAft>
              <a:buClrTx/>
              <a:buSzTx/>
              <a:tabLst/>
            </a:pPr>
            <a:r>
              <a:rPr lang="en-US" sz="2400" dirty="0" smtClean="0">
                <a:solidFill>
                  <a:schemeClr val="bg1"/>
                </a:solidFill>
                <a:latin typeface="Calibri" pitchFamily="34" charset="0"/>
              </a:rPr>
              <a:t>An iteration is finished when all exploration tasks are finished</a:t>
            </a:r>
            <a:endParaRPr kumimoji="0" lang="en-US" sz="2400" b="0" i="0" u="none" strike="noStrike" cap="none" normalizeH="0" baseline="0" dirty="0" smtClean="0">
              <a:solidFill>
                <a:schemeClr val="bg1"/>
              </a:solidFill>
              <a:latin typeface="Calibri" pitchFamily="34" charset="0"/>
            </a:endParaRPr>
          </a:p>
        </p:txBody>
      </p:sp>
      <p:sp>
        <p:nvSpPr>
          <p:cNvPr id="40" name="TextBox 39"/>
          <p:cNvSpPr txBox="1"/>
          <p:nvPr/>
        </p:nvSpPr>
        <p:spPr>
          <a:xfrm>
            <a:off x="2895601" y="4610100"/>
            <a:ext cx="4000500" cy="261610"/>
          </a:xfrm>
          <a:prstGeom prst="rect">
            <a:avLst/>
          </a:prstGeom>
          <a:noFill/>
        </p:spPr>
        <p:txBody>
          <a:bodyPr wrap="square" rtlCol="0">
            <a:spAutoFit/>
          </a:bodyPr>
          <a:lstStyle/>
          <a:p>
            <a:r>
              <a:rPr lang="en-US" sz="1100" b="1" dirty="0" smtClean="0">
                <a:solidFill>
                  <a:schemeClr val="bg2"/>
                </a:solidFill>
              </a:rPr>
              <a:t>System.Web.RegularExpressions.TagRegexRunner1.Go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par>
                                <p:cTn id="48" presetID="3" presetClass="entr" presetSubtype="1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par>
                                <p:cTn id="51" presetID="3" presetClass="entr" presetSubtype="1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linds(horizontal)">
                                      <p:cBhvr>
                                        <p:cTn id="53" dur="500"/>
                                        <p:tgtEl>
                                          <p:spTgt spid="34"/>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linds(horizontal)">
                                      <p:cBhvr>
                                        <p:cTn id="56" dur="500"/>
                                        <p:tgtEl>
                                          <p:spTgt spid="26"/>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linds(horizontal)">
                                      <p:cBhvr>
                                        <p:cTn id="69" dur="500"/>
                                        <p:tgtEl>
                                          <p:spTgt spid="36"/>
                                        </p:tgtEl>
                                      </p:cBhvr>
                                    </p:animEffect>
                                  </p:childTnLst>
                                </p:cTn>
                              </p:par>
                              <p:par>
                                <p:cTn id="70" presetID="3" presetClass="entr" presetSubtype="10"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blinds(horizontal)">
                                      <p:cBhvr>
                                        <p:cTn id="72" dur="500"/>
                                        <p:tgtEl>
                                          <p:spTgt spid="3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blinds(horizontal)">
                                      <p:cBhvr>
                                        <p:cTn id="77" dur="500"/>
                                        <p:tgtEl>
                                          <p:spTgt spid="4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1"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linds(horizontal)">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2" nodeType="clickEffect">
                                  <p:stCondLst>
                                    <p:cond delay="0"/>
                                  </p:stCondLst>
                                  <p:childTnLst>
                                    <p:animEffect transition="out" filter="blinds(horizontal)">
                                      <p:cBhvr>
                                        <p:cTn id="86" dur="500"/>
                                        <p:tgtEl>
                                          <p:spTgt spid="38"/>
                                        </p:tgtEl>
                                      </p:cBhvr>
                                    </p:animEffect>
                                    <p:set>
                                      <p:cBhvr>
                                        <p:cTn id="87" dur="1" fill="hold">
                                          <p:stCondLst>
                                            <p:cond delay="499"/>
                                          </p:stCondLst>
                                        </p:cTn>
                                        <p:tgtEl>
                                          <p:spTgt spid="3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linds(horizontal)">
                                      <p:cBhvr>
                                        <p:cTn id="92" dur="500"/>
                                        <p:tgtEl>
                                          <p:spTgt spid="47"/>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linds(horizontal)">
                                      <p:cBhvr>
                                        <p:cTn id="95" dur="500"/>
                                        <p:tgtEl>
                                          <p:spTgt spid="40"/>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linds(horizontal)">
                                      <p:cBhvr>
                                        <p:cTn id="100" dur="500"/>
                                        <p:tgtEl>
                                          <p:spTgt spid="27"/>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blinds(horizontal)">
                                      <p:cBhvr>
                                        <p:cTn id="103" dur="500"/>
                                        <p:tgtEl>
                                          <p:spTgt spid="28"/>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blinds(horizontal)">
                                      <p:cBhvr>
                                        <p:cTn id="106" dur="500"/>
                                        <p:tgtEl>
                                          <p:spTgt spid="29"/>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0"/>
                                        </p:tgtEl>
                                        <p:attrNameLst>
                                          <p:attrName>style.visibility</p:attrName>
                                        </p:attrNameLst>
                                      </p:cBhvr>
                                      <p:to>
                                        <p:strVal val="visible"/>
                                      </p:to>
                                    </p:set>
                                    <p:animEffect transition="in" filter="blinds(horizontal)">
                                      <p:cBhvr>
                                        <p:cTn id="109" dur="500"/>
                                        <p:tgtEl>
                                          <p:spTgt spid="30"/>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blinds(horizontal)">
                                      <p:cBhvr>
                                        <p:cTn id="1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animBg="1"/>
      <p:bldP spid="13" grpId="0" animBg="1"/>
      <p:bldP spid="16" grpId="0" animBg="1"/>
      <p:bldP spid="17" grpId="0" animBg="1"/>
      <p:bldP spid="18" grpId="0"/>
      <p:bldP spid="19" grpId="0" animBg="1"/>
      <p:bldP spid="20" grpId="0"/>
      <p:bldP spid="26" grpId="0"/>
      <p:bldP spid="27" grpId="0" animBg="1"/>
      <p:bldP spid="28" grpId="0" animBg="1"/>
      <p:bldP spid="29" grpId="0" animBg="1"/>
      <p:bldP spid="30" grpId="0" animBg="1"/>
      <p:bldP spid="35" grpId="0"/>
      <p:bldP spid="38" grpId="1" animBg="1"/>
      <p:bldP spid="38" grpId="2" animBg="1"/>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Research Questions</a:t>
            </a:r>
            <a:endParaRPr lang="en-US" dirty="0"/>
          </a:p>
        </p:txBody>
      </p:sp>
      <p:sp>
        <p:nvSpPr>
          <p:cNvPr id="3" name="Content Placeholder 2"/>
          <p:cNvSpPr>
            <a:spLocks noGrp="1"/>
          </p:cNvSpPr>
          <p:nvPr>
            <p:ph idx="1"/>
          </p:nvPr>
        </p:nvSpPr>
        <p:spPr>
          <a:xfrm>
            <a:off x="381000" y="1412875"/>
            <a:ext cx="8382000" cy="5306068"/>
          </a:xfrm>
        </p:spPr>
        <p:txBody>
          <a:bodyPr/>
          <a:lstStyle/>
          <a:p>
            <a:r>
              <a:rPr lang="en-US" sz="3600" dirty="0" smtClean="0"/>
              <a:t>Do regression tests generated by our approach achieve higher code coverage?</a:t>
            </a:r>
          </a:p>
          <a:p>
            <a:pPr lvl="1"/>
            <a:r>
              <a:rPr lang="en-US" dirty="0" smtClean="0"/>
              <a:t>Compare initial coverage achieved by dynamic traces </a:t>
            </a:r>
            <a:r>
              <a:rPr lang="en-US" i="1" dirty="0" smtClean="0"/>
              <a:t>(base coverage)</a:t>
            </a:r>
            <a:r>
              <a:rPr lang="en-US" dirty="0" smtClean="0"/>
              <a:t> and new coverage achieved by generated tests</a:t>
            </a:r>
          </a:p>
          <a:p>
            <a:r>
              <a:rPr lang="en-US" sz="3600" dirty="0" smtClean="0"/>
              <a:t>Do existing unit tests help achieve higher coverage than without using the tests?</a:t>
            </a:r>
          </a:p>
          <a:p>
            <a:pPr lvl="1"/>
            <a:r>
              <a:rPr lang="en-US" dirty="0" smtClean="0"/>
              <a:t>Compare </a:t>
            </a:r>
            <a:r>
              <a:rPr lang="en-US" dirty="0" err="1" smtClean="0"/>
              <a:t>coverages</a:t>
            </a:r>
            <a:r>
              <a:rPr lang="en-US" dirty="0" smtClean="0"/>
              <a:t> with/without using existing tests as seeds</a:t>
            </a:r>
          </a:p>
          <a:p>
            <a:r>
              <a:rPr lang="en-US" sz="3600" dirty="0" smtClean="0"/>
              <a:t>Does more machine power help achieve higher coverage (when to stop?)</a:t>
            </a:r>
          </a:p>
          <a:p>
            <a:pPr lvl="1"/>
            <a:r>
              <a:rPr lang="en-US" dirty="0" smtClean="0"/>
              <a:t>Compare </a:t>
            </a:r>
            <a:r>
              <a:rPr lang="en-US" dirty="0" err="1" smtClean="0"/>
              <a:t>coverages</a:t>
            </a:r>
            <a:r>
              <a:rPr lang="en-US" dirty="0" smtClean="0"/>
              <a:t> achieved after first and second iterations</a:t>
            </a:r>
          </a:p>
          <a:p>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05575" y="6235700"/>
            <a:ext cx="2133600" cy="476250"/>
          </a:xfrm>
          <a:prstGeom prst="rect">
            <a:avLst/>
          </a:prstGeom>
        </p:spPr>
        <p:txBody>
          <a:bodyPr/>
          <a:lstStyle/>
          <a:p>
            <a:fld id="{522911BF-3EF4-4959-9B97-4E0DD8870B36}" type="slidenum">
              <a:rPr lang="en-US"/>
              <a:pPr/>
              <a:t>2</a:t>
            </a:fld>
            <a:endParaRPr lang="en-US" dirty="0"/>
          </a:p>
        </p:txBody>
      </p:sp>
      <p:sp>
        <p:nvSpPr>
          <p:cNvPr id="94211" name="Rectangle 3"/>
          <p:cNvSpPr>
            <a:spLocks noGrp="1" noChangeArrowheads="1"/>
          </p:cNvSpPr>
          <p:nvPr>
            <p:ph type="title"/>
          </p:nvPr>
        </p:nvSpPr>
        <p:spPr/>
        <p:txBody>
          <a:bodyPr/>
          <a:lstStyle/>
          <a:p>
            <a:pPr algn="ctr"/>
            <a:r>
              <a:rPr lang="en-US" dirty="0" smtClean="0"/>
              <a:t>Unit Test</a:t>
            </a:r>
            <a:endParaRPr lang="en-US" dirty="0"/>
          </a:p>
        </p:txBody>
      </p:sp>
      <p:sp>
        <p:nvSpPr>
          <p:cNvPr id="8" name="Content Placeholder 2"/>
          <p:cNvSpPr>
            <a:spLocks noGrp="1"/>
          </p:cNvSpPr>
          <p:nvPr>
            <p:ph idx="1"/>
          </p:nvPr>
        </p:nvSpPr>
        <p:spPr>
          <a:xfrm>
            <a:off x="381000" y="1411553"/>
            <a:ext cx="8510752" cy="4760648"/>
          </a:xfrm>
        </p:spPr>
        <p:txBody>
          <a:bodyPr/>
          <a:lstStyle/>
          <a:p>
            <a:r>
              <a:rPr lang="en-US" sz="2800" dirty="0" smtClean="0"/>
              <a:t>A uni</a:t>
            </a:r>
            <a:r>
              <a:rPr lang="en-US" dirty="0" smtClean="0"/>
              <a:t>t test is a small program with test inputs and test assertions</a:t>
            </a:r>
            <a:endParaRPr lang="en-US" sz="2800" dirty="0" smtClean="0"/>
          </a:p>
          <a:p>
            <a:pPr lvl="1"/>
            <a:endParaRPr lang="en-US" sz="2400" dirty="0" smtClean="0"/>
          </a:p>
          <a:p>
            <a:pPr>
              <a:buNone/>
            </a:pPr>
            <a:r>
              <a:rPr lang="en-US" sz="1800" dirty="0" smtClean="0">
                <a:latin typeface="Lucida Console" pitchFamily="49" charset="0"/>
              </a:rPr>
              <a:t>	void </a:t>
            </a:r>
            <a:r>
              <a:rPr lang="en-US" sz="1800" dirty="0" err="1" smtClean="0">
                <a:latin typeface="Lucida Console" pitchFamily="49" charset="0"/>
              </a:rPr>
              <a:t>AddTest</a:t>
            </a:r>
            <a:r>
              <a:rPr lang="en-US" sz="1800" dirty="0" smtClean="0">
                <a:latin typeface="Lucida Console" pitchFamily="49" charset="0"/>
              </a:rPr>
              <a:t>()</a:t>
            </a:r>
          </a:p>
          <a:p>
            <a:pPr>
              <a:buNone/>
            </a:pPr>
            <a:r>
              <a:rPr lang="en-US" sz="1800" dirty="0" smtClean="0">
                <a:latin typeface="Lucida Console" pitchFamily="49" charset="0"/>
              </a:rPr>
              <a:t>   {</a:t>
            </a:r>
          </a:p>
          <a:p>
            <a:pPr>
              <a:buNone/>
            </a:pPr>
            <a:r>
              <a:rPr lang="en-US" sz="1800" dirty="0" smtClean="0">
                <a:latin typeface="Lucida Console" pitchFamily="49" charset="0"/>
              </a:rPr>
              <a:t>       </a:t>
            </a:r>
            <a:r>
              <a:rPr lang="en-US" sz="1800" dirty="0" err="1" smtClean="0">
                <a:latin typeface="Lucida Console" pitchFamily="49" charset="0"/>
              </a:rPr>
              <a:t>HashSet</a:t>
            </a:r>
            <a:r>
              <a:rPr lang="en-US" sz="1800" dirty="0" smtClean="0">
                <a:latin typeface="Lucida Console" pitchFamily="49" charset="0"/>
              </a:rPr>
              <a:t> set = new </a:t>
            </a:r>
            <a:r>
              <a:rPr lang="en-US" sz="1800" dirty="0" err="1" smtClean="0">
                <a:latin typeface="Lucida Console" pitchFamily="49" charset="0"/>
              </a:rPr>
              <a:t>HashSet</a:t>
            </a:r>
            <a:r>
              <a:rPr lang="en-US" sz="1800" dirty="0" smtClean="0">
                <a:latin typeface="Lucida Console" pitchFamily="49" charset="0"/>
              </a:rPr>
              <a:t>();</a:t>
            </a:r>
          </a:p>
          <a:p>
            <a:pPr>
              <a:buNone/>
            </a:pPr>
            <a:r>
              <a:rPr lang="en-US" sz="1800" dirty="0" smtClean="0">
                <a:latin typeface="Lucida Console" pitchFamily="49" charset="0"/>
              </a:rPr>
              <a:t>       </a:t>
            </a:r>
            <a:r>
              <a:rPr lang="en-US" sz="1800" dirty="0" err="1" smtClean="0">
                <a:latin typeface="Lucida Console" pitchFamily="49" charset="0"/>
              </a:rPr>
              <a:t>set.Add</a:t>
            </a:r>
            <a:r>
              <a:rPr lang="en-US" sz="1800" dirty="0" smtClean="0">
                <a:latin typeface="Lucida Console" pitchFamily="49" charset="0"/>
              </a:rPr>
              <a:t>(7);</a:t>
            </a:r>
          </a:p>
          <a:p>
            <a:pPr>
              <a:buNone/>
            </a:pPr>
            <a:r>
              <a:rPr lang="en-US" sz="1800" dirty="0" smtClean="0">
                <a:latin typeface="Lucida Console" pitchFamily="49" charset="0"/>
              </a:rPr>
              <a:t>       </a:t>
            </a:r>
            <a:r>
              <a:rPr lang="en-US" sz="1800" dirty="0" err="1" smtClean="0">
                <a:latin typeface="Lucida Console" pitchFamily="49" charset="0"/>
              </a:rPr>
              <a:t>set.Add</a:t>
            </a:r>
            <a:r>
              <a:rPr lang="en-US" sz="1800" dirty="0" smtClean="0">
                <a:latin typeface="Lucida Console" pitchFamily="49" charset="0"/>
              </a:rPr>
              <a:t>(3);</a:t>
            </a:r>
          </a:p>
          <a:p>
            <a:pPr>
              <a:buNone/>
            </a:pPr>
            <a:endParaRPr lang="en-US" sz="1800" dirty="0" smtClean="0">
              <a:latin typeface="Lucida Console" pitchFamily="49" charset="0"/>
            </a:endParaRPr>
          </a:p>
          <a:p>
            <a:pPr>
              <a:buNone/>
            </a:pPr>
            <a:r>
              <a:rPr lang="en-US" sz="1800" dirty="0" smtClean="0">
                <a:latin typeface="Lucida Console" pitchFamily="49" charset="0"/>
              </a:rPr>
              <a:t>       </a:t>
            </a:r>
            <a:r>
              <a:rPr lang="en-US" sz="1800" dirty="0" err="1" smtClean="0">
                <a:latin typeface="Lucida Console" pitchFamily="49" charset="0"/>
              </a:rPr>
              <a:t>Assert.IsTrue</a:t>
            </a:r>
            <a:r>
              <a:rPr lang="en-US" sz="1800" dirty="0" smtClean="0">
                <a:latin typeface="Lucida Console" pitchFamily="49" charset="0"/>
              </a:rPr>
              <a:t>(</a:t>
            </a:r>
            <a:r>
              <a:rPr lang="en-US" sz="1800" dirty="0" err="1" smtClean="0">
                <a:latin typeface="Lucida Console" pitchFamily="49" charset="0"/>
              </a:rPr>
              <a:t>set.Count</a:t>
            </a:r>
            <a:r>
              <a:rPr lang="en-US" sz="1800" dirty="0" smtClean="0">
                <a:latin typeface="Lucida Console" pitchFamily="49" charset="0"/>
              </a:rPr>
              <a:t> == 2);</a:t>
            </a:r>
          </a:p>
          <a:p>
            <a:pPr>
              <a:buNone/>
            </a:pPr>
            <a:r>
              <a:rPr lang="en-US" sz="1800" dirty="0" smtClean="0">
                <a:latin typeface="Lucida Console" pitchFamily="49" charset="0"/>
              </a:rPr>
              <a:t>   }</a:t>
            </a:r>
          </a:p>
          <a:p>
            <a:pPr lvl="1"/>
            <a:endParaRPr lang="en-US" dirty="0" smtClean="0"/>
          </a:p>
          <a:p>
            <a:r>
              <a:rPr lang="en-US" dirty="0" smtClean="0"/>
              <a:t>Many developers write unit tests by hand</a:t>
            </a:r>
          </a:p>
          <a:p>
            <a:pPr lvl="1"/>
            <a:endParaRPr lang="en-US" sz="2400" dirty="0" smtClean="0"/>
          </a:p>
          <a:p>
            <a:pPr lvl="1"/>
            <a:endParaRPr lang="en-US" sz="2400" dirty="0" smtClean="0"/>
          </a:p>
        </p:txBody>
      </p:sp>
      <p:sp>
        <p:nvSpPr>
          <p:cNvPr id="14" name="Rounded Rectangle 13"/>
          <p:cNvSpPr/>
          <p:nvPr/>
        </p:nvSpPr>
        <p:spPr bwMode="auto">
          <a:xfrm>
            <a:off x="6181726" y="3171825"/>
            <a:ext cx="2200274" cy="409575"/>
          </a:xfrm>
          <a:prstGeom prst="roundRect">
            <a:avLst/>
          </a:prstGeom>
          <a:solidFill>
            <a:srgbClr val="7030A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Test Scenario</a:t>
            </a:r>
          </a:p>
        </p:txBody>
      </p:sp>
      <p:sp>
        <p:nvSpPr>
          <p:cNvPr id="15" name="Flowchart: Alternate Process 14"/>
          <p:cNvSpPr/>
          <p:nvPr/>
        </p:nvSpPr>
        <p:spPr bwMode="auto">
          <a:xfrm>
            <a:off x="1209675" y="4343400"/>
            <a:ext cx="4619625" cy="428625"/>
          </a:xfrm>
          <a:prstGeom prst="flowChartAlternateProcess">
            <a:avLst/>
          </a:prstGeom>
          <a:solidFill>
            <a:schemeClr val="accent1">
              <a:lumMod val="75000"/>
              <a:alpha val="43000"/>
            </a:schemeClr>
          </a:solidFill>
          <a:ln w="31750">
            <a:solidFill>
              <a:srgbClr val="F1C283">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Rounded Rectangle 15"/>
          <p:cNvSpPr/>
          <p:nvPr/>
        </p:nvSpPr>
        <p:spPr bwMode="auto">
          <a:xfrm>
            <a:off x="6191251" y="4352925"/>
            <a:ext cx="2190749" cy="409575"/>
          </a:xfrm>
          <a:prstGeom prst="roundRect">
            <a:avLst/>
          </a:prstGeom>
          <a:solidFill>
            <a:srgbClr val="FFCD2D">
              <a:alpha val="56000"/>
            </a:srgb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Test Assertions</a:t>
            </a:r>
          </a:p>
        </p:txBody>
      </p:sp>
      <p:sp>
        <p:nvSpPr>
          <p:cNvPr id="17" name="Rounded Rectangle 16"/>
          <p:cNvSpPr/>
          <p:nvPr/>
        </p:nvSpPr>
        <p:spPr bwMode="auto">
          <a:xfrm>
            <a:off x="6191251" y="3686175"/>
            <a:ext cx="2200274" cy="409575"/>
          </a:xfrm>
          <a:prstGeom prst="roundRect">
            <a:avLst/>
          </a:prstGeom>
          <a:solidFill>
            <a:srgbClr val="C00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Test</a:t>
            </a:r>
            <a:r>
              <a:rPr kumimoji="0" lang="en-US" sz="20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Data</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Flowchart: Alternate Process 17"/>
          <p:cNvSpPr/>
          <p:nvPr/>
        </p:nvSpPr>
        <p:spPr bwMode="auto">
          <a:xfrm>
            <a:off x="2343151" y="3486150"/>
            <a:ext cx="380999" cy="666750"/>
          </a:xfrm>
          <a:prstGeom prst="flowChartAlternateProcess">
            <a:avLst/>
          </a:prstGeom>
          <a:solidFill>
            <a:srgbClr val="C00000">
              <a:alpha val="18000"/>
            </a:srgbClr>
          </a:solidFill>
          <a:ln w="31750">
            <a:solidFill>
              <a:srgbClr val="FF0000">
                <a:alpha val="88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20" name="Straight Connector 19"/>
          <p:cNvCxnSpPr/>
          <p:nvPr/>
        </p:nvCxnSpPr>
        <p:spPr>
          <a:xfrm flipV="1">
            <a:off x="3848100" y="3448050"/>
            <a:ext cx="1028700" cy="1"/>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343025" y="3762375"/>
            <a:ext cx="1028700" cy="1"/>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2075" y="4048125"/>
            <a:ext cx="1028700" cy="1"/>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324225" y="4667250"/>
            <a:ext cx="1181100" cy="2"/>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linds(horizontal)">
                                      <p:cBhvr>
                                        <p:cTn id="16" dur="500"/>
                                        <p:tgtEl>
                                          <p:spTgt spid="20"/>
                                        </p:tgtEl>
                                      </p:cBhvr>
                                    </p:animEffect>
                                  </p:childTnLst>
                                </p:cTn>
                              </p:par>
                              <p:par>
                                <p:cTn id="17" presetID="3" presetClass="entr" presetSubtype="1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dirty="0" smtClean="0"/>
              <a:t>Experiment Setup</a:t>
            </a:r>
            <a:endParaRPr dirty="0"/>
          </a:p>
        </p:txBody>
      </p:sp>
      <p:sp>
        <p:nvSpPr>
          <p:cNvPr id="3" name="Content Placeholder 2"/>
          <p:cNvSpPr>
            <a:spLocks noGrp="1"/>
          </p:cNvSpPr>
          <p:nvPr>
            <p:ph idx="1"/>
          </p:nvPr>
        </p:nvSpPr>
        <p:spPr>
          <a:xfrm>
            <a:off x="381000" y="1412875"/>
            <a:ext cx="8382000" cy="3292475"/>
          </a:xfrm>
        </p:spPr>
        <p:txBody>
          <a:bodyPr>
            <a:noAutofit/>
          </a:bodyPr>
          <a:lstStyle/>
          <a:p>
            <a:r>
              <a:rPr lang="en-US" b="1" dirty="0" smtClean="0"/>
              <a:t>Applied our approach on 10 .NET 2.0 base libraries</a:t>
            </a:r>
          </a:p>
          <a:p>
            <a:pPr lvl="1"/>
            <a:r>
              <a:rPr lang="en-US" sz="2800" dirty="0" smtClean="0"/>
              <a:t>Already extensively tested for several years</a:t>
            </a:r>
          </a:p>
          <a:p>
            <a:pPr lvl="1"/>
            <a:r>
              <a:rPr lang="en-US" sz="2400" b="1" dirty="0" smtClean="0"/>
              <a:t>&gt;10,000 public methods</a:t>
            </a:r>
          </a:p>
          <a:p>
            <a:pPr lvl="1"/>
            <a:r>
              <a:rPr lang="en-US" sz="2400" b="1" dirty="0" smtClean="0"/>
              <a:t>&gt;100,000 basic blocks</a:t>
            </a:r>
          </a:p>
          <a:p>
            <a:r>
              <a:rPr lang="en-US" sz="2800" b="1" dirty="0" smtClean="0"/>
              <a:t>Sandbox</a:t>
            </a:r>
          </a:p>
          <a:p>
            <a:pPr lvl="1"/>
            <a:r>
              <a:rPr lang="en-US" sz="2500" dirty="0" smtClean="0"/>
              <a:t>R</a:t>
            </a:r>
            <a:r>
              <a:rPr sz="2500" dirty="0" smtClean="0"/>
              <a:t>estriction of access to external resources (files, registry, unsafe code, </a:t>
            </a:r>
            <a:r>
              <a:rPr lang="en-US" sz="2500" dirty="0" smtClean="0"/>
              <a:t>…) </a:t>
            </a:r>
            <a:r>
              <a:rPr lang="en-US" sz="1600" dirty="0" err="1" smtClean="0">
                <a:hlinkClick r:id="rId2" action="ppaction://hlinkfile"/>
              </a:rPr>
              <a:t>pic</a:t>
            </a:r>
            <a:endParaRPr lang="en-US" sz="2500" dirty="0" smtClean="0"/>
          </a:p>
          <a:p>
            <a:r>
              <a:rPr lang="en-US" sz="2400" b="1" dirty="0" smtClean="0"/>
              <a:t>Machines</a:t>
            </a:r>
          </a:p>
          <a:p>
            <a:endParaRPr lang="en-US" sz="2400" b="1" dirty="0" smtClean="0"/>
          </a:p>
          <a:p>
            <a:endParaRPr lang="en-US" sz="2400" b="1" dirty="0" smtClean="0">
              <a:latin typeface="Lucida Console" pitchFamily="49" charset="0"/>
            </a:endParaRPr>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20</a:t>
            </a:fld>
            <a:endParaRPr lang="en-US"/>
          </a:p>
        </p:txBody>
      </p:sp>
      <p:graphicFrame>
        <p:nvGraphicFramePr>
          <p:cNvPr id="6" name="Table 5"/>
          <p:cNvGraphicFramePr>
            <a:graphicFrameLocks noGrp="1"/>
          </p:cNvGraphicFramePr>
          <p:nvPr/>
        </p:nvGraphicFramePr>
        <p:xfrm>
          <a:off x="790573" y="4759325"/>
          <a:ext cx="7419976" cy="1483360"/>
        </p:xfrm>
        <a:graphic>
          <a:graphicData uri="http://schemas.openxmlformats.org/drawingml/2006/table">
            <a:tbl>
              <a:tblPr firstRow="1" bandRow="1">
                <a:tableStyleId>{F5AB1C69-6EDB-4FF4-983F-18BD219EF322}</a:tableStyleId>
              </a:tblPr>
              <a:tblGrid>
                <a:gridCol w="5591177"/>
                <a:gridCol w="1828799"/>
              </a:tblGrid>
              <a:tr h="370840">
                <a:tc>
                  <a:txBody>
                    <a:bodyPr/>
                    <a:lstStyle/>
                    <a:p>
                      <a:pPr algn="ctr"/>
                      <a:r>
                        <a:rPr lang="en-US" sz="1400" dirty="0" smtClean="0">
                          <a:solidFill>
                            <a:schemeClr val="bg1"/>
                          </a:solidFill>
                        </a:rPr>
                        <a:t>Configuration</a:t>
                      </a:r>
                      <a:endParaRPr lang="en-US" sz="1400" dirty="0">
                        <a:solidFill>
                          <a:schemeClr val="bg1"/>
                        </a:solidFill>
                      </a:endParaRPr>
                    </a:p>
                  </a:txBody>
                  <a:tcPr/>
                </a:tc>
                <a:tc>
                  <a:txBody>
                    <a:bodyPr/>
                    <a:lstStyle/>
                    <a:p>
                      <a:pPr algn="ctr"/>
                      <a:r>
                        <a:rPr lang="en-US" sz="1400" dirty="0" smtClean="0">
                          <a:solidFill>
                            <a:schemeClr val="bg1"/>
                          </a:solidFill>
                        </a:rPr>
                        <a:t>Number</a:t>
                      </a:r>
                      <a:endParaRPr lang="en-US" sz="1400" dirty="0">
                        <a:solidFill>
                          <a:schemeClr val="bg1"/>
                        </a:solidFill>
                      </a:endParaRPr>
                    </a:p>
                  </a:txBody>
                  <a:tcPr/>
                </a:tc>
              </a:tr>
              <a:tr h="370840">
                <a:tc>
                  <a:txBody>
                    <a:bodyPr/>
                    <a:lstStyle/>
                    <a:p>
                      <a:pPr defTabSz="1096963" fontAlgn="base">
                        <a:spcBef>
                          <a:spcPct val="0"/>
                        </a:spcBef>
                        <a:spcAft>
                          <a:spcPct val="0"/>
                        </a:spcAft>
                        <a:buFont typeface="Wingdings"/>
                        <a:buNone/>
                      </a:pPr>
                      <a:r>
                        <a:rPr lang="en-US" sz="1400" b="1" dirty="0" smtClean="0">
                          <a:solidFill>
                            <a:srgbClr val="002060"/>
                          </a:solidFill>
                          <a:sym typeface="Wingdings" pitchFamily="2" charset="2"/>
                        </a:rPr>
                        <a:t>Xeon 2 CPU @ 2.50 GHz, 8 cores, 16 GB RAM</a:t>
                      </a:r>
                      <a:endParaRPr lang="en-US" sz="1400" dirty="0">
                        <a:solidFill>
                          <a:schemeClr val="bg1"/>
                        </a:solidFill>
                      </a:endParaRPr>
                    </a:p>
                  </a:txBody>
                  <a:tcPr/>
                </a:tc>
                <a:tc>
                  <a:txBody>
                    <a:bodyPr/>
                    <a:lstStyle/>
                    <a:p>
                      <a:pPr algn="ctr"/>
                      <a:r>
                        <a:rPr lang="en-US" sz="1400" dirty="0" smtClean="0">
                          <a:solidFill>
                            <a:schemeClr val="bg1"/>
                          </a:solidFill>
                        </a:rPr>
                        <a:t>1</a:t>
                      </a:r>
                      <a:endParaRPr lang="en-US" sz="1400" dirty="0">
                        <a:solidFill>
                          <a:schemeClr val="bg1"/>
                        </a:solidFill>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solidFill>
                            <a:srgbClr val="002060"/>
                          </a:solidFill>
                          <a:sym typeface="Wingdings" pitchFamily="2" charset="2"/>
                        </a:rPr>
                        <a:t>Quad core 2 CPU @ 1.90 GHz, 8 cores, 8</a:t>
                      </a:r>
                      <a:r>
                        <a:rPr lang="en-US" sz="1400" b="1" baseline="0" dirty="0" smtClean="0">
                          <a:solidFill>
                            <a:srgbClr val="002060"/>
                          </a:solidFill>
                          <a:sym typeface="Wingdings" pitchFamily="2" charset="2"/>
                        </a:rPr>
                        <a:t> </a:t>
                      </a:r>
                      <a:r>
                        <a:rPr lang="en-US" sz="1400" b="1" dirty="0" smtClean="0">
                          <a:solidFill>
                            <a:srgbClr val="002060"/>
                          </a:solidFill>
                          <a:sym typeface="Wingdings" pitchFamily="2" charset="2"/>
                        </a:rPr>
                        <a:t>GB RAM</a:t>
                      </a:r>
                      <a:endParaRPr lang="en-US" sz="1400" dirty="0">
                        <a:solidFill>
                          <a:schemeClr val="bg1"/>
                        </a:solidFill>
                      </a:endParaRPr>
                    </a:p>
                  </a:txBody>
                  <a:tcPr/>
                </a:tc>
                <a:tc>
                  <a:txBody>
                    <a:bodyPr/>
                    <a:lstStyle/>
                    <a:p>
                      <a:pPr algn="ctr"/>
                      <a:r>
                        <a:rPr lang="en-US" sz="1400" dirty="0" smtClean="0">
                          <a:solidFill>
                            <a:schemeClr val="bg1"/>
                          </a:solidFill>
                        </a:rPr>
                        <a:t>2</a:t>
                      </a:r>
                      <a:endParaRPr lang="en-US" sz="1400" dirty="0">
                        <a:solidFill>
                          <a:schemeClr val="bg1"/>
                        </a:solidFill>
                      </a:endParaRPr>
                    </a:p>
                  </a:txBody>
                  <a:tcPr/>
                </a:tc>
              </a:tr>
              <a:tr h="370840">
                <a:tc>
                  <a:txBody>
                    <a:bodyPr/>
                    <a:lstStyle/>
                    <a:p>
                      <a:pPr algn="l"/>
                      <a:r>
                        <a:rPr lang="en-US" sz="1400" b="1" dirty="0" smtClean="0">
                          <a:solidFill>
                            <a:srgbClr val="002060"/>
                          </a:solidFill>
                          <a:sym typeface="Wingdings" pitchFamily="2" charset="2"/>
                        </a:rPr>
                        <a:t>Intel Xeon</a:t>
                      </a:r>
                      <a:r>
                        <a:rPr lang="en-US" sz="1400" b="1" baseline="0" dirty="0" smtClean="0">
                          <a:solidFill>
                            <a:srgbClr val="002060"/>
                          </a:solidFill>
                          <a:sym typeface="Wingdings" pitchFamily="2" charset="2"/>
                        </a:rPr>
                        <a:t> CPU @2.40 GHz, 1 GB RAM</a:t>
                      </a:r>
                      <a:endParaRPr lang="en-US" sz="1400" dirty="0">
                        <a:solidFill>
                          <a:schemeClr val="bg1"/>
                        </a:solidFill>
                      </a:endParaRPr>
                    </a:p>
                  </a:txBody>
                  <a:tcPr/>
                </a:tc>
                <a:tc>
                  <a:txBody>
                    <a:bodyPr/>
                    <a:lstStyle/>
                    <a:p>
                      <a:pPr algn="ctr"/>
                      <a:r>
                        <a:rPr lang="en-US" sz="1400" dirty="0" smtClean="0">
                          <a:solidFill>
                            <a:schemeClr val="bg1"/>
                          </a:solidFill>
                        </a:rPr>
                        <a:t>6</a:t>
                      </a:r>
                      <a:endParaRPr lang="en-US" sz="1400" dirty="0">
                        <a:solidFill>
                          <a:schemeClr val="bg1"/>
                        </a:solidFill>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Results Overview</a:t>
            </a:r>
            <a:endParaRPr lang="en-US" dirty="0"/>
          </a:p>
        </p:txBody>
      </p:sp>
      <p:graphicFrame>
        <p:nvGraphicFramePr>
          <p:cNvPr id="6" name="Table 5"/>
          <p:cNvGraphicFramePr>
            <a:graphicFrameLocks noGrp="1"/>
          </p:cNvGraphicFramePr>
          <p:nvPr/>
        </p:nvGraphicFramePr>
        <p:xfrm>
          <a:off x="247651" y="3073400"/>
          <a:ext cx="8401050" cy="2001520"/>
        </p:xfrm>
        <a:graphic>
          <a:graphicData uri="http://schemas.openxmlformats.org/drawingml/2006/table">
            <a:tbl>
              <a:tblPr firstRow="1" bandRow="1">
                <a:tableStyleId>{21E4AEA4-8DFA-4A89-87EB-49C32662AFE0}</a:tableStyleId>
              </a:tblPr>
              <a:tblGrid>
                <a:gridCol w="619124"/>
                <a:gridCol w="1419225"/>
                <a:gridCol w="914400"/>
                <a:gridCol w="1285031"/>
                <a:gridCol w="2049037"/>
                <a:gridCol w="2114233"/>
              </a:tblGrid>
              <a:tr h="370840">
                <a:tc>
                  <a:txBody>
                    <a:bodyPr/>
                    <a:lstStyle/>
                    <a:p>
                      <a:pPr algn="ctr"/>
                      <a:r>
                        <a:rPr lang="en-US" sz="1400" dirty="0" err="1" smtClean="0"/>
                        <a:t>S.No</a:t>
                      </a:r>
                      <a:endParaRPr lang="en-US" sz="1400" dirty="0"/>
                    </a:p>
                  </a:txBody>
                  <a:tcPr/>
                </a:tc>
                <a:tc>
                  <a:txBody>
                    <a:bodyPr/>
                    <a:lstStyle/>
                    <a:p>
                      <a:pPr algn="ctr"/>
                      <a:r>
                        <a:rPr lang="en-US" sz="1400" dirty="0" smtClean="0"/>
                        <a:t>Run</a:t>
                      </a:r>
                      <a:r>
                        <a:rPr lang="en-US" sz="1400" baseline="0" dirty="0" smtClean="0"/>
                        <a:t> Type</a:t>
                      </a:r>
                      <a:endParaRPr lang="en-US" sz="1400" dirty="0"/>
                    </a:p>
                  </a:txBody>
                  <a:tcPr/>
                </a:tc>
                <a:tc>
                  <a:txBody>
                    <a:bodyPr/>
                    <a:lstStyle/>
                    <a:p>
                      <a:pPr algn="ctr"/>
                      <a:r>
                        <a:rPr lang="en-US" sz="1400" dirty="0" smtClean="0"/>
                        <a:t>Iteration</a:t>
                      </a:r>
                      <a:endParaRPr lang="en-US" sz="1400" dirty="0"/>
                    </a:p>
                  </a:txBody>
                  <a:tcPr/>
                </a:tc>
                <a:tc>
                  <a:txBody>
                    <a:bodyPr/>
                    <a:lstStyle/>
                    <a:p>
                      <a:pPr algn="ctr"/>
                      <a:r>
                        <a:rPr lang="en-US" sz="1400" dirty="0" smtClean="0"/>
                        <a:t># Generated</a:t>
                      </a:r>
                      <a:r>
                        <a:rPr lang="en-US" sz="1400" baseline="0" dirty="0" smtClean="0"/>
                        <a:t> Tests</a:t>
                      </a:r>
                      <a:endParaRPr lang="en-US" sz="1400" dirty="0"/>
                    </a:p>
                  </a:txBody>
                  <a:tcPr/>
                </a:tc>
                <a:tc>
                  <a:txBody>
                    <a:bodyPr/>
                    <a:lstStyle/>
                    <a:p>
                      <a:pPr algn="ctr"/>
                      <a:r>
                        <a:rPr lang="en-US" sz="1400" dirty="0" smtClean="0"/>
                        <a:t>Block Coverage</a:t>
                      </a:r>
                    </a:p>
                  </a:txBody>
                  <a:tcPr/>
                </a:tc>
                <a:tc>
                  <a:txBody>
                    <a:bodyPr/>
                    <a:lstStyle/>
                    <a:p>
                      <a:pPr algn="ctr"/>
                      <a:r>
                        <a:rPr lang="en-US" sz="1400" dirty="0" smtClean="0"/>
                        <a:t>%</a:t>
                      </a:r>
                      <a:r>
                        <a:rPr lang="en-US" sz="1400" baseline="0" dirty="0" smtClean="0"/>
                        <a:t> increase from Base</a:t>
                      </a:r>
                      <a:endParaRPr lang="en-US" sz="1400" dirty="0" smtClean="0"/>
                    </a:p>
                  </a:txBody>
                  <a:tcPr/>
                </a:tc>
              </a:tr>
              <a:tr h="370840">
                <a:tc>
                  <a:txBody>
                    <a:bodyPr/>
                    <a:lstStyle/>
                    <a:p>
                      <a:pPr algn="ctr"/>
                      <a:r>
                        <a:rPr lang="en-US" sz="1400" dirty="0" smtClean="0"/>
                        <a:t>1</a:t>
                      </a:r>
                      <a:endParaRPr lang="en-US" sz="1400" dirty="0"/>
                    </a:p>
                  </a:txBody>
                  <a:tcPr/>
                </a:tc>
                <a:tc>
                  <a:txBody>
                    <a:bodyPr/>
                    <a:lstStyle/>
                    <a:p>
                      <a:pPr algn="ctr"/>
                      <a:r>
                        <a:rPr lang="en-US" sz="1400" dirty="0" smtClean="0"/>
                        <a:t>Without</a:t>
                      </a:r>
                      <a:r>
                        <a:rPr lang="en-US" sz="1400" baseline="0" dirty="0" smtClean="0"/>
                        <a:t> Seeds</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248,306</a:t>
                      </a:r>
                      <a:endParaRPr lang="en-US" sz="1400" dirty="0"/>
                    </a:p>
                  </a:txBody>
                  <a:tcPr/>
                </a:tc>
                <a:tc>
                  <a:txBody>
                    <a:bodyPr/>
                    <a:lstStyle/>
                    <a:p>
                      <a:pPr algn="ctr"/>
                      <a:r>
                        <a:rPr lang="en-US" sz="1400" dirty="0" smtClean="0"/>
                        <a:t>21920</a:t>
                      </a:r>
                      <a:endParaRPr lang="en-US" sz="1400" dirty="0"/>
                    </a:p>
                  </a:txBody>
                  <a:tcPr/>
                </a:tc>
                <a:tc>
                  <a:txBody>
                    <a:bodyPr/>
                    <a:lstStyle/>
                    <a:p>
                      <a:pPr algn="ctr"/>
                      <a:r>
                        <a:rPr lang="en-US" sz="1400" dirty="0" smtClean="0"/>
                        <a:t>~0%</a:t>
                      </a:r>
                      <a:endParaRPr lang="en-US" sz="1400" dirty="0"/>
                    </a:p>
                  </a:txBody>
                  <a:tcPr/>
                </a:tc>
              </a:tr>
              <a:tr h="370840">
                <a:tc>
                  <a:txBody>
                    <a:bodyPr/>
                    <a:lstStyle/>
                    <a:p>
                      <a:pPr algn="ctr"/>
                      <a:r>
                        <a:rPr lang="en-US" sz="1400" dirty="0" smtClean="0"/>
                        <a:t>2</a:t>
                      </a:r>
                      <a:endParaRPr lang="en-US" sz="1400" dirty="0"/>
                    </a:p>
                  </a:txBody>
                  <a:tcPr/>
                </a:tc>
                <a:tc>
                  <a:txBody>
                    <a:bodyPr/>
                    <a:lstStyle/>
                    <a:p>
                      <a:pPr algn="ctr"/>
                      <a:r>
                        <a:rPr lang="en-US" sz="1400" dirty="0" smtClean="0"/>
                        <a:t>Without Seeds</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412,928</a:t>
                      </a:r>
                      <a:endParaRPr lang="en-US" sz="1400" dirty="0"/>
                    </a:p>
                  </a:txBody>
                  <a:tcPr/>
                </a:tc>
                <a:tc>
                  <a:txBody>
                    <a:bodyPr/>
                    <a:lstStyle/>
                    <a:p>
                      <a:pPr algn="ctr"/>
                      <a:r>
                        <a:rPr lang="en-US" sz="1400" dirty="0" smtClean="0"/>
                        <a:t>23176</a:t>
                      </a:r>
                      <a:endParaRPr lang="en-US" sz="1400" dirty="0"/>
                    </a:p>
                  </a:txBody>
                  <a:tcPr/>
                </a:tc>
                <a:tc>
                  <a:txBody>
                    <a:bodyPr/>
                    <a:lstStyle/>
                    <a:p>
                      <a:pPr algn="ctr"/>
                      <a:r>
                        <a:rPr lang="en-US" sz="1400" dirty="0" smtClean="0"/>
                        <a:t>4.8%</a:t>
                      </a:r>
                      <a:endParaRPr lang="en-US" sz="1400" dirty="0"/>
                    </a:p>
                  </a:txBody>
                  <a:tcPr/>
                </a:tc>
              </a:tr>
              <a:tr h="370840">
                <a:tc>
                  <a:txBody>
                    <a:bodyPr/>
                    <a:lstStyle/>
                    <a:p>
                      <a:pPr algn="ctr"/>
                      <a:r>
                        <a:rPr lang="en-US" sz="1400" dirty="0" smtClean="0"/>
                        <a:t>3</a:t>
                      </a:r>
                      <a:endParaRPr lang="en-US" sz="1400" dirty="0"/>
                    </a:p>
                  </a:txBody>
                  <a:tcPr/>
                </a:tc>
                <a:tc>
                  <a:txBody>
                    <a:bodyPr/>
                    <a:lstStyle/>
                    <a:p>
                      <a:pPr algn="ctr"/>
                      <a:r>
                        <a:rPr lang="en-US" sz="1400" dirty="0" smtClean="0"/>
                        <a:t>With Seeds</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376,367</a:t>
                      </a:r>
                      <a:endParaRPr lang="en-US" sz="1400" dirty="0"/>
                    </a:p>
                  </a:txBody>
                  <a:tcPr/>
                </a:tc>
                <a:tc>
                  <a:txBody>
                    <a:bodyPr/>
                    <a:lstStyle/>
                    <a:p>
                      <a:pPr algn="ctr"/>
                      <a:r>
                        <a:rPr lang="en-US" sz="1400" dirty="0" smtClean="0"/>
                        <a:t>26939</a:t>
                      </a:r>
                      <a:endParaRPr lang="en-US" sz="1400" dirty="0"/>
                    </a:p>
                  </a:txBody>
                  <a:tcPr/>
                </a:tc>
                <a:tc>
                  <a:txBody>
                    <a:bodyPr/>
                    <a:lstStyle/>
                    <a:p>
                      <a:pPr algn="ctr"/>
                      <a:r>
                        <a:rPr lang="en-US" sz="1400" dirty="0" smtClean="0"/>
                        <a:t>21.83%</a:t>
                      </a:r>
                      <a:endParaRPr lang="en-US" sz="1400" dirty="0"/>
                    </a:p>
                  </a:txBody>
                  <a:tcPr/>
                </a:tc>
              </a:tr>
              <a:tr h="370840">
                <a:tc>
                  <a:txBody>
                    <a:bodyPr/>
                    <a:lstStyle/>
                    <a:p>
                      <a:pPr algn="ctr"/>
                      <a:r>
                        <a:rPr lang="en-US" sz="1400" dirty="0" smtClean="0"/>
                        <a:t>4</a:t>
                      </a:r>
                      <a:endParaRPr lang="en-US" sz="1400" dirty="0"/>
                    </a:p>
                  </a:txBody>
                  <a:tcPr/>
                </a:tc>
                <a:tc>
                  <a:txBody>
                    <a:bodyPr/>
                    <a:lstStyle/>
                    <a:p>
                      <a:pPr algn="ctr"/>
                      <a:r>
                        <a:rPr lang="en-US" sz="1400" dirty="0" smtClean="0"/>
                        <a:t>With Seeds</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501,799</a:t>
                      </a:r>
                      <a:endParaRPr lang="en-US" sz="1400" dirty="0"/>
                    </a:p>
                  </a:txBody>
                  <a:tcPr/>
                </a:tc>
                <a:tc>
                  <a:txBody>
                    <a:bodyPr/>
                    <a:lstStyle/>
                    <a:p>
                      <a:pPr algn="ctr"/>
                      <a:r>
                        <a:rPr lang="en-US" sz="1400" dirty="0" smtClean="0"/>
                        <a:t>27485</a:t>
                      </a:r>
                      <a:endParaRPr lang="en-US" sz="1400" dirty="0"/>
                    </a:p>
                  </a:txBody>
                  <a:tcPr/>
                </a:tc>
                <a:tc>
                  <a:txBody>
                    <a:bodyPr/>
                    <a:lstStyle/>
                    <a:p>
                      <a:pPr algn="ctr"/>
                      <a:r>
                        <a:rPr lang="en-US" sz="1400" dirty="0" smtClean="0"/>
                        <a:t>24.30%</a:t>
                      </a:r>
                      <a:endParaRPr lang="en-US" sz="1400" dirty="0"/>
                    </a:p>
                  </a:txBody>
                  <a:tcPr/>
                </a:tc>
              </a:tr>
            </a:tbl>
          </a:graphicData>
        </a:graphic>
      </p:graphicFrame>
      <p:sp>
        <p:nvSpPr>
          <p:cNvPr id="8" name="Content Placeholder 2"/>
          <p:cNvSpPr>
            <a:spLocks noGrp="1"/>
          </p:cNvSpPr>
          <p:nvPr>
            <p:ph idx="1"/>
          </p:nvPr>
        </p:nvSpPr>
        <p:spPr>
          <a:xfrm>
            <a:off x="352425" y="5600700"/>
            <a:ext cx="8153399" cy="971550"/>
          </a:xfrm>
        </p:spPr>
        <p:txBody>
          <a:bodyPr>
            <a:noAutofit/>
          </a:bodyPr>
          <a:lstStyle/>
          <a:p>
            <a:endParaRPr lang="en-US" sz="1600" i="1" dirty="0" smtClean="0"/>
          </a:p>
          <a:p>
            <a:r>
              <a:rPr lang="en-US" sz="1800" dirty="0" smtClean="0"/>
              <a:t>Coverage comparison report: </a:t>
            </a:r>
            <a:r>
              <a:rPr lang="en-US" sz="1800" dirty="0" smtClean="0">
                <a:hlinkClick r:id="rId2" action="ppaction://hlinkfile"/>
              </a:rPr>
              <a:t>mergedcov.html</a:t>
            </a:r>
            <a:endParaRPr lang="en-US" sz="1800" dirty="0" smtClean="0"/>
          </a:p>
          <a:p>
            <a:endParaRPr lang="en-US" sz="2400" dirty="0" smtClean="0"/>
          </a:p>
          <a:p>
            <a:endParaRPr lang="en-US" sz="2400" b="1" dirty="0" smtClean="0"/>
          </a:p>
          <a:p>
            <a:endParaRPr lang="en-US" sz="2400" b="1" dirty="0" smtClean="0">
              <a:latin typeface="Lucida Console" pitchFamily="49" charset="0"/>
            </a:endParaRPr>
          </a:p>
        </p:txBody>
      </p:sp>
      <p:sp>
        <p:nvSpPr>
          <p:cNvPr id="9" name="Content Placeholder 2"/>
          <p:cNvSpPr txBox="1">
            <a:spLocks/>
          </p:cNvSpPr>
          <p:nvPr/>
        </p:nvSpPr>
        <p:spPr>
          <a:xfrm>
            <a:off x="457200" y="1114425"/>
            <a:ext cx="8153399" cy="1724025"/>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000" b="0" i="0" u="none" strike="noStrike" kern="1200" cap="none" spc="0" normalizeH="0" baseline="0" noProof="0" dirty="0" smtClean="0">
                <a:ln>
                  <a:noFill/>
                </a:ln>
                <a:solidFill>
                  <a:schemeClr val="bg1"/>
                </a:solidFill>
                <a:effectLst/>
                <a:uLnTx/>
                <a:uFillTx/>
                <a:latin typeface="Calibri" pitchFamily="34" charset="0"/>
                <a:ea typeface="+mn-ea"/>
                <a:cs typeface="+mn-cs"/>
              </a:rPr>
              <a:t>Four</a:t>
            </a:r>
            <a:r>
              <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rPr>
              <a:t> runs: with/without seeds, Iteration 1 and 2. </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000" dirty="0" smtClean="0">
                <a:solidFill>
                  <a:schemeClr val="bg1"/>
                </a:solidFill>
                <a:latin typeface="Calibri" pitchFamily="34" charset="0"/>
              </a:rPr>
              <a:t>Each run took ~2 days</a:t>
            </a:r>
            <a:endPar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000" noProof="0" dirty="0" smtClean="0">
                <a:solidFill>
                  <a:schemeClr val="bg1"/>
                </a:solidFill>
                <a:latin typeface="Calibri" pitchFamily="34" charset="0"/>
              </a:rPr>
              <a:t>10 .NET 2.0 base libraries: </a:t>
            </a:r>
            <a:r>
              <a:rPr lang="en-US" sz="1400" noProof="0" dirty="0" err="1" smtClean="0">
                <a:solidFill>
                  <a:schemeClr val="bg1"/>
                </a:solidFill>
                <a:latin typeface="Calibri" pitchFamily="34" charset="0"/>
              </a:rPr>
              <a:t>mscorlib</a:t>
            </a:r>
            <a:r>
              <a:rPr lang="en-US" sz="1400" noProof="0" dirty="0" smtClean="0">
                <a:solidFill>
                  <a:schemeClr val="bg1"/>
                </a:solidFill>
                <a:latin typeface="Calibri" pitchFamily="34" charset="0"/>
              </a:rPr>
              <a:t>, System, </a:t>
            </a:r>
            <a:r>
              <a:rPr lang="en-US" sz="1400" noProof="0" dirty="0" err="1" smtClean="0">
                <a:solidFill>
                  <a:schemeClr val="bg1"/>
                </a:solidFill>
                <a:latin typeface="Calibri" pitchFamily="34" charset="0"/>
              </a:rPr>
              <a:t>System.Windows.Forms</a:t>
            </a:r>
            <a:r>
              <a:rPr lang="en-US" sz="1400" noProof="0" dirty="0" smtClean="0">
                <a:solidFill>
                  <a:schemeClr val="bg1"/>
                </a:solidFill>
                <a:latin typeface="Calibri" pitchFamily="34" charset="0"/>
              </a:rPr>
              <a:t>, </a:t>
            </a:r>
            <a:r>
              <a:rPr lang="en-US" sz="1400" noProof="0" dirty="0" err="1" smtClean="0">
                <a:solidFill>
                  <a:schemeClr val="bg1"/>
                </a:solidFill>
                <a:latin typeface="Calibri" pitchFamily="34" charset="0"/>
              </a:rPr>
              <a:t>System.Drawing</a:t>
            </a:r>
            <a:r>
              <a:rPr lang="en-US" sz="1400" noProof="0" dirty="0" smtClean="0">
                <a:solidFill>
                  <a:schemeClr val="bg1"/>
                </a:solidFill>
                <a:latin typeface="Calibri" pitchFamily="34" charset="0"/>
              </a:rPr>
              <a:t>, </a:t>
            </a:r>
            <a:r>
              <a:rPr lang="en-US" sz="1400" noProof="0" dirty="0" err="1" smtClean="0">
                <a:solidFill>
                  <a:schemeClr val="bg1"/>
                </a:solidFill>
                <a:latin typeface="Calibri" pitchFamily="34" charset="0"/>
              </a:rPr>
              <a:t>System.Xml</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System.Web.RegularExpressions</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System.Configuration</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System.Data</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System.Web</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System.Transactions</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000" i="0" u="none" strike="noStrike" kern="1200" cap="none" spc="0" normalizeH="0" baseline="0" noProof="0" dirty="0" smtClean="0">
                <a:ln>
                  <a:noFill/>
                </a:ln>
                <a:solidFill>
                  <a:schemeClr val="bg1"/>
                </a:solidFill>
                <a:effectLst/>
                <a:uLnTx/>
                <a:uFillTx/>
                <a:latin typeface="Calibri" pitchFamily="34" charset="0"/>
                <a:ea typeface="+mn-ea"/>
                <a:cs typeface="+mn-cs"/>
              </a:rPr>
              <a:t>Base</a:t>
            </a:r>
            <a:r>
              <a:rPr kumimoji="0" lang="en-US" sz="2000" i="0" u="none" strike="noStrike" kern="1200" cap="none" spc="0" normalizeH="0" noProof="0" dirty="0" smtClean="0">
                <a:ln>
                  <a:noFill/>
                </a:ln>
                <a:solidFill>
                  <a:schemeClr val="bg1"/>
                </a:solidFill>
                <a:effectLst/>
                <a:uLnTx/>
                <a:uFillTx/>
                <a:latin typeface="Calibri" pitchFamily="34" charset="0"/>
                <a:ea typeface="+mn-ea"/>
                <a:cs typeface="+mn-cs"/>
              </a:rPr>
              <a:t> Coverage: 22111 blocks</a:t>
            </a:r>
            <a:endParaRPr kumimoji="0" lang="en-US" sz="2000"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sp>
        <p:nvSpPr>
          <p:cNvPr id="7" name="Rounded Rectangle 6"/>
          <p:cNvSpPr/>
          <p:nvPr/>
        </p:nvSpPr>
        <p:spPr bwMode="auto">
          <a:xfrm>
            <a:off x="247650" y="3590925"/>
            <a:ext cx="8391525" cy="381000"/>
          </a:xfrm>
          <a:prstGeom prst="roundRect">
            <a:avLst/>
          </a:prstGeom>
          <a:noFill/>
          <a:ln w="31750">
            <a:solidFill>
              <a:srgbClr val="FF0000">
                <a:alpha val="71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ounded Rectangle 9"/>
          <p:cNvSpPr/>
          <p:nvPr/>
        </p:nvSpPr>
        <p:spPr bwMode="auto">
          <a:xfrm>
            <a:off x="247650" y="3971925"/>
            <a:ext cx="8391525" cy="381000"/>
          </a:xfrm>
          <a:prstGeom prst="roundRect">
            <a:avLst/>
          </a:prstGeom>
          <a:noFill/>
          <a:ln w="31750">
            <a:solidFill>
              <a:srgbClr val="FF0000">
                <a:alpha val="71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ounded Rectangle 10"/>
          <p:cNvSpPr/>
          <p:nvPr/>
        </p:nvSpPr>
        <p:spPr bwMode="auto">
          <a:xfrm>
            <a:off x="257175" y="4362450"/>
            <a:ext cx="8391525" cy="381000"/>
          </a:xfrm>
          <a:prstGeom prst="roundRect">
            <a:avLst/>
          </a:prstGeom>
          <a:noFill/>
          <a:ln w="31750">
            <a:solidFill>
              <a:srgbClr val="FF0000">
                <a:alpha val="71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ounded Rectangle 11"/>
          <p:cNvSpPr/>
          <p:nvPr/>
        </p:nvSpPr>
        <p:spPr bwMode="auto">
          <a:xfrm>
            <a:off x="266700" y="4743450"/>
            <a:ext cx="8391525" cy="381000"/>
          </a:xfrm>
          <a:prstGeom prst="roundRect">
            <a:avLst/>
          </a:prstGeom>
          <a:noFill/>
          <a:ln w="31750">
            <a:solidFill>
              <a:srgbClr val="FF0000">
                <a:alpha val="71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3"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1" nodeType="clickEffect">
                                  <p:stCondLst>
                                    <p:cond delay="0"/>
                                  </p:stCondLst>
                                  <p:childTnLst>
                                    <p:animEffect transition="out" filter="blinds(horizontal)">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8">
                                            <p:txEl>
                                              <p:pRg st="1" end="1"/>
                                            </p:txEl>
                                          </p:spTgt>
                                        </p:tgtEl>
                                        <p:attrNameLst>
                                          <p:attrName>style.visibility</p:attrName>
                                        </p:attrNameLst>
                                      </p:cBhvr>
                                      <p:to>
                                        <p:strVal val="visible"/>
                                      </p:to>
                                    </p:set>
                                    <p:animEffect transition="in" filter="blinds(horizontal)">
                                      <p:cBhvr>
                                        <p:cTn id="4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P spid="7" grpId="1" animBg="1"/>
      <p:bldP spid="10" grpId="0" animBg="1"/>
      <p:bldP spid="10" grpId="1" animBg="1"/>
      <p:bldP spid="11" grpId="0" animBg="1"/>
      <p:bldP spid="11" grpId="1" animBg="1"/>
      <p:bldP spid="12" grpId="0" animBg="1"/>
      <p:bldP spid="1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lgn="ctr"/>
            <a:r>
              <a:rPr sz="4400" dirty="0" smtClean="0"/>
              <a:t>RQ1: Base vs. With Seeds Iteration 2</a:t>
            </a:r>
            <a:r>
              <a:rPr dirty="0" smtClean="0"/>
              <a:t>  </a:t>
            </a:r>
            <a:endParaRPr lang="en-US" dirty="0"/>
          </a:p>
        </p:txBody>
      </p:sp>
      <p:sp>
        <p:nvSpPr>
          <p:cNvPr id="8" name="Content Placeholder 2"/>
          <p:cNvSpPr>
            <a:spLocks noGrp="1"/>
          </p:cNvSpPr>
          <p:nvPr>
            <p:ph idx="1"/>
          </p:nvPr>
        </p:nvSpPr>
        <p:spPr>
          <a:xfrm>
            <a:off x="447675" y="1009650"/>
            <a:ext cx="8153399" cy="561975"/>
          </a:xfrm>
        </p:spPr>
        <p:txBody>
          <a:bodyPr>
            <a:noAutofit/>
          </a:bodyPr>
          <a:lstStyle/>
          <a:p>
            <a:r>
              <a:rPr lang="en-US" sz="2400" dirty="0" smtClean="0"/>
              <a:t>Do generated regression tests achieve higher code coverage?</a:t>
            </a:r>
          </a:p>
          <a:p>
            <a:endParaRPr lang="en-US" sz="2400" b="1" dirty="0" smtClean="0"/>
          </a:p>
          <a:p>
            <a:endParaRPr lang="en-US" sz="2400" b="1" dirty="0" smtClean="0">
              <a:latin typeface="Lucida Console" pitchFamily="49" charset="0"/>
            </a:endParaRPr>
          </a:p>
        </p:txBody>
      </p:sp>
      <p:sp>
        <p:nvSpPr>
          <p:cNvPr id="13" name="Content Placeholder 2"/>
          <p:cNvSpPr txBox="1">
            <a:spLocks/>
          </p:cNvSpPr>
          <p:nvPr/>
        </p:nvSpPr>
        <p:spPr>
          <a:xfrm>
            <a:off x="476250" y="5800726"/>
            <a:ext cx="8153399" cy="495299"/>
          </a:xfrm>
          <a:prstGeom prst="rect">
            <a:avLst/>
          </a:prstGeom>
        </p:spPr>
        <p:txBody>
          <a:bodyPr vert="horz" lIns="0" tIns="0" rIns="0" bIns="0" rtlCol="0">
            <a:noAutofit/>
          </a:bodyPr>
          <a:lstStyle/>
          <a:p>
            <a:pPr marL="384954" lvl="0" indent="-384954">
              <a:lnSpc>
                <a:spcPct val="90000"/>
              </a:lnSpc>
              <a:spcBef>
                <a:spcPct val="20000"/>
              </a:spcBef>
              <a:buSzPct val="90000"/>
              <a:buBlip>
                <a:blip r:embed="rId2"/>
              </a:buBlip>
              <a:defRPr/>
            </a:pPr>
            <a:r>
              <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rPr>
              <a:t>Generated regression tests achieved </a:t>
            </a:r>
            <a:r>
              <a:rPr kumimoji="0" lang="en-US" sz="2000" b="1" i="0" u="none" strike="noStrike" kern="1200" cap="none" spc="0" normalizeH="0" noProof="0" dirty="0" smtClean="0">
                <a:ln>
                  <a:noFill/>
                </a:ln>
                <a:solidFill>
                  <a:schemeClr val="bg1"/>
                </a:solidFill>
                <a:effectLst/>
                <a:uLnTx/>
                <a:uFillTx/>
                <a:latin typeface="Calibri" pitchFamily="34" charset="0"/>
                <a:ea typeface="+mn-ea"/>
                <a:cs typeface="+mn-cs"/>
              </a:rPr>
              <a:t>24.30%</a:t>
            </a:r>
            <a:r>
              <a:rPr kumimoji="0" lang="en-US" sz="2000" b="0" i="0" u="none" strike="noStrike" kern="1200" cap="none" spc="0" normalizeH="0" noProof="0" dirty="0" smtClean="0">
                <a:ln>
                  <a:noFill/>
                </a:ln>
                <a:solidFill>
                  <a:schemeClr val="bg1"/>
                </a:solidFill>
                <a:effectLst/>
                <a:uLnTx/>
                <a:uFillTx/>
                <a:latin typeface="Calibri" pitchFamily="34" charset="0"/>
                <a:ea typeface="+mn-ea"/>
                <a:cs typeface="+mn-cs"/>
              </a:rPr>
              <a:t> more coverage than the Base </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pic>
        <p:nvPicPr>
          <p:cNvPr id="6" name="Picture 5" descr="RQ1.jpg"/>
          <p:cNvPicPr>
            <a:picLocks noChangeAspect="1"/>
          </p:cNvPicPr>
          <p:nvPr/>
        </p:nvPicPr>
        <p:blipFill>
          <a:blip r:embed="rId3" cstate="print"/>
          <a:stretch>
            <a:fillRect/>
          </a:stretch>
        </p:blipFill>
        <p:spPr>
          <a:xfrm>
            <a:off x="495300" y="1519237"/>
            <a:ext cx="8153400" cy="3819525"/>
          </a:xfrm>
          <a:prstGeom prst="rect">
            <a:avLst/>
          </a:prstGeom>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pPr algn="ctr"/>
            <a:r>
              <a:rPr sz="4000" dirty="0" smtClean="0"/>
              <a:t>RQ2: Base, With / Without Seeds Iteration 2</a:t>
            </a:r>
            <a:endParaRPr lang="en-US" sz="4000" dirty="0"/>
          </a:p>
        </p:txBody>
      </p:sp>
      <p:sp>
        <p:nvSpPr>
          <p:cNvPr id="8" name="Content Placeholder 2"/>
          <p:cNvSpPr>
            <a:spLocks noGrp="1"/>
          </p:cNvSpPr>
          <p:nvPr>
            <p:ph idx="1"/>
          </p:nvPr>
        </p:nvSpPr>
        <p:spPr>
          <a:xfrm>
            <a:off x="447675" y="1009650"/>
            <a:ext cx="8153399" cy="409575"/>
          </a:xfrm>
        </p:spPr>
        <p:txBody>
          <a:bodyPr>
            <a:noAutofit/>
          </a:bodyPr>
          <a:lstStyle/>
          <a:p>
            <a:r>
              <a:rPr lang="en-US" sz="1800" dirty="0" smtClean="0"/>
              <a:t>Do seed unit tests help achieve more coverage than without using seeds?</a:t>
            </a:r>
          </a:p>
          <a:p>
            <a:endParaRPr lang="en-US" sz="2400" b="1" dirty="0" smtClean="0"/>
          </a:p>
          <a:p>
            <a:endParaRPr lang="en-US" sz="2400" b="1" dirty="0" smtClean="0">
              <a:latin typeface="Lucida Console" pitchFamily="49" charset="0"/>
            </a:endParaRPr>
          </a:p>
        </p:txBody>
      </p:sp>
      <p:sp>
        <p:nvSpPr>
          <p:cNvPr id="13" name="Content Placeholder 2"/>
          <p:cNvSpPr txBox="1">
            <a:spLocks/>
          </p:cNvSpPr>
          <p:nvPr/>
        </p:nvSpPr>
        <p:spPr>
          <a:xfrm>
            <a:off x="495300" y="5715002"/>
            <a:ext cx="8153399" cy="600074"/>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Using seeds:</a:t>
            </a:r>
            <a:r>
              <a:rPr kumimoji="0" lang="en-US" sz="1600" b="0" i="0" u="none" strike="noStrike" kern="1200" cap="none" spc="0" normalizeH="0" noProof="0" dirty="0" smtClean="0">
                <a:ln>
                  <a:noFill/>
                </a:ln>
                <a:solidFill>
                  <a:schemeClr val="bg1"/>
                </a:solidFill>
                <a:effectLst/>
                <a:uLnTx/>
                <a:uFillTx/>
                <a:latin typeface="Calibri" pitchFamily="34" charset="0"/>
                <a:ea typeface="+mn-ea"/>
                <a:cs typeface="+mn-cs"/>
              </a:rPr>
              <a:t> achieved </a:t>
            </a:r>
            <a:r>
              <a:rPr kumimoji="0" lang="en-US" sz="1600" b="1" i="0" u="none" strike="noStrike" kern="1200" cap="none" spc="0" normalizeH="0" noProof="0" dirty="0" smtClean="0">
                <a:ln>
                  <a:noFill/>
                </a:ln>
                <a:solidFill>
                  <a:schemeClr val="bg1"/>
                </a:solidFill>
                <a:effectLst/>
                <a:uLnTx/>
                <a:uFillTx/>
                <a:latin typeface="Calibri" pitchFamily="34" charset="0"/>
                <a:ea typeface="+mn-ea"/>
                <a:cs typeface="+mn-cs"/>
              </a:rPr>
              <a:t>18.6%</a:t>
            </a:r>
            <a:r>
              <a:rPr kumimoji="0" lang="en-US" sz="1600" b="0" i="0" u="none" strike="noStrike" kern="1200" cap="none" spc="0" normalizeH="0" noProof="0" dirty="0" smtClean="0">
                <a:ln>
                  <a:noFill/>
                </a:ln>
                <a:solidFill>
                  <a:schemeClr val="bg1"/>
                </a:solidFill>
                <a:effectLst/>
                <a:uLnTx/>
                <a:uFillTx/>
                <a:latin typeface="Calibri" pitchFamily="34" charset="0"/>
                <a:ea typeface="+mn-ea"/>
                <a:cs typeface="+mn-cs"/>
              </a:rPr>
              <a:t> more coverage than without using the tests</a:t>
            </a:r>
          </a:p>
          <a:p>
            <a:pPr marL="384954" lvl="0" indent="-384954">
              <a:lnSpc>
                <a:spcPct val="90000"/>
              </a:lnSpc>
              <a:spcBef>
                <a:spcPct val="20000"/>
              </a:spcBef>
              <a:buSzPct val="90000"/>
              <a:buBlip>
                <a:blip r:embed="rId2"/>
              </a:buBlip>
              <a:defRPr/>
            </a:pP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Without</a:t>
            </a:r>
            <a:r>
              <a:rPr kumimoji="0" lang="en-US" sz="1600" b="0" i="0" u="none" strike="noStrike" kern="1200" cap="none" spc="0" normalizeH="0" noProof="0" dirty="0" smtClean="0">
                <a:ln>
                  <a:noFill/>
                </a:ln>
                <a:solidFill>
                  <a:schemeClr val="bg1"/>
                </a:solidFill>
                <a:effectLst/>
                <a:uLnTx/>
                <a:uFillTx/>
                <a:latin typeface="Calibri" pitchFamily="34" charset="0"/>
                <a:ea typeface="+mn-ea"/>
                <a:cs typeface="+mn-cs"/>
              </a:rPr>
              <a:t> using seeds: achieved </a:t>
            </a:r>
            <a:r>
              <a:rPr kumimoji="0" lang="en-US" sz="1600" b="1" i="0" u="none" strike="noStrike" kern="1200" cap="none" spc="0" normalizeH="0" noProof="0" dirty="0" smtClean="0">
                <a:ln>
                  <a:noFill/>
                </a:ln>
                <a:solidFill>
                  <a:schemeClr val="bg1"/>
                </a:solidFill>
                <a:effectLst/>
                <a:uLnTx/>
                <a:uFillTx/>
                <a:latin typeface="Calibri" pitchFamily="34" charset="0"/>
                <a:ea typeface="+mn-ea"/>
                <a:cs typeface="+mn-cs"/>
              </a:rPr>
              <a:t>4.80% </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more coverage than Base</a:t>
            </a:r>
            <a:endParaRPr kumimoji="0" lang="en-US" sz="16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pic>
        <p:nvPicPr>
          <p:cNvPr id="6" name="Picture 5" descr="RQ2.jpg"/>
          <p:cNvPicPr>
            <a:picLocks noChangeAspect="1"/>
          </p:cNvPicPr>
          <p:nvPr/>
        </p:nvPicPr>
        <p:blipFill>
          <a:blip r:embed="rId3" cstate="print"/>
          <a:stretch>
            <a:fillRect/>
          </a:stretch>
        </p:blipFill>
        <p:spPr>
          <a:xfrm>
            <a:off x="490537" y="1595437"/>
            <a:ext cx="8162925" cy="3667125"/>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lgn="ctr"/>
            <a:r>
              <a:rPr sz="4000" dirty="0" smtClean="0"/>
              <a:t>RQ3: With Seeds Iteration 1 vs. Iteration 2</a:t>
            </a:r>
            <a:r>
              <a:rPr dirty="0" smtClean="0"/>
              <a:t>  </a:t>
            </a:r>
            <a:endParaRPr lang="en-US" dirty="0"/>
          </a:p>
        </p:txBody>
      </p:sp>
      <p:sp>
        <p:nvSpPr>
          <p:cNvPr id="8" name="Content Placeholder 2"/>
          <p:cNvSpPr>
            <a:spLocks noGrp="1"/>
          </p:cNvSpPr>
          <p:nvPr>
            <p:ph idx="1"/>
          </p:nvPr>
        </p:nvSpPr>
        <p:spPr>
          <a:xfrm>
            <a:off x="447675" y="1009650"/>
            <a:ext cx="8153399" cy="733425"/>
          </a:xfrm>
        </p:spPr>
        <p:txBody>
          <a:bodyPr>
            <a:noAutofit/>
          </a:bodyPr>
          <a:lstStyle/>
          <a:p>
            <a:r>
              <a:rPr lang="en-US" sz="2400" dirty="0" smtClean="0"/>
              <a:t>Does more machine power help to achieve more coverage?</a:t>
            </a:r>
            <a:endParaRPr lang="en-US" sz="2400" b="1" dirty="0" smtClean="0"/>
          </a:p>
          <a:p>
            <a:endParaRPr lang="en-US" sz="2400" b="1" dirty="0" smtClean="0">
              <a:latin typeface="Lucida Console" pitchFamily="49" charset="0"/>
            </a:endParaRPr>
          </a:p>
        </p:txBody>
      </p:sp>
      <p:sp>
        <p:nvSpPr>
          <p:cNvPr id="13" name="Content Placeholder 2"/>
          <p:cNvSpPr txBox="1">
            <a:spLocks/>
          </p:cNvSpPr>
          <p:nvPr/>
        </p:nvSpPr>
        <p:spPr>
          <a:xfrm>
            <a:off x="447675" y="5543551"/>
            <a:ext cx="8153399" cy="1047749"/>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sp>
        <p:nvSpPr>
          <p:cNvPr id="6" name="Content Placeholder 2"/>
          <p:cNvSpPr txBox="1">
            <a:spLocks/>
          </p:cNvSpPr>
          <p:nvPr/>
        </p:nvSpPr>
        <p:spPr>
          <a:xfrm>
            <a:off x="447675" y="5772152"/>
            <a:ext cx="8153399" cy="295273"/>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1600" b="0" i="1" u="none" strike="noStrike" kern="1200" cap="none" spc="0" normalizeH="0" baseline="0" noProof="0" dirty="0" smtClean="0">
                <a:ln>
                  <a:noFill/>
                </a:ln>
                <a:solidFill>
                  <a:schemeClr val="bg1"/>
                </a:solidFill>
                <a:effectLst/>
                <a:uLnTx/>
                <a:uFillTx/>
                <a:latin typeface="Calibri" pitchFamily="34" charset="0"/>
                <a:ea typeface="+mn-ea"/>
                <a:cs typeface="+mn-cs"/>
              </a:rPr>
              <a:t>With</a:t>
            </a:r>
            <a:r>
              <a:rPr kumimoji="0" lang="en-US" sz="1600" b="0" i="1" u="none" strike="noStrike" kern="1200" cap="none" spc="0" normalizeH="0" noProof="0" dirty="0" smtClean="0">
                <a:ln>
                  <a:noFill/>
                </a:ln>
                <a:solidFill>
                  <a:schemeClr val="bg1"/>
                </a:solidFill>
                <a:effectLst/>
                <a:uLnTx/>
                <a:uFillTx/>
                <a:latin typeface="Calibri" pitchFamily="34" charset="0"/>
                <a:ea typeface="+mn-ea"/>
                <a:cs typeface="+mn-cs"/>
              </a:rPr>
              <a:t> seeds, </a:t>
            </a: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Iteration 2 achieved </a:t>
            </a:r>
            <a:r>
              <a:rPr kumimoji="0" lang="en-US" sz="1600" b="1" i="0" u="none" strike="noStrike" kern="1200" cap="none" spc="0" normalizeH="0" baseline="0" noProof="0" dirty="0" smtClean="0">
                <a:ln>
                  <a:noFill/>
                </a:ln>
                <a:solidFill>
                  <a:schemeClr val="bg1"/>
                </a:solidFill>
                <a:effectLst/>
                <a:uLnTx/>
                <a:uFillTx/>
                <a:latin typeface="Calibri" pitchFamily="34" charset="0"/>
                <a:ea typeface="+mn-ea"/>
                <a:cs typeface="+mn-cs"/>
              </a:rPr>
              <a:t>2.0</a:t>
            </a: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a:t>
            </a:r>
            <a:r>
              <a:rPr kumimoji="0" lang="en-US" sz="1600" b="0" i="0" u="none" strike="noStrike" kern="1200" cap="none" spc="0" normalizeH="0" noProof="0" dirty="0" smtClean="0">
                <a:ln>
                  <a:noFill/>
                </a:ln>
                <a:solidFill>
                  <a:schemeClr val="bg1"/>
                </a:solidFill>
                <a:effectLst/>
                <a:uLnTx/>
                <a:uFillTx/>
                <a:latin typeface="Calibri" pitchFamily="34" charset="0"/>
                <a:ea typeface="+mn-ea"/>
                <a:cs typeface="+mn-cs"/>
              </a:rPr>
              <a:t> more coverage than Iteration 1</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pic>
        <p:nvPicPr>
          <p:cNvPr id="11" name="Picture 10" descr="RQ3_1.jpg"/>
          <p:cNvPicPr>
            <a:picLocks noChangeAspect="1"/>
          </p:cNvPicPr>
          <p:nvPr/>
        </p:nvPicPr>
        <p:blipFill>
          <a:blip r:embed="rId3" cstate="print"/>
          <a:stretch>
            <a:fillRect/>
          </a:stretch>
        </p:blipFill>
        <p:spPr>
          <a:xfrm>
            <a:off x="500062" y="1428750"/>
            <a:ext cx="8143875" cy="4000500"/>
          </a:xfrm>
          <a:prstGeom prst="rect">
            <a:avLst/>
          </a:prstGeom>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lgn="ctr"/>
            <a:r>
              <a:rPr sz="4000" dirty="0" smtClean="0"/>
              <a:t>RQ3: Without Seeds Iteration 1 vs. Iteration2</a:t>
            </a:r>
            <a:r>
              <a:rPr dirty="0" smtClean="0"/>
              <a:t>  </a:t>
            </a:r>
            <a:endParaRPr lang="en-US" dirty="0"/>
          </a:p>
        </p:txBody>
      </p:sp>
      <p:sp>
        <p:nvSpPr>
          <p:cNvPr id="8" name="Content Placeholder 2"/>
          <p:cNvSpPr>
            <a:spLocks noGrp="1"/>
          </p:cNvSpPr>
          <p:nvPr>
            <p:ph idx="1"/>
          </p:nvPr>
        </p:nvSpPr>
        <p:spPr>
          <a:xfrm>
            <a:off x="447675" y="1009650"/>
            <a:ext cx="8153399" cy="733425"/>
          </a:xfrm>
        </p:spPr>
        <p:txBody>
          <a:bodyPr>
            <a:noAutofit/>
          </a:bodyPr>
          <a:lstStyle/>
          <a:p>
            <a:r>
              <a:rPr lang="en-US" sz="2400" dirty="0" smtClean="0"/>
              <a:t>Does more machine power help to achieve more coverage?</a:t>
            </a:r>
            <a:endParaRPr lang="en-US" sz="2400" b="1" dirty="0" smtClean="0"/>
          </a:p>
          <a:p>
            <a:endParaRPr lang="en-US" sz="2400" b="1" dirty="0" smtClean="0">
              <a:latin typeface="Lucida Console" pitchFamily="49" charset="0"/>
            </a:endParaRPr>
          </a:p>
        </p:txBody>
      </p:sp>
      <p:sp>
        <p:nvSpPr>
          <p:cNvPr id="13" name="Content Placeholder 2"/>
          <p:cNvSpPr txBox="1">
            <a:spLocks/>
          </p:cNvSpPr>
          <p:nvPr/>
        </p:nvSpPr>
        <p:spPr>
          <a:xfrm>
            <a:off x="447675" y="5543551"/>
            <a:ext cx="8153399" cy="1047749"/>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sp>
        <p:nvSpPr>
          <p:cNvPr id="6" name="Content Placeholder 2"/>
          <p:cNvSpPr txBox="1">
            <a:spLocks/>
          </p:cNvSpPr>
          <p:nvPr/>
        </p:nvSpPr>
        <p:spPr>
          <a:xfrm>
            <a:off x="447675" y="5772152"/>
            <a:ext cx="8153399" cy="295273"/>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1600" b="0" i="1" u="none" strike="noStrike" kern="1200" cap="none" spc="0" normalizeH="0" baseline="0" noProof="0" dirty="0" smtClean="0">
                <a:ln>
                  <a:noFill/>
                </a:ln>
                <a:solidFill>
                  <a:schemeClr val="bg1"/>
                </a:solidFill>
                <a:effectLst/>
                <a:uLnTx/>
                <a:uFillTx/>
                <a:latin typeface="Calibri" pitchFamily="34" charset="0"/>
                <a:ea typeface="+mn-ea"/>
                <a:cs typeface="+mn-cs"/>
              </a:rPr>
              <a:t>With</a:t>
            </a:r>
            <a:r>
              <a:rPr kumimoji="0" lang="en-US" sz="1600" b="0" i="1" u="none" strike="noStrike" kern="1200" cap="none" spc="0" normalizeH="0" noProof="0" dirty="0" smtClean="0">
                <a:ln>
                  <a:noFill/>
                </a:ln>
                <a:solidFill>
                  <a:schemeClr val="bg1"/>
                </a:solidFill>
                <a:effectLst/>
                <a:uLnTx/>
                <a:uFillTx/>
                <a:latin typeface="Calibri" pitchFamily="34" charset="0"/>
                <a:ea typeface="+mn-ea"/>
                <a:cs typeface="+mn-cs"/>
              </a:rPr>
              <a:t> out seeds, </a:t>
            </a: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Iteration 2 achieved </a:t>
            </a:r>
            <a:r>
              <a:rPr kumimoji="0" lang="en-US" sz="1600" b="1" i="0" u="none" strike="noStrike" kern="1200" cap="none" spc="0" normalizeH="0" baseline="0" noProof="0" dirty="0" smtClean="0">
                <a:ln>
                  <a:noFill/>
                </a:ln>
                <a:solidFill>
                  <a:schemeClr val="bg1"/>
                </a:solidFill>
                <a:effectLst/>
                <a:uLnTx/>
                <a:uFillTx/>
                <a:latin typeface="Calibri" pitchFamily="34" charset="0"/>
                <a:ea typeface="+mn-ea"/>
                <a:cs typeface="+mn-cs"/>
              </a:rPr>
              <a:t>5.73</a:t>
            </a:r>
            <a:r>
              <a:rPr kumimoji="0" lang="en-US" sz="1600" b="0" i="0" u="none" strike="noStrike" kern="1200" cap="none" spc="0" normalizeH="0" baseline="0" noProof="0" dirty="0" smtClean="0">
                <a:ln>
                  <a:noFill/>
                </a:ln>
                <a:solidFill>
                  <a:schemeClr val="bg1"/>
                </a:solidFill>
                <a:effectLst/>
                <a:uLnTx/>
                <a:uFillTx/>
                <a:latin typeface="Calibri" pitchFamily="34" charset="0"/>
                <a:ea typeface="+mn-ea"/>
                <a:cs typeface="+mn-cs"/>
              </a:rPr>
              <a:t>%</a:t>
            </a:r>
            <a:r>
              <a:rPr kumimoji="0" lang="en-US" sz="1600" b="0" i="0" u="none" strike="noStrike" kern="1200" cap="none" spc="0" normalizeH="0" noProof="0" dirty="0" smtClean="0">
                <a:ln>
                  <a:noFill/>
                </a:ln>
                <a:solidFill>
                  <a:schemeClr val="bg1"/>
                </a:solidFill>
                <a:effectLst/>
                <a:uLnTx/>
                <a:uFillTx/>
                <a:latin typeface="Calibri" pitchFamily="34" charset="0"/>
                <a:ea typeface="+mn-ea"/>
                <a:cs typeface="+mn-cs"/>
              </a:rPr>
              <a:t> more coverage than Iteration 1</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pic>
        <p:nvPicPr>
          <p:cNvPr id="7" name="Picture 6" descr="RQ3_2.jpg"/>
          <p:cNvPicPr>
            <a:picLocks noChangeAspect="1"/>
          </p:cNvPicPr>
          <p:nvPr/>
        </p:nvPicPr>
        <p:blipFill>
          <a:blip r:embed="rId3" cstate="print"/>
          <a:stretch>
            <a:fillRect/>
          </a:stretch>
        </p:blipFill>
        <p:spPr>
          <a:xfrm>
            <a:off x="509587" y="1609725"/>
            <a:ext cx="8124825" cy="3638550"/>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Conclusion</a:t>
            </a:r>
            <a:endParaRPr lang="en-US" dirty="0"/>
          </a:p>
        </p:txBody>
      </p:sp>
      <p:sp>
        <p:nvSpPr>
          <p:cNvPr id="5" name="Content Placeholder 2"/>
          <p:cNvSpPr>
            <a:spLocks noGrp="1"/>
          </p:cNvSpPr>
          <p:nvPr>
            <p:ph idx="1"/>
          </p:nvPr>
        </p:nvSpPr>
        <p:spPr>
          <a:xfrm>
            <a:off x="371475" y="1222377"/>
            <a:ext cx="8382000" cy="5127558"/>
          </a:xfrm>
        </p:spPr>
        <p:txBody>
          <a:bodyPr/>
          <a:lstStyle/>
          <a:p>
            <a:r>
              <a:rPr lang="en-US" sz="3200" dirty="0" smtClean="0"/>
              <a:t>An approach that automatically generates regression unit tests from dynamic traces</a:t>
            </a:r>
          </a:p>
          <a:p>
            <a:pPr lvl="1"/>
            <a:r>
              <a:rPr lang="en-US" dirty="0" smtClean="0"/>
              <a:t>A tool, called </a:t>
            </a:r>
            <a:r>
              <a:rPr lang="en-US" dirty="0" err="1" smtClean="0"/>
              <a:t>PexCover</a:t>
            </a:r>
            <a:r>
              <a:rPr lang="en-US" dirty="0" smtClean="0"/>
              <a:t>, that can detect duplicate unit tests</a:t>
            </a:r>
          </a:p>
          <a:p>
            <a:pPr lvl="1"/>
            <a:r>
              <a:rPr lang="en-US" dirty="0" smtClean="0"/>
              <a:t>A distributed setup that addresses scalability issues</a:t>
            </a:r>
          </a:p>
          <a:p>
            <a:r>
              <a:rPr lang="en-US" dirty="0" smtClean="0"/>
              <a:t>Our regression tests achieved </a:t>
            </a:r>
            <a:r>
              <a:rPr lang="en-US" b="1" dirty="0" smtClean="0"/>
              <a:t>24.30% </a:t>
            </a:r>
            <a:r>
              <a:rPr lang="en-US" dirty="0" smtClean="0"/>
              <a:t>higher coverage than initial coverage by dynamic traces </a:t>
            </a:r>
          </a:p>
          <a:p>
            <a:r>
              <a:rPr lang="en-US" sz="3200" dirty="0" smtClean="0"/>
              <a:t>Ongoing and Future work</a:t>
            </a:r>
          </a:p>
          <a:p>
            <a:pPr lvl="1"/>
            <a:r>
              <a:rPr lang="en-US" dirty="0" smtClean="0"/>
              <a:t>Analyze exceptions </a:t>
            </a:r>
            <a:r>
              <a:rPr lang="en-US" sz="1400" dirty="0" smtClean="0">
                <a:hlinkClick r:id="rId2" action="ppaction://hlinkfile"/>
              </a:rPr>
              <a:t>exceptions.html</a:t>
            </a:r>
            <a:endParaRPr lang="en-US" dirty="0" smtClean="0"/>
          </a:p>
          <a:p>
            <a:pPr lvl="1"/>
            <a:r>
              <a:rPr lang="en-US" dirty="0" smtClean="0"/>
              <a:t>Generate new sequences using evolutionary or random approaches</a:t>
            </a:r>
          </a:p>
          <a:p>
            <a:pPr lvl="1"/>
            <a:r>
              <a:rPr lang="en-US" dirty="0" smtClean="0"/>
              <a:t>Improve regression detection capabilities </a:t>
            </a:r>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blinds(horizontal)">
                                      <p:cBhvr>
                                        <p:cTn id="26" dur="500"/>
                                        <p:tgtEl>
                                          <p:spTgt spid="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blinds(horizontal)">
                                      <p:cBhvr>
                                        <p:cTn id="29" dur="500"/>
                                        <p:tgtEl>
                                          <p:spTgt spid="5">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smtClean="0"/>
              <a:t>Results Overview</a:t>
            </a:r>
            <a:endParaRPr lang="en-US" dirty="0"/>
          </a:p>
        </p:txBody>
      </p:sp>
      <p:graphicFrame>
        <p:nvGraphicFramePr>
          <p:cNvPr id="6" name="Table 5"/>
          <p:cNvGraphicFramePr>
            <a:graphicFrameLocks noGrp="1"/>
          </p:cNvGraphicFramePr>
          <p:nvPr/>
        </p:nvGraphicFramePr>
        <p:xfrm>
          <a:off x="485776" y="2921000"/>
          <a:ext cx="8067674" cy="2062480"/>
        </p:xfrm>
        <a:graphic>
          <a:graphicData uri="http://schemas.openxmlformats.org/drawingml/2006/table">
            <a:tbl>
              <a:tblPr firstRow="1" bandRow="1">
                <a:tableStyleId>{21E4AEA4-8DFA-4A89-87EB-49C32662AFE0}</a:tableStyleId>
              </a:tblPr>
              <a:tblGrid>
                <a:gridCol w="714374"/>
                <a:gridCol w="1838325"/>
                <a:gridCol w="1095375"/>
                <a:gridCol w="1828800"/>
                <a:gridCol w="2590800"/>
              </a:tblGrid>
              <a:tr h="370840">
                <a:tc>
                  <a:txBody>
                    <a:bodyPr/>
                    <a:lstStyle/>
                    <a:p>
                      <a:pPr algn="ctr"/>
                      <a:r>
                        <a:rPr lang="en-US" sz="1600" dirty="0" err="1" smtClean="0"/>
                        <a:t>S.No</a:t>
                      </a:r>
                      <a:r>
                        <a:rPr lang="en-US" sz="1600" dirty="0" smtClean="0"/>
                        <a:t>.</a:t>
                      </a:r>
                      <a:endParaRPr lang="en-US" sz="1600" dirty="0"/>
                    </a:p>
                  </a:txBody>
                  <a:tcPr/>
                </a:tc>
                <a:tc>
                  <a:txBody>
                    <a:bodyPr/>
                    <a:lstStyle/>
                    <a:p>
                      <a:pPr algn="ctr"/>
                      <a:r>
                        <a:rPr lang="en-US" sz="1600" dirty="0" smtClean="0"/>
                        <a:t>Run</a:t>
                      </a:r>
                      <a:r>
                        <a:rPr lang="en-US" sz="1600" baseline="0" dirty="0" smtClean="0"/>
                        <a:t> Type</a:t>
                      </a:r>
                      <a:endParaRPr lang="en-US" sz="1600" dirty="0"/>
                    </a:p>
                  </a:txBody>
                  <a:tcPr/>
                </a:tc>
                <a:tc>
                  <a:txBody>
                    <a:bodyPr/>
                    <a:lstStyle/>
                    <a:p>
                      <a:pPr algn="ctr"/>
                      <a:r>
                        <a:rPr lang="en-US" sz="1600" dirty="0" smtClean="0"/>
                        <a:t>Iteration</a:t>
                      </a:r>
                      <a:endParaRPr lang="en-US" sz="1600" dirty="0"/>
                    </a:p>
                  </a:txBody>
                  <a:tcPr/>
                </a:tc>
                <a:tc>
                  <a:txBody>
                    <a:bodyPr/>
                    <a:lstStyle/>
                    <a:p>
                      <a:pPr algn="ctr"/>
                      <a:r>
                        <a:rPr lang="en-US" sz="1600" dirty="0" smtClean="0"/>
                        <a:t># Generated</a:t>
                      </a:r>
                      <a:r>
                        <a:rPr lang="en-US" sz="1600" baseline="0" dirty="0" smtClean="0"/>
                        <a:t> Tests</a:t>
                      </a:r>
                      <a:endParaRPr lang="en-US" sz="1600" dirty="0"/>
                    </a:p>
                  </a:txBody>
                  <a:tcPr/>
                </a:tc>
                <a:tc>
                  <a:txBody>
                    <a:bodyPr/>
                    <a:lstStyle/>
                    <a:p>
                      <a:pPr algn="ctr"/>
                      <a:r>
                        <a:rPr lang="en-US" sz="1600" dirty="0" smtClean="0"/>
                        <a:t>Dynamic Coverage</a:t>
                      </a:r>
                    </a:p>
                    <a:p>
                      <a:pPr algn="ctr"/>
                      <a:r>
                        <a:rPr lang="en-US" sz="1600" dirty="0" smtClean="0"/>
                        <a:t>(Covered/Reached) (%)</a:t>
                      </a:r>
                      <a:endParaRPr lang="en-US" sz="1600" dirty="0"/>
                    </a:p>
                  </a:txBody>
                  <a:tcPr/>
                </a:tc>
              </a:tr>
              <a:tr h="370840">
                <a:tc>
                  <a:txBody>
                    <a:bodyPr/>
                    <a:lstStyle/>
                    <a:p>
                      <a:pPr algn="ctr"/>
                      <a:r>
                        <a:rPr lang="en-US" sz="1600" dirty="0" smtClean="0"/>
                        <a:t>1</a:t>
                      </a:r>
                      <a:endParaRPr lang="en-US" sz="1600" dirty="0"/>
                    </a:p>
                  </a:txBody>
                  <a:tcPr/>
                </a:tc>
                <a:tc>
                  <a:txBody>
                    <a:bodyPr/>
                    <a:lstStyle/>
                    <a:p>
                      <a:pPr algn="ctr"/>
                      <a:r>
                        <a:rPr lang="en-US" sz="1600" dirty="0" smtClean="0"/>
                        <a:t>Without</a:t>
                      </a:r>
                      <a:r>
                        <a:rPr lang="en-US" sz="1600" baseline="0" dirty="0" smtClean="0"/>
                        <a:t> Seeds</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248,306</a:t>
                      </a:r>
                      <a:endParaRPr lang="en-US" sz="1600" dirty="0"/>
                    </a:p>
                  </a:txBody>
                  <a:tcPr/>
                </a:tc>
                <a:tc>
                  <a:txBody>
                    <a:bodyPr/>
                    <a:lstStyle/>
                    <a:p>
                      <a:pPr algn="ctr"/>
                      <a:r>
                        <a:rPr lang="en-US" sz="1600" dirty="0" smtClean="0"/>
                        <a:t>21920/31730 </a:t>
                      </a:r>
                      <a:r>
                        <a:rPr lang="en-US" sz="1600" baseline="0" dirty="0" smtClean="0"/>
                        <a:t>(69.08%)</a:t>
                      </a:r>
                      <a:endParaRPr lang="en-US" sz="1600" dirty="0"/>
                    </a:p>
                  </a:txBody>
                  <a:tcPr/>
                </a:tc>
              </a:tr>
              <a:tr h="370840">
                <a:tc>
                  <a:txBody>
                    <a:bodyPr/>
                    <a:lstStyle/>
                    <a:p>
                      <a:pPr algn="ctr"/>
                      <a:r>
                        <a:rPr lang="en-US" sz="1600" dirty="0" smtClean="0"/>
                        <a:t>2</a:t>
                      </a:r>
                      <a:endParaRPr lang="en-US" sz="1600" dirty="0"/>
                    </a:p>
                  </a:txBody>
                  <a:tcPr/>
                </a:tc>
                <a:tc>
                  <a:txBody>
                    <a:bodyPr/>
                    <a:lstStyle/>
                    <a:p>
                      <a:pPr algn="ctr"/>
                      <a:r>
                        <a:rPr lang="en-US" sz="1600" dirty="0" smtClean="0"/>
                        <a:t>Without Seeds</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412,928</a:t>
                      </a:r>
                      <a:endParaRPr lang="en-US" sz="1600" dirty="0"/>
                    </a:p>
                  </a:txBody>
                  <a:tcPr/>
                </a:tc>
                <a:tc>
                  <a:txBody>
                    <a:bodyPr/>
                    <a:lstStyle/>
                    <a:p>
                      <a:pPr algn="ctr"/>
                      <a:r>
                        <a:rPr lang="en-US" sz="1600" dirty="0" smtClean="0"/>
                        <a:t>23176/32838 (70.58%)</a:t>
                      </a:r>
                      <a:endParaRPr lang="en-US" sz="1600" dirty="0"/>
                    </a:p>
                  </a:txBody>
                  <a:tcPr/>
                </a:tc>
              </a:tr>
              <a:tr h="370840">
                <a:tc>
                  <a:txBody>
                    <a:bodyPr/>
                    <a:lstStyle/>
                    <a:p>
                      <a:pPr algn="ctr"/>
                      <a:r>
                        <a:rPr lang="en-US" sz="1600" dirty="0" smtClean="0"/>
                        <a:t>3</a:t>
                      </a:r>
                      <a:endParaRPr lang="en-US" sz="1600" dirty="0"/>
                    </a:p>
                  </a:txBody>
                  <a:tcPr/>
                </a:tc>
                <a:tc>
                  <a:txBody>
                    <a:bodyPr/>
                    <a:lstStyle/>
                    <a:p>
                      <a:pPr algn="ctr"/>
                      <a:r>
                        <a:rPr lang="en-US" sz="1600" dirty="0" smtClean="0"/>
                        <a:t>With Seeds</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376,367</a:t>
                      </a:r>
                      <a:endParaRPr lang="en-US" sz="1600" dirty="0"/>
                    </a:p>
                  </a:txBody>
                  <a:tcPr/>
                </a:tc>
                <a:tc>
                  <a:txBody>
                    <a:bodyPr/>
                    <a:lstStyle/>
                    <a:p>
                      <a:pPr algn="ctr"/>
                      <a:r>
                        <a:rPr lang="en-US" sz="1600" dirty="0" smtClean="0"/>
                        <a:t>26939/36845 (73.11%)</a:t>
                      </a:r>
                      <a:endParaRPr lang="en-US" sz="1600" dirty="0"/>
                    </a:p>
                  </a:txBody>
                  <a:tcPr/>
                </a:tc>
              </a:tr>
              <a:tr h="370840">
                <a:tc>
                  <a:txBody>
                    <a:bodyPr/>
                    <a:lstStyle/>
                    <a:p>
                      <a:pPr algn="ctr"/>
                      <a:r>
                        <a:rPr lang="en-US" sz="1600" dirty="0" smtClean="0"/>
                        <a:t>4</a:t>
                      </a:r>
                      <a:endParaRPr lang="en-US" sz="1600" dirty="0"/>
                    </a:p>
                  </a:txBody>
                  <a:tcPr/>
                </a:tc>
                <a:tc>
                  <a:txBody>
                    <a:bodyPr/>
                    <a:lstStyle/>
                    <a:p>
                      <a:pPr algn="ctr"/>
                      <a:r>
                        <a:rPr lang="en-US" sz="1600" dirty="0" smtClean="0"/>
                        <a:t>With Seeds</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501,799</a:t>
                      </a:r>
                      <a:endParaRPr lang="en-US" sz="1600" dirty="0"/>
                    </a:p>
                  </a:txBody>
                  <a:tcPr/>
                </a:tc>
                <a:tc>
                  <a:txBody>
                    <a:bodyPr/>
                    <a:lstStyle/>
                    <a:p>
                      <a:pPr algn="ctr"/>
                      <a:r>
                        <a:rPr lang="en-US" sz="1600" dirty="0" smtClean="0"/>
                        <a:t>27485/37081</a:t>
                      </a:r>
                      <a:r>
                        <a:rPr lang="en-US" sz="1600" baseline="0" dirty="0" smtClean="0"/>
                        <a:t> (74.12%)</a:t>
                      </a:r>
                      <a:endParaRPr lang="en-US" sz="1600" dirty="0"/>
                    </a:p>
                  </a:txBody>
                  <a:tcPr/>
                </a:tc>
              </a:tr>
            </a:tbl>
          </a:graphicData>
        </a:graphic>
      </p:graphicFrame>
      <p:sp>
        <p:nvSpPr>
          <p:cNvPr id="8" name="Content Placeholder 2"/>
          <p:cNvSpPr>
            <a:spLocks noGrp="1"/>
          </p:cNvSpPr>
          <p:nvPr>
            <p:ph idx="1"/>
          </p:nvPr>
        </p:nvSpPr>
        <p:spPr>
          <a:xfrm>
            <a:off x="485775" y="5238750"/>
            <a:ext cx="8153399" cy="971550"/>
          </a:xfrm>
        </p:spPr>
        <p:txBody>
          <a:bodyPr>
            <a:noAutofit/>
          </a:bodyPr>
          <a:lstStyle/>
          <a:p>
            <a:r>
              <a:rPr lang="en-US" sz="1800" dirty="0" smtClean="0"/>
              <a:t>Dynamic Coverage: </a:t>
            </a:r>
          </a:p>
          <a:p>
            <a:pPr lvl="2">
              <a:buNone/>
            </a:pPr>
            <a:r>
              <a:rPr lang="en-US" sz="1600" dirty="0" smtClean="0"/>
              <a:t>Covered blocks / Total number of blocks in all methods </a:t>
            </a:r>
            <a:r>
              <a:rPr lang="en-US" sz="1600" i="1" dirty="0" smtClean="0"/>
              <a:t>reached so far</a:t>
            </a:r>
          </a:p>
          <a:p>
            <a:r>
              <a:rPr lang="en-US" sz="1800" dirty="0" smtClean="0"/>
              <a:t>Coverage comparison report: </a:t>
            </a:r>
            <a:r>
              <a:rPr lang="en-US" sz="1800" dirty="0" smtClean="0">
                <a:hlinkClick r:id="rId2" action="ppaction://hlinkfile"/>
              </a:rPr>
              <a:t>mergedcov.html</a:t>
            </a:r>
            <a:endParaRPr lang="en-US" sz="1800" dirty="0" smtClean="0"/>
          </a:p>
          <a:p>
            <a:endParaRPr lang="en-US" sz="2400" dirty="0" smtClean="0"/>
          </a:p>
          <a:p>
            <a:endParaRPr lang="en-US" sz="2400" b="1" dirty="0" smtClean="0"/>
          </a:p>
          <a:p>
            <a:endParaRPr lang="en-US" sz="2400" b="1" dirty="0" smtClean="0">
              <a:latin typeface="Lucida Console" pitchFamily="49" charset="0"/>
            </a:endParaRPr>
          </a:p>
        </p:txBody>
      </p:sp>
      <p:sp>
        <p:nvSpPr>
          <p:cNvPr id="9" name="Content Placeholder 2"/>
          <p:cNvSpPr txBox="1">
            <a:spLocks/>
          </p:cNvSpPr>
          <p:nvPr/>
        </p:nvSpPr>
        <p:spPr>
          <a:xfrm>
            <a:off x="457200" y="1114425"/>
            <a:ext cx="8153399" cy="1543050"/>
          </a:xfrm>
          <a:prstGeom prst="rect">
            <a:avLst/>
          </a:prstGeom>
        </p:spPr>
        <p:txBody>
          <a:bodyPr vert="horz" lIns="0" tIns="0" rIns="0" bIns="0" rtlCol="0">
            <a:no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Four</a:t>
            </a:r>
            <a:r>
              <a:rPr kumimoji="0" lang="en-US" sz="2400" b="0" i="0" u="none" strike="noStrike" kern="1200" cap="none" spc="0" normalizeH="0" noProof="0" dirty="0" smtClean="0">
                <a:ln>
                  <a:noFill/>
                </a:ln>
                <a:solidFill>
                  <a:schemeClr val="bg1"/>
                </a:solidFill>
                <a:effectLst/>
                <a:uLnTx/>
                <a:uFillTx/>
                <a:latin typeface="Calibri" pitchFamily="34" charset="0"/>
                <a:ea typeface="+mn-ea"/>
                <a:cs typeface="+mn-cs"/>
              </a:rPr>
              <a:t> runs: with/without seeds, Iteration 1 and 2. </a:t>
            </a: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400" dirty="0" smtClean="0">
                <a:solidFill>
                  <a:schemeClr val="bg1"/>
                </a:solidFill>
                <a:latin typeface="Calibri" pitchFamily="34" charset="0"/>
              </a:rPr>
              <a:t>Each run took ~2 days</a:t>
            </a:r>
            <a:endParaRPr kumimoji="0" lang="en-US" sz="2400" b="0" i="0" u="none" strike="noStrike" kern="1200" cap="none" spc="0" normalizeH="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r>
              <a:rPr lang="en-US" sz="2400" noProof="0" dirty="0" smtClean="0">
                <a:solidFill>
                  <a:schemeClr val="bg1"/>
                </a:solidFill>
                <a:latin typeface="Calibri" pitchFamily="34" charset="0"/>
              </a:rPr>
              <a:t>10 .NET 2.0 base libraries: </a:t>
            </a:r>
            <a:r>
              <a:rPr lang="en-US" sz="1400" noProof="0" dirty="0" err="1" smtClean="0">
                <a:solidFill>
                  <a:schemeClr val="bg1"/>
                </a:solidFill>
                <a:latin typeface="Calibri" pitchFamily="34" charset="0"/>
              </a:rPr>
              <a:t>mscorlib</a:t>
            </a:r>
            <a:r>
              <a:rPr lang="en-US" sz="1400" noProof="0" dirty="0" smtClean="0">
                <a:solidFill>
                  <a:schemeClr val="bg1"/>
                </a:solidFill>
                <a:latin typeface="Calibri" pitchFamily="34" charset="0"/>
              </a:rPr>
              <a:t>, System, </a:t>
            </a:r>
            <a:r>
              <a:rPr lang="en-US" sz="1400" noProof="0" dirty="0" err="1" smtClean="0">
                <a:solidFill>
                  <a:schemeClr val="bg1"/>
                </a:solidFill>
                <a:latin typeface="Calibri" pitchFamily="34" charset="0"/>
              </a:rPr>
              <a:t>System.Windows.Forms</a:t>
            </a:r>
            <a:r>
              <a:rPr lang="en-US" sz="1400" noProof="0" dirty="0" smtClean="0">
                <a:solidFill>
                  <a:schemeClr val="bg1"/>
                </a:solidFill>
                <a:latin typeface="Calibri" pitchFamily="34" charset="0"/>
              </a:rPr>
              <a:t>, </a:t>
            </a:r>
            <a:r>
              <a:rPr lang="en-US" sz="1400" noProof="0" dirty="0" err="1" smtClean="0">
                <a:solidFill>
                  <a:schemeClr val="bg1"/>
                </a:solidFill>
                <a:latin typeface="Calibri" pitchFamily="34" charset="0"/>
              </a:rPr>
              <a:t>System.Drawing</a:t>
            </a:r>
            <a:r>
              <a:rPr lang="en-US" sz="1400" noProof="0" dirty="0" smtClean="0">
                <a:solidFill>
                  <a:schemeClr val="bg1"/>
                </a:solidFill>
                <a:latin typeface="Calibri" pitchFamily="34" charset="0"/>
              </a:rPr>
              <a:t>, </a:t>
            </a:r>
            <a:r>
              <a:rPr lang="en-US" sz="1400" noProof="0" dirty="0" err="1" smtClean="0">
                <a:solidFill>
                  <a:schemeClr val="bg1"/>
                </a:solidFill>
                <a:latin typeface="Calibri" pitchFamily="34" charset="0"/>
              </a:rPr>
              <a:t>System.Xml</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System.Web.RegularExpressions</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System.Configuration</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System.Data</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System.Web</a:t>
            </a:r>
            <a:r>
              <a:rPr lang="en-US" sz="1400" dirty="0" smtClean="0">
                <a:solidFill>
                  <a:schemeClr val="bg1"/>
                </a:solidFill>
                <a:latin typeface="Calibri" pitchFamily="34" charset="0"/>
              </a:rPr>
              <a:t>, </a:t>
            </a:r>
            <a:r>
              <a:rPr lang="en-US" sz="1400" dirty="0" err="1" smtClean="0">
                <a:solidFill>
                  <a:schemeClr val="bg1"/>
                </a:solidFill>
                <a:latin typeface="Calibri" pitchFamily="34" charset="0"/>
              </a:rPr>
              <a:t>System.Transactions</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3"/>
              </a:buBlip>
              <a:tabLst/>
              <a:defRPr/>
            </a:pPr>
            <a:endParaRPr kumimoji="0" lang="en-US" sz="2400" b="1" i="0" u="none" strike="noStrike" kern="1200" cap="none" spc="0" normalizeH="0" baseline="0" noProof="0" dirty="0" smtClean="0">
              <a:ln>
                <a:noFill/>
              </a:ln>
              <a:solidFill>
                <a:schemeClr val="bg1"/>
              </a:solidFill>
              <a:effectLst/>
              <a:uLnTx/>
              <a:uFillTx/>
              <a:latin typeface="Lucida Console" pitchFamily="49" charset="0"/>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blinds(horizontal)">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blinds(horizontal)">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05575" y="6235700"/>
            <a:ext cx="2133600" cy="476250"/>
          </a:xfrm>
          <a:prstGeom prst="rect">
            <a:avLst/>
          </a:prstGeom>
        </p:spPr>
        <p:txBody>
          <a:bodyPr/>
          <a:lstStyle/>
          <a:p>
            <a:fld id="{522911BF-3EF4-4959-9B97-4E0DD8870B36}" type="slidenum">
              <a:rPr lang="en-US"/>
              <a:pPr/>
              <a:t>29</a:t>
            </a:fld>
            <a:endParaRPr lang="en-US" dirty="0"/>
          </a:p>
        </p:txBody>
      </p:sp>
      <p:sp>
        <p:nvSpPr>
          <p:cNvPr id="94211" name="Rectangle 3"/>
          <p:cNvSpPr>
            <a:spLocks noGrp="1" noChangeArrowheads="1"/>
          </p:cNvSpPr>
          <p:nvPr>
            <p:ph type="title"/>
          </p:nvPr>
        </p:nvSpPr>
        <p:spPr/>
        <p:txBody>
          <a:bodyPr/>
          <a:lstStyle/>
          <a:p>
            <a:pPr algn="ctr"/>
            <a:r>
              <a:rPr lang="en-US" dirty="0" smtClean="0"/>
              <a:t>Challenges</a:t>
            </a:r>
            <a:endParaRPr lang="en-US" dirty="0"/>
          </a:p>
        </p:txBody>
      </p:sp>
      <p:sp>
        <p:nvSpPr>
          <p:cNvPr id="8" name="Content Placeholder 2"/>
          <p:cNvSpPr>
            <a:spLocks noGrp="1"/>
          </p:cNvSpPr>
          <p:nvPr>
            <p:ph idx="1"/>
          </p:nvPr>
        </p:nvSpPr>
        <p:spPr>
          <a:xfrm>
            <a:off x="381000" y="1411553"/>
            <a:ext cx="8510752" cy="5322622"/>
          </a:xfrm>
        </p:spPr>
        <p:txBody>
          <a:bodyPr/>
          <a:lstStyle/>
          <a:p>
            <a:r>
              <a:rPr lang="en-US" dirty="0" smtClean="0"/>
              <a:t>Writing PUTs manually is expensive</a:t>
            </a:r>
          </a:p>
          <a:p>
            <a:r>
              <a:rPr lang="en-US" dirty="0" smtClean="0"/>
              <a:t>Can we automatically generate </a:t>
            </a:r>
            <a:r>
              <a:rPr lang="en-US" b="1" dirty="0" smtClean="0"/>
              <a:t>Test Scenarios </a:t>
            </a:r>
            <a:r>
              <a:rPr lang="en-US" dirty="0" smtClean="0"/>
              <a:t>for PUTs?</a:t>
            </a:r>
          </a:p>
          <a:p>
            <a:pPr lvl="1"/>
            <a:r>
              <a:rPr lang="en-US" sz="2000" dirty="0" smtClean="0"/>
              <a:t>Automatic method-sequence generation approaches can help?</a:t>
            </a:r>
          </a:p>
          <a:p>
            <a:pPr lvl="2"/>
            <a:r>
              <a:rPr lang="en-US" sz="2000" dirty="0" smtClean="0"/>
              <a:t>Bounded-exhaustive [</a:t>
            </a:r>
            <a:r>
              <a:rPr lang="en-US" sz="2000" dirty="0" err="1" smtClean="0"/>
              <a:t>Khurshid</a:t>
            </a:r>
            <a:r>
              <a:rPr lang="en-US" sz="2000" dirty="0" smtClean="0"/>
              <a:t> et al. TACAS03, Xie et al. ASE04]</a:t>
            </a:r>
          </a:p>
          <a:p>
            <a:pPr lvl="2"/>
            <a:r>
              <a:rPr lang="en-US" sz="2000" dirty="0" smtClean="0"/>
              <a:t>Evolutionary [</a:t>
            </a:r>
            <a:r>
              <a:rPr lang="en-US" sz="2000" dirty="0" err="1" smtClean="0"/>
              <a:t>Tonella</a:t>
            </a:r>
            <a:r>
              <a:rPr lang="en-US" sz="2000" dirty="0" smtClean="0"/>
              <a:t> ISSTA04, </a:t>
            </a:r>
            <a:r>
              <a:rPr lang="en-US" sz="2000" dirty="0" err="1" smtClean="0"/>
              <a:t>Inkumsah</a:t>
            </a:r>
            <a:r>
              <a:rPr lang="en-US" sz="2000" dirty="0" smtClean="0"/>
              <a:t> &amp; Xie ASE08]</a:t>
            </a:r>
          </a:p>
          <a:p>
            <a:pPr lvl="2"/>
            <a:r>
              <a:rPr lang="en-US" sz="2000" dirty="0" smtClean="0"/>
              <a:t>Random [Pacheco et al. ICSE07]</a:t>
            </a:r>
          </a:p>
          <a:p>
            <a:pPr lvl="2"/>
            <a:r>
              <a:rPr lang="en-US" sz="2000" dirty="0" smtClean="0"/>
              <a:t>Heuristic [Tillmann &amp; Halleux TAP08]</a:t>
            </a:r>
          </a:p>
          <a:p>
            <a:pPr lvl="1"/>
            <a:r>
              <a:rPr lang="en-US" sz="2000" dirty="0" smtClean="0"/>
              <a:t>Not able to achieve high code coverage [Thummalapenta et al. FSE09]</a:t>
            </a:r>
          </a:p>
          <a:p>
            <a:pPr lvl="2"/>
            <a:r>
              <a:rPr lang="en-US" sz="2000" dirty="0" smtClean="0"/>
              <a:t>Either random or rely on implementations of method calls</a:t>
            </a:r>
          </a:p>
          <a:p>
            <a:pPr lvl="2"/>
            <a:r>
              <a:rPr lang="en-US" sz="2000" dirty="0" smtClean="0"/>
              <a:t>Do not use how method calls are used in practice</a:t>
            </a:r>
            <a:endParaRPr lang="en-US" dirty="0" smtClean="0"/>
          </a:p>
          <a:p>
            <a:r>
              <a:rPr lang="en-US" dirty="0" smtClean="0"/>
              <a:t>How to address scalability issues in dynamic symbolic execution of large number of PUTs?</a:t>
            </a:r>
          </a:p>
          <a:p>
            <a:pPr lvl="2"/>
            <a:endParaRPr lang="en-US" sz="2000" dirty="0" smtClean="0"/>
          </a:p>
          <a:p>
            <a:pPr lvl="1"/>
            <a:endParaRPr lang="en-US" sz="2400" dirty="0" smtClean="0"/>
          </a:p>
          <a:p>
            <a:pPr lvl="1"/>
            <a:endParaRPr lang="en-US" sz="2400" dirty="0" smtClean="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linds(horizontal)">
                                      <p:cBhvr>
                                        <p:cTn id="20" dur="500"/>
                                        <p:tgtEl>
                                          <p:spTgt spid="8">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500"/>
                                        <p:tgtEl>
                                          <p:spTgt spid="8">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blinds(horizontal)">
                                      <p:cBhvr>
                                        <p:cTn id="26" dur="500"/>
                                        <p:tgtEl>
                                          <p:spTgt spid="8">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linds(horizontal)">
                                      <p:cBhvr>
                                        <p:cTn id="29" dur="500"/>
                                        <p:tgtEl>
                                          <p:spTgt spid="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blinds(horizontal)">
                                      <p:cBhvr>
                                        <p:cTn id="34" dur="500"/>
                                        <p:tgtEl>
                                          <p:spTgt spid="8">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blinds(horizontal)">
                                      <p:cBhvr>
                                        <p:cTn id="37" dur="500"/>
                                        <p:tgtEl>
                                          <p:spTgt spid="8">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
                                            <p:txEl>
                                              <p:pRg st="9" end="9"/>
                                            </p:txEl>
                                          </p:spTgt>
                                        </p:tgtEl>
                                        <p:attrNameLst>
                                          <p:attrName>style.visibility</p:attrName>
                                        </p:attrNameLst>
                                      </p:cBhvr>
                                      <p:to>
                                        <p:strVal val="visible"/>
                                      </p:to>
                                    </p:set>
                                    <p:animEffect transition="in" filter="blinds(horizontal)">
                                      <p:cBhvr>
                                        <p:cTn id="40" dur="500"/>
                                        <p:tgtEl>
                                          <p:spTgt spid="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xEl>
                                              <p:pRg st="10" end="10"/>
                                            </p:txEl>
                                          </p:spTgt>
                                        </p:tgtEl>
                                        <p:attrNameLst>
                                          <p:attrName>style.visibility</p:attrName>
                                        </p:attrNameLst>
                                      </p:cBhvr>
                                      <p:to>
                                        <p:strVal val="visible"/>
                                      </p:to>
                                    </p:set>
                                    <p:animEffect transition="in" filter="blinds(horizontal)">
                                      <p:cBhvr>
                                        <p:cTn id="45"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lgn="ctr"/>
            <a:r>
              <a:rPr sz="4800" dirty="0" smtClean="0"/>
              <a:t>Parameterized Unit Test (PUT)</a:t>
            </a:r>
            <a:endParaRPr lang="en-US" sz="4800" dirty="0"/>
          </a:p>
        </p:txBody>
      </p:sp>
      <p:sp>
        <p:nvSpPr>
          <p:cNvPr id="3" name="Content Placeholder 2"/>
          <p:cNvSpPr>
            <a:spLocks noGrp="1"/>
          </p:cNvSpPr>
          <p:nvPr>
            <p:ph idx="1"/>
          </p:nvPr>
        </p:nvSpPr>
        <p:spPr>
          <a:xfrm>
            <a:off x="381000" y="1411552"/>
            <a:ext cx="8382000" cy="4881336"/>
          </a:xfrm>
        </p:spPr>
        <p:txBody>
          <a:bodyPr/>
          <a:lstStyle/>
          <a:p>
            <a:pPr>
              <a:buNone/>
            </a:pPr>
            <a:r>
              <a:rPr lang="en-US" sz="2000" dirty="0" smtClean="0">
                <a:latin typeface="Lucida Console" pitchFamily="49" charset="0"/>
              </a:rPr>
              <a:t>   void </a:t>
            </a:r>
            <a:r>
              <a:rPr lang="en-US" sz="2000" dirty="0" err="1" smtClean="0">
                <a:latin typeface="Lucida Console" pitchFamily="49" charset="0"/>
              </a:rPr>
              <a:t>AddSpec</a:t>
            </a:r>
            <a:r>
              <a:rPr lang="en-US" sz="2000" dirty="0" smtClean="0">
                <a:latin typeface="Lucida Console" pitchFamily="49" charset="0"/>
              </a:rPr>
              <a:t>(</a:t>
            </a:r>
            <a:r>
              <a:rPr lang="en-US" sz="2000" b="1" dirty="0" err="1" smtClean="0">
                <a:latin typeface="Lucida Console" pitchFamily="49" charset="0"/>
              </a:rPr>
              <a:t>int</a:t>
            </a:r>
            <a:r>
              <a:rPr lang="en-US" sz="2000" b="1" dirty="0" smtClean="0">
                <a:latin typeface="Lucida Console" pitchFamily="49" charset="0"/>
              </a:rPr>
              <a:t> x, </a:t>
            </a:r>
            <a:r>
              <a:rPr lang="en-US" sz="2000" b="1" dirty="0" err="1" smtClean="0">
                <a:latin typeface="Lucida Console" pitchFamily="49" charset="0"/>
              </a:rPr>
              <a:t>int</a:t>
            </a:r>
            <a:r>
              <a:rPr lang="en-US" sz="2000" b="1" dirty="0" smtClean="0">
                <a:latin typeface="Lucida Console" pitchFamily="49" charset="0"/>
              </a:rPr>
              <a:t> y</a:t>
            </a:r>
            <a:r>
              <a:rPr lang="en-US" sz="2000" dirty="0" smtClean="0">
                <a:latin typeface="Lucida Console" pitchFamily="49" charset="0"/>
              </a:rPr>
              <a:t>)</a:t>
            </a:r>
          </a:p>
          <a:p>
            <a:pPr>
              <a:buNone/>
            </a:pPr>
            <a:r>
              <a:rPr lang="en-US" sz="2000" dirty="0" smtClean="0">
                <a:latin typeface="Lucida Console" pitchFamily="49" charset="0"/>
              </a:rPr>
              <a:t>   {</a:t>
            </a:r>
          </a:p>
          <a:p>
            <a:pPr>
              <a:buNone/>
            </a:pPr>
            <a:r>
              <a:rPr lang="en-US" sz="2000" dirty="0" smtClean="0">
                <a:latin typeface="Lucida Console" pitchFamily="49" charset="0"/>
              </a:rPr>
              <a:t>       </a:t>
            </a:r>
            <a:r>
              <a:rPr lang="en-US" sz="2000" dirty="0" err="1" smtClean="0">
                <a:latin typeface="Lucida Console" pitchFamily="49" charset="0"/>
              </a:rPr>
              <a:t>HashSet</a:t>
            </a:r>
            <a:r>
              <a:rPr lang="en-US" sz="2000" dirty="0" smtClean="0">
                <a:latin typeface="Lucida Console" pitchFamily="49" charset="0"/>
              </a:rPr>
              <a:t> set = new </a:t>
            </a:r>
            <a:r>
              <a:rPr lang="en-US" sz="2000" dirty="0" err="1" smtClean="0">
                <a:latin typeface="Lucida Console" pitchFamily="49" charset="0"/>
              </a:rPr>
              <a:t>HashSet</a:t>
            </a:r>
            <a:r>
              <a:rPr lang="en-US" sz="2000" dirty="0" smtClean="0">
                <a:latin typeface="Lucida Console" pitchFamily="49" charset="0"/>
              </a:rPr>
              <a:t>();</a:t>
            </a:r>
          </a:p>
          <a:p>
            <a:pPr>
              <a:buNone/>
            </a:pPr>
            <a:r>
              <a:rPr lang="en-US" sz="2000" dirty="0" smtClean="0">
                <a:latin typeface="Lucida Console" pitchFamily="49" charset="0"/>
              </a:rPr>
              <a:t>       </a:t>
            </a:r>
            <a:r>
              <a:rPr lang="en-US" sz="2000" dirty="0" err="1" smtClean="0">
                <a:latin typeface="Lucida Console" pitchFamily="49" charset="0"/>
              </a:rPr>
              <a:t>set.Add</a:t>
            </a:r>
            <a:r>
              <a:rPr lang="en-US" sz="2000" dirty="0" smtClean="0">
                <a:latin typeface="Lucida Console" pitchFamily="49" charset="0"/>
              </a:rPr>
              <a:t>(x);</a:t>
            </a:r>
          </a:p>
          <a:p>
            <a:pPr>
              <a:buNone/>
            </a:pPr>
            <a:r>
              <a:rPr lang="en-US" sz="2000" dirty="0" smtClean="0">
                <a:latin typeface="Lucida Console" pitchFamily="49" charset="0"/>
              </a:rPr>
              <a:t>       </a:t>
            </a:r>
            <a:r>
              <a:rPr lang="en-US" sz="2000" dirty="0" err="1" smtClean="0">
                <a:latin typeface="Lucida Console" pitchFamily="49" charset="0"/>
              </a:rPr>
              <a:t>set.Add</a:t>
            </a:r>
            <a:r>
              <a:rPr lang="en-US" sz="2000" dirty="0" smtClean="0">
                <a:latin typeface="Lucida Console" pitchFamily="49" charset="0"/>
              </a:rPr>
              <a:t>(y);</a:t>
            </a:r>
          </a:p>
          <a:p>
            <a:pPr>
              <a:buNone/>
            </a:pPr>
            <a:endParaRPr lang="en-US" sz="2000" dirty="0" smtClean="0">
              <a:latin typeface="Lucida Console" pitchFamily="49" charset="0"/>
            </a:endParaRPr>
          </a:p>
          <a:p>
            <a:pPr>
              <a:buNone/>
            </a:pPr>
            <a:r>
              <a:rPr lang="en-US" sz="2000" dirty="0" smtClean="0">
                <a:latin typeface="Lucida Console" pitchFamily="49" charset="0"/>
              </a:rPr>
              <a:t>       </a:t>
            </a:r>
            <a:r>
              <a:rPr lang="en-US" sz="2000" dirty="0" err="1" smtClean="0">
                <a:latin typeface="Lucida Console" pitchFamily="49" charset="0"/>
              </a:rPr>
              <a:t>Assert.AreEqual</a:t>
            </a:r>
            <a:r>
              <a:rPr lang="en-US" sz="2000" dirty="0" smtClean="0">
                <a:latin typeface="Lucida Console" pitchFamily="49" charset="0"/>
              </a:rPr>
              <a:t>(x == y, </a:t>
            </a:r>
            <a:r>
              <a:rPr lang="en-US" sz="2000" dirty="0" err="1" smtClean="0">
                <a:latin typeface="Lucida Console" pitchFamily="49" charset="0"/>
              </a:rPr>
              <a:t>set.Count</a:t>
            </a:r>
            <a:r>
              <a:rPr lang="en-US" sz="2000" dirty="0" smtClean="0">
                <a:latin typeface="Lucida Console" pitchFamily="49" charset="0"/>
              </a:rPr>
              <a:t> == 1);</a:t>
            </a:r>
          </a:p>
          <a:p>
            <a:pPr>
              <a:buNone/>
            </a:pPr>
            <a:r>
              <a:rPr lang="en-US" sz="2000" dirty="0" smtClean="0">
                <a:latin typeface="Lucida Console" pitchFamily="49" charset="0"/>
              </a:rPr>
              <a:t>       </a:t>
            </a:r>
            <a:r>
              <a:rPr lang="en-US" sz="2000" dirty="0" err="1" smtClean="0">
                <a:latin typeface="Lucida Console" pitchFamily="49" charset="0"/>
              </a:rPr>
              <a:t>Assert.AreEqual</a:t>
            </a:r>
            <a:r>
              <a:rPr lang="en-US" sz="2000" dirty="0" smtClean="0">
                <a:latin typeface="Lucida Console" pitchFamily="49" charset="0"/>
              </a:rPr>
              <a:t>(x != y, </a:t>
            </a:r>
            <a:r>
              <a:rPr lang="en-US" sz="2000" dirty="0" err="1" smtClean="0">
                <a:latin typeface="Lucida Console" pitchFamily="49" charset="0"/>
              </a:rPr>
              <a:t>set.Count</a:t>
            </a:r>
            <a:r>
              <a:rPr lang="en-US" sz="2000" dirty="0" smtClean="0">
                <a:latin typeface="Lucida Console" pitchFamily="49" charset="0"/>
              </a:rPr>
              <a:t> == 2);</a:t>
            </a:r>
          </a:p>
          <a:p>
            <a:pPr>
              <a:buNone/>
            </a:pPr>
            <a:r>
              <a:rPr lang="en-US" sz="2000" dirty="0" smtClean="0">
                <a:latin typeface="Lucida Console" pitchFamily="49" charset="0"/>
              </a:rPr>
              <a:t>   }</a:t>
            </a:r>
          </a:p>
          <a:p>
            <a:pPr>
              <a:buNone/>
            </a:pPr>
            <a:endParaRPr lang="en-US" sz="2000" dirty="0" smtClean="0">
              <a:latin typeface="Lucida Console" pitchFamily="49" charset="0"/>
            </a:endParaRPr>
          </a:p>
          <a:p>
            <a:pPr>
              <a:buNone/>
            </a:pPr>
            <a:r>
              <a:rPr lang="en-US" sz="2400" dirty="0" smtClean="0"/>
              <a:t>Parameterized Unit Tests separate two concerns:</a:t>
            </a:r>
          </a:p>
          <a:p>
            <a:pPr marL="514350" indent="-514350">
              <a:buAutoNum type="arabicParenR"/>
            </a:pPr>
            <a:r>
              <a:rPr lang="en-US" sz="2400" dirty="0" smtClean="0"/>
              <a:t>The specification of externally visible behavior	(assertions)</a:t>
            </a:r>
          </a:p>
          <a:p>
            <a:pPr marL="514350" indent="-514350">
              <a:buAutoNum type="arabicParenR"/>
            </a:pPr>
            <a:r>
              <a:rPr lang="en-US" sz="2400" dirty="0" smtClean="0"/>
              <a:t>The selection of internally relevant test inputs	(coverage) </a:t>
            </a:r>
          </a:p>
          <a:p>
            <a:pPr>
              <a:buNone/>
            </a:pPr>
            <a:endParaRPr lang="en-US" sz="2000" dirty="0"/>
          </a:p>
        </p:txBody>
      </p:sp>
      <p:sp>
        <p:nvSpPr>
          <p:cNvPr id="5" name="Rounded Rectangle 4"/>
          <p:cNvSpPr/>
          <p:nvPr/>
        </p:nvSpPr>
        <p:spPr bwMode="auto">
          <a:xfrm>
            <a:off x="4352926" y="2452644"/>
            <a:ext cx="4381499" cy="85253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R="0" indent="0" defTabSz="1096963" rtl="0" eaLnBrk="1" fontAlgn="base" latinLnBrk="0" hangingPunct="1">
              <a:lnSpc>
                <a:spcPct val="100000"/>
              </a:lnSpc>
              <a:spcBef>
                <a:spcPts val="600"/>
              </a:spcBef>
              <a:spcAft>
                <a:spcPct val="0"/>
              </a:spcAft>
              <a:buClrTx/>
              <a:buSzTx/>
              <a:tabLst/>
            </a:pPr>
            <a:r>
              <a:rPr kumimoji="0" lang="en-US" sz="2400" b="0" i="0" u="none" strike="noStrike" cap="none" normalizeH="0" baseline="0" dirty="0" smtClean="0">
                <a:solidFill>
                  <a:schemeClr val="bg1"/>
                </a:solidFill>
                <a:latin typeface="Calibri" pitchFamily="34" charset="0"/>
              </a:rPr>
              <a:t>Use dynamic symbolic execution</a:t>
            </a:r>
            <a:r>
              <a:rPr kumimoji="0" lang="en-US" sz="2400" b="0" i="0" u="none" strike="noStrike" cap="none" normalizeH="0" dirty="0" smtClean="0">
                <a:solidFill>
                  <a:schemeClr val="bg1"/>
                </a:solidFill>
                <a:latin typeface="Calibri" pitchFamily="34" charset="0"/>
              </a:rPr>
              <a:t> to generat</a:t>
            </a:r>
            <a:r>
              <a:rPr lang="en-US" sz="2400" dirty="0" smtClean="0">
                <a:solidFill>
                  <a:schemeClr val="bg1"/>
                </a:solidFill>
                <a:latin typeface="Calibri" pitchFamily="34" charset="0"/>
              </a:rPr>
              <a:t>e unit tests </a:t>
            </a:r>
            <a:endParaRPr kumimoji="0" lang="en-US" sz="2400" b="0" i="0" u="none" strike="noStrike" cap="none" normalizeH="0" baseline="0" dirty="0" smtClean="0">
              <a:solidFill>
                <a:schemeClr val="bg1"/>
              </a:solidFill>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Approach</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32" name="Can 31"/>
          <p:cNvSpPr/>
          <p:nvPr/>
        </p:nvSpPr>
        <p:spPr bwMode="auto">
          <a:xfrm>
            <a:off x="933450" y="2314575"/>
            <a:ext cx="962025" cy="2819400"/>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Dynamic</a:t>
            </a: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Traces</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(433,809)</a:t>
            </a:r>
          </a:p>
        </p:txBody>
      </p:sp>
      <p:sp>
        <p:nvSpPr>
          <p:cNvPr id="33" name="Can 32"/>
          <p:cNvSpPr/>
          <p:nvPr/>
        </p:nvSpPr>
        <p:spPr bwMode="auto">
          <a:xfrm>
            <a:off x="7391400" y="1466850"/>
            <a:ext cx="981075" cy="4257675"/>
          </a:xfrm>
          <a:prstGeom prst="can">
            <a:avLst/>
          </a:prstGeom>
          <a:gradFill>
            <a:gsLst>
              <a:gs pos="89000">
                <a:srgbClr val="000082"/>
              </a:gs>
              <a:gs pos="30000">
                <a:srgbClr val="66008F"/>
              </a:gs>
              <a:gs pos="64999">
                <a:srgbClr val="BA0066"/>
              </a:gs>
              <a:gs pos="89999">
                <a:srgbClr val="FF0000"/>
              </a:gs>
              <a:gs pos="100000">
                <a:srgbClr val="FF8200"/>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1600" dirty="0" smtClean="0">
                <a:solidFill>
                  <a:schemeClr val="tx1"/>
                </a:solidFill>
                <a:effectLst>
                  <a:outerShdw blurRad="38100" dist="38100" dir="2700000" algn="tl">
                    <a:srgbClr val="000000">
                      <a:alpha val="43137"/>
                    </a:srgbClr>
                  </a:outerShdw>
                </a:effectLst>
                <a:latin typeface="Segoe" pitchFamily="34" charset="0"/>
              </a:rPr>
              <a:t>PUTs</a:t>
            </a: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(68,575)</a:t>
            </a: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6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UTs</a:t>
            </a: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(501,799)</a:t>
            </a: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4" name="Can 33"/>
          <p:cNvSpPr/>
          <p:nvPr/>
        </p:nvSpPr>
        <p:spPr bwMode="auto">
          <a:xfrm>
            <a:off x="4543426" y="3067049"/>
            <a:ext cx="762000" cy="1352551"/>
          </a:xfrm>
          <a:prstGeom prst="can">
            <a:avLst/>
          </a:prstGeom>
          <a:gradFill>
            <a:gsLst>
              <a:gs pos="78000">
                <a:srgbClr val="000082"/>
              </a:gs>
              <a:gs pos="30000">
                <a:srgbClr val="66008F"/>
              </a:gs>
              <a:gs pos="64999">
                <a:srgbClr val="BA0066"/>
              </a:gs>
              <a:gs pos="89999">
                <a:srgbClr val="FF0000"/>
              </a:gs>
              <a:gs pos="100000">
                <a:srgbClr val="FF8200"/>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a:p>
            <a:pPr marL="0" marR="0" indent="0" algn="ctr" defTabSz="1096963" rtl="0" eaLnBrk="1" fontAlgn="base" latinLnBrk="0" hangingPunct="1">
              <a:lnSpc>
                <a:spcPct val="100000"/>
              </a:lnSpc>
              <a:spcBef>
                <a:spcPct val="0"/>
              </a:spcBef>
              <a:spcAft>
                <a:spcPct val="0"/>
              </a:spcAft>
              <a:buClrTx/>
              <a:buSzTx/>
              <a:buFontTx/>
              <a:buNone/>
              <a:tabLst/>
            </a:pPr>
            <a:r>
              <a:rPr lang="en-US" sz="1100" dirty="0" smtClean="0">
                <a:solidFill>
                  <a:schemeClr val="tx1"/>
                </a:solidFill>
                <a:effectLst>
                  <a:outerShdw blurRad="38100" dist="38100" dir="2700000" algn="tl">
                    <a:srgbClr val="000000">
                      <a:alpha val="43137"/>
                    </a:srgbClr>
                  </a:outerShdw>
                </a:effectLst>
                <a:latin typeface="Segoe" pitchFamily="34" charset="0"/>
              </a:rPr>
              <a:t>(68,575)</a:t>
            </a: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UTs</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(128,185)</a:t>
            </a:r>
            <a:r>
              <a:rPr kumimoji="0" lang="en-US" sz="105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t>
            </a: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11" name="Straight Arrow Connector 10"/>
          <p:cNvCxnSpPr>
            <a:endCxn id="34" idx="1"/>
          </p:cNvCxnSpPr>
          <p:nvPr/>
        </p:nvCxnSpPr>
        <p:spPr>
          <a:xfrm>
            <a:off x="3057524" y="2428875"/>
            <a:ext cx="1866902" cy="6381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067050" y="4429125"/>
            <a:ext cx="1857375" cy="5905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4" idx="1"/>
          </p:cNvCxnSpPr>
          <p:nvPr/>
        </p:nvCxnSpPr>
        <p:spPr>
          <a:xfrm rot="5400000" flipH="1" flipV="1">
            <a:off x="5410201" y="1085850"/>
            <a:ext cx="1495424" cy="24669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05375" y="4419600"/>
            <a:ext cx="2495550" cy="1219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57550" y="3390899"/>
            <a:ext cx="1095375" cy="1015663"/>
          </a:xfrm>
          <a:prstGeom prst="rect">
            <a:avLst/>
          </a:prstGeom>
          <a:noFill/>
        </p:spPr>
        <p:txBody>
          <a:bodyPr wrap="square" rtlCol="0">
            <a:spAutoFit/>
          </a:bodyPr>
          <a:lstStyle/>
          <a:p>
            <a:pPr algn="ctr"/>
            <a:r>
              <a:rPr lang="en-US" sz="1200" dirty="0" smtClean="0">
                <a:solidFill>
                  <a:schemeClr val="bg1"/>
                </a:solidFill>
              </a:rPr>
              <a:t>Minimize</a:t>
            </a:r>
          </a:p>
          <a:p>
            <a:pPr algn="ctr"/>
            <a:r>
              <a:rPr lang="en-US" sz="1200" dirty="0" smtClean="0">
                <a:solidFill>
                  <a:schemeClr val="bg1"/>
                </a:solidFill>
              </a:rPr>
              <a:t>by removing</a:t>
            </a:r>
          </a:p>
          <a:p>
            <a:pPr algn="ctr"/>
            <a:r>
              <a:rPr lang="en-US" sz="1200" dirty="0" smtClean="0">
                <a:solidFill>
                  <a:schemeClr val="bg1"/>
                </a:solidFill>
              </a:rPr>
              <a:t>redundancy</a:t>
            </a:r>
          </a:p>
          <a:p>
            <a:pPr algn="ctr"/>
            <a:r>
              <a:rPr lang="en-US" sz="1200" dirty="0" smtClean="0">
                <a:solidFill>
                  <a:schemeClr val="bg1"/>
                </a:solidFill>
              </a:rPr>
              <a:t>among PUTs and UTs</a:t>
            </a:r>
          </a:p>
        </p:txBody>
      </p:sp>
      <p:sp>
        <p:nvSpPr>
          <p:cNvPr id="24" name="TextBox 23"/>
          <p:cNvSpPr txBox="1"/>
          <p:nvPr/>
        </p:nvSpPr>
        <p:spPr>
          <a:xfrm>
            <a:off x="5467349" y="3438525"/>
            <a:ext cx="1628775" cy="461665"/>
          </a:xfrm>
          <a:prstGeom prst="rect">
            <a:avLst/>
          </a:prstGeom>
          <a:noFill/>
        </p:spPr>
        <p:txBody>
          <a:bodyPr wrap="square" rtlCol="0">
            <a:spAutoFit/>
          </a:bodyPr>
          <a:lstStyle/>
          <a:p>
            <a:pPr algn="ctr"/>
            <a:r>
              <a:rPr lang="en-US" sz="1200" dirty="0" smtClean="0">
                <a:solidFill>
                  <a:schemeClr val="bg1"/>
                </a:solidFill>
              </a:rPr>
              <a:t>Maximize with new non-redundant UTs</a:t>
            </a:r>
          </a:p>
        </p:txBody>
      </p:sp>
      <p:sp>
        <p:nvSpPr>
          <p:cNvPr id="29" name="Can 28"/>
          <p:cNvSpPr/>
          <p:nvPr/>
        </p:nvSpPr>
        <p:spPr bwMode="auto">
          <a:xfrm>
            <a:off x="2076449" y="2305050"/>
            <a:ext cx="1000125" cy="2819400"/>
          </a:xfrm>
          <a:prstGeom prst="can">
            <a:avLst/>
          </a:prstGeom>
          <a:gradFill>
            <a:gsLst>
              <a:gs pos="49000">
                <a:srgbClr val="000082"/>
              </a:gs>
              <a:gs pos="30000">
                <a:srgbClr val="66008F"/>
              </a:gs>
              <a:gs pos="64999">
                <a:srgbClr val="BA0066"/>
              </a:gs>
              <a:gs pos="89999">
                <a:srgbClr val="FF0000"/>
              </a:gs>
              <a:gs pos="100000">
                <a:srgbClr val="FF8200"/>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(433,809)</a:t>
            </a: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4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4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400" dirty="0" smtClean="0">
                <a:solidFill>
                  <a:schemeClr val="tx1"/>
                </a:solidFill>
                <a:effectLst>
                  <a:outerShdw blurRad="38100" dist="38100" dir="2700000" algn="tl">
                    <a:srgbClr val="000000">
                      <a:alpha val="43137"/>
                    </a:srgbClr>
                  </a:outerShdw>
                </a:effectLst>
                <a:latin typeface="Segoe" pitchFamily="34" charset="0"/>
              </a:rPr>
              <a:t>UTs</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(433,809)</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30" name="Straight Arrow Connector 29"/>
          <p:cNvCxnSpPr>
            <a:stCxn id="32" idx="1"/>
            <a:endCxn id="29" idx="1"/>
          </p:cNvCxnSpPr>
          <p:nvPr/>
        </p:nvCxnSpPr>
        <p:spPr>
          <a:xfrm rot="5400000" flipH="1" flipV="1">
            <a:off x="1990725" y="1728789"/>
            <a:ext cx="9525" cy="116204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314450" y="5124450"/>
            <a:ext cx="1257300" cy="95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3825" y="6438899"/>
            <a:ext cx="1628774" cy="261610"/>
          </a:xfrm>
          <a:prstGeom prst="rect">
            <a:avLst/>
          </a:prstGeom>
          <a:noFill/>
        </p:spPr>
        <p:txBody>
          <a:bodyPr wrap="square" rtlCol="0">
            <a:spAutoFit/>
          </a:bodyPr>
          <a:lstStyle/>
          <a:p>
            <a:r>
              <a:rPr lang="en-US" sz="1100" dirty="0" smtClean="0">
                <a:solidFill>
                  <a:schemeClr val="bg1"/>
                </a:solidFill>
              </a:rPr>
              <a:t>Legend: UT: Unit Test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par>
                                <p:cTn id="13" presetID="3" presetClass="entr" presetSubtype="1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blinds(horizontal)">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linds(horizontal)">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23" grpId="0"/>
      <p:bldP spid="24" grpId="0"/>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85750" y="2171718"/>
            <a:ext cx="3814763" cy="2157395"/>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 name="Title 3"/>
          <p:cNvSpPr>
            <a:spLocks noGrp="1"/>
          </p:cNvSpPr>
          <p:nvPr>
            <p:ph type="title"/>
          </p:nvPr>
        </p:nvSpPr>
        <p:spPr>
          <a:xfrm>
            <a:off x="381000" y="230187"/>
            <a:ext cx="8382000" cy="1495794"/>
          </a:xfrm>
        </p:spPr>
        <p:txBody>
          <a:bodyPr/>
          <a:lstStyle/>
          <a:p>
            <a:r>
              <a:rPr smtClean="0"/>
              <a:t>Dynamic Symbolic Execution By Example</a:t>
            </a:r>
            <a:endParaRPr lang="en-US" dirty="0"/>
          </a:p>
        </p:txBody>
      </p:sp>
      <p:sp>
        <p:nvSpPr>
          <p:cNvPr id="5" name="Text Placeholder 4"/>
          <p:cNvSpPr>
            <a:spLocks noGrp="1"/>
          </p:cNvSpPr>
          <p:nvPr>
            <p:ph type="body" idx="1"/>
          </p:nvPr>
        </p:nvSpPr>
        <p:spPr>
          <a:xfrm>
            <a:off x="381000" y="1411553"/>
            <a:ext cx="4114800" cy="692497"/>
          </a:xfrm>
        </p:spPr>
        <p:txBody>
          <a:bodyPr/>
          <a:lstStyle/>
          <a:p>
            <a:r>
              <a:rPr lang="en-US" dirty="0" smtClean="0"/>
              <a:t/>
            </a:r>
            <a:br>
              <a:rPr lang="en-US" dirty="0" smtClean="0"/>
            </a:br>
            <a:r>
              <a:rPr lang="en-US" dirty="0" smtClean="0"/>
              <a:t>Code to generate inputs for:</a:t>
            </a:r>
            <a:endParaRPr lang="en-US" dirty="0"/>
          </a:p>
        </p:txBody>
      </p:sp>
      <p:sp>
        <p:nvSpPr>
          <p:cNvPr id="8" name="Content Placeholder 7"/>
          <p:cNvSpPr>
            <a:spLocks noGrp="1"/>
          </p:cNvSpPr>
          <p:nvPr>
            <p:ph sz="quarter" idx="4"/>
          </p:nvPr>
        </p:nvSpPr>
        <p:spPr>
          <a:xfrm>
            <a:off x="4287826" y="1831963"/>
            <a:ext cx="1893590" cy="3143938"/>
          </a:xfrm>
          <a:ln>
            <a:noFill/>
          </a:ln>
        </p:spPr>
        <p:txBody>
          <a:bodyPr/>
          <a:lstStyle/>
          <a:p>
            <a:pPr>
              <a:buNone/>
            </a:pPr>
            <a:r>
              <a:rPr lang="en-US" sz="1800" b="1" dirty="0" smtClean="0"/>
              <a:t>Constraints to solve</a:t>
            </a:r>
            <a:r>
              <a:rPr lang="en-US" sz="1800" b="1" dirty="0" smtClean="0">
                <a:latin typeface="Lucida Console" pitchFamily="49" charset="0"/>
              </a:rPr>
              <a:t>           </a:t>
            </a:r>
          </a:p>
          <a:p>
            <a:pPr>
              <a:buNone/>
            </a:pPr>
            <a:endParaRPr lang="en-US" sz="900" dirty="0" smtClean="0">
              <a:latin typeface="Lucida Console" pitchFamily="49" charset="0"/>
            </a:endParaRPr>
          </a:p>
          <a:p>
            <a:pPr>
              <a:buNone/>
            </a:pPr>
            <a:endParaRPr lang="en-US" sz="1800" dirty="0" smtClean="0">
              <a:latin typeface="Lucida Console" pitchFamily="49" charset="0"/>
            </a:endParaRPr>
          </a:p>
          <a:p>
            <a:pPr>
              <a:buNone/>
            </a:pPr>
            <a:r>
              <a:rPr lang="en-US" sz="1800" dirty="0" smtClean="0">
                <a:latin typeface="Lucida Console" pitchFamily="49" charset="0"/>
              </a:rPr>
              <a:t>a!=null</a:t>
            </a:r>
          </a:p>
          <a:p>
            <a:pPr>
              <a:buNone/>
            </a:pPr>
            <a:r>
              <a:rPr lang="en-US" sz="1800" dirty="0" smtClean="0">
                <a:latin typeface="Lucida Console" pitchFamily="49" charset="0"/>
              </a:rPr>
              <a:t>       </a:t>
            </a:r>
          </a:p>
          <a:p>
            <a:pPr>
              <a:buNone/>
            </a:pPr>
            <a:r>
              <a:rPr lang="en-US" sz="1800" dirty="0" smtClean="0">
                <a:latin typeface="Lucida Console" pitchFamily="49" charset="0"/>
              </a:rPr>
              <a:t>a!=null &amp;&amp;</a:t>
            </a:r>
          </a:p>
          <a:p>
            <a:pPr>
              <a:buNone/>
            </a:pPr>
            <a:r>
              <a:rPr lang="en-US" sz="1800" dirty="0" err="1" smtClean="0">
                <a:latin typeface="Lucida Console" pitchFamily="49" charset="0"/>
              </a:rPr>
              <a:t>a.Length</a:t>
            </a:r>
            <a:r>
              <a:rPr lang="en-US" sz="1800" dirty="0" smtClean="0">
                <a:latin typeface="Lucida Console" pitchFamily="49" charset="0"/>
              </a:rPr>
              <a:t>&gt;0</a:t>
            </a:r>
          </a:p>
          <a:p>
            <a:pPr>
              <a:buNone/>
            </a:pPr>
            <a:r>
              <a:rPr lang="en-US" sz="1800" dirty="0" smtClean="0">
                <a:latin typeface="Lucida Console" pitchFamily="49" charset="0"/>
              </a:rPr>
              <a:t>                </a:t>
            </a:r>
          </a:p>
          <a:p>
            <a:pPr>
              <a:buNone/>
            </a:pPr>
            <a:r>
              <a:rPr lang="en-US" sz="1800" dirty="0" smtClean="0">
                <a:latin typeface="Lucida Console" pitchFamily="49" charset="0"/>
              </a:rPr>
              <a:t>a!=null &amp;&amp;</a:t>
            </a:r>
          </a:p>
          <a:p>
            <a:pPr>
              <a:buNone/>
            </a:pPr>
            <a:r>
              <a:rPr lang="en-US" sz="1800" dirty="0" err="1" smtClean="0">
                <a:latin typeface="Lucida Console" pitchFamily="49" charset="0"/>
              </a:rPr>
              <a:t>a.Length</a:t>
            </a:r>
            <a:r>
              <a:rPr lang="en-US" sz="1800" dirty="0" smtClean="0">
                <a:latin typeface="Lucida Console" pitchFamily="49" charset="0"/>
              </a:rPr>
              <a:t>&gt;0 &amp;&amp;</a:t>
            </a:r>
          </a:p>
          <a:p>
            <a:pPr>
              <a:buNone/>
            </a:pPr>
            <a:r>
              <a:rPr lang="en-US" sz="1800" dirty="0" smtClean="0">
                <a:latin typeface="Lucida Console" pitchFamily="49" charset="0"/>
              </a:rPr>
              <a:t>a[0]==</a:t>
            </a:r>
            <a:r>
              <a:rPr lang="en-US" sz="1800" spc="-300" dirty="0" smtClean="0">
                <a:latin typeface="Lucida Console" pitchFamily="49" charset="0"/>
              </a:rPr>
              <a:t>123456890</a:t>
            </a:r>
          </a:p>
        </p:txBody>
      </p:sp>
      <p:sp>
        <p:nvSpPr>
          <p:cNvPr id="10" name="TextBox 9"/>
          <p:cNvSpPr txBox="1"/>
          <p:nvPr/>
        </p:nvSpPr>
        <p:spPr>
          <a:xfrm>
            <a:off x="400050" y="2228830"/>
            <a:ext cx="3814763" cy="2031325"/>
          </a:xfrm>
          <a:prstGeom prst="rect">
            <a:avLst/>
          </a:prstGeom>
          <a:noFill/>
        </p:spPr>
        <p:txBody>
          <a:bodyPr wrap="square" rtlCol="0">
            <a:spAutoFit/>
          </a:bodyPr>
          <a:lstStyle/>
          <a:p>
            <a:r>
              <a:rPr lang="en-US" dirty="0" smtClean="0">
                <a:solidFill>
                  <a:schemeClr val="bg1"/>
                </a:solidFill>
                <a:latin typeface="Lucida Console" pitchFamily="49" charset="0"/>
              </a:rPr>
              <a:t>void </a:t>
            </a:r>
            <a:r>
              <a:rPr lang="en-US" dirty="0" err="1" smtClean="0">
                <a:solidFill>
                  <a:schemeClr val="bg1"/>
                </a:solidFill>
                <a:latin typeface="Lucida Console" pitchFamily="49" charset="0"/>
              </a:rPr>
              <a:t>CoverMe</a:t>
            </a:r>
            <a:r>
              <a:rPr lang="en-US" dirty="0" smtClean="0">
                <a:solidFill>
                  <a:schemeClr val="bg1"/>
                </a:solidFill>
                <a:latin typeface="Lucida Console" pitchFamily="49" charset="0"/>
              </a:rPr>
              <a:t>(</a:t>
            </a:r>
            <a:r>
              <a:rPr lang="en-US" dirty="0" err="1" smtClean="0">
                <a:solidFill>
                  <a:schemeClr val="bg1"/>
                </a:solidFill>
                <a:latin typeface="Lucida Console" pitchFamily="49" charset="0"/>
              </a:rPr>
              <a:t>int</a:t>
            </a:r>
            <a:r>
              <a:rPr lang="en-US" dirty="0" smtClean="0">
                <a:solidFill>
                  <a:schemeClr val="bg1"/>
                </a:solidFill>
                <a:latin typeface="Lucida Console" pitchFamily="49" charset="0"/>
              </a:rPr>
              <a:t>[] a)</a:t>
            </a:r>
          </a:p>
          <a:p>
            <a:r>
              <a:rPr lang="en-US" dirty="0" smtClean="0">
                <a:solidFill>
                  <a:schemeClr val="bg1"/>
                </a:solidFill>
                <a:latin typeface="Lucida Console" pitchFamily="49" charset="0"/>
              </a:rPr>
              <a:t>{</a:t>
            </a:r>
          </a:p>
          <a:p>
            <a:r>
              <a:rPr lang="en-US" dirty="0" smtClean="0">
                <a:solidFill>
                  <a:schemeClr val="bg1"/>
                </a:solidFill>
                <a:latin typeface="Lucida Console" pitchFamily="49" charset="0"/>
              </a:rPr>
              <a:t>  if (a == null) return;</a:t>
            </a:r>
          </a:p>
          <a:p>
            <a:r>
              <a:rPr lang="en-US" dirty="0" smtClean="0">
                <a:solidFill>
                  <a:schemeClr val="bg1"/>
                </a:solidFill>
                <a:latin typeface="Lucida Console" pitchFamily="49" charset="0"/>
              </a:rPr>
              <a:t>  if (</a:t>
            </a:r>
            <a:r>
              <a:rPr lang="en-US" dirty="0" err="1" smtClean="0">
                <a:solidFill>
                  <a:schemeClr val="bg1"/>
                </a:solidFill>
                <a:latin typeface="Lucida Console" pitchFamily="49" charset="0"/>
              </a:rPr>
              <a:t>a.Length</a:t>
            </a:r>
            <a:r>
              <a:rPr lang="en-US" dirty="0" smtClean="0">
                <a:solidFill>
                  <a:schemeClr val="bg1"/>
                </a:solidFill>
                <a:latin typeface="Lucida Console" pitchFamily="49" charset="0"/>
              </a:rPr>
              <a:t> &gt; 0)</a:t>
            </a:r>
          </a:p>
          <a:p>
            <a:r>
              <a:rPr lang="en-US" dirty="0" smtClean="0">
                <a:solidFill>
                  <a:schemeClr val="bg1"/>
                </a:solidFill>
                <a:latin typeface="Lucida Console" pitchFamily="49" charset="0"/>
              </a:rPr>
              <a:t>    if (a[0] == </a:t>
            </a:r>
            <a:r>
              <a:rPr lang="en-US" spc="-150" dirty="0" smtClean="0">
                <a:solidFill>
                  <a:schemeClr val="bg1"/>
                </a:solidFill>
                <a:latin typeface="Lucida Console" pitchFamily="49" charset="0"/>
              </a:rPr>
              <a:t>1234567890</a:t>
            </a:r>
            <a:r>
              <a:rPr lang="en-US" dirty="0" smtClean="0">
                <a:solidFill>
                  <a:schemeClr val="bg1"/>
                </a:solidFill>
                <a:latin typeface="Lucida Console" pitchFamily="49" charset="0"/>
              </a:rPr>
              <a:t>)</a:t>
            </a:r>
          </a:p>
          <a:p>
            <a:r>
              <a:rPr lang="en-US" dirty="0" smtClean="0">
                <a:solidFill>
                  <a:schemeClr val="bg1"/>
                </a:solidFill>
                <a:latin typeface="Lucida Console" pitchFamily="49" charset="0"/>
              </a:rPr>
              <a:t>      </a:t>
            </a:r>
            <a:r>
              <a:rPr lang="en-US" spc="-300" dirty="0" smtClean="0">
                <a:solidFill>
                  <a:schemeClr val="bg1"/>
                </a:solidFill>
                <a:latin typeface="Lucida Console" pitchFamily="49" charset="0"/>
              </a:rPr>
              <a:t>throw new Exception("bug");</a:t>
            </a:r>
          </a:p>
          <a:p>
            <a:r>
              <a:rPr lang="en-US" dirty="0" smtClean="0">
                <a:solidFill>
                  <a:schemeClr val="bg1"/>
                </a:solidFill>
                <a:latin typeface="Lucida Console" pitchFamily="49" charset="0"/>
              </a:rPr>
              <a:t>}</a:t>
            </a:r>
          </a:p>
        </p:txBody>
      </p:sp>
      <p:sp>
        <p:nvSpPr>
          <p:cNvPr id="11" name="Content Placeholder 7"/>
          <p:cNvSpPr>
            <a:spLocks noGrp="1"/>
          </p:cNvSpPr>
          <p:nvPr>
            <p:ph sz="quarter" idx="4"/>
          </p:nvPr>
        </p:nvSpPr>
        <p:spPr>
          <a:xfrm>
            <a:off x="6930605" y="1827200"/>
            <a:ext cx="2213395" cy="3448636"/>
          </a:xfrm>
          <a:ln>
            <a:noFill/>
          </a:ln>
        </p:spPr>
        <p:txBody>
          <a:bodyPr/>
          <a:lstStyle/>
          <a:p>
            <a:pPr>
              <a:buNone/>
            </a:pPr>
            <a:r>
              <a:rPr lang="en-US" sz="1800" b="1" dirty="0" smtClean="0"/>
              <a:t>Observed constraints</a:t>
            </a:r>
          </a:p>
          <a:p>
            <a:pPr>
              <a:buNone/>
            </a:pPr>
            <a:endParaRPr lang="en-US" sz="900" dirty="0" smtClean="0">
              <a:latin typeface="Lucida Console" pitchFamily="49" charset="0"/>
            </a:endParaRPr>
          </a:p>
          <a:p>
            <a:pPr>
              <a:buNone/>
            </a:pPr>
            <a:r>
              <a:rPr lang="en-US" sz="1800" dirty="0" smtClean="0">
                <a:latin typeface="Lucida Console" pitchFamily="49" charset="0"/>
              </a:rPr>
              <a:t>a==null</a:t>
            </a:r>
          </a:p>
          <a:p>
            <a:pPr>
              <a:buNone/>
            </a:pPr>
            <a:r>
              <a:rPr lang="en-US" sz="1800" dirty="0" smtClean="0">
                <a:latin typeface="Lucida Console" pitchFamily="49" charset="0"/>
              </a:rPr>
              <a:t>a!=null &amp;&amp;</a:t>
            </a:r>
          </a:p>
          <a:p>
            <a:pPr>
              <a:buNone/>
            </a:pPr>
            <a:r>
              <a:rPr lang="en-US" sz="1800" dirty="0" smtClean="0">
                <a:latin typeface="Lucida Console" pitchFamily="49" charset="0"/>
              </a:rPr>
              <a:t>!(</a:t>
            </a:r>
            <a:r>
              <a:rPr lang="en-US" sz="1800" dirty="0" err="1" smtClean="0">
                <a:latin typeface="Lucida Console" pitchFamily="49" charset="0"/>
              </a:rPr>
              <a:t>a.Length</a:t>
            </a:r>
            <a:r>
              <a:rPr lang="en-US" sz="1800" dirty="0" smtClean="0">
                <a:latin typeface="Lucida Console" pitchFamily="49" charset="0"/>
              </a:rPr>
              <a:t>&gt;0)</a:t>
            </a:r>
          </a:p>
          <a:p>
            <a:pPr>
              <a:buNone/>
            </a:pPr>
            <a:r>
              <a:rPr lang="en-US" sz="1800" dirty="0" smtClean="0">
                <a:latin typeface="Lucida Console" pitchFamily="49" charset="0"/>
              </a:rPr>
              <a:t>a==null &amp;&amp;</a:t>
            </a:r>
          </a:p>
          <a:p>
            <a:pPr>
              <a:buNone/>
            </a:pPr>
            <a:r>
              <a:rPr lang="en-US" sz="1800" dirty="0" err="1" smtClean="0">
                <a:latin typeface="Lucida Console" pitchFamily="49" charset="0"/>
              </a:rPr>
              <a:t>a.Length</a:t>
            </a:r>
            <a:r>
              <a:rPr lang="en-US" sz="1800" dirty="0" smtClean="0">
                <a:latin typeface="Lucida Console" pitchFamily="49" charset="0"/>
              </a:rPr>
              <a:t>&gt;0 &amp;&amp;</a:t>
            </a:r>
          </a:p>
          <a:p>
            <a:pPr>
              <a:buNone/>
            </a:pPr>
            <a:r>
              <a:rPr lang="en-US" sz="1800" dirty="0" smtClean="0">
                <a:latin typeface="Lucida Console" pitchFamily="49" charset="0"/>
              </a:rPr>
              <a:t>a[0]!=</a:t>
            </a:r>
            <a:r>
              <a:rPr lang="en-US" sz="1800" spc="-300" dirty="0" smtClean="0">
                <a:latin typeface="Lucida Console" pitchFamily="49" charset="0"/>
              </a:rPr>
              <a:t>1234567890</a:t>
            </a:r>
          </a:p>
          <a:p>
            <a:pPr>
              <a:buNone/>
            </a:pPr>
            <a:r>
              <a:rPr lang="en-US" sz="1800" dirty="0" smtClean="0">
                <a:latin typeface="Lucida Console" pitchFamily="49" charset="0"/>
              </a:rPr>
              <a:t>a==null &amp;&amp;</a:t>
            </a:r>
          </a:p>
          <a:p>
            <a:pPr>
              <a:buNone/>
            </a:pPr>
            <a:r>
              <a:rPr lang="en-US" sz="1800" dirty="0" err="1" smtClean="0">
                <a:latin typeface="Lucida Console" pitchFamily="49" charset="0"/>
              </a:rPr>
              <a:t>a.Length</a:t>
            </a:r>
            <a:r>
              <a:rPr lang="en-US" sz="1800" dirty="0" smtClean="0">
                <a:latin typeface="Lucida Console" pitchFamily="49" charset="0"/>
              </a:rPr>
              <a:t>&gt;0 &amp;&amp;</a:t>
            </a:r>
          </a:p>
          <a:p>
            <a:pPr>
              <a:buNone/>
            </a:pPr>
            <a:r>
              <a:rPr lang="en-US" sz="1800" dirty="0" smtClean="0">
                <a:latin typeface="Lucida Console" pitchFamily="49" charset="0"/>
              </a:rPr>
              <a:t>a[0]==</a:t>
            </a:r>
            <a:r>
              <a:rPr lang="en-US" sz="1800" spc="-300" dirty="0" smtClean="0">
                <a:latin typeface="Lucida Console" pitchFamily="49" charset="0"/>
              </a:rPr>
              <a:t>1234567890</a:t>
            </a:r>
          </a:p>
          <a:p>
            <a:pPr>
              <a:buNone/>
            </a:pPr>
            <a:endParaRPr lang="en-US" sz="1800" spc="-300" dirty="0" smtClean="0">
              <a:latin typeface="Lucida Console" pitchFamily="49" charset="0"/>
            </a:endParaRPr>
          </a:p>
        </p:txBody>
      </p:sp>
      <p:sp>
        <p:nvSpPr>
          <p:cNvPr id="12" name="Content Placeholder 7"/>
          <p:cNvSpPr>
            <a:spLocks noGrp="1"/>
          </p:cNvSpPr>
          <p:nvPr>
            <p:ph sz="quarter" idx="4"/>
          </p:nvPr>
        </p:nvSpPr>
        <p:spPr>
          <a:xfrm>
            <a:off x="6244360" y="1821976"/>
            <a:ext cx="691997" cy="3143938"/>
          </a:xfrm>
          <a:ln>
            <a:noFill/>
          </a:ln>
        </p:spPr>
        <p:txBody>
          <a:bodyPr/>
          <a:lstStyle/>
          <a:p>
            <a:pPr>
              <a:buNone/>
            </a:pPr>
            <a:r>
              <a:rPr lang="en-US" sz="1800" b="1" dirty="0" smtClean="0"/>
              <a:t>Input</a:t>
            </a:r>
          </a:p>
          <a:p>
            <a:pPr>
              <a:buNone/>
            </a:pPr>
            <a:endParaRPr lang="en-US" sz="900" dirty="0" smtClean="0">
              <a:latin typeface="Lucida Console" pitchFamily="49" charset="0"/>
            </a:endParaRPr>
          </a:p>
          <a:p>
            <a:pPr>
              <a:buNone/>
            </a:pPr>
            <a:r>
              <a:rPr lang="en-US" sz="1800" dirty="0" smtClean="0">
                <a:latin typeface="Lucida Console" pitchFamily="49" charset="0"/>
              </a:rPr>
              <a:t>null</a:t>
            </a:r>
          </a:p>
          <a:p>
            <a:pPr>
              <a:buNone/>
            </a:pPr>
            <a:r>
              <a:rPr lang="en-US" sz="1800" dirty="0" smtClean="0">
                <a:latin typeface="Lucida Console" pitchFamily="49" charset="0"/>
              </a:rPr>
              <a:t>{}</a:t>
            </a:r>
          </a:p>
          <a:p>
            <a:pPr>
              <a:buNone/>
            </a:pPr>
            <a:endParaRPr lang="en-US" sz="1800" dirty="0" smtClean="0">
              <a:latin typeface="Lucida Console" pitchFamily="49" charset="0"/>
            </a:endParaRPr>
          </a:p>
          <a:p>
            <a:pPr>
              <a:buNone/>
            </a:pPr>
            <a:r>
              <a:rPr lang="en-US" sz="1800" dirty="0" smtClean="0">
                <a:latin typeface="Lucida Console" pitchFamily="49" charset="0"/>
              </a:rPr>
              <a:t>{0}</a:t>
            </a:r>
          </a:p>
          <a:p>
            <a:pPr>
              <a:buNone/>
            </a:pPr>
            <a:endParaRPr lang="en-US" sz="1800" dirty="0" smtClean="0">
              <a:latin typeface="Lucida Console" pitchFamily="49" charset="0"/>
            </a:endParaRPr>
          </a:p>
          <a:p>
            <a:pPr>
              <a:buNone/>
            </a:pPr>
            <a:endParaRPr lang="en-US" sz="1800" dirty="0" smtClean="0">
              <a:latin typeface="Lucida Console" pitchFamily="49" charset="0"/>
            </a:endParaRPr>
          </a:p>
          <a:p>
            <a:pPr>
              <a:buNone/>
            </a:pPr>
            <a:r>
              <a:rPr lang="en-US" sz="1800" spc="-300" dirty="0" smtClean="0">
                <a:latin typeface="Lucida Console" pitchFamily="49" charset="0"/>
              </a:rPr>
              <a:t>{123…}</a:t>
            </a:r>
          </a:p>
          <a:p>
            <a:pPr>
              <a:buNone/>
            </a:pPr>
            <a:endParaRPr lang="en-US" sz="1800" dirty="0" smtClean="0">
              <a:latin typeface="Lucida Console" pitchFamily="49" charset="0"/>
            </a:endParaRPr>
          </a:p>
          <a:p>
            <a:pPr>
              <a:buNone/>
            </a:pPr>
            <a:endParaRPr lang="en-US" sz="1800" dirty="0" smtClean="0">
              <a:latin typeface="Lucida Console" pitchFamily="49" charset="0"/>
            </a:endParaRPr>
          </a:p>
        </p:txBody>
      </p:sp>
      <p:cxnSp>
        <p:nvCxnSpPr>
          <p:cNvPr id="15" name="Straight Connector 14"/>
          <p:cNvCxnSpPr/>
          <p:nvPr/>
        </p:nvCxnSpPr>
        <p:spPr>
          <a:xfrm>
            <a:off x="4243388" y="2143125"/>
            <a:ext cx="49006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564855" y="3364701"/>
            <a:ext cx="3271846" cy="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38620" y="2524133"/>
            <a:ext cx="49006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48140" y="3133749"/>
            <a:ext cx="49006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46236" y="4033893"/>
            <a:ext cx="49006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5231623" y="3359933"/>
            <a:ext cx="3271846" cy="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60524" y="4991189"/>
            <a:ext cx="4900612"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bwMode="auto">
          <a:xfrm>
            <a:off x="2257433" y="4443411"/>
            <a:ext cx="1357312"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a==null</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2" name="Oval 31"/>
          <p:cNvSpPr/>
          <p:nvPr/>
        </p:nvSpPr>
        <p:spPr bwMode="auto">
          <a:xfrm>
            <a:off x="900132" y="5138734"/>
            <a:ext cx="180974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err="1" smtClean="0">
                <a:solidFill>
                  <a:schemeClr val="bg1"/>
                </a:solidFill>
                <a:latin typeface="Lucida Console" pitchFamily="49" charset="0"/>
              </a:rPr>
              <a:t>a.Length</a:t>
            </a:r>
            <a:r>
              <a:rPr lang="en-US" sz="1600" spc="-150" dirty="0" smtClean="0">
                <a:solidFill>
                  <a:schemeClr val="bg1"/>
                </a:solidFill>
                <a:latin typeface="Lucida Console" pitchFamily="49" charset="0"/>
              </a:rPr>
              <a:t>&gt;0</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3" name="Oval 32"/>
          <p:cNvSpPr/>
          <p:nvPr/>
        </p:nvSpPr>
        <p:spPr bwMode="auto">
          <a:xfrm>
            <a:off x="2290764" y="5848350"/>
            <a:ext cx="182402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a[0]==123…</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Lucida Console" pitchFamily="49" charset="0"/>
            </a:endParaRPr>
          </a:p>
        </p:txBody>
      </p:sp>
      <p:cxnSp>
        <p:nvCxnSpPr>
          <p:cNvPr id="35" name="Straight Arrow Connector 34"/>
          <p:cNvCxnSpPr>
            <a:stCxn id="31" idx="3"/>
            <a:endCxn id="32" idx="0"/>
          </p:cNvCxnSpPr>
          <p:nvPr/>
        </p:nvCxnSpPr>
        <p:spPr>
          <a:xfrm rot="5400000">
            <a:off x="2045142" y="4727668"/>
            <a:ext cx="170931" cy="651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5"/>
            <a:endCxn id="33" idx="0"/>
          </p:cNvCxnSpPr>
          <p:nvPr/>
        </p:nvCxnSpPr>
        <p:spPr>
          <a:xfrm rot="16200000" flipH="1">
            <a:off x="2731202" y="5376773"/>
            <a:ext cx="185224" cy="7579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3" idx="5"/>
          </p:cNvCxnSpPr>
          <p:nvPr/>
        </p:nvCxnSpPr>
        <p:spPr>
          <a:xfrm rot="16200000" flipH="1">
            <a:off x="4110087" y="6110325"/>
            <a:ext cx="213797" cy="7386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26214" y="6187558"/>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69" name="Rectangle 68"/>
          <p:cNvSpPr/>
          <p:nvPr/>
        </p:nvSpPr>
        <p:spPr>
          <a:xfrm>
            <a:off x="2735561" y="5411270"/>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70" name="Rectangle 69"/>
          <p:cNvSpPr/>
          <p:nvPr/>
        </p:nvSpPr>
        <p:spPr>
          <a:xfrm>
            <a:off x="659114" y="5449369"/>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71" name="Rectangle 70"/>
          <p:cNvSpPr/>
          <p:nvPr/>
        </p:nvSpPr>
        <p:spPr>
          <a:xfrm>
            <a:off x="3654726" y="4744520"/>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72" name="Rectangle 71"/>
          <p:cNvSpPr/>
          <p:nvPr/>
        </p:nvSpPr>
        <p:spPr>
          <a:xfrm>
            <a:off x="1925939" y="6187558"/>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73" name="Rectangle 72"/>
          <p:cNvSpPr/>
          <p:nvPr/>
        </p:nvSpPr>
        <p:spPr>
          <a:xfrm>
            <a:off x="1964039" y="4754045"/>
            <a:ext cx="285655" cy="369332"/>
          </a:xfrm>
          <a:prstGeom prst="rect">
            <a:avLst/>
          </a:prstGeom>
        </p:spPr>
        <p:txBody>
          <a:bodyPr wrap="none">
            <a:spAutoFit/>
          </a:bodyPr>
          <a:lstStyle/>
          <a:p>
            <a:pPr algn="ctr" defTabSz="1096963" fontAlgn="base">
              <a:spcBef>
                <a:spcPct val="0"/>
              </a:spcBef>
              <a:spcAft>
                <a:spcPct val="0"/>
              </a:spcAft>
            </a:pPr>
            <a:r>
              <a:rPr lang="en-US" spc="-30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cxnSp>
        <p:nvCxnSpPr>
          <p:cNvPr id="76" name="Straight Arrow Connector 75"/>
          <p:cNvCxnSpPr>
            <a:stCxn id="32" idx="3"/>
          </p:cNvCxnSpPr>
          <p:nvPr/>
        </p:nvCxnSpPr>
        <p:spPr>
          <a:xfrm rot="5400000">
            <a:off x="768588" y="5451772"/>
            <a:ext cx="185222" cy="607931"/>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3" idx="3"/>
          </p:cNvCxnSpPr>
          <p:nvPr/>
        </p:nvCxnSpPr>
        <p:spPr>
          <a:xfrm rot="5400000">
            <a:off x="2148370" y="6153205"/>
            <a:ext cx="189980" cy="62905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bwMode="auto">
          <a:xfrm>
            <a:off x="4200543" y="5114922"/>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1" name="Oval 80"/>
          <p:cNvSpPr/>
          <p:nvPr/>
        </p:nvSpPr>
        <p:spPr bwMode="auto">
          <a:xfrm>
            <a:off x="300037" y="5824538"/>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2" name="Oval 81"/>
          <p:cNvSpPr/>
          <p:nvPr/>
        </p:nvSpPr>
        <p:spPr bwMode="auto">
          <a:xfrm>
            <a:off x="1676401" y="6491291"/>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3" name="Oval 82"/>
          <p:cNvSpPr/>
          <p:nvPr/>
        </p:nvSpPr>
        <p:spPr bwMode="auto">
          <a:xfrm>
            <a:off x="4600577" y="6515096"/>
            <a:ext cx="271462" cy="2286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84" name="Straight Arrow Connector 83"/>
          <p:cNvCxnSpPr>
            <a:stCxn id="31" idx="5"/>
          </p:cNvCxnSpPr>
          <p:nvPr/>
        </p:nvCxnSpPr>
        <p:spPr>
          <a:xfrm rot="16200000" flipH="1">
            <a:off x="3691831" y="4691943"/>
            <a:ext cx="213798" cy="7655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Curved Down Arrow 88"/>
          <p:cNvSpPr/>
          <p:nvPr/>
        </p:nvSpPr>
        <p:spPr bwMode="auto">
          <a:xfrm>
            <a:off x="6598920" y="1325880"/>
            <a:ext cx="2225040" cy="396240"/>
          </a:xfrm>
          <a:prstGeom prst="curvedDownArrow">
            <a:avLst>
              <a:gd name="adj1" fmla="val 25000"/>
              <a:gd name="adj2" fmla="val 58640"/>
              <a:gd name="adj3" fmla="val 2500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spc="-150" normalizeH="0" baseline="0" dirty="0" err="1" smtClean="0">
                <a:solidFill>
                  <a:schemeClr val="bg1"/>
                </a:solidFill>
                <a:latin typeface="Calibri" pitchFamily="34" charset="0"/>
              </a:rPr>
              <a:t>Execute&amp;Monitor</a:t>
            </a:r>
            <a:endParaRPr kumimoji="0" lang="en-US" b="0" i="0" u="none" strike="noStrike" cap="none" spc="-150" normalizeH="0" baseline="0" dirty="0" smtClean="0">
              <a:solidFill>
                <a:schemeClr val="bg1"/>
              </a:solidFill>
              <a:latin typeface="Calibri" pitchFamily="34" charset="0"/>
            </a:endParaRPr>
          </a:p>
        </p:txBody>
      </p:sp>
      <p:sp>
        <p:nvSpPr>
          <p:cNvPr id="91" name="Curved Down Arrow 90"/>
          <p:cNvSpPr/>
          <p:nvPr/>
        </p:nvSpPr>
        <p:spPr bwMode="auto">
          <a:xfrm>
            <a:off x="5212080" y="1325880"/>
            <a:ext cx="1386840" cy="396240"/>
          </a:xfrm>
          <a:prstGeom prst="curvedDownArrow">
            <a:avLst>
              <a:gd name="adj1" fmla="val 25000"/>
              <a:gd name="adj2" fmla="val 58640"/>
              <a:gd name="adj3" fmla="val 2500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spc="-150" normalizeH="0" baseline="0" dirty="0" smtClean="0">
                <a:solidFill>
                  <a:schemeClr val="bg1"/>
                </a:solidFill>
                <a:latin typeface="Calibri" pitchFamily="34" charset="0"/>
              </a:rPr>
              <a:t>Solve</a:t>
            </a:r>
          </a:p>
        </p:txBody>
      </p:sp>
      <p:sp>
        <p:nvSpPr>
          <p:cNvPr id="92" name="Curved Down Arrow 91"/>
          <p:cNvSpPr/>
          <p:nvPr/>
        </p:nvSpPr>
        <p:spPr bwMode="auto">
          <a:xfrm flipH="1">
            <a:off x="4541520" y="990600"/>
            <a:ext cx="4480560" cy="640080"/>
          </a:xfrm>
          <a:prstGeom prst="curvedDownArrow">
            <a:avLst>
              <a:gd name="adj1" fmla="val 25000"/>
              <a:gd name="adj2" fmla="val 58640"/>
              <a:gd name="adj3" fmla="val 2500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bg1"/>
                </a:solidFill>
                <a:latin typeface="Calibri" pitchFamily="34" charset="0"/>
              </a:rPr>
              <a:t>Choose next path</a:t>
            </a:r>
          </a:p>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bg1"/>
              </a:solidFill>
              <a:latin typeface="Calibri" pitchFamily="34" charset="0"/>
            </a:endParaRPr>
          </a:p>
        </p:txBody>
      </p:sp>
      <p:sp>
        <p:nvSpPr>
          <p:cNvPr id="94" name="TextBox 93"/>
          <p:cNvSpPr txBox="1"/>
          <p:nvPr/>
        </p:nvSpPr>
        <p:spPr>
          <a:xfrm>
            <a:off x="6294120" y="5029200"/>
            <a:ext cx="2786404" cy="369332"/>
          </a:xfrm>
          <a:prstGeom prst="rect">
            <a:avLst/>
          </a:prstGeom>
          <a:noFill/>
        </p:spPr>
        <p:txBody>
          <a:bodyPr wrap="none" rtlCol="0">
            <a:spAutoFit/>
          </a:bodyPr>
          <a:lstStyle/>
          <a:p>
            <a:r>
              <a:rPr lang="en-US" b="1" dirty="0" smtClean="0">
                <a:solidFill>
                  <a:schemeClr val="bg1"/>
                </a:solidFill>
                <a:latin typeface="Calibri" pitchFamily="34" charset="0"/>
              </a:rPr>
              <a:t>Done: There is no path left.</a:t>
            </a:r>
          </a:p>
        </p:txBody>
      </p:sp>
      <p:sp>
        <p:nvSpPr>
          <p:cNvPr id="96" name="Curved Right Arrow 95"/>
          <p:cNvSpPr/>
          <p:nvPr/>
        </p:nvSpPr>
        <p:spPr bwMode="auto">
          <a:xfrm>
            <a:off x="457200" y="2988860"/>
            <a:ext cx="228600" cy="265908"/>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5" name="Curved Right Arrow 94"/>
          <p:cNvSpPr/>
          <p:nvPr/>
        </p:nvSpPr>
        <p:spPr bwMode="auto">
          <a:xfrm>
            <a:off x="457200" y="2660176"/>
            <a:ext cx="228600" cy="335280"/>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7" name="Curved Right Arrow 96"/>
          <p:cNvSpPr/>
          <p:nvPr/>
        </p:nvSpPr>
        <p:spPr bwMode="auto">
          <a:xfrm>
            <a:off x="445824" y="3277740"/>
            <a:ext cx="228600" cy="265908"/>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8" name="Curved Right Arrow 97"/>
          <p:cNvSpPr/>
          <p:nvPr/>
        </p:nvSpPr>
        <p:spPr bwMode="auto">
          <a:xfrm>
            <a:off x="441272" y="3559796"/>
            <a:ext cx="228600" cy="265908"/>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4" name="Rounded Rectangle 43"/>
          <p:cNvSpPr/>
          <p:nvPr/>
        </p:nvSpPr>
        <p:spPr bwMode="auto">
          <a:xfrm>
            <a:off x="4610101" y="5495925"/>
            <a:ext cx="4381499" cy="561975"/>
          </a:xfrm>
          <a:prstGeom prst="roundRect">
            <a:avLst>
              <a:gd name="adj" fmla="val 4688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R="0" indent="0" defTabSz="1096963" rtl="0" eaLnBrk="1" fontAlgn="base" latinLnBrk="0" hangingPunct="1">
              <a:lnSpc>
                <a:spcPct val="100000"/>
              </a:lnSpc>
              <a:spcBef>
                <a:spcPts val="600"/>
              </a:spcBef>
              <a:spcAft>
                <a:spcPct val="0"/>
              </a:spcAft>
              <a:buClrTx/>
              <a:buSzTx/>
              <a:tabLst/>
            </a:pPr>
            <a:r>
              <a:rPr kumimoji="0" lang="en-US" b="1" i="0" u="none" strike="noStrike" cap="none" normalizeH="0" baseline="0" dirty="0" err="1" smtClean="0">
                <a:solidFill>
                  <a:schemeClr val="bg1"/>
                </a:solidFill>
                <a:latin typeface="Calibri" pitchFamily="34" charset="0"/>
              </a:rPr>
              <a:t>Pex</a:t>
            </a:r>
            <a:r>
              <a:rPr kumimoji="0" lang="en-US" b="0" i="0" u="none" strike="noStrike" cap="none" normalizeH="0" baseline="0" dirty="0" smtClean="0">
                <a:solidFill>
                  <a:schemeClr val="bg1"/>
                </a:solidFill>
                <a:latin typeface="Calibri" pitchFamily="34" charset="0"/>
              </a:rPr>
              <a:t> is used for dynamic symbolic</a:t>
            </a:r>
            <a:r>
              <a:rPr kumimoji="0" lang="en-US" b="0" i="0" u="none" strike="noStrike" cap="none" normalizeH="0" dirty="0" smtClean="0">
                <a:solidFill>
                  <a:schemeClr val="bg1"/>
                </a:solidFill>
                <a:latin typeface="Calibri" pitchFamily="34" charset="0"/>
              </a:rPr>
              <a:t> execution</a:t>
            </a:r>
            <a:endParaRPr kumimoji="0" lang="en-US" b="0" i="0" u="none" strike="noStrike" cap="none" normalizeH="0" baseline="0" dirty="0" smtClean="0">
              <a:solidFill>
                <a:schemeClr val="bg1"/>
              </a:solidFill>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9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grpId="2" nodeType="withEffect">
                                  <p:stCondLst>
                                    <p:cond delay="0"/>
                                  </p:stCondLst>
                                  <p:childTnLst>
                                    <p:set>
                                      <p:cBhvr>
                                        <p:cTn id="72" dur="1" fill="hold">
                                          <p:stCondLst>
                                            <p:cond delay="0"/>
                                          </p:stCondLst>
                                        </p:cTn>
                                        <p:tgtEl>
                                          <p:spTgt spid="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1">
                                            <p:txEl>
                                              <p:pRg st="3" end="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par>
                                <p:cTn id="95" presetID="1" presetClass="exit" presetSubtype="0" fill="hold" grpId="3" nodeType="withEffect">
                                  <p:stCondLst>
                                    <p:cond delay="0"/>
                                  </p:stCondLst>
                                  <p:childTnLst>
                                    <p:set>
                                      <p:cBhvr>
                                        <p:cTn id="96" dur="1" fill="hold">
                                          <p:stCondLst>
                                            <p:cond delay="0"/>
                                          </p:stCondLst>
                                        </p:cTn>
                                        <p:tgtEl>
                                          <p:spTgt spid="9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9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2" nodeType="clickEffect">
                                  <p:stCondLst>
                                    <p:cond delay="0"/>
                                  </p:stCondLst>
                                  <p:childTnLst>
                                    <p:set>
                                      <p:cBhvr>
                                        <p:cTn id="110" dur="1" fill="hold">
                                          <p:stCondLst>
                                            <p:cond delay="0"/>
                                          </p:stCondLst>
                                        </p:cTn>
                                        <p:tgtEl>
                                          <p:spTgt spid="91"/>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9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4" nodeType="click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par>
                                <p:cTn id="121" presetID="1" presetClass="exit" presetSubtype="0" fill="hold" grpId="3" nodeType="withEffect">
                                  <p:stCondLst>
                                    <p:cond delay="0"/>
                                  </p:stCondLst>
                                  <p:childTnLst>
                                    <p:set>
                                      <p:cBhvr>
                                        <p:cTn id="122" dur="1" fill="hold">
                                          <p:stCondLst>
                                            <p:cond delay="0"/>
                                          </p:stCondLst>
                                        </p:cTn>
                                        <p:tgtEl>
                                          <p:spTgt spid="9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childTnLst>
                                </p:cTn>
                              </p:par>
                              <p:par>
                                <p:cTn id="127" presetID="1" presetClass="entr" presetSubtype="0" fill="hold" grpId="2"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par>
                                <p:cTn id="131" presetID="1" presetClass="entr" presetSubtype="0" fill="hold" grpId="4" nodeType="withEffect">
                                  <p:stCondLst>
                                    <p:cond delay="0"/>
                                  </p:stCondLst>
                                  <p:childTnLst>
                                    <p:set>
                                      <p:cBhvr>
                                        <p:cTn id="132" dur="1" fill="hold">
                                          <p:stCondLst>
                                            <p:cond delay="0"/>
                                          </p:stCondLst>
                                        </p:cTn>
                                        <p:tgtEl>
                                          <p:spTgt spid="9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8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
                                            <p:txEl>
                                              <p:pRg st="5" end="5"/>
                                            </p:txEl>
                                          </p:spTgt>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
                                            <p:txEl>
                                              <p:pRg st="6" end="6"/>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5" nodeType="clickEffect">
                                  <p:stCondLst>
                                    <p:cond delay="0"/>
                                  </p:stCondLst>
                                  <p:childTnLst>
                                    <p:set>
                                      <p:cBhvr>
                                        <p:cTn id="154" dur="1" fill="hold">
                                          <p:stCondLst>
                                            <p:cond delay="0"/>
                                          </p:stCondLst>
                                        </p:cTn>
                                        <p:tgtEl>
                                          <p:spTgt spid="89"/>
                                        </p:tgtEl>
                                        <p:attrNameLst>
                                          <p:attrName>style.visibility</p:attrName>
                                        </p:attrNameLst>
                                      </p:cBhvr>
                                      <p:to>
                                        <p:strVal val="hidden"/>
                                      </p:to>
                                    </p:set>
                                  </p:childTnLst>
                                </p:cTn>
                              </p:par>
                              <p:par>
                                <p:cTn id="155" presetID="1" presetClass="entr" presetSubtype="0" fill="hold" grpId="4" nodeType="withEffect">
                                  <p:stCondLst>
                                    <p:cond delay="0"/>
                                  </p:stCondLst>
                                  <p:childTnLst>
                                    <p:set>
                                      <p:cBhvr>
                                        <p:cTn id="156" dur="1" fill="hold">
                                          <p:stCondLst>
                                            <p:cond delay="0"/>
                                          </p:stCondLst>
                                        </p:cTn>
                                        <p:tgtEl>
                                          <p:spTgt spid="92"/>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6"/>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97"/>
                                        </p:tgtEl>
                                        <p:attrNameLst>
                                          <p:attrName>style.visibility</p:attrName>
                                        </p:attrNameLst>
                                      </p:cBhvr>
                                      <p:to>
                                        <p:strVal val="hidden"/>
                                      </p:to>
                                    </p:set>
                                  </p:childTnLst>
                                </p:cTn>
                              </p:par>
                              <p:par>
                                <p:cTn id="161" presetID="1" presetClass="exit" presetSubtype="0" fill="hold" grpId="5" nodeType="withEffect">
                                  <p:stCondLst>
                                    <p:cond delay="0"/>
                                  </p:stCondLst>
                                  <p:childTnLst>
                                    <p:set>
                                      <p:cBhvr>
                                        <p:cTn id="162" dur="1" fill="hold">
                                          <p:stCondLst>
                                            <p:cond delay="0"/>
                                          </p:stCondLst>
                                        </p:cTn>
                                        <p:tgtEl>
                                          <p:spTgt spid="9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8">
                                            <p:txEl>
                                              <p:pRg st="8" end="8"/>
                                            </p:txEl>
                                          </p:spTgt>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
                                            <p:txEl>
                                              <p:pRg st="9" end="9"/>
                                            </p:txEl>
                                          </p:spTgt>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4" nodeType="clickEffect">
                                  <p:stCondLst>
                                    <p:cond delay="0"/>
                                  </p:stCondLst>
                                  <p:childTnLst>
                                    <p:set>
                                      <p:cBhvr>
                                        <p:cTn id="176" dur="1" fill="hold">
                                          <p:stCondLst>
                                            <p:cond delay="0"/>
                                          </p:stCondLst>
                                        </p:cTn>
                                        <p:tgtEl>
                                          <p:spTgt spid="91"/>
                                        </p:tgtEl>
                                        <p:attrNameLst>
                                          <p:attrName>style.visibility</p:attrName>
                                        </p:attrNameLst>
                                      </p:cBhvr>
                                      <p:to>
                                        <p:strVal val="visible"/>
                                      </p:to>
                                    </p:set>
                                  </p:childTnLst>
                                </p:cTn>
                              </p:par>
                              <p:par>
                                <p:cTn id="177" presetID="1" presetClass="exit" presetSubtype="0" fill="hold" grpId="5" nodeType="withEffect">
                                  <p:stCondLst>
                                    <p:cond delay="0"/>
                                  </p:stCondLst>
                                  <p:childTnLst>
                                    <p:set>
                                      <p:cBhvr>
                                        <p:cTn id="178" dur="1" fill="hold">
                                          <p:stCondLst>
                                            <p:cond delay="0"/>
                                          </p:stCondLst>
                                        </p:cTn>
                                        <p:tgtEl>
                                          <p:spTgt spid="92"/>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5" nodeType="clickEffect">
                                  <p:stCondLst>
                                    <p:cond delay="0"/>
                                  </p:stCondLst>
                                  <p:childTnLst>
                                    <p:set>
                                      <p:cBhvr>
                                        <p:cTn id="186" dur="1" fill="hold">
                                          <p:stCondLst>
                                            <p:cond delay="0"/>
                                          </p:stCondLst>
                                        </p:cTn>
                                        <p:tgtEl>
                                          <p:spTgt spid="91"/>
                                        </p:tgtEl>
                                        <p:attrNameLst>
                                          <p:attrName>style.visibility</p:attrName>
                                        </p:attrNameLst>
                                      </p:cBhvr>
                                      <p:to>
                                        <p:strVal val="hidden"/>
                                      </p:to>
                                    </p:set>
                                  </p:childTnLst>
                                </p:cTn>
                              </p:par>
                              <p:par>
                                <p:cTn id="187" presetID="1" presetClass="entr" presetSubtype="0" fill="hold" grpId="6" nodeType="withEffect">
                                  <p:stCondLst>
                                    <p:cond delay="0"/>
                                  </p:stCondLst>
                                  <p:childTnLst>
                                    <p:set>
                                      <p:cBhvr>
                                        <p:cTn id="188" dur="1" fill="hold">
                                          <p:stCondLst>
                                            <p:cond delay="0"/>
                                          </p:stCondLst>
                                        </p:cTn>
                                        <p:tgtEl>
                                          <p:spTgt spid="89"/>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83"/>
                                        </p:tgtEl>
                                        <p:attrNameLst>
                                          <p:attrName>style.visibility</p:attrName>
                                        </p:attrNameLst>
                                      </p:cBhvr>
                                      <p:to>
                                        <p:strVal val="visible"/>
                                      </p:to>
                                    </p:set>
                                  </p:childTnLst>
                                </p:cTn>
                              </p:par>
                              <p:par>
                                <p:cTn id="193" presetID="1" presetClass="entr" presetSubtype="0" fill="hold" grpId="2" nodeType="withEffect">
                                  <p:stCondLst>
                                    <p:cond delay="0"/>
                                  </p:stCondLst>
                                  <p:childTnLst>
                                    <p:set>
                                      <p:cBhvr>
                                        <p:cTn id="194" dur="1" fill="hold">
                                          <p:stCondLst>
                                            <p:cond delay="0"/>
                                          </p:stCondLst>
                                        </p:cTn>
                                        <p:tgtEl>
                                          <p:spTgt spid="9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childTnLst>
                                </p:cTn>
                              </p:par>
                              <p:par>
                                <p:cTn id="197" presetID="1" presetClass="entr" presetSubtype="0" fill="hold" grpId="4" nodeType="withEffect">
                                  <p:stCondLst>
                                    <p:cond delay="0"/>
                                  </p:stCondLst>
                                  <p:childTnLst>
                                    <p:set>
                                      <p:cBhvr>
                                        <p:cTn id="198" dur="1" fill="hold">
                                          <p:stCondLst>
                                            <p:cond delay="0"/>
                                          </p:stCondLst>
                                        </p:cTn>
                                        <p:tgtEl>
                                          <p:spTgt spid="96"/>
                                        </p:tgtEl>
                                        <p:attrNameLst>
                                          <p:attrName>style.visibility</p:attrName>
                                        </p:attrNameLst>
                                      </p:cBhvr>
                                      <p:to>
                                        <p:strVal val="visible"/>
                                      </p:to>
                                    </p:set>
                                  </p:childTnLst>
                                </p:cTn>
                              </p:par>
                              <p:par>
                                <p:cTn id="199" presetID="1" presetClass="entr" presetSubtype="0" fill="hold" grpId="6" nodeType="withEffect">
                                  <p:stCondLst>
                                    <p:cond delay="0"/>
                                  </p:stCondLst>
                                  <p:childTnLst>
                                    <p:set>
                                      <p:cBhvr>
                                        <p:cTn id="200" dur="1" fill="hold">
                                          <p:stCondLst>
                                            <p:cond delay="0"/>
                                          </p:stCondLst>
                                        </p:cTn>
                                        <p:tgtEl>
                                          <p:spTgt spid="9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1">
                                            <p:txEl>
                                              <p:pRg st="8" end="8"/>
                                            </p:txEl>
                                          </p:spTgt>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1">
                                            <p:txEl>
                                              <p:pRg st="9" end="9"/>
                                            </p:txEl>
                                          </p:spTgt>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27"/>
                                        </p:tgtEl>
                                        <p:attrNameLst>
                                          <p:attrName>style.visibility</p:attrName>
                                        </p:attrNameLst>
                                      </p:cBhvr>
                                      <p:to>
                                        <p:strVal val="visible"/>
                                      </p:to>
                                    </p:set>
                                  </p:childTnLst>
                                </p:cTn>
                              </p:par>
                              <p:par>
                                <p:cTn id="211" presetID="1" presetClass="exit" presetSubtype="0" fill="hold" grpId="7" nodeType="withEffect">
                                  <p:stCondLst>
                                    <p:cond delay="0"/>
                                  </p:stCondLst>
                                  <p:childTnLst>
                                    <p:set>
                                      <p:cBhvr>
                                        <p:cTn id="212" dur="1" fill="hold">
                                          <p:stCondLst>
                                            <p:cond delay="0"/>
                                          </p:stCondLst>
                                        </p:cTn>
                                        <p:tgtEl>
                                          <p:spTgt spid="89"/>
                                        </p:tgtEl>
                                        <p:attrNameLst>
                                          <p:attrName>style.visibility</p:attrName>
                                        </p:attrNameLst>
                                      </p:cBhvr>
                                      <p:to>
                                        <p:strVal val="hidden"/>
                                      </p:to>
                                    </p:set>
                                  </p:childTnLst>
                                </p:cTn>
                              </p:par>
                              <p:par>
                                <p:cTn id="213" presetID="1" presetClass="exit" presetSubtype="0" fill="hold" grpId="3" nodeType="withEffect">
                                  <p:stCondLst>
                                    <p:cond delay="0"/>
                                  </p:stCondLst>
                                  <p:childTnLst>
                                    <p:set>
                                      <p:cBhvr>
                                        <p:cTn id="214" dur="1" fill="hold">
                                          <p:stCondLst>
                                            <p:cond delay="0"/>
                                          </p:stCondLst>
                                        </p:cTn>
                                        <p:tgtEl>
                                          <p:spTgt spid="9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98"/>
                                        </p:tgtEl>
                                        <p:attrNameLst>
                                          <p:attrName>style.visibility</p:attrName>
                                        </p:attrNameLst>
                                      </p:cBhvr>
                                      <p:to>
                                        <p:strVal val="hidden"/>
                                      </p:to>
                                    </p:set>
                                  </p:childTnLst>
                                </p:cTn>
                              </p:par>
                              <p:par>
                                <p:cTn id="217" presetID="1" presetClass="exit" presetSubtype="0" fill="hold" grpId="5" nodeType="withEffect">
                                  <p:stCondLst>
                                    <p:cond delay="0"/>
                                  </p:stCondLst>
                                  <p:childTnLst>
                                    <p:set>
                                      <p:cBhvr>
                                        <p:cTn id="218" dur="1" fill="hold">
                                          <p:stCondLst>
                                            <p:cond delay="0"/>
                                          </p:stCondLst>
                                        </p:cTn>
                                        <p:tgtEl>
                                          <p:spTgt spid="96"/>
                                        </p:tgtEl>
                                        <p:attrNameLst>
                                          <p:attrName>style.visibility</p:attrName>
                                        </p:attrNameLst>
                                      </p:cBhvr>
                                      <p:to>
                                        <p:strVal val="hidden"/>
                                      </p:to>
                                    </p:set>
                                  </p:childTnLst>
                                </p:cTn>
                              </p:par>
                              <p:par>
                                <p:cTn id="219" presetID="1" presetClass="exit" presetSubtype="0" fill="hold" grpId="7" nodeType="withEffect">
                                  <p:stCondLst>
                                    <p:cond delay="0"/>
                                  </p:stCondLst>
                                  <p:childTnLst>
                                    <p:set>
                                      <p:cBhvr>
                                        <p:cTn id="220" dur="1" fill="hold">
                                          <p:stCondLst>
                                            <p:cond delay="0"/>
                                          </p:stCondLst>
                                        </p:cTn>
                                        <p:tgtEl>
                                          <p:spTgt spid="95"/>
                                        </p:tgtEl>
                                        <p:attrNameLst>
                                          <p:attrName>style.visibility</p:attrName>
                                        </p:attrNameLst>
                                      </p:cBhvr>
                                      <p:to>
                                        <p:strVal val="hidden"/>
                                      </p:to>
                                    </p:set>
                                  </p:childTnLst>
                                </p:cTn>
                              </p:par>
                              <p:par>
                                <p:cTn id="221" presetID="1" presetClass="entr" presetSubtype="0" fill="hold" grpId="0" nodeType="withEffect">
                                  <p:stCondLst>
                                    <p:cond delay="0"/>
                                  </p:stCondLst>
                                  <p:childTnLst>
                                    <p:set>
                                      <p:cBhvr>
                                        <p:cTn id="222" dur="1" fill="hold">
                                          <p:stCondLst>
                                            <p:cond delay="0"/>
                                          </p:stCondLst>
                                        </p:cTn>
                                        <p:tgtEl>
                                          <p:spTgt spid="94"/>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68" grpId="0"/>
      <p:bldP spid="69" grpId="0"/>
      <p:bldP spid="70" grpId="0"/>
      <p:bldP spid="71" grpId="0"/>
      <p:bldP spid="72" grpId="0"/>
      <p:bldP spid="73" grpId="0"/>
      <p:bldP spid="80" grpId="0" animBg="1"/>
      <p:bldP spid="81" grpId="0" animBg="1"/>
      <p:bldP spid="82" grpId="0" animBg="1"/>
      <p:bldP spid="83" grpId="0" animBg="1"/>
      <p:bldP spid="89" grpId="0" animBg="1"/>
      <p:bldP spid="89" grpId="1" animBg="1"/>
      <p:bldP spid="89" grpId="2" animBg="1"/>
      <p:bldP spid="89" grpId="3" animBg="1"/>
      <p:bldP spid="89" grpId="4" animBg="1"/>
      <p:bldP spid="89" grpId="5" animBg="1"/>
      <p:bldP spid="89" grpId="6" animBg="1"/>
      <p:bldP spid="89" grpId="7" animBg="1"/>
      <p:bldP spid="91" grpId="0" animBg="1"/>
      <p:bldP spid="91" grpId="1" animBg="1"/>
      <p:bldP spid="91" grpId="2" animBg="1"/>
      <p:bldP spid="91" grpId="3" animBg="1"/>
      <p:bldP spid="91" grpId="4" animBg="1"/>
      <p:bldP spid="91" grpId="5" animBg="1"/>
      <p:bldP spid="92" grpId="0" animBg="1"/>
      <p:bldP spid="92" grpId="1" animBg="1"/>
      <p:bldP spid="92" grpId="2" animBg="1"/>
      <p:bldP spid="92" grpId="3" animBg="1"/>
      <p:bldP spid="92" grpId="4" animBg="1"/>
      <p:bldP spid="92" grpId="5" animBg="1"/>
      <p:bldP spid="94" grpId="0"/>
      <p:bldP spid="96" grpId="0" animBg="1"/>
      <p:bldP spid="96" grpId="1" animBg="1"/>
      <p:bldP spid="96" grpId="2" animBg="1"/>
      <p:bldP spid="96" grpId="3" animBg="1"/>
      <p:bldP spid="96" grpId="4" animBg="1"/>
      <p:bldP spid="96" grpId="5" animBg="1"/>
      <p:bldP spid="95" grpId="0" animBg="1"/>
      <p:bldP spid="95" grpId="1" animBg="1"/>
      <p:bldP spid="95" grpId="2" animBg="1"/>
      <p:bldP spid="95" grpId="3" animBg="1"/>
      <p:bldP spid="95" grpId="4" animBg="1"/>
      <p:bldP spid="95" grpId="5" animBg="1"/>
      <p:bldP spid="95" grpId="6" animBg="1"/>
      <p:bldP spid="95" grpId="7" animBg="1"/>
      <p:bldP spid="97" grpId="0" animBg="1"/>
      <p:bldP spid="97" grpId="1" animBg="1"/>
      <p:bldP spid="97" grpId="2" animBg="1"/>
      <p:bldP spid="97" grpId="3" animBg="1"/>
      <p:bldP spid="98" grpId="0" animBg="1"/>
      <p:bldP spid="98" grpId="1"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05575" y="6235700"/>
            <a:ext cx="2133600" cy="476250"/>
          </a:xfrm>
          <a:prstGeom prst="rect">
            <a:avLst/>
          </a:prstGeom>
        </p:spPr>
        <p:txBody>
          <a:bodyPr/>
          <a:lstStyle/>
          <a:p>
            <a:fld id="{522911BF-3EF4-4959-9B97-4E0DD8870B36}" type="slidenum">
              <a:rPr lang="en-US"/>
              <a:pPr/>
              <a:t>5</a:t>
            </a:fld>
            <a:endParaRPr lang="en-US" dirty="0"/>
          </a:p>
        </p:txBody>
      </p:sp>
      <p:sp>
        <p:nvSpPr>
          <p:cNvPr id="94211" name="Rectangle 3"/>
          <p:cNvSpPr>
            <a:spLocks noGrp="1" noChangeArrowheads="1"/>
          </p:cNvSpPr>
          <p:nvPr>
            <p:ph type="title"/>
          </p:nvPr>
        </p:nvSpPr>
        <p:spPr/>
        <p:txBody>
          <a:bodyPr/>
          <a:lstStyle/>
          <a:p>
            <a:pPr algn="ctr"/>
            <a:r>
              <a:rPr lang="en-US" dirty="0" smtClean="0"/>
              <a:t>Challenges</a:t>
            </a:r>
            <a:endParaRPr lang="en-US" dirty="0"/>
          </a:p>
        </p:txBody>
      </p:sp>
      <p:sp>
        <p:nvSpPr>
          <p:cNvPr id="8" name="Content Placeholder 2"/>
          <p:cNvSpPr>
            <a:spLocks noGrp="1"/>
          </p:cNvSpPr>
          <p:nvPr>
            <p:ph idx="1"/>
          </p:nvPr>
        </p:nvSpPr>
        <p:spPr>
          <a:xfrm>
            <a:off x="381000" y="1411553"/>
            <a:ext cx="8510752" cy="5141647"/>
          </a:xfrm>
        </p:spPr>
        <p:txBody>
          <a:bodyPr/>
          <a:lstStyle/>
          <a:p>
            <a:r>
              <a:rPr lang="en-US" sz="3200" dirty="0" smtClean="0"/>
              <a:t>Writing test scenarios for PUTs or unit tests manually is expensive</a:t>
            </a:r>
          </a:p>
          <a:p>
            <a:pPr lvl="1"/>
            <a:r>
              <a:rPr lang="en-US" sz="2800" dirty="0" smtClean="0"/>
              <a:t>Can we automatically generate test scenarios?</a:t>
            </a:r>
          </a:p>
          <a:p>
            <a:pPr lvl="1"/>
            <a:r>
              <a:rPr lang="en-US" sz="2800" dirty="0" smtClean="0"/>
              <a:t>Challenging due to large search space of possible scenarios and </a:t>
            </a:r>
            <a:r>
              <a:rPr lang="en-US" sz="2800" i="1" dirty="0" smtClean="0"/>
              <a:t>relevant</a:t>
            </a:r>
            <a:r>
              <a:rPr lang="en-US" sz="2800" dirty="0" smtClean="0"/>
              <a:t> scenarios are quite small</a:t>
            </a:r>
          </a:p>
          <a:p>
            <a:pPr lvl="1"/>
            <a:endParaRPr lang="en-US" sz="2800" dirty="0" smtClean="0"/>
          </a:p>
          <a:p>
            <a:pPr lvl="1"/>
            <a:endParaRPr lang="en-US" sz="2800" dirty="0" smtClean="0"/>
          </a:p>
          <a:p>
            <a:endParaRPr lang="en-US" sz="3200" dirty="0" smtClean="0"/>
          </a:p>
          <a:p>
            <a:r>
              <a:rPr lang="en-US" sz="3200" dirty="0" smtClean="0"/>
              <a:t>Solution: use dynamic traces for generating test scenarios</a:t>
            </a:r>
          </a:p>
          <a:p>
            <a:pPr lvl="1"/>
            <a:r>
              <a:rPr lang="en-US" dirty="0" smtClean="0"/>
              <a:t>Why dynamic: precise and include concrete values</a:t>
            </a:r>
          </a:p>
          <a:p>
            <a:pPr lvl="2"/>
            <a:endParaRPr lang="en-US" sz="2000" dirty="0" smtClean="0"/>
          </a:p>
          <a:p>
            <a:pPr lvl="1"/>
            <a:endParaRPr lang="en-US" sz="2400" dirty="0" smtClean="0"/>
          </a:p>
          <a:p>
            <a:pPr lvl="1"/>
            <a:endParaRPr lang="en-US" sz="2400" dirty="0" smtClean="0"/>
          </a:p>
        </p:txBody>
      </p:sp>
      <p:sp>
        <p:nvSpPr>
          <p:cNvPr id="16" name="Rounded Rectangle 15"/>
          <p:cNvSpPr/>
          <p:nvPr/>
        </p:nvSpPr>
        <p:spPr bwMode="auto">
          <a:xfrm>
            <a:off x="952500" y="3857625"/>
            <a:ext cx="6953250" cy="92392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TextBox 16"/>
          <p:cNvSpPr txBox="1"/>
          <p:nvPr/>
        </p:nvSpPr>
        <p:spPr>
          <a:xfrm>
            <a:off x="981075" y="3581400"/>
            <a:ext cx="2057400" cy="307777"/>
          </a:xfrm>
          <a:prstGeom prst="rect">
            <a:avLst/>
          </a:prstGeom>
          <a:noFill/>
        </p:spPr>
        <p:txBody>
          <a:bodyPr wrap="square" rtlCol="0">
            <a:spAutoFit/>
          </a:bodyPr>
          <a:lstStyle/>
          <a:p>
            <a:r>
              <a:rPr lang="en-US" sz="1400" dirty="0" smtClean="0">
                <a:solidFill>
                  <a:schemeClr val="bg1"/>
                </a:solidFill>
              </a:rPr>
              <a:t>Possible scenarios</a:t>
            </a:r>
          </a:p>
        </p:txBody>
      </p:sp>
      <p:sp>
        <p:nvSpPr>
          <p:cNvPr id="18" name="Flowchart: Connector 17"/>
          <p:cNvSpPr/>
          <p:nvPr/>
        </p:nvSpPr>
        <p:spPr bwMode="auto">
          <a:xfrm>
            <a:off x="6648450" y="46005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Flowchart: Connector 18"/>
          <p:cNvSpPr/>
          <p:nvPr/>
        </p:nvSpPr>
        <p:spPr bwMode="auto">
          <a:xfrm>
            <a:off x="2419350" y="4533900"/>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Flowchart: Connector 19"/>
          <p:cNvSpPr/>
          <p:nvPr/>
        </p:nvSpPr>
        <p:spPr bwMode="auto">
          <a:xfrm>
            <a:off x="2305050" y="42195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Flowchart: Connector 20"/>
          <p:cNvSpPr/>
          <p:nvPr/>
        </p:nvSpPr>
        <p:spPr bwMode="auto">
          <a:xfrm>
            <a:off x="5372100" y="40290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Flowchart: Connector 21"/>
          <p:cNvSpPr/>
          <p:nvPr/>
        </p:nvSpPr>
        <p:spPr bwMode="auto">
          <a:xfrm>
            <a:off x="1409700" y="42195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Flowchart: Connector 22"/>
          <p:cNvSpPr/>
          <p:nvPr/>
        </p:nvSpPr>
        <p:spPr bwMode="auto">
          <a:xfrm>
            <a:off x="3505200" y="46386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Flowchart: Connector 23"/>
          <p:cNvSpPr/>
          <p:nvPr/>
        </p:nvSpPr>
        <p:spPr bwMode="auto">
          <a:xfrm>
            <a:off x="3105150" y="3962400"/>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5" name="Flowchart: Connector 24"/>
          <p:cNvSpPr/>
          <p:nvPr/>
        </p:nvSpPr>
        <p:spPr bwMode="auto">
          <a:xfrm>
            <a:off x="5705475" y="44100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Flowchart: Connector 25"/>
          <p:cNvSpPr/>
          <p:nvPr/>
        </p:nvSpPr>
        <p:spPr bwMode="auto">
          <a:xfrm>
            <a:off x="4495800" y="4333875"/>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Flowchart: Connector 26"/>
          <p:cNvSpPr/>
          <p:nvPr/>
        </p:nvSpPr>
        <p:spPr bwMode="auto">
          <a:xfrm>
            <a:off x="6867525" y="4057650"/>
            <a:ext cx="142875" cy="58427"/>
          </a:xfrm>
          <a:prstGeom prst="flowChartConnector">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8" name="Rounded Rectangular Callout 27"/>
          <p:cNvSpPr/>
          <p:nvPr/>
        </p:nvSpPr>
        <p:spPr bwMode="auto">
          <a:xfrm>
            <a:off x="6791325" y="3429000"/>
            <a:ext cx="2124075" cy="257077"/>
          </a:xfrm>
          <a:prstGeom prst="wedgeRoundRectCallout">
            <a:avLst>
              <a:gd name="adj1" fmla="val -42357"/>
              <a:gd name="adj2" fmla="val 186850"/>
              <a:gd name="adj3" fmla="val 16667"/>
            </a:avLst>
          </a:prstGeom>
          <a:solidFill>
            <a:srgbClr val="FFCD2D"/>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rPr>
              <a:t>Relevant scenarios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blinds(horizontal)">
                                      <p:cBhvr>
                                        <p:cTn id="49" dur="500"/>
                                        <p:tgtEl>
                                          <p:spTgt spid="2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linds(horizontal)">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blinds(horizontal)">
                                      <p:cBhvr>
                                        <p:cTn id="63" dur="500"/>
                                        <p:tgtEl>
                                          <p:spTgt spid="8">
                                            <p:txEl>
                                              <p:pRg st="6" end="6"/>
                                            </p:txEl>
                                          </p:spTgt>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
                                            <p:txEl>
                                              <p:pRg st="7" end="7"/>
                                            </p:txEl>
                                          </p:spTgt>
                                        </p:tgtEl>
                                        <p:attrNameLst>
                                          <p:attrName>style.visibility</p:attrName>
                                        </p:attrNameLst>
                                      </p:cBhvr>
                                      <p:to>
                                        <p:strVal val="visible"/>
                                      </p:to>
                                    </p:set>
                                    <p:animEffect transition="in" filter="blinds(horizontal)">
                                      <p:cBhvr>
                                        <p:cTn id="6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Approach</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13" name="Content Placeholder 15"/>
          <p:cNvSpPr txBox="1">
            <a:spLocks/>
          </p:cNvSpPr>
          <p:nvPr/>
        </p:nvSpPr>
        <p:spPr>
          <a:xfrm>
            <a:off x="390525" y="1308100"/>
            <a:ext cx="8382000" cy="5149850"/>
          </a:xfrm>
          <a:prstGeom prst="rect">
            <a:avLst/>
          </a:prstGeom>
        </p:spPr>
        <p:txBody>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Our</a:t>
            </a:r>
            <a:r>
              <a:rPr kumimoji="0" lang="en-US" sz="2800" b="0" i="0" u="none" strike="noStrike" kern="1200" cap="none" spc="0" normalizeH="0" noProof="0" dirty="0" smtClean="0">
                <a:ln>
                  <a:noFill/>
                </a:ln>
                <a:solidFill>
                  <a:schemeClr val="bg1"/>
                </a:solidFill>
                <a:effectLst/>
                <a:uLnTx/>
                <a:uFillTx/>
                <a:latin typeface="Calibri" pitchFamily="34" charset="0"/>
                <a:ea typeface="+mn-ea"/>
                <a:cs typeface="+mn-cs"/>
              </a:rPr>
              <a:t> approach includes three major phases</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739481" marR="0" lvl="1" indent="-362465" algn="l" defTabSz="914363" rtl="0" eaLnBrk="1" fontAlgn="auto" latinLnBrk="0" hangingPunct="1">
              <a:lnSpc>
                <a:spcPct val="90000"/>
              </a:lnSpc>
              <a:spcBef>
                <a:spcPct val="20000"/>
              </a:spcBef>
              <a:spcAft>
                <a:spcPts val="0"/>
              </a:spcAft>
              <a:buClrTx/>
              <a:buSzPct val="90000"/>
              <a:buFontTx/>
              <a:buBlip>
                <a:blip r:embed="rId2"/>
              </a:buBlip>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Capture: Record dynamic</a:t>
            </a:r>
            <a:r>
              <a:rPr kumimoji="0" lang="en-US" sz="2400" b="0" i="0" u="none" strike="noStrike" kern="1200" cap="none" spc="0" normalizeH="0" noProof="0" dirty="0" smtClean="0">
                <a:ln>
                  <a:noFill/>
                </a:ln>
                <a:solidFill>
                  <a:schemeClr val="bg1"/>
                </a:solidFill>
                <a:effectLst/>
                <a:uLnTx/>
                <a:uFillTx/>
                <a:latin typeface="Calibri" pitchFamily="34" charset="0"/>
                <a:ea typeface="+mn-ea"/>
                <a:cs typeface="+mn-cs"/>
              </a:rPr>
              <a:t> traces </a:t>
            </a:r>
            <a:r>
              <a:rPr kumimoji="0" lang="en-US" sz="2400" b="0" i="0" u="none" strike="noStrike" kern="1200" cap="none" spc="0" normalizeH="0" noProof="0" dirty="0" smtClean="0">
                <a:ln>
                  <a:noFill/>
                </a:ln>
                <a:solidFill>
                  <a:schemeClr val="bg1"/>
                </a:solidFill>
                <a:effectLst/>
                <a:uLnTx/>
                <a:uFillTx/>
                <a:latin typeface="Calibri" pitchFamily="34" charset="0"/>
                <a:ea typeface="+mn-ea"/>
                <a:cs typeface="+mn-cs"/>
                <a:sym typeface="Wingdings" pitchFamily="2" charset="2"/>
              </a:rPr>
              <a:t>and generate test scenarios for PUTs. Dynamic traces:</a:t>
            </a:r>
          </a:p>
          <a:p>
            <a:pPr marL="1299317" lvl="2" indent="-384954">
              <a:lnSpc>
                <a:spcPct val="90000"/>
              </a:lnSpc>
              <a:spcBef>
                <a:spcPct val="20000"/>
              </a:spcBef>
              <a:buSzPct val="90000"/>
              <a:buFontTx/>
              <a:buBlip>
                <a:blip r:embed="rId2"/>
              </a:buBlip>
            </a:pPr>
            <a:r>
              <a:rPr lang="en-US" sz="2400" dirty="0" smtClean="0">
                <a:solidFill>
                  <a:schemeClr val="bg1"/>
                </a:solidFill>
                <a:latin typeface="Calibri" pitchFamily="34" charset="0"/>
              </a:rPr>
              <a:t>Realistic scenarios of API calling sequences</a:t>
            </a:r>
          </a:p>
          <a:p>
            <a:pPr marL="1299317" lvl="2" indent="-384954">
              <a:lnSpc>
                <a:spcPct val="90000"/>
              </a:lnSpc>
              <a:spcBef>
                <a:spcPct val="20000"/>
              </a:spcBef>
              <a:buSzPct val="90000"/>
              <a:buFontTx/>
              <a:buBlip>
                <a:blip r:embed="rId2"/>
              </a:buBlip>
            </a:pPr>
            <a:r>
              <a:rPr lang="en-US" sz="2400" dirty="0" smtClean="0">
                <a:solidFill>
                  <a:schemeClr val="bg1"/>
                </a:solidFill>
                <a:latin typeface="Calibri" pitchFamily="34" charset="0"/>
              </a:rPr>
              <a:t>Concrete values passed to such APIs</a:t>
            </a:r>
            <a:endParaRPr kumimoji="0" lang="en-US" sz="2400" b="0" i="0" u="none" strike="noStrike" kern="1200" cap="none" spc="0" normalizeH="0" noProof="0" dirty="0" smtClean="0">
              <a:ln>
                <a:noFill/>
              </a:ln>
              <a:solidFill>
                <a:schemeClr val="bg1"/>
              </a:solidFill>
              <a:effectLst/>
              <a:uLnTx/>
              <a:uFillTx/>
              <a:latin typeface="Calibri" pitchFamily="34" charset="0"/>
              <a:ea typeface="+mn-ea"/>
              <a:cs typeface="+mn-cs"/>
              <a:sym typeface="Wingdings" pitchFamily="2" charset="2"/>
            </a:endParaRPr>
          </a:p>
          <a:p>
            <a:pPr marL="739481" lvl="1" indent="-362465">
              <a:lnSpc>
                <a:spcPct val="90000"/>
              </a:lnSpc>
              <a:spcBef>
                <a:spcPct val="20000"/>
              </a:spcBef>
              <a:buSzPct val="90000"/>
              <a:buBlip>
                <a:blip r:embed="rId2"/>
              </a:buBlip>
              <a:defRPr/>
            </a:pPr>
            <a:r>
              <a:rPr lang="en-US" sz="2400" dirty="0" smtClean="0">
                <a:solidFill>
                  <a:schemeClr val="bg1"/>
                </a:solidFill>
                <a:latin typeface="Calibri" pitchFamily="34" charset="0"/>
                <a:sym typeface="Wingdings" pitchFamily="2" charset="2"/>
              </a:rPr>
              <a:t>Minimize: Minimize test scenarios by filtering out duplicates</a:t>
            </a:r>
            <a:endParaRPr lang="en-US" sz="2400" dirty="0" smtClean="0">
              <a:solidFill>
                <a:schemeClr val="bg1"/>
              </a:solidFill>
              <a:latin typeface="Calibri" pitchFamily="34" charset="0"/>
            </a:endParaRPr>
          </a:p>
          <a:p>
            <a:pPr marL="1196662" lvl="2" indent="-362465">
              <a:lnSpc>
                <a:spcPct val="90000"/>
              </a:lnSpc>
              <a:spcBef>
                <a:spcPct val="20000"/>
              </a:spcBef>
              <a:buSzPct val="90000"/>
              <a:buFontTx/>
              <a:buBlip>
                <a:blip r:embed="rId2"/>
              </a:buBlip>
            </a:pPr>
            <a:r>
              <a:rPr lang="en-US" sz="2400" dirty="0" smtClean="0">
                <a:solidFill>
                  <a:schemeClr val="bg1"/>
                </a:solidFill>
                <a:latin typeface="Calibri" pitchFamily="34" charset="0"/>
              </a:rPr>
              <a:t>Only a few scenarios are unique</a:t>
            </a:r>
          </a:p>
          <a:p>
            <a:pPr marL="739481" marR="0" lvl="1" indent="-362465" algn="l" defTabSz="914363" rtl="0" eaLnBrk="1" fontAlgn="auto" latinLnBrk="0" hangingPunct="1">
              <a:lnSpc>
                <a:spcPct val="90000"/>
              </a:lnSpc>
              <a:spcBef>
                <a:spcPct val="20000"/>
              </a:spcBef>
              <a:spcAft>
                <a:spcPts val="0"/>
              </a:spcAft>
              <a:buClrTx/>
              <a:buSzPct val="90000"/>
              <a:buFontTx/>
              <a:buBlip>
                <a:blip r:embed="rId2"/>
              </a:buBlip>
              <a:tabLst/>
              <a:defRPr/>
            </a:pPr>
            <a:endParaRPr lang="en-US" sz="2400" baseline="0" dirty="0" smtClean="0">
              <a:solidFill>
                <a:schemeClr val="bg1"/>
              </a:solidFill>
              <a:latin typeface="Calibri" pitchFamily="34" charset="0"/>
              <a:sym typeface="Wingdings" pitchFamily="2" charset="2"/>
            </a:endParaRPr>
          </a:p>
          <a:p>
            <a:pPr marL="739481" marR="0" lvl="1" indent="-362465" algn="l" defTabSz="914363" rtl="0" eaLnBrk="1" fontAlgn="auto" latinLnBrk="0" hangingPunct="1">
              <a:lnSpc>
                <a:spcPct val="90000"/>
              </a:lnSpc>
              <a:spcBef>
                <a:spcPct val="20000"/>
              </a:spcBef>
              <a:spcAft>
                <a:spcPts val="0"/>
              </a:spcAft>
              <a:buClrTx/>
              <a:buSzPct val="90000"/>
              <a:buFontTx/>
              <a:buBlip>
                <a:blip r:embed="rId2"/>
              </a:buBlip>
              <a:tabLst/>
              <a:defRPr/>
            </a:pPr>
            <a:r>
              <a:rPr lang="en-US" sz="2400" baseline="0" dirty="0" smtClean="0">
                <a:solidFill>
                  <a:schemeClr val="bg1"/>
                </a:solidFill>
                <a:latin typeface="Calibri" pitchFamily="34" charset="0"/>
                <a:sym typeface="Wingdings" pitchFamily="2" charset="2"/>
              </a:rPr>
              <a:t>Explore: Generate new regression </a:t>
            </a:r>
            <a:r>
              <a:rPr lang="en-US" sz="2400" dirty="0" smtClean="0">
                <a:solidFill>
                  <a:schemeClr val="bg1"/>
                </a:solidFill>
                <a:latin typeface="Calibri" pitchFamily="34" charset="0"/>
                <a:sym typeface="Wingdings" pitchFamily="2" charset="2"/>
              </a:rPr>
              <a:t>unit tests from PUTs</a:t>
            </a:r>
            <a:r>
              <a:rPr kumimoji="0" lang="en-US" sz="2400" b="0" i="0" u="none" strike="noStrike" kern="1200" cap="none" spc="0" normalizeH="0" baseline="0" noProof="0" dirty="0" smtClean="0">
                <a:ln>
                  <a:noFill/>
                </a:ln>
                <a:solidFill>
                  <a:schemeClr val="bg1"/>
                </a:solidFill>
                <a:effectLst/>
                <a:uLnTx/>
                <a:uFillTx/>
                <a:latin typeface="Calibri" pitchFamily="34" charset="0"/>
                <a:ea typeface="+mn-ea"/>
                <a:cs typeface="+mn-cs"/>
              </a:rPr>
              <a:t>  </a:t>
            </a:r>
          </a:p>
          <a:p>
            <a:pPr marL="1196662" lvl="2" indent="-362465">
              <a:lnSpc>
                <a:spcPct val="90000"/>
              </a:lnSpc>
              <a:spcBef>
                <a:spcPct val="20000"/>
              </a:spcBef>
              <a:buSzPct val="90000"/>
              <a:buFontTx/>
              <a:buBlip>
                <a:blip r:embed="rId2"/>
              </a:buBlip>
            </a:pPr>
            <a:r>
              <a:rPr lang="en-US" sz="2400" dirty="0" smtClean="0">
                <a:solidFill>
                  <a:schemeClr val="bg1"/>
                </a:solidFill>
                <a:latin typeface="Calibri" pitchFamily="34" charset="0"/>
              </a:rPr>
              <a:t>Use </a:t>
            </a:r>
            <a:r>
              <a:rPr lang="en-US" sz="2400" dirty="0" err="1" smtClean="0">
                <a:solidFill>
                  <a:schemeClr val="bg1"/>
                </a:solidFill>
                <a:latin typeface="Calibri" pitchFamily="34" charset="0"/>
              </a:rPr>
              <a:t>Pex</a:t>
            </a:r>
            <a:r>
              <a:rPr lang="en-US" sz="2400" dirty="0" smtClean="0">
                <a:solidFill>
                  <a:schemeClr val="bg1"/>
                </a:solidFill>
                <a:latin typeface="Calibri" pitchFamily="34" charset="0"/>
              </a:rPr>
              <a:t> for generating unit tests</a:t>
            </a:r>
          </a:p>
          <a:p>
            <a:pPr marL="1196662" lvl="2" indent="-362465">
              <a:lnSpc>
                <a:spcPct val="90000"/>
              </a:lnSpc>
              <a:spcBef>
                <a:spcPct val="20000"/>
              </a:spcBef>
              <a:buSzPct val="90000"/>
              <a:buFontTx/>
              <a:buBlip>
                <a:blip r:embed="rId2"/>
              </a:buBlip>
            </a:pPr>
            <a:r>
              <a:rPr lang="en-US" sz="2400" dirty="0" smtClean="0">
                <a:solidFill>
                  <a:schemeClr val="bg1"/>
                </a:solidFill>
                <a:latin typeface="Calibri" pitchFamily="34" charset="0"/>
              </a:rPr>
              <a:t>Addresses scalability issues with a distributed setup</a:t>
            </a:r>
            <a:endPar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800" b="0" i="0" u="none" strike="noStrike" kern="1200" cap="none" spc="0" normalizeH="0" baseline="0" noProof="0" dirty="0">
              <a:ln>
                <a:noFill/>
              </a:ln>
              <a:solidFill>
                <a:schemeClr val="bg1"/>
              </a:solidFill>
              <a:effectLst/>
              <a:uLnTx/>
              <a:uFillTx/>
              <a:latin typeface="Calibri" pitchFamily="34" charset="0"/>
              <a:ea typeface="+mn-ea"/>
              <a:cs typeface="+mn-cs"/>
            </a:endParaRPr>
          </a:p>
        </p:txBody>
      </p:sp>
      <p:sp>
        <p:nvSpPr>
          <p:cNvPr id="21" name="Rounded Rectangular Callout 20"/>
          <p:cNvSpPr/>
          <p:nvPr/>
        </p:nvSpPr>
        <p:spPr bwMode="auto">
          <a:xfrm>
            <a:off x="7029451" y="609599"/>
            <a:ext cx="1895474" cy="904876"/>
          </a:xfrm>
          <a:prstGeom prst="wedgeRoundRectCallout">
            <a:avLst>
              <a:gd name="adj1" fmla="val -89393"/>
              <a:gd name="adj2" fmla="val 87992"/>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val="000000">
                      <a:alpha val="43137"/>
                    </a:srgbClr>
                  </a:outerShdw>
                </a:effectLst>
                <a:latin typeface="Segoe" pitchFamily="34" charset="0"/>
              </a:rPr>
              <a:t>Developed by .NET CLR test team</a:t>
            </a:r>
            <a:endParaRPr kumimoji="0" lang="en-US" sz="2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ounded Rectangle 7"/>
          <p:cNvSpPr/>
          <p:nvPr/>
        </p:nvSpPr>
        <p:spPr bwMode="auto">
          <a:xfrm>
            <a:off x="2857500" y="3686175"/>
            <a:ext cx="6067425" cy="9906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Large number of scenarios,</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leading to scalability issues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linds(horizontal)">
                                      <p:cBhvr>
                                        <p:cTn id="12" dur="500"/>
                                        <p:tgtEl>
                                          <p:spTgt spid="1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500"/>
                                        <p:tgtEl>
                                          <p:spTgt spid="1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blinds(horizontal)">
                                      <p:cBhvr>
                                        <p:cTn id="18" dur="500"/>
                                        <p:tgtEl>
                                          <p:spTgt spid="1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xit" presetSubtype="10" fill="hold" nodeType="withEffect">
                                  <p:stCondLst>
                                    <p:cond delay="0"/>
                                  </p:stCondLst>
                                  <p:childTnLst>
                                    <p:animEffect transition="out" filter="blinds(horizontal)">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Effect transition="in" filter="blinds(horizontal)">
                                      <p:cBhvr>
                                        <p:cTn id="36" dur="500"/>
                                        <p:tgtEl>
                                          <p:spTgt spid="13">
                                            <p:txEl>
                                              <p:pRg st="4" end="4"/>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Effect transition="in" filter="blinds(horizontal)">
                                      <p:cBhvr>
                                        <p:cTn id="39" dur="500"/>
                                        <p:tgtEl>
                                          <p:spTgt spid="13">
                                            <p:txEl>
                                              <p:pRg st="5" end="5"/>
                                            </p:txEl>
                                          </p:spTgt>
                                        </p:tgtEl>
                                      </p:cBhvr>
                                    </p:animEffect>
                                  </p:childTnLst>
                                </p:cTn>
                              </p:par>
                              <p:par>
                                <p:cTn id="40" presetID="3" presetClass="exit" presetSubtype="10" fill="hold" grpId="1" nodeType="withEffect">
                                  <p:stCondLst>
                                    <p:cond delay="0"/>
                                  </p:stCondLst>
                                  <p:childTnLst>
                                    <p:animEffect transition="out" filter="blinds(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xEl>
                                              <p:pRg st="7" end="7"/>
                                            </p:txEl>
                                          </p:spTgt>
                                        </p:tgtEl>
                                        <p:attrNameLst>
                                          <p:attrName>style.visibility</p:attrName>
                                        </p:attrNameLst>
                                      </p:cBhvr>
                                      <p:to>
                                        <p:strVal val="visible"/>
                                      </p:to>
                                    </p:set>
                                    <p:animEffect transition="in" filter="blinds(horizontal)">
                                      <p:cBhvr>
                                        <p:cTn id="47" dur="500"/>
                                        <p:tgtEl>
                                          <p:spTgt spid="13">
                                            <p:txEl>
                                              <p:pRg st="7" end="7"/>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3">
                                            <p:txEl>
                                              <p:pRg st="8" end="8"/>
                                            </p:txEl>
                                          </p:spTgt>
                                        </p:tgtEl>
                                        <p:attrNameLst>
                                          <p:attrName>style.visibility</p:attrName>
                                        </p:attrNameLst>
                                      </p:cBhvr>
                                      <p:to>
                                        <p:strVal val="visible"/>
                                      </p:to>
                                    </p:set>
                                    <p:animEffect transition="in" filter="blinds(horizontal)">
                                      <p:cBhvr>
                                        <p:cTn id="50" dur="500"/>
                                        <p:tgtEl>
                                          <p:spTgt spid="13">
                                            <p:txEl>
                                              <p:pRg st="8" end="8"/>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3">
                                            <p:txEl>
                                              <p:pRg st="9" end="9"/>
                                            </p:txEl>
                                          </p:spTgt>
                                        </p:tgtEl>
                                        <p:attrNameLst>
                                          <p:attrName>style.visibility</p:attrName>
                                        </p:attrNameLst>
                                      </p:cBhvr>
                                      <p:to>
                                        <p:strVal val="visible"/>
                                      </p:to>
                                    </p:set>
                                    <p:animEffect transition="in" filter="blinds(horizontal)">
                                      <p:cBhvr>
                                        <p:cTn id="53"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bldLvl="2"/>
      <p:bldP spid="21" grpId="0" animBg="1"/>
      <p:bldP spid="8" grpId="0" animBg="1"/>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Capture: Dynamic Traces </a:t>
            </a: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sym typeface="Wingdings" pitchFamily="2" charset="2"/>
              </a:rPr>
              <a:t> PUTs</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6" name="Rectangle 5"/>
          <p:cNvSpPr/>
          <p:nvPr/>
        </p:nvSpPr>
        <p:spPr bwMode="auto">
          <a:xfrm>
            <a:off x="314325" y="1771650"/>
            <a:ext cx="1390650" cy="7239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Application</a:t>
            </a:r>
          </a:p>
        </p:txBody>
      </p:sp>
      <p:sp>
        <p:nvSpPr>
          <p:cNvPr id="8" name="Can 7"/>
          <p:cNvSpPr/>
          <p:nvPr/>
        </p:nvSpPr>
        <p:spPr bwMode="auto">
          <a:xfrm>
            <a:off x="3086100" y="1400174"/>
            <a:ext cx="1266826" cy="1295401"/>
          </a:xfrm>
          <a:prstGeom prst="can">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err="1" smtClean="0">
                <a:solidFill>
                  <a:schemeClr val="tx1"/>
                </a:solidFill>
                <a:effectLst>
                  <a:outerShdw blurRad="38100" dist="38100" dir="2700000" algn="tl">
                    <a:srgbClr val="000000">
                      <a:alpha val="43137"/>
                    </a:srgbClr>
                  </a:outerShdw>
                </a:effectLst>
                <a:latin typeface="Segoe" pitchFamily="34" charset="0"/>
              </a:rPr>
              <a:t>m</a:t>
            </a:r>
            <a:r>
              <a:rPr kumimoji="0" lang="en-US" sz="1200" b="0" i="0" u="none" strike="noStrike" cap="none" normalizeH="0" baseline="0" dirty="0" err="1" smtClean="0">
                <a:solidFill>
                  <a:schemeClr val="tx1"/>
                </a:solidFill>
                <a:effectLst>
                  <a:outerShdw blurRad="38100" dist="38100" dir="2700000" algn="tl">
                    <a:srgbClr val="000000">
                      <a:alpha val="43137"/>
                    </a:srgbClr>
                  </a:outerShdw>
                </a:effectLst>
                <a:latin typeface="Segoe" pitchFamily="34" charset="0"/>
              </a:rPr>
              <a:t>scorlib</a:t>
            </a: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smtClean="0">
                <a:solidFill>
                  <a:schemeClr val="tx1"/>
                </a:solidFill>
                <a:effectLst>
                  <a:outerShdw blurRad="38100" dist="38100" dir="2700000" algn="tl">
                    <a:srgbClr val="000000">
                      <a:alpha val="43137"/>
                    </a:srgbClr>
                  </a:outerShdw>
                </a:effectLst>
                <a:latin typeface="Segoe" pitchFamily="34" charset="0"/>
              </a:rPr>
              <a:t>System</a:t>
            </a:r>
          </a:p>
          <a:p>
            <a:pPr marL="0" marR="0" indent="0" algn="ctr" defTabSz="1096963" rtl="0" eaLnBrk="1" fontAlgn="base" latinLnBrk="0" hangingPunct="1">
              <a:lnSpc>
                <a:spcPct val="100000"/>
              </a:lnSpc>
              <a:spcBef>
                <a:spcPct val="0"/>
              </a:spcBef>
              <a:spcAft>
                <a:spcPct val="0"/>
              </a:spcAft>
              <a:buClrTx/>
              <a:buSzTx/>
              <a:buFontTx/>
              <a:buNone/>
              <a:tabLst/>
            </a:pPr>
            <a:r>
              <a:rPr lang="en-US" sz="1200" dirty="0" err="1" smtClean="0">
                <a:solidFill>
                  <a:schemeClr val="tx1"/>
                </a:solidFill>
                <a:effectLst>
                  <a:outerShdw blurRad="38100" dist="38100" dir="2700000" algn="tl">
                    <a:srgbClr val="000000">
                      <a:alpha val="43137"/>
                    </a:srgbClr>
                  </a:outerShdw>
                </a:effectLst>
                <a:latin typeface="Segoe" pitchFamily="34" charset="0"/>
              </a:rPr>
              <a:t>System.Xml</a:t>
            </a: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sz="1200" dirty="0" smtClean="0">
                <a:solidFill>
                  <a:schemeClr val="tx1"/>
                </a:solidFill>
                <a:effectLst>
                  <a:outerShdw blurRad="38100" dist="38100" dir="2700000" algn="tl">
                    <a:srgbClr val="000000">
                      <a:alpha val="43137"/>
                    </a:srgbClr>
                  </a:outerShdw>
                </a:effectLst>
                <a:latin typeface="Segoe" pitchFamily="34" charset="0"/>
              </a:rPr>
              <a:t>…</a:t>
            </a:r>
          </a:p>
          <a:p>
            <a:pPr marL="0" marR="0" indent="0" algn="ctr" defTabSz="1096963" rtl="0" eaLnBrk="1" fontAlgn="base" latinLnBrk="0" hangingPunct="1">
              <a:lnSpc>
                <a:spcPct val="100000"/>
              </a:lnSpc>
              <a:spcBef>
                <a:spcPct val="0"/>
              </a:spcBef>
              <a:spcAft>
                <a:spcPct val="0"/>
              </a:spcAft>
              <a:buClrTx/>
              <a:buSzTx/>
              <a:buFontTx/>
              <a:buNone/>
              <a:tabLst/>
            </a:pPr>
            <a:endParaRPr lang="en-US" sz="1200" dirty="0" smtClean="0">
              <a:solidFill>
                <a:schemeClr val="tx1"/>
              </a:solidFill>
              <a:effectLst>
                <a:outerShdw blurRad="38100" dist="38100" dir="2700000" algn="tl">
                  <a:srgbClr val="000000">
                    <a:alpha val="43137"/>
                  </a:srgbClr>
                </a:outerShdw>
              </a:effectLst>
              <a:latin typeface="Segoe"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Box 8"/>
          <p:cNvSpPr txBox="1"/>
          <p:nvPr/>
        </p:nvSpPr>
        <p:spPr>
          <a:xfrm>
            <a:off x="2943225" y="952500"/>
            <a:ext cx="1495425" cy="461665"/>
          </a:xfrm>
          <a:prstGeom prst="rect">
            <a:avLst/>
          </a:prstGeom>
          <a:noFill/>
        </p:spPr>
        <p:txBody>
          <a:bodyPr wrap="square" rtlCol="0">
            <a:spAutoFit/>
          </a:bodyPr>
          <a:lstStyle/>
          <a:p>
            <a:pPr algn="ctr"/>
            <a:r>
              <a:rPr lang="en-US" sz="1200" dirty="0" smtClean="0">
                <a:solidFill>
                  <a:schemeClr val="bg1"/>
                </a:solidFill>
              </a:rPr>
              <a:t>.NET Base Class Libraries</a:t>
            </a:r>
          </a:p>
        </p:txBody>
      </p:sp>
      <p:sp>
        <p:nvSpPr>
          <p:cNvPr id="10" name="Right Arrow 9"/>
          <p:cNvSpPr/>
          <p:nvPr/>
        </p:nvSpPr>
        <p:spPr bwMode="auto">
          <a:xfrm>
            <a:off x="2028825" y="1962150"/>
            <a:ext cx="800100" cy="3429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a:off x="2257425" y="2362201"/>
            <a:ext cx="276225" cy="4286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ounded Rectangle 16"/>
          <p:cNvSpPr/>
          <p:nvPr/>
        </p:nvSpPr>
        <p:spPr bwMode="auto">
          <a:xfrm>
            <a:off x="1504950" y="2876551"/>
            <a:ext cx="1790700" cy="400050"/>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rPr>
              <a:t>Profiler</a:t>
            </a:r>
          </a:p>
        </p:txBody>
      </p:sp>
      <p:sp>
        <p:nvSpPr>
          <p:cNvPr id="23" name="Down Arrow 22"/>
          <p:cNvSpPr/>
          <p:nvPr/>
        </p:nvSpPr>
        <p:spPr bwMode="auto">
          <a:xfrm>
            <a:off x="2257425" y="3390901"/>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4" name="Rounded Rectangle 23"/>
          <p:cNvSpPr/>
          <p:nvPr/>
        </p:nvSpPr>
        <p:spPr bwMode="auto">
          <a:xfrm>
            <a:off x="1524000" y="4733925"/>
            <a:ext cx="1790700" cy="561975"/>
          </a:xfrm>
          <a:prstGeom prst="roundRect">
            <a:avLst/>
          </a:prstGeom>
          <a:gradFill>
            <a:gsLst>
              <a:gs pos="0">
                <a:schemeClr val="accent3"/>
              </a:gs>
              <a:gs pos="12000">
                <a:srgbClr val="E6D78A"/>
              </a:gs>
              <a:gs pos="30000">
                <a:srgbClr val="C7AC4C"/>
              </a:gs>
              <a:gs pos="45000">
                <a:srgbClr val="E6D78A"/>
              </a:gs>
              <a:gs pos="77000">
                <a:srgbClr val="C7AC4C"/>
              </a:gs>
              <a:gs pos="100000">
                <a:srgbClr val="E6DCAC"/>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rPr>
              <a:t>Sequence </a:t>
            </a:r>
            <a:r>
              <a:rPr kumimoji="0" lang="en-US" sz="2000" b="0" i="0" u="none" strike="noStrike" cap="none" normalizeH="0" baseline="0" dirty="0" err="1" smtClean="0">
                <a:solidFill>
                  <a:schemeClr val="bg2"/>
                </a:solidFill>
                <a:effectLst>
                  <a:outerShdw blurRad="38100" dist="38100" dir="2700000" algn="tl">
                    <a:srgbClr val="000000">
                      <a:alpha val="43137"/>
                    </a:srgbClr>
                  </a:outerShdw>
                </a:effectLst>
                <a:latin typeface="Segoe" pitchFamily="34" charset="0"/>
              </a:rPr>
              <a:t>Generalizer</a:t>
            </a:r>
            <a:endParaRPr kumimoji="0" lang="en-US" sz="2000" b="0" i="0" u="none" strike="noStrike" cap="none" normalizeH="0" baseline="0" dirty="0" smtClean="0">
              <a:solidFill>
                <a:schemeClr val="bg2"/>
              </a:solidFill>
              <a:effectLst>
                <a:outerShdw blurRad="38100" dist="38100" dir="2700000" algn="tl">
                  <a:srgbClr val="000000">
                    <a:alpha val="43137"/>
                  </a:srgbClr>
                </a:outerShdw>
              </a:effectLst>
              <a:latin typeface="Segoe" pitchFamily="34" charset="0"/>
            </a:endParaRPr>
          </a:p>
        </p:txBody>
      </p:sp>
      <p:sp>
        <p:nvSpPr>
          <p:cNvPr id="25" name="Down Arrow 24"/>
          <p:cNvSpPr/>
          <p:nvPr/>
        </p:nvSpPr>
        <p:spPr bwMode="auto">
          <a:xfrm>
            <a:off x="2276475" y="4286251"/>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6" name="Rectangle 25"/>
          <p:cNvSpPr/>
          <p:nvPr/>
        </p:nvSpPr>
        <p:spPr bwMode="auto">
          <a:xfrm>
            <a:off x="866775" y="5819776"/>
            <a:ext cx="3095625" cy="666750"/>
          </a:xfrm>
          <a:prstGeom prst="rect">
            <a:avLst/>
          </a:prstGeom>
          <a:noFill/>
          <a:ln>
            <a:solidFill>
              <a:schemeClr val="accent3"/>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7" name="Flowchart: Multidocument 26"/>
          <p:cNvSpPr/>
          <p:nvPr/>
        </p:nvSpPr>
        <p:spPr bwMode="auto">
          <a:xfrm>
            <a:off x="1343024" y="3819525"/>
            <a:ext cx="2133601"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Dynamic Traces</a:t>
            </a:r>
          </a:p>
        </p:txBody>
      </p:sp>
      <p:sp>
        <p:nvSpPr>
          <p:cNvPr id="28" name="Down Arrow 27"/>
          <p:cNvSpPr/>
          <p:nvPr/>
        </p:nvSpPr>
        <p:spPr bwMode="auto">
          <a:xfrm>
            <a:off x="2286000" y="5362576"/>
            <a:ext cx="276225" cy="39052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9" name="Flowchart: Multidocument 28"/>
          <p:cNvSpPr/>
          <p:nvPr/>
        </p:nvSpPr>
        <p:spPr bwMode="auto">
          <a:xfrm>
            <a:off x="914400" y="5962650"/>
            <a:ext cx="1476375"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PUTs</a:t>
            </a:r>
          </a:p>
        </p:txBody>
      </p:sp>
      <p:sp>
        <p:nvSpPr>
          <p:cNvPr id="30" name="Flowchart: Multidocument 29"/>
          <p:cNvSpPr/>
          <p:nvPr/>
        </p:nvSpPr>
        <p:spPr bwMode="auto">
          <a:xfrm>
            <a:off x="2457451" y="5943600"/>
            <a:ext cx="1390650" cy="390525"/>
          </a:xfrm>
          <a:prstGeom prst="flowChartMultidocumen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Seed unit tests</a:t>
            </a:r>
          </a:p>
        </p:txBody>
      </p:sp>
      <p:sp>
        <p:nvSpPr>
          <p:cNvPr id="32" name="Rectangle 31"/>
          <p:cNvSpPr/>
          <p:nvPr/>
        </p:nvSpPr>
        <p:spPr bwMode="auto">
          <a:xfrm>
            <a:off x="733425" y="2819400"/>
            <a:ext cx="3343275" cy="3743325"/>
          </a:xfrm>
          <a:prstGeom prst="rect">
            <a:avLst/>
          </a:prstGeom>
          <a:noFill/>
          <a:ln>
            <a:solidFill>
              <a:srgbClr val="FF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3" name="TextBox 32"/>
          <p:cNvSpPr txBox="1"/>
          <p:nvPr/>
        </p:nvSpPr>
        <p:spPr>
          <a:xfrm rot="16200000">
            <a:off x="-381001" y="4438650"/>
            <a:ext cx="1819275" cy="381000"/>
          </a:xfrm>
          <a:prstGeom prst="rect">
            <a:avLst/>
          </a:prstGeom>
          <a:noFill/>
        </p:spPr>
        <p:txBody>
          <a:bodyPr wrap="square" rtlCol="0">
            <a:spAutoFit/>
          </a:bodyPr>
          <a:lstStyle/>
          <a:p>
            <a:pPr algn="ctr"/>
            <a:r>
              <a:rPr lang="en-US" dirty="0" smtClean="0">
                <a:solidFill>
                  <a:schemeClr val="bg1"/>
                </a:solidFill>
              </a:rPr>
              <a:t>Decomposer</a:t>
            </a:r>
          </a:p>
        </p:txBody>
      </p:sp>
      <p:sp>
        <p:nvSpPr>
          <p:cNvPr id="38" name="Rounded Rectangle 37"/>
          <p:cNvSpPr/>
          <p:nvPr/>
        </p:nvSpPr>
        <p:spPr bwMode="auto">
          <a:xfrm>
            <a:off x="4581525" y="1600200"/>
            <a:ext cx="4229100" cy="132397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A dynamic trace captured during program execution</a:t>
            </a:r>
          </a:p>
          <a:p>
            <a:pPr defTabSz="1096963" fontAlgn="base">
              <a:spcBef>
                <a:spcPct val="0"/>
              </a:spcBef>
              <a:spcAft>
                <a:spcPct val="0"/>
              </a:spcAft>
            </a:pPr>
            <a:endParaRPr lang="en-US" sz="1200" dirty="0" smtClean="0">
              <a:solidFill>
                <a:srgbClr val="002060"/>
              </a:solidFill>
            </a:endParaRPr>
          </a:p>
          <a:p>
            <a:pPr defTabSz="1096963" fontAlgn="base">
              <a:spcBef>
                <a:spcPct val="0"/>
              </a:spcBef>
              <a:spcAft>
                <a:spcPct val="0"/>
              </a:spcAft>
            </a:pP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 = new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FF0000"/>
                </a:solidFill>
                <a:latin typeface="Eras Demi ITC" pitchFamily="34" charset="0"/>
              </a:rPr>
              <a:t>Match</a:t>
            </a:r>
            <a:r>
              <a:rPr lang="en-US" sz="1050" dirty="0" smtClean="0">
                <a:latin typeface="Eras Demi ITC" pitchFamily="34" charset="0"/>
              </a:rPr>
              <a:t> mc = </a:t>
            </a:r>
            <a:r>
              <a:rPr lang="en-US" sz="1050" dirty="0" smtClean="0">
                <a:solidFill>
                  <a:srgbClr val="002060"/>
                </a:solidFill>
                <a:latin typeface="Eras Demi ITC" pitchFamily="34" charset="0"/>
              </a:rPr>
              <a:t>((</a:t>
            </a:r>
            <a:r>
              <a:rPr lang="en-US" sz="1050" dirty="0" err="1" smtClean="0">
                <a:solidFill>
                  <a:srgbClr val="FF0000"/>
                </a:solidFill>
                <a:latin typeface="Eras Demi ITC" pitchFamily="34" charset="0"/>
              </a:rPr>
              <a:t>Regex</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a:t>
            </a:r>
            <a:r>
              <a:rPr lang="en-US" sz="1050" dirty="0" smtClean="0">
                <a:solidFill>
                  <a:schemeClr val="bg2"/>
                </a:solidFill>
                <a:latin typeface="Eras Demi ITC" pitchFamily="34" charset="0"/>
              </a:rPr>
              <a:t>Match</a:t>
            </a:r>
            <a:r>
              <a:rPr lang="en-US" sz="1050" dirty="0" smtClean="0">
                <a:solidFill>
                  <a:srgbClr val="002060"/>
                </a:solidFill>
                <a:latin typeface="Eras Demi ITC" pitchFamily="34" charset="0"/>
              </a:rPr>
              <a:t>(“&lt;%@ Page..\u000a”,108);</a:t>
            </a:r>
          </a:p>
          <a:p>
            <a:pPr defTabSz="1096963" fontAlgn="base">
              <a:spcBef>
                <a:spcPct val="0"/>
              </a:spcBef>
              <a:spcAft>
                <a:spcPct val="0"/>
              </a:spcAft>
            </a:pP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cap =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mc;</a:t>
            </a:r>
          </a:p>
          <a:p>
            <a:pPr defTabSz="1096963" fontAlgn="base">
              <a:spcBef>
                <a:spcPct val="0"/>
              </a:spcBef>
              <a:spcAft>
                <a:spcPct val="0"/>
              </a:spcAft>
            </a:pP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indexval</a:t>
            </a:r>
            <a:r>
              <a:rPr lang="en-US" sz="1050" dirty="0" smtClean="0">
                <a:solidFill>
                  <a:srgbClr val="002060"/>
                </a:solidFill>
                <a:latin typeface="Eras Demi ITC" pitchFamily="34" charset="0"/>
              </a:rPr>
              <a:t> = </a:t>
            </a:r>
            <a:r>
              <a:rPr lang="en-US" sz="1050" dirty="0" err="1" smtClean="0">
                <a:solidFill>
                  <a:srgbClr val="002060"/>
                </a:solidFill>
                <a:latin typeface="Eras Demi ITC" pitchFamily="34" charset="0"/>
              </a:rPr>
              <a:t>cap.Index</a:t>
            </a:r>
            <a:r>
              <a:rPr lang="en-US" sz="1050" dirty="0" smtClean="0">
                <a:solidFill>
                  <a:srgbClr val="002060"/>
                </a:solidFill>
                <a:latin typeface="Eras Demi ITC" pitchFamily="34" charset="0"/>
              </a:rPr>
              <a:t>;</a:t>
            </a:r>
            <a:endParaRPr lang="en-US" sz="1200" dirty="0" smtClean="0">
              <a:solidFill>
                <a:srgbClr val="002060"/>
              </a:solidFill>
              <a:latin typeface="Eras Demi ITC" pitchFamily="34" charset="0"/>
            </a:endParaRPr>
          </a:p>
        </p:txBody>
      </p:sp>
      <p:sp>
        <p:nvSpPr>
          <p:cNvPr id="39" name="Rounded Rectangle 38"/>
          <p:cNvSpPr/>
          <p:nvPr/>
        </p:nvSpPr>
        <p:spPr bwMode="auto">
          <a:xfrm>
            <a:off x="4600574" y="3228975"/>
            <a:ext cx="4191001" cy="154305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Parameterized unit test</a:t>
            </a:r>
          </a:p>
          <a:p>
            <a:pPr defTabSz="1096963" fontAlgn="base">
              <a:spcBef>
                <a:spcPct val="0"/>
              </a:spcBef>
              <a:spcAft>
                <a:spcPct val="0"/>
              </a:spcAft>
            </a:pPr>
            <a:endParaRPr lang="en-US" sz="1200" i="1" dirty="0" smtClean="0">
              <a:solidFill>
                <a:srgbClr val="002060"/>
              </a:solidFill>
            </a:endParaRPr>
          </a:p>
          <a:p>
            <a:pPr defTabSz="1096963" fontAlgn="base">
              <a:spcBef>
                <a:spcPct val="0"/>
              </a:spcBef>
              <a:spcAft>
                <a:spcPct val="0"/>
              </a:spcAft>
            </a:pPr>
            <a:r>
              <a:rPr lang="en-US" sz="1050" dirty="0" smtClean="0">
                <a:solidFill>
                  <a:srgbClr val="7030A0"/>
                </a:solidFill>
                <a:latin typeface="Eras Demi ITC" pitchFamily="34" charset="0"/>
              </a:rPr>
              <a:t>public static void </a:t>
            </a:r>
            <a:r>
              <a:rPr lang="en-US" sz="1050" dirty="0" smtClean="0">
                <a:solidFill>
                  <a:srgbClr val="002060"/>
                </a:solidFill>
                <a:latin typeface="Eras Demi ITC" pitchFamily="34" charset="0"/>
              </a:rPr>
              <a:t>F_1(</a:t>
            </a:r>
            <a:r>
              <a:rPr lang="en-US" sz="1050" dirty="0" smtClean="0">
                <a:solidFill>
                  <a:srgbClr val="7030A0"/>
                </a:solidFill>
                <a:latin typeface="Eras Demi ITC" pitchFamily="34" charset="0"/>
              </a:rPr>
              <a:t>string</a:t>
            </a:r>
            <a:r>
              <a:rPr lang="en-US" sz="1050" dirty="0" smtClean="0">
                <a:solidFill>
                  <a:srgbClr val="002060"/>
                </a:solidFill>
                <a:latin typeface="Eras Demi ITC" pitchFamily="34" charset="0"/>
              </a:rPr>
              <a:t> VAL_1, </a:t>
            </a: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VAL_2, </a:t>
            </a:r>
            <a:r>
              <a:rPr lang="en-US" sz="1050" dirty="0" smtClean="0">
                <a:solidFill>
                  <a:srgbClr val="7030A0"/>
                </a:solidFill>
                <a:latin typeface="Eras Demi ITC" pitchFamily="34" charset="0"/>
              </a:rPr>
              <a:t>out</a:t>
            </a:r>
            <a:r>
              <a:rPr lang="en-US" sz="1050" dirty="0" smtClean="0">
                <a:solidFill>
                  <a:srgbClr val="002060"/>
                </a:solidFill>
                <a:latin typeface="Eras Demi ITC" pitchFamily="34" charset="0"/>
              </a:rPr>
              <a:t> </a:t>
            </a:r>
            <a:r>
              <a:rPr lang="en-US" sz="1050" dirty="0" err="1" smtClean="0">
                <a:solidFill>
                  <a:srgbClr val="7030A0"/>
                </a:solidFill>
                <a:latin typeface="Eras Demi ITC" pitchFamily="34" charset="0"/>
              </a:rPr>
              <a:t>int</a:t>
            </a:r>
            <a:r>
              <a:rPr lang="en-US" sz="1050" dirty="0" smtClean="0">
                <a:solidFill>
                  <a:srgbClr val="002060"/>
                </a:solidFill>
                <a:latin typeface="Eras Demi ITC" pitchFamily="34" charset="0"/>
              </a:rPr>
              <a:t> OUT_1)</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 = new </a:t>
            </a:r>
            <a:r>
              <a:rPr lang="en-US" sz="1050" dirty="0" err="1" smtClean="0">
                <a:solidFill>
                  <a:srgbClr val="FF0000"/>
                </a:solidFill>
                <a:latin typeface="Eras Demi ITC" pitchFamily="34" charset="0"/>
              </a:rPr>
              <a:t>TagRegex</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FF0000"/>
                </a:solidFill>
                <a:latin typeface="Eras Demi ITC" pitchFamily="34" charset="0"/>
              </a:rPr>
              <a:t>    Match</a:t>
            </a:r>
            <a:r>
              <a:rPr lang="en-US" sz="1050" dirty="0" smtClean="0">
                <a:latin typeface="Eras Demi ITC" pitchFamily="34" charset="0"/>
              </a:rPr>
              <a:t> mc = </a:t>
            </a:r>
            <a:r>
              <a:rPr lang="en-US" sz="1050" dirty="0" smtClean="0">
                <a:solidFill>
                  <a:srgbClr val="002060"/>
                </a:solidFill>
                <a:latin typeface="Eras Demi ITC" pitchFamily="34" charset="0"/>
              </a:rPr>
              <a:t>((</a:t>
            </a:r>
            <a:r>
              <a:rPr lang="en-US" sz="1050" dirty="0" err="1" smtClean="0">
                <a:solidFill>
                  <a:srgbClr val="FF0000"/>
                </a:solidFill>
                <a:latin typeface="Eras Demi ITC" pitchFamily="34" charset="0"/>
              </a:rPr>
              <a:t>Regex</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tagex</a:t>
            </a:r>
            <a:r>
              <a:rPr lang="en-US" sz="1050" dirty="0" smtClean="0">
                <a:solidFill>
                  <a:srgbClr val="002060"/>
                </a:solidFill>
                <a:latin typeface="Eras Demi ITC" pitchFamily="34" charset="0"/>
              </a:rPr>
              <a:t>).</a:t>
            </a:r>
            <a:r>
              <a:rPr lang="en-US" sz="1050" dirty="0" smtClean="0">
                <a:solidFill>
                  <a:schemeClr val="bg2"/>
                </a:solidFill>
                <a:latin typeface="Eras Demi ITC" pitchFamily="34" charset="0"/>
              </a:rPr>
              <a:t>Match</a:t>
            </a:r>
            <a:r>
              <a:rPr lang="en-US" sz="1050" dirty="0" smtClean="0">
                <a:solidFill>
                  <a:srgbClr val="002060"/>
                </a:solidFill>
                <a:latin typeface="Eras Demi ITC" pitchFamily="34" charset="0"/>
              </a:rPr>
              <a:t>(VAL_1, VAL_2);</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cap = (</a:t>
            </a:r>
            <a:r>
              <a:rPr lang="en-US" sz="1050" dirty="0" smtClean="0">
                <a:solidFill>
                  <a:srgbClr val="FF0000"/>
                </a:solidFill>
                <a:latin typeface="Eras Demi ITC" pitchFamily="34" charset="0"/>
              </a:rPr>
              <a:t>Capture</a:t>
            </a:r>
            <a:r>
              <a:rPr lang="en-US" sz="1050" dirty="0" smtClean="0">
                <a:solidFill>
                  <a:srgbClr val="002060"/>
                </a:solidFill>
                <a:latin typeface="Eras Demi ITC" pitchFamily="34" charset="0"/>
              </a:rPr>
              <a:t>) mc;</a:t>
            </a:r>
          </a:p>
          <a:p>
            <a:pPr defTabSz="1096963" fontAlgn="base">
              <a:spcBef>
                <a:spcPct val="0"/>
              </a:spcBef>
              <a:spcAft>
                <a:spcPct val="0"/>
              </a:spcAft>
            </a:pPr>
            <a:r>
              <a:rPr lang="en-US" sz="1050" dirty="0" smtClean="0">
                <a:solidFill>
                  <a:srgbClr val="002060"/>
                </a:solidFill>
                <a:latin typeface="Eras Demi ITC" pitchFamily="34" charset="0"/>
              </a:rPr>
              <a:t>    OUT_1 = </a:t>
            </a:r>
            <a:r>
              <a:rPr lang="en-US" sz="1050" dirty="0" err="1" smtClean="0">
                <a:solidFill>
                  <a:srgbClr val="002060"/>
                </a:solidFill>
                <a:latin typeface="Eras Demi ITC" pitchFamily="34" charset="0"/>
              </a:rPr>
              <a:t>cap.Index</a:t>
            </a:r>
            <a:r>
              <a:rPr lang="en-US" sz="1050" dirty="0" smtClean="0">
                <a:solidFill>
                  <a:srgbClr val="002060"/>
                </a:solidFill>
                <a:latin typeface="Eras Demi ITC" pitchFamily="34" charset="0"/>
              </a:rPr>
              <a:t>;</a:t>
            </a:r>
            <a:endParaRPr lang="en-US" sz="1200" dirty="0" smtClean="0">
              <a:solidFill>
                <a:srgbClr val="002060"/>
              </a:solidFill>
              <a:latin typeface="Eras Demi ITC" pitchFamily="34" charset="0"/>
            </a:endParaRPr>
          </a:p>
          <a:p>
            <a:pPr defTabSz="1096963" fontAlgn="base">
              <a:spcBef>
                <a:spcPct val="0"/>
              </a:spcBef>
              <a:spcAft>
                <a:spcPct val="0"/>
              </a:spcAft>
            </a:pPr>
            <a:r>
              <a:rPr lang="en-US" sz="1050" dirty="0" smtClean="0">
                <a:solidFill>
                  <a:srgbClr val="002060"/>
                </a:solidFill>
                <a:latin typeface="Eras Demi ITC" pitchFamily="34" charset="0"/>
              </a:rPr>
              <a:t> }</a:t>
            </a:r>
          </a:p>
        </p:txBody>
      </p:sp>
      <p:sp>
        <p:nvSpPr>
          <p:cNvPr id="40" name="Rounded Rectangle 39"/>
          <p:cNvSpPr/>
          <p:nvPr/>
        </p:nvSpPr>
        <p:spPr bwMode="auto">
          <a:xfrm>
            <a:off x="4619623" y="5048250"/>
            <a:ext cx="4171951" cy="1304925"/>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200" i="1" dirty="0" smtClean="0">
                <a:solidFill>
                  <a:srgbClr val="002060"/>
                </a:solidFill>
              </a:rPr>
              <a:t>Seed unit test</a:t>
            </a:r>
          </a:p>
          <a:p>
            <a:pPr defTabSz="1096963" fontAlgn="base">
              <a:spcBef>
                <a:spcPct val="0"/>
              </a:spcBef>
              <a:spcAft>
                <a:spcPct val="0"/>
              </a:spcAft>
            </a:pPr>
            <a:endParaRPr lang="en-US" sz="1200" dirty="0" smtClean="0">
              <a:solidFill>
                <a:srgbClr val="002060"/>
              </a:solidFill>
            </a:endParaRPr>
          </a:p>
          <a:p>
            <a:r>
              <a:rPr lang="en-US" sz="1050" dirty="0" smtClean="0">
                <a:solidFill>
                  <a:srgbClr val="7030A0"/>
                </a:solidFill>
                <a:latin typeface="Eras Demi ITC" pitchFamily="34" charset="0"/>
              </a:rPr>
              <a:t>public static void </a:t>
            </a:r>
            <a:r>
              <a:rPr lang="en-US" sz="1050" dirty="0" smtClean="0">
                <a:latin typeface="Eras Demi ITC" pitchFamily="34" charset="0"/>
              </a:rPr>
              <a:t>T_1()</a:t>
            </a:r>
          </a:p>
          <a:p>
            <a:r>
              <a:rPr lang="en-US" sz="1050" dirty="0" smtClean="0">
                <a:latin typeface="Eras Demi ITC" pitchFamily="34" charset="0"/>
              </a:rPr>
              <a:t> {</a:t>
            </a:r>
          </a:p>
          <a:p>
            <a:r>
              <a:rPr lang="en-US" sz="1050" dirty="0" smtClean="0">
                <a:latin typeface="Eras Demi ITC" pitchFamily="34" charset="0"/>
              </a:rPr>
              <a:t>     </a:t>
            </a:r>
            <a:r>
              <a:rPr lang="en-US" sz="1050" dirty="0" err="1" smtClean="0">
                <a:solidFill>
                  <a:srgbClr val="7030A0"/>
                </a:solidFill>
                <a:latin typeface="Eras Demi ITC" pitchFamily="34" charset="0"/>
              </a:rPr>
              <a:t>int</a:t>
            </a:r>
            <a:r>
              <a:rPr lang="en-US" sz="1050" dirty="0" smtClean="0">
                <a:latin typeface="Eras Demi ITC" pitchFamily="34" charset="0"/>
              </a:rPr>
              <a:t> index;</a:t>
            </a:r>
          </a:p>
          <a:p>
            <a:r>
              <a:rPr lang="es-ES" sz="1050" dirty="0" smtClean="0">
                <a:latin typeface="Eras Demi ITC" pitchFamily="34" charset="0"/>
              </a:rPr>
              <a:t>     F_1(</a:t>
            </a:r>
            <a:r>
              <a:rPr lang="en-US" sz="1050" dirty="0" smtClean="0">
                <a:solidFill>
                  <a:srgbClr val="002060"/>
                </a:solidFill>
                <a:latin typeface="Eras Demi ITC" pitchFamily="34" charset="0"/>
              </a:rPr>
              <a:t>“&lt;%@ Page..\u000a”</a:t>
            </a:r>
            <a:r>
              <a:rPr lang="es-ES" sz="1050" dirty="0" smtClean="0">
                <a:latin typeface="Eras Demi ITC" pitchFamily="34" charset="0"/>
              </a:rPr>
              <a:t>, 108, </a:t>
            </a:r>
            <a:r>
              <a:rPr lang="es-ES" sz="1050" dirty="0" err="1" smtClean="0">
                <a:solidFill>
                  <a:srgbClr val="7030A0"/>
                </a:solidFill>
                <a:latin typeface="Eras Demi ITC" pitchFamily="34" charset="0"/>
              </a:rPr>
              <a:t>out</a:t>
            </a:r>
            <a:r>
              <a:rPr lang="es-ES" sz="1050" dirty="0" smtClean="0">
                <a:latin typeface="Eras Demi ITC" pitchFamily="34" charset="0"/>
              </a:rPr>
              <a:t> </a:t>
            </a:r>
            <a:r>
              <a:rPr lang="es-ES" sz="1050" dirty="0" err="1" smtClean="0">
                <a:latin typeface="Eras Demi ITC" pitchFamily="34" charset="0"/>
              </a:rPr>
              <a:t>index</a:t>
            </a:r>
            <a:r>
              <a:rPr lang="es-ES" sz="1050" dirty="0" smtClean="0">
                <a:latin typeface="Eras Demi ITC" pitchFamily="34" charset="0"/>
              </a:rPr>
              <a:t>);</a:t>
            </a:r>
            <a:r>
              <a:rPr lang="en-US" sz="1050" dirty="0" smtClean="0">
                <a:latin typeface="Eras Demi ITC" pitchFamily="34" charset="0"/>
              </a:rPr>
              <a:t>     </a:t>
            </a:r>
          </a:p>
          <a:p>
            <a:r>
              <a:rPr lang="en-US" sz="1050" dirty="0" smtClean="0">
                <a:latin typeface="Eras Demi ITC" pitchFamily="34" charset="0"/>
              </a:rPr>
              <a:t> }</a:t>
            </a:r>
            <a:endParaRPr lang="en-US" sz="1050" dirty="0" smtClean="0">
              <a:solidFill>
                <a:srgbClr val="002060"/>
              </a:solidFill>
              <a:latin typeface="Eras Demi ITC" pitchFamily="34" charset="0"/>
            </a:endParaRPr>
          </a:p>
        </p:txBody>
      </p:sp>
      <p:sp>
        <p:nvSpPr>
          <p:cNvPr id="41" name="Curved Right Arrow 40"/>
          <p:cNvSpPr/>
          <p:nvPr/>
        </p:nvSpPr>
        <p:spPr bwMode="auto">
          <a:xfrm>
            <a:off x="4381499" y="2257425"/>
            <a:ext cx="219075" cy="1704975"/>
          </a:xfrm>
          <a:prstGeom prst="curv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2" name="Curved Left Arrow 41"/>
          <p:cNvSpPr/>
          <p:nvPr/>
        </p:nvSpPr>
        <p:spPr bwMode="auto">
          <a:xfrm>
            <a:off x="8820149" y="2295525"/>
            <a:ext cx="238126" cy="3514725"/>
          </a:xfrm>
          <a:prstGeom prst="curvedLef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1" name="Rounded Rectangle 30"/>
          <p:cNvSpPr/>
          <p:nvPr/>
        </p:nvSpPr>
        <p:spPr bwMode="auto">
          <a:xfrm>
            <a:off x="7239000" y="923925"/>
            <a:ext cx="1781175" cy="390525"/>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Developed by .NET CLR Team</a:t>
            </a:r>
          </a:p>
        </p:txBody>
      </p:sp>
      <p:sp>
        <p:nvSpPr>
          <p:cNvPr id="34" name="Rounded Rectangle 33"/>
          <p:cNvSpPr/>
          <p:nvPr/>
        </p:nvSpPr>
        <p:spPr bwMode="auto">
          <a:xfrm>
            <a:off x="4305300" y="3038475"/>
            <a:ext cx="4724400" cy="3562350"/>
          </a:xfrm>
          <a:prstGeom prst="roundRect">
            <a:avLst/>
          </a:prstGeom>
          <a:noFill/>
          <a:ln>
            <a:solidFill>
              <a:schemeClr val="bg2"/>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5" name="Rounded Rectangle 34"/>
          <p:cNvSpPr/>
          <p:nvPr/>
        </p:nvSpPr>
        <p:spPr bwMode="auto">
          <a:xfrm>
            <a:off x="7600950" y="3552825"/>
            <a:ext cx="1076325" cy="285750"/>
          </a:xfrm>
          <a:prstGeom prst="roundRect">
            <a:avLst/>
          </a:prstGeom>
          <a:noFill/>
          <a:ln>
            <a:solidFill>
              <a:srgbClr val="FF0000">
                <a:alpha val="91000"/>
              </a:srgb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blinds(horizontal)">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1"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linds(horizontal)">
                                      <p:cBhvr>
                                        <p:cTn id="61" dur="500"/>
                                        <p:tgtEl>
                                          <p:spTgt spid="38"/>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blinds(horizontal)">
                                      <p:cBhvr>
                                        <p:cTn id="68" dur="500"/>
                                        <p:tgtEl>
                                          <p:spTgt spid="41"/>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blinds(horizontal)">
                                      <p:cBhvr>
                                        <p:cTn id="71" dur="500"/>
                                        <p:tgtEl>
                                          <p:spTgt spid="34"/>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3" presetClass="entr" presetSubtype="10" fill="hold" grpId="1"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blinds(horizontal)">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blinds(horizontal)">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blinds(horizontal)">
                                      <p:cBhvr>
                                        <p:cTn id="91" dur="500"/>
                                        <p:tgtEl>
                                          <p:spTgt spid="42"/>
                                        </p:tgtEl>
                                      </p:cBhvr>
                                    </p:animEffect>
                                  </p:childTnLst>
                                </p:cTn>
                              </p:par>
                              <p:par>
                                <p:cTn id="92" presetID="3" presetClass="entr" presetSubtype="10" fill="hold" grpId="1"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blinds(horizontal)">
                                      <p:cBhvr>
                                        <p:cTn id="94" dur="500"/>
                                        <p:tgtEl>
                                          <p:spTgt spid="40"/>
                                        </p:tgtEl>
                                      </p:cBhvr>
                                    </p:animEffec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P spid="16" grpId="0" animBg="1"/>
      <p:bldP spid="17"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p:bldP spid="38" grpId="0" animBg="1"/>
      <p:bldP spid="38" grpId="1" animBg="1"/>
      <p:bldP spid="39" grpId="0" animBg="1"/>
      <p:bldP spid="39" grpId="1" animBg="1"/>
      <p:bldP spid="40" grpId="0" animBg="1"/>
      <p:bldP spid="40" grpId="1" animBg="1"/>
      <p:bldP spid="41" grpId="0" animBg="1"/>
      <p:bldP spid="42" grpId="0" animBg="1"/>
      <p:bldP spid="34" grpId="0"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Capture: Why Seed Unit Tests?</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17" name="Rounded Rectangle 16"/>
          <p:cNvSpPr/>
          <p:nvPr/>
        </p:nvSpPr>
        <p:spPr bwMode="auto">
          <a:xfrm>
            <a:off x="485775" y="2019318"/>
            <a:ext cx="3667125" cy="20192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endParaRPr lang="en-US" sz="1600" dirty="0" smtClean="0">
              <a:solidFill>
                <a:schemeClr val="bg1"/>
              </a:solidFill>
              <a:latin typeface="Lucida Console" pitchFamily="49" charset="0"/>
            </a:endParaRPr>
          </a:p>
          <a:p>
            <a:r>
              <a:rPr lang="en-US" sz="1600" dirty="0" smtClean="0">
                <a:solidFill>
                  <a:schemeClr val="bg1"/>
                </a:solidFill>
                <a:latin typeface="Lucida Console" pitchFamily="49" charset="0"/>
              </a:rPr>
              <a:t>void </a:t>
            </a:r>
            <a:r>
              <a:rPr lang="en-US" sz="1600" dirty="0" err="1" smtClean="0">
                <a:solidFill>
                  <a:schemeClr val="bg1"/>
                </a:solidFill>
                <a:latin typeface="Lucida Console" pitchFamily="49" charset="0"/>
              </a:rPr>
              <a:t>CoverMe</a:t>
            </a:r>
            <a:r>
              <a:rPr lang="en-US" sz="1600" dirty="0" smtClean="0">
                <a:solidFill>
                  <a:schemeClr val="bg1"/>
                </a:solidFill>
                <a:latin typeface="Lucida Console" pitchFamily="49" charset="0"/>
              </a:rPr>
              <a:t>(</a:t>
            </a:r>
            <a:r>
              <a:rPr lang="en-US" sz="1600" dirty="0" err="1" smtClean="0">
                <a:solidFill>
                  <a:schemeClr val="bg1"/>
                </a:solidFill>
                <a:latin typeface="Lucida Console" pitchFamily="49" charset="0"/>
              </a:rPr>
              <a:t>int</a:t>
            </a:r>
            <a:r>
              <a:rPr lang="en-US" sz="1600" dirty="0" smtClean="0">
                <a:solidFill>
                  <a:schemeClr val="bg1"/>
                </a:solidFill>
                <a:latin typeface="Lucida Console" pitchFamily="49" charset="0"/>
              </a:rPr>
              <a:t>[] a)</a:t>
            </a:r>
          </a:p>
          <a:p>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  if (a == null) return;</a:t>
            </a:r>
          </a:p>
          <a:p>
            <a:r>
              <a:rPr lang="en-US" sz="1600" dirty="0" smtClean="0">
                <a:solidFill>
                  <a:schemeClr val="bg1"/>
                </a:solidFill>
                <a:latin typeface="Lucida Console" pitchFamily="49" charset="0"/>
              </a:rPr>
              <a:t>  if (</a:t>
            </a:r>
            <a:r>
              <a:rPr lang="en-US" sz="1600" dirty="0" err="1" smtClean="0">
                <a:solidFill>
                  <a:schemeClr val="bg1"/>
                </a:solidFill>
                <a:latin typeface="Lucida Console" pitchFamily="49" charset="0"/>
              </a:rPr>
              <a:t>a.Length</a:t>
            </a:r>
            <a:r>
              <a:rPr lang="en-US" sz="1600" dirty="0" smtClean="0">
                <a:solidFill>
                  <a:schemeClr val="bg1"/>
                </a:solidFill>
                <a:latin typeface="Lucida Console" pitchFamily="49" charset="0"/>
              </a:rPr>
              <a:t> &gt; 0)</a:t>
            </a:r>
          </a:p>
          <a:p>
            <a:r>
              <a:rPr lang="en-US" sz="1600" dirty="0" smtClean="0">
                <a:solidFill>
                  <a:schemeClr val="bg1"/>
                </a:solidFill>
                <a:latin typeface="Lucida Console" pitchFamily="49" charset="0"/>
              </a:rPr>
              <a:t>    if (a[0] == </a:t>
            </a:r>
            <a:r>
              <a:rPr lang="en-US" sz="1600" spc="-150" dirty="0" smtClean="0">
                <a:solidFill>
                  <a:schemeClr val="bg1"/>
                </a:solidFill>
                <a:latin typeface="Lucida Console" pitchFamily="49" charset="0"/>
              </a:rPr>
              <a:t>1234567890</a:t>
            </a:r>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      </a:t>
            </a:r>
            <a:r>
              <a:rPr lang="en-US" sz="1600" spc="-300" dirty="0" smtClean="0">
                <a:solidFill>
                  <a:schemeClr val="bg1"/>
                </a:solidFill>
                <a:latin typeface="Lucida Console" pitchFamily="49" charset="0"/>
              </a:rPr>
              <a:t>throw new Exception("bug");</a:t>
            </a:r>
          </a:p>
          <a:p>
            <a:r>
              <a:rPr lang="en-US" sz="1600" dirty="0" smtClean="0">
                <a:solidFill>
                  <a:schemeClr val="bg1"/>
                </a:solidFill>
                <a:latin typeface="Lucida Console" pitchFamily="49" charset="0"/>
              </a:rPr>
              <a:t>}</a:t>
            </a: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Oval 18"/>
          <p:cNvSpPr/>
          <p:nvPr/>
        </p:nvSpPr>
        <p:spPr bwMode="auto">
          <a:xfrm>
            <a:off x="6457958" y="4414836"/>
            <a:ext cx="1357312"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a==null</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Oval 19"/>
          <p:cNvSpPr/>
          <p:nvPr/>
        </p:nvSpPr>
        <p:spPr bwMode="auto">
          <a:xfrm>
            <a:off x="5100657" y="5110159"/>
            <a:ext cx="180974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err="1" smtClean="0">
                <a:solidFill>
                  <a:schemeClr val="bg1"/>
                </a:solidFill>
                <a:latin typeface="Lucida Console" pitchFamily="49" charset="0"/>
              </a:rPr>
              <a:t>a.Length</a:t>
            </a:r>
            <a:r>
              <a:rPr lang="en-US" sz="1600" spc="-150" dirty="0" smtClean="0">
                <a:solidFill>
                  <a:schemeClr val="bg1"/>
                </a:solidFill>
                <a:latin typeface="Lucida Console" pitchFamily="49" charset="0"/>
              </a:rPr>
              <a:t>&gt;0</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Oval 20"/>
          <p:cNvSpPr/>
          <p:nvPr/>
        </p:nvSpPr>
        <p:spPr bwMode="auto">
          <a:xfrm>
            <a:off x="6491289" y="5819775"/>
            <a:ext cx="182402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a[0]==123…</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Lucida Console" pitchFamily="49" charset="0"/>
            </a:endParaRPr>
          </a:p>
        </p:txBody>
      </p:sp>
      <p:cxnSp>
        <p:nvCxnSpPr>
          <p:cNvPr id="22" name="Straight Arrow Connector 21"/>
          <p:cNvCxnSpPr>
            <a:stCxn id="19" idx="3"/>
            <a:endCxn id="20" idx="0"/>
          </p:cNvCxnSpPr>
          <p:nvPr/>
        </p:nvCxnSpPr>
        <p:spPr>
          <a:xfrm rot="5400000">
            <a:off x="6245667" y="4699093"/>
            <a:ext cx="170931" cy="651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5"/>
            <a:endCxn id="21" idx="0"/>
          </p:cNvCxnSpPr>
          <p:nvPr/>
        </p:nvCxnSpPr>
        <p:spPr>
          <a:xfrm rot="16200000" flipH="1">
            <a:off x="6931727" y="5348198"/>
            <a:ext cx="185224" cy="7579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5"/>
          </p:cNvCxnSpPr>
          <p:nvPr/>
        </p:nvCxnSpPr>
        <p:spPr>
          <a:xfrm rot="16200000" flipH="1">
            <a:off x="8310612" y="6081750"/>
            <a:ext cx="213797" cy="7386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326739" y="6158983"/>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26" name="Rectangle 25"/>
          <p:cNvSpPr/>
          <p:nvPr/>
        </p:nvSpPr>
        <p:spPr>
          <a:xfrm>
            <a:off x="6936086" y="5382695"/>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27" name="Rectangle 26"/>
          <p:cNvSpPr/>
          <p:nvPr/>
        </p:nvSpPr>
        <p:spPr>
          <a:xfrm>
            <a:off x="5002514" y="5630344"/>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28" name="Rectangle 27"/>
          <p:cNvSpPr/>
          <p:nvPr/>
        </p:nvSpPr>
        <p:spPr>
          <a:xfrm>
            <a:off x="7855251" y="4715945"/>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29" name="Rectangle 28"/>
          <p:cNvSpPr/>
          <p:nvPr/>
        </p:nvSpPr>
        <p:spPr>
          <a:xfrm>
            <a:off x="6126464" y="6158983"/>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30" name="Rectangle 29"/>
          <p:cNvSpPr/>
          <p:nvPr/>
        </p:nvSpPr>
        <p:spPr>
          <a:xfrm>
            <a:off x="6164564" y="4725470"/>
            <a:ext cx="285655" cy="369332"/>
          </a:xfrm>
          <a:prstGeom prst="rect">
            <a:avLst/>
          </a:prstGeom>
        </p:spPr>
        <p:txBody>
          <a:bodyPr wrap="none">
            <a:spAutoFit/>
          </a:bodyPr>
          <a:lstStyle/>
          <a:p>
            <a:pPr algn="ctr" defTabSz="1096963" fontAlgn="base">
              <a:spcBef>
                <a:spcPct val="0"/>
              </a:spcBef>
              <a:spcAft>
                <a:spcPct val="0"/>
              </a:spcAft>
            </a:pPr>
            <a:r>
              <a:rPr lang="en-US" spc="-30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cxnSp>
        <p:nvCxnSpPr>
          <p:cNvPr id="31" name="Straight Arrow Connector 30"/>
          <p:cNvCxnSpPr>
            <a:stCxn id="20" idx="3"/>
          </p:cNvCxnSpPr>
          <p:nvPr/>
        </p:nvCxnSpPr>
        <p:spPr>
          <a:xfrm rot="5400000">
            <a:off x="4969113" y="5423197"/>
            <a:ext cx="185222" cy="6079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p:cNvCxnSpPr>
          <p:nvPr/>
        </p:nvCxnSpPr>
        <p:spPr>
          <a:xfrm rot="5400000">
            <a:off x="6348895" y="6124630"/>
            <a:ext cx="189980" cy="6290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8401068" y="5086347"/>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4" name="Oval 33"/>
          <p:cNvSpPr/>
          <p:nvPr/>
        </p:nvSpPr>
        <p:spPr bwMode="auto">
          <a:xfrm>
            <a:off x="4500562" y="5795963"/>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5" name="Oval 34"/>
          <p:cNvSpPr/>
          <p:nvPr/>
        </p:nvSpPr>
        <p:spPr bwMode="auto">
          <a:xfrm>
            <a:off x="5876926" y="6462716"/>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36" name="Oval 35"/>
          <p:cNvSpPr/>
          <p:nvPr/>
        </p:nvSpPr>
        <p:spPr bwMode="auto">
          <a:xfrm>
            <a:off x="8801102" y="6486521"/>
            <a:ext cx="271462" cy="2286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37" name="Straight Arrow Connector 36"/>
          <p:cNvCxnSpPr>
            <a:stCxn id="19" idx="5"/>
          </p:cNvCxnSpPr>
          <p:nvPr/>
        </p:nvCxnSpPr>
        <p:spPr>
          <a:xfrm rot="16200000" flipH="1">
            <a:off x="7892356" y="4663368"/>
            <a:ext cx="213798" cy="7655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bwMode="auto">
          <a:xfrm>
            <a:off x="4848225" y="1990725"/>
            <a:ext cx="3667125" cy="20955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endParaRPr lang="en-US" sz="1600" dirty="0" smtClean="0">
              <a:solidFill>
                <a:schemeClr val="bg1"/>
              </a:solidFill>
              <a:latin typeface="Lucida Console" pitchFamily="49" charset="0"/>
            </a:endParaRPr>
          </a:p>
          <a:p>
            <a:endParaRPr lang="en-US" sz="1600" dirty="0" smtClean="0">
              <a:solidFill>
                <a:schemeClr val="bg1"/>
              </a:solidFill>
              <a:latin typeface="Lucida Console" pitchFamily="49" charset="0"/>
            </a:endParaRPr>
          </a:p>
          <a:p>
            <a:r>
              <a:rPr lang="en-US" sz="1600" dirty="0" smtClean="0">
                <a:solidFill>
                  <a:schemeClr val="bg1"/>
                </a:solidFill>
                <a:latin typeface="Lucida Console" pitchFamily="49" charset="0"/>
              </a:rPr>
              <a:t>void unittest1()</a:t>
            </a:r>
          </a:p>
          <a:p>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CoverMe</a:t>
            </a:r>
            <a:r>
              <a:rPr lang="en-US" sz="1600" dirty="0" smtClean="0">
                <a:solidFill>
                  <a:schemeClr val="bg1"/>
                </a:solidFill>
                <a:latin typeface="Lucida Console" pitchFamily="49" charset="0"/>
              </a:rPr>
              <a:t>(new </a:t>
            </a:r>
            <a:r>
              <a:rPr lang="en-US" sz="1600" dirty="0" err="1" smtClean="0">
                <a:solidFill>
                  <a:schemeClr val="bg1"/>
                </a:solidFill>
                <a:latin typeface="Lucida Console" pitchFamily="49" charset="0"/>
              </a:rPr>
              <a:t>int</a:t>
            </a:r>
            <a:r>
              <a:rPr lang="en-US" sz="1600" dirty="0" smtClean="0">
                <a:solidFill>
                  <a:schemeClr val="bg1"/>
                </a:solidFill>
                <a:latin typeface="Lucida Console" pitchFamily="49" charset="0"/>
              </a:rPr>
              <a:t>[] {20});</a:t>
            </a:r>
          </a:p>
          <a:p>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void unittest2()</a:t>
            </a:r>
          </a:p>
          <a:p>
            <a:r>
              <a:rPr lang="en-US" sz="1600" dirty="0" smtClean="0">
                <a:solidFill>
                  <a:schemeClr val="bg1"/>
                </a:solidFill>
                <a:latin typeface="Lucida Console" pitchFamily="49" charset="0"/>
              </a:rPr>
              <a:t>{</a:t>
            </a:r>
          </a:p>
          <a:p>
            <a:r>
              <a:rPr lang="en-US" sz="1600" dirty="0" smtClean="0">
                <a:solidFill>
                  <a:schemeClr val="bg1"/>
                </a:solidFill>
                <a:latin typeface="Lucida Console" pitchFamily="49" charset="0"/>
              </a:rPr>
              <a:t>  </a:t>
            </a:r>
            <a:r>
              <a:rPr lang="en-US" sz="1600" dirty="0" err="1" smtClean="0">
                <a:solidFill>
                  <a:schemeClr val="bg1"/>
                </a:solidFill>
                <a:latin typeface="Lucida Console" pitchFamily="49" charset="0"/>
              </a:rPr>
              <a:t>CoverMe</a:t>
            </a:r>
            <a:r>
              <a:rPr lang="en-US" sz="1600" dirty="0" smtClean="0">
                <a:solidFill>
                  <a:schemeClr val="bg1"/>
                </a:solidFill>
                <a:latin typeface="Lucida Console" pitchFamily="49" charset="0"/>
              </a:rPr>
              <a:t>(new </a:t>
            </a:r>
            <a:r>
              <a:rPr lang="en-US" sz="1600" dirty="0" err="1" smtClean="0">
                <a:solidFill>
                  <a:schemeClr val="bg1"/>
                </a:solidFill>
                <a:latin typeface="Lucida Console" pitchFamily="49" charset="0"/>
              </a:rPr>
              <a:t>int</a:t>
            </a:r>
            <a:r>
              <a:rPr lang="en-US" sz="1600" dirty="0" smtClean="0">
                <a:solidFill>
                  <a:schemeClr val="bg1"/>
                </a:solidFill>
                <a:latin typeface="Lucida Console" pitchFamily="49" charset="0"/>
              </a:rPr>
              <a:t>[] {});</a:t>
            </a:r>
          </a:p>
          <a:p>
            <a:r>
              <a:rPr lang="en-US" sz="1600" dirty="0" smtClean="0">
                <a:solidFill>
                  <a:schemeClr val="bg1"/>
                </a:solidFill>
                <a:latin typeface="Lucida Console" pitchFamily="49" charset="0"/>
              </a:rPr>
              <a:t>}</a:t>
            </a:r>
          </a:p>
          <a:p>
            <a:endParaRPr lang="en-US" sz="1600" dirty="0" smtClean="0">
              <a:solidFill>
                <a:schemeClr val="bg1"/>
              </a:solidFill>
              <a:latin typeface="Lucida Console" pitchFamily="49"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3" name="TextBox 42"/>
          <p:cNvSpPr txBox="1"/>
          <p:nvPr/>
        </p:nvSpPr>
        <p:spPr>
          <a:xfrm>
            <a:off x="1085850" y="1733550"/>
            <a:ext cx="2352675" cy="369332"/>
          </a:xfrm>
          <a:prstGeom prst="rect">
            <a:avLst/>
          </a:prstGeom>
          <a:noFill/>
        </p:spPr>
        <p:txBody>
          <a:bodyPr wrap="square" rtlCol="0">
            <a:spAutoFit/>
          </a:bodyPr>
          <a:lstStyle/>
          <a:p>
            <a:pPr algn="ctr"/>
            <a:r>
              <a:rPr lang="en-US" dirty="0" smtClean="0">
                <a:solidFill>
                  <a:schemeClr val="bg1"/>
                </a:solidFill>
              </a:rPr>
              <a:t>PUT</a:t>
            </a:r>
          </a:p>
        </p:txBody>
      </p:sp>
      <p:sp>
        <p:nvSpPr>
          <p:cNvPr id="44" name="TextBox 43"/>
          <p:cNvSpPr txBox="1"/>
          <p:nvPr/>
        </p:nvSpPr>
        <p:spPr>
          <a:xfrm>
            <a:off x="5562600" y="1695450"/>
            <a:ext cx="2352675" cy="369332"/>
          </a:xfrm>
          <a:prstGeom prst="rect">
            <a:avLst/>
          </a:prstGeom>
          <a:noFill/>
        </p:spPr>
        <p:txBody>
          <a:bodyPr wrap="square" rtlCol="0">
            <a:spAutoFit/>
          </a:bodyPr>
          <a:lstStyle/>
          <a:p>
            <a:pPr algn="ctr"/>
            <a:r>
              <a:rPr lang="en-US" dirty="0" smtClean="0">
                <a:solidFill>
                  <a:schemeClr val="bg1"/>
                </a:solidFill>
              </a:rPr>
              <a:t>Unit tests</a:t>
            </a:r>
          </a:p>
        </p:txBody>
      </p:sp>
      <p:sp>
        <p:nvSpPr>
          <p:cNvPr id="46" name="Oval 45"/>
          <p:cNvSpPr/>
          <p:nvPr/>
        </p:nvSpPr>
        <p:spPr bwMode="auto">
          <a:xfrm>
            <a:off x="1957396" y="4424362"/>
            <a:ext cx="1357312"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a==null</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7" name="Oval 46"/>
          <p:cNvSpPr/>
          <p:nvPr/>
        </p:nvSpPr>
        <p:spPr bwMode="auto">
          <a:xfrm>
            <a:off x="600095" y="5119685"/>
            <a:ext cx="180974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err="1" smtClean="0">
                <a:solidFill>
                  <a:schemeClr val="bg1"/>
                </a:solidFill>
                <a:latin typeface="Lucida Console" pitchFamily="49" charset="0"/>
              </a:rPr>
              <a:t>a.Length</a:t>
            </a:r>
            <a:r>
              <a:rPr lang="en-US" sz="1600" spc="-150" dirty="0" smtClean="0">
                <a:solidFill>
                  <a:schemeClr val="bg1"/>
                </a:solidFill>
                <a:latin typeface="Lucida Console" pitchFamily="49" charset="0"/>
              </a:rPr>
              <a:t>&gt;0</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48" name="Oval 47"/>
          <p:cNvSpPr/>
          <p:nvPr/>
        </p:nvSpPr>
        <p:spPr bwMode="auto">
          <a:xfrm>
            <a:off x="1990727" y="5829301"/>
            <a:ext cx="1824029" cy="6143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1600" spc="-150" dirty="0" smtClean="0">
                <a:solidFill>
                  <a:schemeClr val="bg1"/>
                </a:solidFill>
                <a:latin typeface="Lucida Console" pitchFamily="49" charset="0"/>
              </a:rPr>
              <a:t>a[0]==123…</a:t>
            </a:r>
            <a:endParaRPr kumimoji="0" lang="en-US" sz="1600" b="0" i="0" u="none" strike="noStrike" cap="none" spc="-150" normalizeH="0" baseline="0" dirty="0" smtClean="0">
              <a:solidFill>
                <a:schemeClr val="tx1"/>
              </a:solidFill>
              <a:effectLst>
                <a:outerShdw blurRad="38100" dist="38100" dir="2700000" algn="tl">
                  <a:srgbClr val="000000">
                    <a:alpha val="43137"/>
                  </a:srgbClr>
                </a:outerShdw>
              </a:effectLst>
              <a:latin typeface="Lucida Console" pitchFamily="49" charset="0"/>
            </a:endParaRPr>
          </a:p>
        </p:txBody>
      </p:sp>
      <p:cxnSp>
        <p:nvCxnSpPr>
          <p:cNvPr id="49" name="Straight Arrow Connector 48"/>
          <p:cNvCxnSpPr>
            <a:stCxn id="46" idx="3"/>
            <a:endCxn id="47" idx="0"/>
          </p:cNvCxnSpPr>
          <p:nvPr/>
        </p:nvCxnSpPr>
        <p:spPr>
          <a:xfrm rot="5400000">
            <a:off x="1745105" y="4708619"/>
            <a:ext cx="170931" cy="6512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5"/>
            <a:endCxn id="48" idx="0"/>
          </p:cNvCxnSpPr>
          <p:nvPr/>
        </p:nvCxnSpPr>
        <p:spPr>
          <a:xfrm rot="16200000" flipH="1">
            <a:off x="2431165" y="5357724"/>
            <a:ext cx="185224" cy="7579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5"/>
          </p:cNvCxnSpPr>
          <p:nvPr/>
        </p:nvCxnSpPr>
        <p:spPr>
          <a:xfrm rot="16200000" flipH="1">
            <a:off x="3810050" y="6091276"/>
            <a:ext cx="213797" cy="7386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826177" y="6168509"/>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53" name="Rectangle 52"/>
          <p:cNvSpPr/>
          <p:nvPr/>
        </p:nvSpPr>
        <p:spPr>
          <a:xfrm>
            <a:off x="2435524" y="5392221"/>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54" name="Rectangle 53"/>
          <p:cNvSpPr/>
          <p:nvPr/>
        </p:nvSpPr>
        <p:spPr>
          <a:xfrm>
            <a:off x="359077" y="5430320"/>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55" name="Rectangle 54"/>
          <p:cNvSpPr/>
          <p:nvPr/>
        </p:nvSpPr>
        <p:spPr>
          <a:xfrm>
            <a:off x="3354689" y="4725471"/>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T</a:t>
            </a:r>
            <a:endParaRPr lang="en-US" spc="-300" dirty="0" smtClean="0">
              <a:effectLst>
                <a:outerShdw blurRad="38100" dist="38100" dir="2700000" algn="tl">
                  <a:srgbClr val="000000">
                    <a:alpha val="43137"/>
                  </a:srgbClr>
                </a:outerShdw>
              </a:effectLst>
              <a:latin typeface="Segoe" pitchFamily="34" charset="0"/>
            </a:endParaRPr>
          </a:p>
        </p:txBody>
      </p:sp>
      <p:sp>
        <p:nvSpPr>
          <p:cNvPr id="56" name="Rectangle 55"/>
          <p:cNvSpPr/>
          <p:nvPr/>
        </p:nvSpPr>
        <p:spPr>
          <a:xfrm>
            <a:off x="1625902" y="6168509"/>
            <a:ext cx="285655" cy="369332"/>
          </a:xfrm>
          <a:prstGeom prst="rect">
            <a:avLst/>
          </a:prstGeom>
        </p:spPr>
        <p:txBody>
          <a:bodyPr wrap="none">
            <a:spAutoFit/>
          </a:bodyPr>
          <a:lstStyle/>
          <a:p>
            <a:pPr algn="ctr" defTabSz="1096963" fontAlgn="base">
              <a:spcBef>
                <a:spcPct val="0"/>
              </a:spcBef>
              <a:spcAft>
                <a:spcPct val="0"/>
              </a:spcAft>
            </a:pPr>
            <a:r>
              <a:rPr lang="en-US" spc="-300" dirty="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sp>
        <p:nvSpPr>
          <p:cNvPr id="57" name="Rectangle 56"/>
          <p:cNvSpPr/>
          <p:nvPr/>
        </p:nvSpPr>
        <p:spPr>
          <a:xfrm>
            <a:off x="1664002" y="4734996"/>
            <a:ext cx="285655" cy="369332"/>
          </a:xfrm>
          <a:prstGeom prst="rect">
            <a:avLst/>
          </a:prstGeom>
        </p:spPr>
        <p:txBody>
          <a:bodyPr wrap="none">
            <a:spAutoFit/>
          </a:bodyPr>
          <a:lstStyle/>
          <a:p>
            <a:pPr algn="ctr" defTabSz="1096963" fontAlgn="base">
              <a:spcBef>
                <a:spcPct val="0"/>
              </a:spcBef>
              <a:spcAft>
                <a:spcPct val="0"/>
              </a:spcAft>
            </a:pPr>
            <a:r>
              <a:rPr lang="en-US" spc="-300" smtClean="0">
                <a:solidFill>
                  <a:schemeClr val="bg1"/>
                </a:solidFill>
                <a:latin typeface="Lucida Console" pitchFamily="49" charset="0"/>
              </a:rPr>
              <a:t>F</a:t>
            </a:r>
            <a:endParaRPr lang="en-US" spc="-300" dirty="0" smtClean="0">
              <a:effectLst>
                <a:outerShdw blurRad="38100" dist="38100" dir="2700000" algn="tl">
                  <a:srgbClr val="000000">
                    <a:alpha val="43137"/>
                  </a:srgbClr>
                </a:outerShdw>
              </a:effectLst>
              <a:latin typeface="Segoe" pitchFamily="34" charset="0"/>
            </a:endParaRPr>
          </a:p>
        </p:txBody>
      </p:sp>
      <p:cxnSp>
        <p:nvCxnSpPr>
          <p:cNvPr id="58" name="Straight Arrow Connector 57"/>
          <p:cNvCxnSpPr>
            <a:stCxn id="47" idx="3"/>
            <a:endCxn id="61" idx="7"/>
          </p:cNvCxnSpPr>
          <p:nvPr/>
        </p:nvCxnSpPr>
        <p:spPr>
          <a:xfrm rot="5400000">
            <a:off x="441448" y="5596262"/>
            <a:ext cx="375865" cy="47149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8" idx="3"/>
          </p:cNvCxnSpPr>
          <p:nvPr/>
        </p:nvCxnSpPr>
        <p:spPr>
          <a:xfrm rot="5400000">
            <a:off x="1848333" y="6134156"/>
            <a:ext cx="189980" cy="62905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auto">
          <a:xfrm>
            <a:off x="3900506" y="5095873"/>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1" name="Oval 60"/>
          <p:cNvSpPr/>
          <p:nvPr/>
        </p:nvSpPr>
        <p:spPr bwMode="auto">
          <a:xfrm>
            <a:off x="161925" y="5986464"/>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2" name="Oval 61"/>
          <p:cNvSpPr/>
          <p:nvPr/>
        </p:nvSpPr>
        <p:spPr bwMode="auto">
          <a:xfrm>
            <a:off x="1376364" y="6472242"/>
            <a:ext cx="271462" cy="228600"/>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3" name="Oval 62"/>
          <p:cNvSpPr/>
          <p:nvPr/>
        </p:nvSpPr>
        <p:spPr bwMode="auto">
          <a:xfrm>
            <a:off x="4300540" y="6496047"/>
            <a:ext cx="271462" cy="228600"/>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cxnSp>
        <p:nvCxnSpPr>
          <p:cNvPr id="64" name="Straight Arrow Connector 63"/>
          <p:cNvCxnSpPr>
            <a:stCxn id="46" idx="5"/>
          </p:cNvCxnSpPr>
          <p:nvPr/>
        </p:nvCxnSpPr>
        <p:spPr>
          <a:xfrm rot="16200000" flipH="1">
            <a:off x="3391794" y="4672894"/>
            <a:ext cx="213798" cy="76551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6" name="Right Arrow 65"/>
          <p:cNvSpPr/>
          <p:nvPr/>
        </p:nvSpPr>
        <p:spPr bwMode="auto">
          <a:xfrm>
            <a:off x="4010025" y="4514850"/>
            <a:ext cx="990600" cy="342900"/>
          </a:xfrm>
          <a:prstGeom prst="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5" name="Rounded Rectangle 64"/>
          <p:cNvSpPr/>
          <p:nvPr/>
        </p:nvSpPr>
        <p:spPr bwMode="auto">
          <a:xfrm>
            <a:off x="123825" y="1104900"/>
            <a:ext cx="8829675" cy="523874"/>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buFont typeface="Wingdings"/>
              <a:buChar char="à"/>
            </a:pPr>
            <a:r>
              <a:rPr lang="en-US" sz="1600" b="1" dirty="0" smtClean="0">
                <a:solidFill>
                  <a:srgbClr val="002060"/>
                </a:solidFill>
              </a:rPr>
              <a:t>  To exploit new feature in </a:t>
            </a:r>
            <a:r>
              <a:rPr lang="en-US" sz="1600" b="1" dirty="0" err="1" smtClean="0">
                <a:solidFill>
                  <a:srgbClr val="002060"/>
                </a:solidFill>
              </a:rPr>
              <a:t>Pex</a:t>
            </a:r>
            <a:r>
              <a:rPr lang="en-US" sz="1600" b="1" dirty="0" smtClean="0">
                <a:solidFill>
                  <a:srgbClr val="002060"/>
                </a:solidFill>
              </a:rPr>
              <a:t> that uses existing seed unit tests for reducing exploration time </a:t>
            </a:r>
            <a:r>
              <a:rPr lang="en-US" sz="1400" b="1" dirty="0" smtClean="0">
                <a:solidFill>
                  <a:srgbClr val="002060"/>
                </a:solidFill>
              </a:rPr>
              <a:t>[Inspired by “Automated </a:t>
            </a:r>
            <a:r>
              <a:rPr lang="en-US" sz="1400" b="1" dirty="0" err="1" smtClean="0">
                <a:solidFill>
                  <a:srgbClr val="002060"/>
                </a:solidFill>
              </a:rPr>
              <a:t>Whitebox</a:t>
            </a:r>
            <a:r>
              <a:rPr lang="en-US" sz="1400" b="1" dirty="0" smtClean="0">
                <a:solidFill>
                  <a:srgbClr val="002060"/>
                </a:solidFill>
              </a:rPr>
              <a:t> Fuzz Testing” by Godefroid et al. NDSS08]</a:t>
            </a:r>
          </a:p>
          <a:p>
            <a:pPr defTabSz="1096963" fontAlgn="base">
              <a:spcBef>
                <a:spcPct val="0"/>
              </a:spcBef>
              <a:spcAft>
                <a:spcPct val="0"/>
              </a:spcAft>
              <a:buFont typeface="Wingdings"/>
              <a:buChar char="à"/>
            </a:pPr>
            <a:endParaRPr lang="en-US" sz="1400" b="1" dirty="0" smtClean="0">
              <a:solidFill>
                <a:srgbClr val="002060"/>
              </a:solidFill>
            </a:endParaRPr>
          </a:p>
          <a:p>
            <a:pPr defTabSz="1096963" fontAlgn="base">
              <a:spcBef>
                <a:spcPct val="0"/>
              </a:spcBef>
              <a:spcAft>
                <a:spcPct val="0"/>
              </a:spcAft>
            </a:pPr>
            <a:endParaRPr lang="en-US" sz="1600" b="1" dirty="0" smtClean="0">
              <a:solidFill>
                <a:srgbClr val="00206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linds(horizontal)">
                                      <p:cBhvr>
                                        <p:cTn id="10" dur="500"/>
                                        <p:tgtEl>
                                          <p:spTgt spid="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linds(horizontal)">
                                      <p:cBhvr>
                                        <p:cTn id="13" dur="500"/>
                                        <p:tgtEl>
                                          <p:spTgt spid="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blinds(horizontal)">
                                      <p:cBhvr>
                                        <p:cTn id="21" dur="500"/>
                                        <p:tgtEl>
                                          <p:spTgt spid="4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blinds(horizontal)">
                                      <p:cBhvr>
                                        <p:cTn id="24" dur="500"/>
                                        <p:tgtEl>
                                          <p:spTgt spid="4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par>
                                <p:cTn id="28" presetID="3" presetClass="entr" presetSubtype="10"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linds(horizontal)">
                                      <p:cBhvr>
                                        <p:cTn id="30" dur="500"/>
                                        <p:tgtEl>
                                          <p:spTgt spid="49"/>
                                        </p:tgtEl>
                                      </p:cBhvr>
                                    </p:animEffect>
                                  </p:childTnLst>
                                </p:cTn>
                              </p:par>
                              <p:par>
                                <p:cTn id="31" presetID="3" presetClass="entr" presetSubtype="1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blinds(horizontal)">
                                      <p:cBhvr>
                                        <p:cTn id="33" dur="500"/>
                                        <p:tgtEl>
                                          <p:spTgt spid="50"/>
                                        </p:tgtEl>
                                      </p:cBhvr>
                                    </p:animEffect>
                                  </p:childTnLst>
                                </p:cTn>
                              </p:par>
                              <p:par>
                                <p:cTn id="34" presetID="3" presetClass="entr" presetSubtype="1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blinds(horizontal)">
                                      <p:cBhvr>
                                        <p:cTn id="36" dur="500"/>
                                        <p:tgtEl>
                                          <p:spTgt spid="5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linds(horizontal)">
                                      <p:cBhvr>
                                        <p:cTn id="39" dur="500"/>
                                        <p:tgtEl>
                                          <p:spTgt spid="5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blinds(horizontal)">
                                      <p:cBhvr>
                                        <p:cTn id="45" dur="500"/>
                                        <p:tgtEl>
                                          <p:spTgt spid="5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blinds(horizontal)">
                                      <p:cBhvr>
                                        <p:cTn id="48" dur="500"/>
                                        <p:tgtEl>
                                          <p:spTgt spid="55"/>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blinds(horizontal)">
                                      <p:cBhvr>
                                        <p:cTn id="51" dur="500"/>
                                        <p:tgtEl>
                                          <p:spTgt spid="5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blinds(horizontal)">
                                      <p:cBhvr>
                                        <p:cTn id="54" dur="500"/>
                                        <p:tgtEl>
                                          <p:spTgt spid="57"/>
                                        </p:tgtEl>
                                      </p:cBhvr>
                                    </p:animEffect>
                                  </p:childTnLst>
                                </p:cTn>
                              </p:par>
                              <p:par>
                                <p:cTn id="55" presetID="3" presetClass="entr" presetSubtype="1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blinds(horizontal)">
                                      <p:cBhvr>
                                        <p:cTn id="57" dur="500"/>
                                        <p:tgtEl>
                                          <p:spTgt spid="58"/>
                                        </p:tgtEl>
                                      </p:cBhvr>
                                    </p:animEffect>
                                  </p:childTnLst>
                                </p:cTn>
                              </p:par>
                              <p:par>
                                <p:cTn id="58" presetID="3" presetClass="entr" presetSubtype="10" fill="hold"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linds(horizontal)">
                                      <p:cBhvr>
                                        <p:cTn id="60" dur="500"/>
                                        <p:tgtEl>
                                          <p:spTgt spid="5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blinds(horizontal)">
                                      <p:cBhvr>
                                        <p:cTn id="63" dur="500"/>
                                        <p:tgtEl>
                                          <p:spTgt spid="6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blinds(horizontal)">
                                      <p:cBhvr>
                                        <p:cTn id="66" dur="500"/>
                                        <p:tgtEl>
                                          <p:spTgt spid="62"/>
                                        </p:tgtEl>
                                      </p:cBhvr>
                                    </p:animEffect>
                                  </p:childTnLst>
                                </p:cTn>
                              </p:par>
                              <p:par>
                                <p:cTn id="67" presetID="3" presetClass="entr" presetSubtype="1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blinds(horizontal)">
                                      <p:cBhvr>
                                        <p:cTn id="69" dur="500"/>
                                        <p:tgtEl>
                                          <p:spTgt spid="6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blinds(horizontal)">
                                      <p:cBhvr>
                                        <p:cTn id="72" dur="500"/>
                                        <p:tgtEl>
                                          <p:spTgt spid="6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blinds(horizontal)">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blinds(horizontal)">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blinds(horizontal)">
                                      <p:cBhvr>
                                        <p:cTn id="85" dur="500"/>
                                        <p:tgtEl>
                                          <p:spTgt spid="1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blinds(horizontal)">
                                      <p:cBhvr>
                                        <p:cTn id="88" dur="500"/>
                                        <p:tgtEl>
                                          <p:spTgt spid="2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blinds(horizontal)">
                                      <p:cBhvr>
                                        <p:cTn id="91" dur="500"/>
                                        <p:tgtEl>
                                          <p:spTgt spid="21"/>
                                        </p:tgtEl>
                                      </p:cBhvr>
                                    </p:animEffect>
                                  </p:childTnLst>
                                </p:cTn>
                              </p:par>
                              <p:par>
                                <p:cTn id="92" presetID="3" presetClass="entr" presetSubtype="10"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blinds(horizontal)">
                                      <p:cBhvr>
                                        <p:cTn id="94" dur="500"/>
                                        <p:tgtEl>
                                          <p:spTgt spid="22"/>
                                        </p:tgtEl>
                                      </p:cBhvr>
                                    </p:animEffect>
                                  </p:childTnLst>
                                </p:cTn>
                              </p:par>
                              <p:par>
                                <p:cTn id="95" presetID="3" presetClass="entr" presetSubtype="10"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par>
                                <p:cTn id="98" presetID="3" presetClass="entr" presetSubtype="10"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blinds(horizontal)">
                                      <p:cBhvr>
                                        <p:cTn id="100" dur="500"/>
                                        <p:tgtEl>
                                          <p:spTgt spid="24"/>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linds(horizontal)">
                                      <p:cBhvr>
                                        <p:cTn id="103" dur="500"/>
                                        <p:tgtEl>
                                          <p:spTgt spid="2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blinds(horizontal)">
                                      <p:cBhvr>
                                        <p:cTn id="106" dur="500"/>
                                        <p:tgtEl>
                                          <p:spTgt spid="26"/>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blinds(horizontal)">
                                      <p:cBhvr>
                                        <p:cTn id="109" dur="500"/>
                                        <p:tgtEl>
                                          <p:spTgt spid="27"/>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blinds(horizontal)">
                                      <p:cBhvr>
                                        <p:cTn id="112" dur="500"/>
                                        <p:tgtEl>
                                          <p:spTgt spid="2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blinds(horizontal)">
                                      <p:cBhvr>
                                        <p:cTn id="115" dur="500"/>
                                        <p:tgtEl>
                                          <p:spTgt spid="2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30"/>
                                        </p:tgtEl>
                                        <p:attrNameLst>
                                          <p:attrName>style.visibility</p:attrName>
                                        </p:attrNameLst>
                                      </p:cBhvr>
                                      <p:to>
                                        <p:strVal val="visible"/>
                                      </p:to>
                                    </p:set>
                                    <p:animEffect transition="in" filter="blinds(horizontal)">
                                      <p:cBhvr>
                                        <p:cTn id="118" dur="500"/>
                                        <p:tgtEl>
                                          <p:spTgt spid="30"/>
                                        </p:tgtEl>
                                      </p:cBhvr>
                                    </p:animEffect>
                                  </p:childTnLst>
                                </p:cTn>
                              </p:par>
                              <p:par>
                                <p:cTn id="119" presetID="3" presetClass="entr" presetSubtype="10"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blinds(horizontal)">
                                      <p:cBhvr>
                                        <p:cTn id="121" dur="500"/>
                                        <p:tgtEl>
                                          <p:spTgt spid="32"/>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33"/>
                                        </p:tgtEl>
                                        <p:attrNameLst>
                                          <p:attrName>style.visibility</p:attrName>
                                        </p:attrNameLst>
                                      </p:cBhvr>
                                      <p:to>
                                        <p:strVal val="visible"/>
                                      </p:to>
                                    </p:set>
                                    <p:animEffect transition="in" filter="blinds(horizontal)">
                                      <p:cBhvr>
                                        <p:cTn id="124" dur="500"/>
                                        <p:tgtEl>
                                          <p:spTgt spid="33"/>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blinds(horizontal)">
                                      <p:cBhvr>
                                        <p:cTn id="127" dur="500"/>
                                        <p:tgtEl>
                                          <p:spTgt spid="35"/>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blinds(horizontal)">
                                      <p:cBhvr>
                                        <p:cTn id="130" dur="500"/>
                                        <p:tgtEl>
                                          <p:spTgt spid="36"/>
                                        </p:tgtEl>
                                      </p:cBhvr>
                                    </p:animEffect>
                                  </p:childTnLst>
                                </p:cTn>
                              </p:par>
                              <p:par>
                                <p:cTn id="131" presetID="3" presetClass="entr" presetSubtype="10" fill="hold" nodeType="with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blinds(horizontal)">
                                      <p:cBhvr>
                                        <p:cTn id="133" dur="500"/>
                                        <p:tgtEl>
                                          <p:spTgt spid="37"/>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blinds(horizontal)">
                                      <p:cBhvr>
                                        <p:cTn id="136" dur="500"/>
                                        <p:tgtEl>
                                          <p:spTgt spid="34"/>
                                        </p:tgtEl>
                                      </p:cBhvr>
                                    </p:animEffect>
                                  </p:childTnLst>
                                </p:cTn>
                              </p:par>
                              <p:par>
                                <p:cTn id="137" presetID="3" presetClass="entr" presetSubtype="10" fill="hold" nodeType="withEffect">
                                  <p:stCondLst>
                                    <p:cond delay="0"/>
                                  </p:stCondLst>
                                  <p:childTnLst>
                                    <p:set>
                                      <p:cBhvr>
                                        <p:cTn id="138" dur="1" fill="hold">
                                          <p:stCondLst>
                                            <p:cond delay="0"/>
                                          </p:stCondLst>
                                        </p:cTn>
                                        <p:tgtEl>
                                          <p:spTgt spid="31"/>
                                        </p:tgtEl>
                                        <p:attrNameLst>
                                          <p:attrName>style.visibility</p:attrName>
                                        </p:attrNameLst>
                                      </p:cBhvr>
                                      <p:to>
                                        <p:strVal val="visible"/>
                                      </p:to>
                                    </p:set>
                                    <p:animEffect transition="in" filter="blinds(horizontal)">
                                      <p:cBhvr>
                                        <p:cTn id="1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5" grpId="0"/>
      <p:bldP spid="26" grpId="0"/>
      <p:bldP spid="27" grpId="0"/>
      <p:bldP spid="28" grpId="0"/>
      <p:bldP spid="29" grpId="0"/>
      <p:bldP spid="30" grpId="0"/>
      <p:bldP spid="33" grpId="0" animBg="1"/>
      <p:bldP spid="34" grpId="0" animBg="1"/>
      <p:bldP spid="35" grpId="0" animBg="1"/>
      <p:bldP spid="36" grpId="0" animBg="1"/>
      <p:bldP spid="42" grpId="0" animBg="1"/>
      <p:bldP spid="43" grpId="0"/>
      <p:bldP spid="44" grpId="0"/>
      <p:bldP spid="46" grpId="0" animBg="1"/>
      <p:bldP spid="47" grpId="0" animBg="1"/>
      <p:bldP spid="48" grpId="0" animBg="1"/>
      <p:bldP spid="52" grpId="0"/>
      <p:bldP spid="53" grpId="0"/>
      <p:bldP spid="54" grpId="0"/>
      <p:bldP spid="55" grpId="0"/>
      <p:bldP spid="56" grpId="0"/>
      <p:bldP spid="57" grpId="0"/>
      <p:bldP spid="60" grpId="0" animBg="1"/>
      <p:bldP spid="61" grpId="0" animBg="1"/>
      <p:bldP spid="62" grpId="0" animBg="1"/>
      <p:bldP spid="63" grpId="0" animBg="1"/>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val="090F14"/>
              </a:solidFill>
              <a:effectLst/>
              <a:uLnTx/>
              <a:uFillTx/>
              <a:latin typeface="+mj-lt"/>
              <a:ea typeface="+mj-ea"/>
              <a:cs typeface="+mj-cs"/>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ctr"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Capture: </a:t>
            </a:r>
            <a:r>
              <a:rPr lang="en-US" sz="4700" spc="-30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C</a:t>
            </a:r>
            <a:r>
              <a:rPr lang="en-US" sz="4700" spc="-30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omplex</a:t>
            </a:r>
            <a:r>
              <a:rPr lang="en-US" sz="4700" spc="-30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cs typeface="Arial" charset="0"/>
              </a:rPr>
              <a:t> PUT</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
        <p:nvSpPr>
          <p:cNvPr id="31" name="Rounded Rectangle 30"/>
          <p:cNvSpPr/>
          <p:nvPr/>
        </p:nvSpPr>
        <p:spPr bwMode="auto">
          <a:xfrm>
            <a:off x="561976" y="990600"/>
            <a:ext cx="8220074" cy="565785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endParaRPr lang="en-US" sz="1050" dirty="0" smtClean="0">
              <a:solidFill>
                <a:srgbClr val="002060"/>
              </a:solidFill>
              <a:latin typeface="Eras Demi ITC" pitchFamily="34" charset="0"/>
            </a:endParaRPr>
          </a:p>
          <a:p>
            <a:pPr defTabSz="1096963" fontAlgn="base">
              <a:spcBef>
                <a:spcPct val="0"/>
              </a:spcBef>
              <a:spcAft>
                <a:spcPct val="0"/>
              </a:spcAft>
            </a:pPr>
            <a:r>
              <a:rPr lang="en-US" sz="1050" dirty="0" smtClean="0">
                <a:solidFill>
                  <a:srgbClr val="002060"/>
                </a:solidFill>
                <a:latin typeface="Eras Demi ITC" pitchFamily="34" charset="0"/>
              </a:rPr>
              <a:t>public static void F_1(string VAL_1, Formatting VAL_2,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VAL_3, string VAL_4, string VAL_5, </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WhitespaceHandling</a:t>
            </a:r>
            <a:r>
              <a:rPr lang="en-US" sz="1050" dirty="0" smtClean="0">
                <a:solidFill>
                  <a:srgbClr val="002060"/>
                </a:solidFill>
                <a:latin typeface="Eras Demi ITC" pitchFamily="34" charset="0"/>
              </a:rPr>
              <a:t> VAL_6, string VAL_7, string VAL_8, string VAL_9, string VAL_10, </a:t>
            </a:r>
            <a:r>
              <a:rPr lang="en-US" sz="1050" dirty="0" err="1" smtClean="0">
                <a:solidFill>
                  <a:srgbClr val="002060"/>
                </a:solidFill>
                <a:latin typeface="Eras Demi ITC" pitchFamily="34" charset="0"/>
              </a:rPr>
              <a:t>bool</a:t>
            </a:r>
            <a:r>
              <a:rPr lang="en-US" sz="1050" dirty="0" smtClean="0">
                <a:solidFill>
                  <a:srgbClr val="002060"/>
                </a:solidFill>
                <a:latin typeface="Eras Demi ITC" pitchFamily="34" charset="0"/>
              </a:rPr>
              <a:t> VAL_11)</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Encoding Enc = UTF8;</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XmlWriter</a:t>
            </a:r>
            <a:r>
              <a:rPr lang="en-US" sz="1050" dirty="0" smtClean="0">
                <a:solidFill>
                  <a:srgbClr val="002060"/>
                </a:solidFill>
                <a:latin typeface="Eras Demi ITC" pitchFamily="34" charset="0"/>
              </a:rPr>
              <a:t> writer = (</a:t>
            </a:r>
            <a:r>
              <a:rPr lang="en-US" sz="1050" dirty="0" err="1" smtClean="0">
                <a:solidFill>
                  <a:srgbClr val="002060"/>
                </a:solidFill>
                <a:latin typeface="Eras Demi ITC" pitchFamily="34" charset="0"/>
              </a:rPr>
              <a:t>XmlWriter</a:t>
            </a:r>
            <a:r>
              <a:rPr lang="en-US" sz="1050" dirty="0" smtClean="0">
                <a:solidFill>
                  <a:srgbClr val="002060"/>
                </a:solidFill>
                <a:latin typeface="Eras Demi ITC" pitchFamily="34" charset="0"/>
              </a:rPr>
              <a:t>)new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(VAL_1,Enc);</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)writer).Formatting = (Formatting)VAL_2;</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)writer).Indentation =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)VAL_3;</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)writer).</a:t>
            </a:r>
            <a:r>
              <a:rPr lang="en-US" sz="1050" dirty="0" err="1" smtClean="0">
                <a:solidFill>
                  <a:srgbClr val="002060"/>
                </a:solidFill>
                <a:latin typeface="Eras Demi ITC" pitchFamily="34" charset="0"/>
              </a:rPr>
              <a:t>WriteStartDocument</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writer.WriteStartElement</a:t>
            </a:r>
            <a:r>
              <a:rPr lang="en-US" sz="1050" dirty="0" smtClean="0">
                <a:solidFill>
                  <a:srgbClr val="002060"/>
                </a:solidFill>
                <a:latin typeface="Eras Demi ITC" pitchFamily="34" charset="0"/>
              </a:rPr>
              <a:t>(VAL_4);</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StringReader</a:t>
            </a:r>
            <a:r>
              <a:rPr lang="en-US" sz="1050" dirty="0" smtClean="0">
                <a:solidFill>
                  <a:srgbClr val="002060"/>
                </a:solidFill>
                <a:latin typeface="Eras Demi ITC" pitchFamily="34" charset="0"/>
              </a:rPr>
              <a:t> reader = new </a:t>
            </a:r>
            <a:r>
              <a:rPr lang="en-US" sz="1050" dirty="0" err="1" smtClean="0">
                <a:solidFill>
                  <a:srgbClr val="002060"/>
                </a:solidFill>
                <a:latin typeface="Eras Demi ITC" pitchFamily="34" charset="0"/>
              </a:rPr>
              <a:t>StringReader</a:t>
            </a:r>
            <a:r>
              <a:rPr lang="en-US" sz="1050" dirty="0" smtClean="0">
                <a:solidFill>
                  <a:srgbClr val="002060"/>
                </a:solidFill>
                <a:latin typeface="Eras Demi ITC" pitchFamily="34" charset="0"/>
              </a:rPr>
              <a:t>(VAL_5);</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XmlTextReader</a:t>
            </a: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xmlreader</a:t>
            </a:r>
            <a:r>
              <a:rPr lang="en-US" sz="1050" dirty="0" smtClean="0">
                <a:solidFill>
                  <a:srgbClr val="002060"/>
                </a:solidFill>
                <a:latin typeface="Eras Demi ITC" pitchFamily="34" charset="0"/>
              </a:rPr>
              <a:t> = new </a:t>
            </a:r>
            <a:r>
              <a:rPr lang="en-US" sz="1050" dirty="0" err="1" smtClean="0">
                <a:solidFill>
                  <a:srgbClr val="002060"/>
                </a:solidFill>
                <a:latin typeface="Eras Demi ITC" pitchFamily="34" charset="0"/>
              </a:rPr>
              <a:t>XmlTextReader</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TextReader</a:t>
            </a:r>
            <a:r>
              <a:rPr lang="en-US" sz="1050" dirty="0" smtClean="0">
                <a:solidFill>
                  <a:srgbClr val="002060"/>
                </a:solidFill>
                <a:latin typeface="Eras Demi ITC" pitchFamily="34" charset="0"/>
              </a:rPr>
              <a:t>)reader);</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xmlreader.WhitespaceHandling</a:t>
            </a:r>
            <a:r>
              <a:rPr lang="en-US" sz="1050" dirty="0" smtClean="0">
                <a:solidFill>
                  <a:srgbClr val="002060"/>
                </a:solidFill>
                <a:latin typeface="Eras Demi ITC" pitchFamily="34" charset="0"/>
              </a:rPr>
              <a:t> = (</a:t>
            </a:r>
            <a:r>
              <a:rPr lang="en-US" sz="1050" dirty="0" err="1" smtClean="0">
                <a:solidFill>
                  <a:srgbClr val="002060"/>
                </a:solidFill>
                <a:latin typeface="Eras Demi ITC" pitchFamily="34" charset="0"/>
              </a:rPr>
              <a:t>WhitespaceHandling</a:t>
            </a:r>
            <a:r>
              <a:rPr lang="en-US" sz="1050" dirty="0" smtClean="0">
                <a:solidFill>
                  <a:srgbClr val="002060"/>
                </a:solidFill>
                <a:latin typeface="Eras Demi ITC" pitchFamily="34" charset="0"/>
              </a:rPr>
              <a:t>)VAL_6;</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bool</a:t>
            </a:r>
            <a:r>
              <a:rPr lang="en-US" sz="1050" dirty="0" smtClean="0">
                <a:solidFill>
                  <a:srgbClr val="002060"/>
                </a:solidFill>
                <a:latin typeface="Eras Demi ITC" pitchFamily="34" charset="0"/>
              </a:rPr>
              <a:t> chunk = </a:t>
            </a:r>
            <a:r>
              <a:rPr lang="en-US" sz="1050" dirty="0" err="1" smtClean="0">
                <a:solidFill>
                  <a:srgbClr val="002060"/>
                </a:solidFill>
                <a:latin typeface="Eras Demi ITC" pitchFamily="34" charset="0"/>
              </a:rPr>
              <a:t>xmlreader.CanReadValueChunk</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XmlNodeType</a:t>
            </a:r>
            <a:r>
              <a:rPr lang="en-US" sz="1050" dirty="0" smtClean="0">
                <a:solidFill>
                  <a:srgbClr val="002060"/>
                </a:solidFill>
                <a:latin typeface="Eras Demi ITC" pitchFamily="34" charset="0"/>
              </a:rPr>
              <a:t> Local_6372024_10 = </a:t>
            </a:r>
            <a:r>
              <a:rPr lang="en-US" sz="1050" dirty="0" err="1" smtClean="0">
                <a:solidFill>
                  <a:srgbClr val="002060"/>
                </a:solidFill>
                <a:latin typeface="Eras Demi ITC" pitchFamily="34" charset="0"/>
              </a:rPr>
              <a:t>xmlreader.NodeType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XmlNodeType</a:t>
            </a:r>
            <a:r>
              <a:rPr lang="en-US" sz="1050" dirty="0" smtClean="0">
                <a:solidFill>
                  <a:srgbClr val="002060"/>
                </a:solidFill>
                <a:latin typeface="Eras Demi ITC" pitchFamily="34" charset="0"/>
              </a:rPr>
              <a:t> Local_6372024_11 = </a:t>
            </a:r>
            <a:r>
              <a:rPr lang="en-US" sz="1050" dirty="0" err="1" smtClean="0">
                <a:solidFill>
                  <a:srgbClr val="002060"/>
                </a:solidFill>
                <a:latin typeface="Eras Demi ITC" pitchFamily="34" charset="0"/>
              </a:rPr>
              <a:t>xmlreader.NodeType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bool</a:t>
            </a:r>
            <a:r>
              <a:rPr lang="en-US" sz="1050" dirty="0" smtClean="0">
                <a:solidFill>
                  <a:srgbClr val="002060"/>
                </a:solidFill>
                <a:latin typeface="Eras Demi ITC" pitchFamily="34" charset="0"/>
              </a:rPr>
              <a:t> Local_6372024_12 = </a:t>
            </a:r>
            <a:r>
              <a:rPr lang="en-US" sz="1050" dirty="0" err="1" smtClean="0">
                <a:solidFill>
                  <a:srgbClr val="002060"/>
                </a:solidFill>
                <a:latin typeface="Eras Demi ITC" pitchFamily="34" charset="0"/>
              </a:rPr>
              <a:t>xmlreader.Read</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Local_6372024_13 = </a:t>
            </a:r>
            <a:r>
              <a:rPr lang="en-US" sz="1050" dirty="0" err="1" smtClean="0">
                <a:solidFill>
                  <a:srgbClr val="002060"/>
                </a:solidFill>
                <a:latin typeface="Eras Demi ITC" pitchFamily="34" charset="0"/>
              </a:rPr>
              <a:t>xmlreader.Depth</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XmlNodeType</a:t>
            </a:r>
            <a:r>
              <a:rPr lang="en-US" sz="1050" dirty="0" smtClean="0">
                <a:solidFill>
                  <a:srgbClr val="002060"/>
                </a:solidFill>
                <a:latin typeface="Eras Demi ITC" pitchFamily="34" charset="0"/>
              </a:rPr>
              <a:t> Local_6372024_14 = </a:t>
            </a:r>
            <a:r>
              <a:rPr lang="en-US" sz="1050" dirty="0" err="1" smtClean="0">
                <a:solidFill>
                  <a:srgbClr val="002060"/>
                </a:solidFill>
                <a:latin typeface="Eras Demi ITC" pitchFamily="34" charset="0"/>
              </a:rPr>
              <a:t>xmlreader.NodeType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string Local_6372024_15 = </a:t>
            </a:r>
            <a:r>
              <a:rPr lang="en-US" sz="1050" dirty="0" err="1" smtClean="0">
                <a:solidFill>
                  <a:srgbClr val="002060"/>
                </a:solidFill>
                <a:latin typeface="Eras Demi ITC" pitchFamily="34" charset="0"/>
              </a:rPr>
              <a:t>xmlreader.Value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)writer).</a:t>
            </a:r>
            <a:r>
              <a:rPr lang="en-US" sz="1050" dirty="0" err="1" smtClean="0">
                <a:solidFill>
                  <a:srgbClr val="002060"/>
                </a:solidFill>
                <a:latin typeface="Eras Demi ITC" pitchFamily="34" charset="0"/>
              </a:rPr>
              <a:t>WriteComment</a:t>
            </a:r>
            <a:r>
              <a:rPr lang="en-US" sz="1050" dirty="0" smtClean="0">
                <a:solidFill>
                  <a:srgbClr val="002060"/>
                </a:solidFill>
                <a:latin typeface="Eras Demi ITC" pitchFamily="34" charset="0"/>
              </a:rPr>
              <a:t>(VAL_7);</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bool</a:t>
            </a:r>
            <a:r>
              <a:rPr lang="en-US" sz="1050" dirty="0" smtClean="0">
                <a:solidFill>
                  <a:srgbClr val="002060"/>
                </a:solidFill>
                <a:latin typeface="Eras Demi ITC" pitchFamily="34" charset="0"/>
              </a:rPr>
              <a:t> Local_6372024_17 = </a:t>
            </a:r>
            <a:r>
              <a:rPr lang="en-US" sz="1050" dirty="0" err="1" smtClean="0">
                <a:solidFill>
                  <a:srgbClr val="002060"/>
                </a:solidFill>
                <a:latin typeface="Eras Demi ITC" pitchFamily="34" charset="0"/>
              </a:rPr>
              <a:t>xmlreader.Read</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int</a:t>
            </a:r>
            <a:r>
              <a:rPr lang="en-US" sz="1050" dirty="0" smtClean="0">
                <a:solidFill>
                  <a:srgbClr val="002060"/>
                </a:solidFill>
                <a:latin typeface="Eras Demi ITC" pitchFamily="34" charset="0"/>
              </a:rPr>
              <a:t> Local_6372024_18 = </a:t>
            </a:r>
            <a:r>
              <a:rPr lang="en-US" sz="1050" dirty="0" err="1" smtClean="0">
                <a:solidFill>
                  <a:srgbClr val="002060"/>
                </a:solidFill>
                <a:latin typeface="Eras Demi ITC" pitchFamily="34" charset="0"/>
              </a:rPr>
              <a:t>xmlreader.Depth</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XmlNodeType</a:t>
            </a:r>
            <a:r>
              <a:rPr lang="en-US" sz="1050" dirty="0" smtClean="0">
                <a:solidFill>
                  <a:srgbClr val="002060"/>
                </a:solidFill>
                <a:latin typeface="Eras Demi ITC" pitchFamily="34" charset="0"/>
              </a:rPr>
              <a:t> Local_6372024_19 = </a:t>
            </a:r>
            <a:r>
              <a:rPr lang="en-US" sz="1050" dirty="0" err="1" smtClean="0">
                <a:solidFill>
                  <a:srgbClr val="002060"/>
                </a:solidFill>
                <a:latin typeface="Eras Demi ITC" pitchFamily="34" charset="0"/>
              </a:rPr>
              <a:t>xmlreader.NodeType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string Local_6372024_20 = </a:t>
            </a:r>
            <a:r>
              <a:rPr lang="en-US" sz="1050" dirty="0" err="1" smtClean="0">
                <a:solidFill>
                  <a:srgbClr val="002060"/>
                </a:solidFill>
                <a:latin typeface="Eras Demi ITC" pitchFamily="34" charset="0"/>
              </a:rPr>
              <a:t>xmlreader.Prefix</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string Local_6372024_21 = </a:t>
            </a:r>
            <a:r>
              <a:rPr lang="en-US" sz="1050" dirty="0" err="1" smtClean="0">
                <a:solidFill>
                  <a:srgbClr val="002060"/>
                </a:solidFill>
                <a:latin typeface="Eras Demi ITC" pitchFamily="34" charset="0"/>
              </a:rPr>
              <a:t>xmlreader.LocalName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string Local_6372024_22 = </a:t>
            </a:r>
            <a:r>
              <a:rPr lang="en-US" sz="1050" dirty="0" err="1" smtClean="0">
                <a:solidFill>
                  <a:srgbClr val="002060"/>
                </a:solidFill>
                <a:latin typeface="Eras Demi ITC" pitchFamily="34" charset="0"/>
              </a:rPr>
              <a:t>xmlreader.NamespaceURI</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XmlTextWriter</a:t>
            </a:r>
            <a:r>
              <a:rPr lang="en-US" sz="1050" dirty="0" smtClean="0">
                <a:solidFill>
                  <a:srgbClr val="002060"/>
                </a:solidFill>
                <a:latin typeface="Eras Demi ITC" pitchFamily="34" charset="0"/>
              </a:rPr>
              <a:t>)writer).</a:t>
            </a:r>
            <a:r>
              <a:rPr lang="en-US" sz="1050" dirty="0" err="1" smtClean="0">
                <a:solidFill>
                  <a:srgbClr val="002060"/>
                </a:solidFill>
                <a:latin typeface="Eras Demi ITC" pitchFamily="34" charset="0"/>
              </a:rPr>
              <a:t>WriteStartElement</a:t>
            </a:r>
            <a:r>
              <a:rPr lang="en-US" sz="1050" dirty="0" smtClean="0">
                <a:solidFill>
                  <a:srgbClr val="002060"/>
                </a:solidFill>
                <a:latin typeface="Eras Demi ITC" pitchFamily="34" charset="0"/>
              </a:rPr>
              <a:t>(VAL_8,VAL_9,VAL_10);</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XmlNodeType</a:t>
            </a:r>
            <a:r>
              <a:rPr lang="en-US" sz="1050" dirty="0" smtClean="0">
                <a:solidFill>
                  <a:srgbClr val="002060"/>
                </a:solidFill>
                <a:latin typeface="Eras Demi ITC" pitchFamily="34" charset="0"/>
              </a:rPr>
              <a:t> Local_6372024_24 = </a:t>
            </a:r>
            <a:r>
              <a:rPr lang="en-US" sz="1050" dirty="0" err="1" smtClean="0">
                <a:solidFill>
                  <a:srgbClr val="002060"/>
                </a:solidFill>
                <a:latin typeface="Eras Demi ITC" pitchFamily="34" charset="0"/>
              </a:rPr>
              <a:t>xmlreader.NodeType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bool</a:t>
            </a:r>
            <a:r>
              <a:rPr lang="en-US" sz="1050" dirty="0" smtClean="0">
                <a:solidFill>
                  <a:srgbClr val="002060"/>
                </a:solidFill>
                <a:latin typeface="Eras Demi ITC" pitchFamily="34" charset="0"/>
              </a:rPr>
              <a:t> Local_6372024_25 = </a:t>
            </a:r>
            <a:r>
              <a:rPr lang="en-US" sz="1050" dirty="0" err="1" smtClean="0">
                <a:solidFill>
                  <a:srgbClr val="002060"/>
                </a:solidFill>
                <a:latin typeface="Eras Demi ITC" pitchFamily="34" charset="0"/>
              </a:rPr>
              <a:t>xmlreader.MoveToFirstAttribute</a:t>
            </a:r>
            <a:r>
              <a:rPr lang="en-US" sz="1050" dirty="0" smtClean="0">
                <a:solidFill>
                  <a:srgbClr val="002060"/>
                </a:solidFill>
                <a:latin typeface="Eras Demi ITC" pitchFamily="34" charset="0"/>
              </a:rPr>
              <a:t>();</a:t>
            </a:r>
          </a:p>
          <a:p>
            <a:pPr defTabSz="1096963" fontAlgn="base">
              <a:spcBef>
                <a:spcPct val="0"/>
              </a:spcBef>
              <a:spcAft>
                <a:spcPct val="0"/>
              </a:spcAft>
            </a:pPr>
            <a:r>
              <a:rPr lang="en-US" sz="1050" dirty="0" smtClean="0">
                <a:solidFill>
                  <a:srgbClr val="002060"/>
                </a:solidFill>
                <a:latin typeface="Eras Demi ITC" pitchFamily="34" charset="0"/>
              </a:rPr>
              <a:t>    </a:t>
            </a:r>
            <a:r>
              <a:rPr lang="en-US" sz="1050" dirty="0" err="1" smtClean="0">
                <a:solidFill>
                  <a:srgbClr val="002060"/>
                </a:solidFill>
                <a:latin typeface="Eras Demi ITC" pitchFamily="34" charset="0"/>
              </a:rPr>
              <a:t>writer.WriteAttributes</a:t>
            </a:r>
            <a:r>
              <a:rPr lang="en-US" sz="1050" dirty="0" smtClean="0">
                <a:solidFill>
                  <a:srgbClr val="002060"/>
                </a:solidFill>
                <a:latin typeface="Eras Demi ITC" pitchFamily="34" charset="0"/>
              </a:rPr>
              <a:t>((</a:t>
            </a:r>
            <a:r>
              <a:rPr lang="en-US" sz="1050" dirty="0" err="1" smtClean="0">
                <a:solidFill>
                  <a:srgbClr val="002060"/>
                </a:solidFill>
                <a:latin typeface="Eras Demi ITC" pitchFamily="34" charset="0"/>
              </a:rPr>
              <a:t>XmlReader</a:t>
            </a:r>
            <a:r>
              <a:rPr lang="en-US" sz="1050" dirty="0" smtClean="0">
                <a:solidFill>
                  <a:srgbClr val="002060"/>
                </a:solidFill>
                <a:latin typeface="Eras Demi ITC" pitchFamily="34" charset="0"/>
              </a:rPr>
              <a:t>)xmlreader,VAL_11);</a:t>
            </a:r>
          </a:p>
          <a:p>
            <a:pPr defTabSz="1096963" fontAlgn="base">
              <a:spcBef>
                <a:spcPct val="0"/>
              </a:spcBef>
              <a:spcAft>
                <a:spcPct val="0"/>
              </a:spcAft>
            </a:pPr>
            <a:r>
              <a:rPr lang="en-US" sz="1050" dirty="0" smtClean="0">
                <a:solidFill>
                  <a:srgbClr val="002060"/>
                </a:solidFill>
                <a:latin typeface="Eras Demi ITC" pitchFamily="34" charset="0"/>
              </a:rPr>
              <a:t>}</a:t>
            </a:r>
          </a:p>
          <a:p>
            <a:pPr defTabSz="1096963" fontAlgn="base">
              <a:spcBef>
                <a:spcPct val="0"/>
              </a:spcBef>
              <a:spcAft>
                <a:spcPct val="0"/>
              </a:spcAft>
            </a:pPr>
            <a:endParaRPr lang="en-US" sz="1050" dirty="0" smtClean="0">
              <a:solidFill>
                <a:srgbClr val="002060"/>
              </a:solidFill>
              <a:latin typeface="Eras Demi ITC"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0.3|0.4|0"/>
</p:tagLst>
</file>

<file path=ppt/tags/tag2.xml><?xml version="1.0" encoding="utf-8"?>
<p:tagLst xmlns:a="http://schemas.openxmlformats.org/drawingml/2006/main" xmlns:r="http://schemas.openxmlformats.org/officeDocument/2006/relationships" xmlns:p="http://schemas.openxmlformats.org/presentationml/2006/main">
  <p:tag name="TIMING" val="|0.5|0.3|0.4|0"/>
</p:tagLst>
</file>

<file path=ppt/tags/tag3.xml><?xml version="1.0" encoding="utf-8"?>
<p:tagLst xmlns:a="http://schemas.openxmlformats.org/drawingml/2006/main" xmlns:r="http://schemas.openxmlformats.org/officeDocument/2006/relationships" xmlns:p="http://schemas.openxmlformats.org/presentationml/2006/main">
  <p:tag name="TIMING" val="|0.5|0.3|0.4|0"/>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2.xml><?xml version="1.0" encoding="utf-8"?>
<ds:datastoreItem xmlns:ds="http://schemas.openxmlformats.org/officeDocument/2006/customXml" ds:itemID="{E7F898CC-13F8-471E-88EA-EFAA80FECF4A}">
  <ds:schemaRefs>
    <ds:schemaRef ds:uri="http://schemas.microsoft.com/sharepoint/v3/contenttype/forms"/>
  </ds:schemaRefs>
</ds:datastoreItem>
</file>

<file path=customXml/itemProps3.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14579</TotalTime>
  <Words>2851</Words>
  <Application>Microsoft Office PowerPoint</Application>
  <PresentationFormat>On-screen Show (4:3)</PresentationFormat>
  <Paragraphs>708</Paragraphs>
  <Slides>30</Slides>
  <Notes>18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MSR_PPT template_07_light</vt:lpstr>
      <vt:lpstr>Slide 1</vt:lpstr>
      <vt:lpstr>Unit Test</vt:lpstr>
      <vt:lpstr>Parameterized Unit Test (PUT)</vt:lpstr>
      <vt:lpstr>Dynamic Symbolic Execution By Example</vt:lpstr>
      <vt:lpstr>Challenges</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Research Questions</vt:lpstr>
      <vt:lpstr>Experiment Setup</vt:lpstr>
      <vt:lpstr>Results Overview</vt:lpstr>
      <vt:lpstr>RQ1: Base vs. With Seeds Iteration 2  </vt:lpstr>
      <vt:lpstr>RQ2: Base, With / Without Seeds Iteration 2</vt:lpstr>
      <vt:lpstr>RQ3: With Seeds Iteration 1 vs. Iteration 2  </vt:lpstr>
      <vt:lpstr>RQ3: Without Seeds Iteration 1 vs. Iteration2  </vt:lpstr>
      <vt:lpstr>Conclusion</vt:lpstr>
      <vt:lpstr>Thank You</vt:lpstr>
      <vt:lpstr>Results Overview</vt:lpstr>
      <vt:lpstr>Challenges</vt:lpstr>
      <vt:lpstr>Slide 30</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Z3: An Efficient SMT Solver</dc:title>
  <dc:subject>TACAS 2008</dc:subject>
  <dc:creator>Leonardo de Moura</dc:creator>
  <cp:keywords>Z3, SMT, Theorem Proving, Decision Procedures, SAT, Verification</cp:keywords>
  <cp:lastModifiedBy>t-surest</cp:lastModifiedBy>
  <cp:revision>1104</cp:revision>
  <dcterms:created xsi:type="dcterms:W3CDTF">2007-07-26T21:26:45Z</dcterms:created>
  <dcterms:modified xsi:type="dcterms:W3CDTF">2009-08-14T10:09:47Z</dcterms:modified>
  <cp:category>Tool Description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