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48" r:id="rId3"/>
    <p:sldId id="341" r:id="rId4"/>
    <p:sldId id="338" r:id="rId5"/>
    <p:sldId id="339" r:id="rId6"/>
    <p:sldId id="340" r:id="rId7"/>
    <p:sldId id="264" r:id="rId8"/>
    <p:sldId id="352" r:id="rId9"/>
    <p:sldId id="326" r:id="rId10"/>
    <p:sldId id="350" r:id="rId11"/>
    <p:sldId id="351" r:id="rId12"/>
    <p:sldId id="353" r:id="rId13"/>
    <p:sldId id="354" r:id="rId14"/>
    <p:sldId id="355" r:id="rId15"/>
    <p:sldId id="356" r:id="rId16"/>
    <p:sldId id="342" r:id="rId17"/>
    <p:sldId id="349" r:id="rId18"/>
    <p:sldId id="337" r:id="rId19"/>
    <p:sldId id="325" r:id="rId20"/>
    <p:sldId id="327" r:id="rId21"/>
    <p:sldId id="346" r:id="rId22"/>
    <p:sldId id="259" r:id="rId23"/>
    <p:sldId id="257" r:id="rId24"/>
    <p:sldId id="270" r:id="rId25"/>
    <p:sldId id="269" r:id="rId26"/>
    <p:sldId id="271" r:id="rId27"/>
    <p:sldId id="343" r:id="rId28"/>
    <p:sldId id="347" r:id="rId29"/>
    <p:sldId id="357" r:id="rId30"/>
    <p:sldId id="267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3" autoAdjust="0"/>
    <p:restoredTop sz="79805" autoAdjust="0"/>
  </p:normalViewPr>
  <p:slideViewPr>
    <p:cSldViewPr>
      <p:cViewPr varScale="1">
        <p:scale>
          <a:sx n="85" d="100"/>
          <a:sy n="85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4013-A8FD-4950-914A-947FD22947D7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A3738-5D15-4DEB-AF16-C90C2A9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3451 &lt;- x</a:t>
            </a:r>
          </a:p>
          <a:p>
            <a:r>
              <a:rPr lang="en-US" dirty="0" smtClean="0"/>
              <a:t>4513 &lt;-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A3738-5D15-4DEB-AF16-C90C2A9CF5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91B3-B4ED-4C31-8AEF-63EEC6A32F51}" type="datetimeFigureOut">
              <a:rPr lang="en-US" smtClean="0"/>
              <a:pPr/>
              <a:t>9/9/2009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D3E-C4DD-43B9-AEC7-701D4227F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shop.camp.clarkson.edu/wiki/en/WebSphere_Application_Server_6.1_Headless_Install" TargetMode="External"/><Relationship Id="rId2" Type="http://schemas.openxmlformats.org/officeDocument/2006/relationships/hyperlink" Target="http://www.ibm.com/developerworks/systems/library/es-webapp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07/0515_patel2/index.html" TargetMode="External"/><Relationship Id="rId2" Type="http://schemas.openxmlformats.org/officeDocument/2006/relationships/hyperlink" Target="http://www.ibm.com/developerworks/rational/library/07/0515_pate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ational/library/07/0605_patel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PerfTest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Application Monitoring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Yoonki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Song</a:t>
            </a:r>
          </a:p>
          <a:p>
            <a:r>
              <a:rPr lang="en-US" dirty="0" smtClean="0"/>
              <a:t>Last Updated: Sep. 4,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{WAS_PROFILE_HOME}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/cells/</a:t>
            </a:r>
            <a:r>
              <a:rPr lang="en-US" i="1" dirty="0" smtClean="0"/>
              <a:t>{</a:t>
            </a:r>
            <a:r>
              <a:rPr lang="en-US" i="1" dirty="0" err="1" smtClean="0"/>
              <a:t>cell_name</a:t>
            </a:r>
            <a:r>
              <a:rPr lang="en-US" i="1" dirty="0" smtClean="0"/>
              <a:t>}</a:t>
            </a:r>
            <a:r>
              <a:rPr lang="en-US" dirty="0" smtClean="0"/>
              <a:t>/nodes/</a:t>
            </a:r>
            <a:r>
              <a:rPr lang="en-US" i="1" dirty="0" smtClean="0"/>
              <a:t>{</a:t>
            </a:r>
            <a:r>
              <a:rPr lang="en-US" i="1" dirty="0" err="1" smtClean="0"/>
              <a:t>node_name</a:t>
            </a:r>
            <a:r>
              <a:rPr lang="en-US" i="1" dirty="0" smtClean="0"/>
              <a:t>}</a:t>
            </a:r>
            <a:r>
              <a:rPr lang="en-US" dirty="0" smtClean="0"/>
              <a:t>/servers/</a:t>
            </a:r>
            <a:r>
              <a:rPr lang="en-US" i="1" dirty="0" smtClean="0"/>
              <a:t>{</a:t>
            </a:r>
            <a:r>
              <a:rPr lang="en-US" i="1" dirty="0" err="1" smtClean="0"/>
              <a:t>server_name</a:t>
            </a:r>
            <a:r>
              <a:rPr lang="en-US" i="1" dirty="0" smtClean="0"/>
              <a:t>}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server.xml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/cells/eb2-2241-grd03Node01Cell/nodes/eb2-2241-grd03Node01/servers/server1/</a:t>
            </a:r>
            <a:r>
              <a:rPr lang="en-US" dirty="0" smtClean="0">
                <a:solidFill>
                  <a:srgbClr val="00B0F0"/>
                </a:solidFill>
              </a:rPr>
              <a:t>variables.xml</a:t>
            </a:r>
          </a:p>
          <a:p>
            <a:r>
              <a:rPr lang="en-US" dirty="0" smtClean="0"/>
              <a:t>{WAS_PROFILE_HOME}/</a:t>
            </a:r>
            <a:r>
              <a:rPr lang="en-US" dirty="0" err="1" smtClean="0"/>
              <a:t>config</a:t>
            </a:r>
            <a:r>
              <a:rPr lang="en-US" dirty="0" smtClean="0"/>
              <a:t>/cells/{</a:t>
            </a:r>
            <a:r>
              <a:rPr lang="en-US" dirty="0" err="1" smtClean="0"/>
              <a:t>cell_name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r>
              <a:rPr lang="en-US" dirty="0" smtClean="0"/>
              <a:t>/profiles/AppSrv01/</a:t>
            </a:r>
            <a:r>
              <a:rPr lang="en-US" dirty="0" err="1" smtClean="0"/>
              <a:t>config</a:t>
            </a:r>
            <a:r>
              <a:rPr lang="en-US" dirty="0" smtClean="0"/>
              <a:t>/cells/eb2-2241-grd03Node01Cell/</a:t>
            </a:r>
            <a:r>
              <a:rPr lang="en-US" dirty="0" smtClean="0">
                <a:solidFill>
                  <a:srgbClr val="00B0F0"/>
                </a:solidFill>
              </a:rPr>
              <a:t>pmirm.xml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/opt/IBM/SDP/DCI/</a:t>
            </a:r>
            <a:r>
              <a:rPr lang="en-US" dirty="0" err="1" smtClean="0"/>
              <a:t>rpa_prod</a:t>
            </a:r>
            <a:r>
              <a:rPr lang="en-US" dirty="0" smtClean="0"/>
              <a:t>/</a:t>
            </a:r>
            <a:r>
              <a:rPr lang="en-US" dirty="0" err="1" smtClean="0"/>
              <a:t>tivoli_comp</a:t>
            </a:r>
            <a:r>
              <a:rPr lang="en-US" dirty="0" smtClean="0"/>
              <a:t>/app/instrument/6.103.0000/</a:t>
            </a:r>
            <a:r>
              <a:rPr lang="en-US" dirty="0" err="1" smtClean="0"/>
              <a:t>appServers</a:t>
            </a:r>
            <a:r>
              <a:rPr lang="en-US" dirty="0" smtClean="0"/>
              <a:t>/server1_101/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</a:t>
            </a:r>
            <a:r>
              <a:rPr lang="en-US" dirty="0" smtClean="0"/>
              <a:t>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Configurations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342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available for display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0"/>
            <a:ext cx="51816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2790825"/>
            <a:ext cx="81057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1: Configuring the environment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Environment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972175" cy="487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886450" cy="475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2: Enabling Real-time Monitoring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Yoonki\Local Settings\Temporary Internet Files\Content.IE5\JGH7Q211\j043161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267200"/>
            <a:ext cx="1828572" cy="1828572"/>
          </a:xfrm>
          <a:prstGeom prst="rect">
            <a:avLst/>
          </a:prstGeom>
          <a:noFill/>
        </p:spPr>
      </p:pic>
      <p:pic>
        <p:nvPicPr>
          <p:cNvPr id="1027" name="Picture 3" descr="C:\Documents and Settings\Yoonki\Local Settings\Temporary Internet Files\Content.IE5\1UZTH24C\j043159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1828572" cy="1828572"/>
          </a:xfrm>
          <a:prstGeom prst="rect">
            <a:avLst/>
          </a:prstGeom>
          <a:noFill/>
        </p:spPr>
      </p:pic>
      <p:pic>
        <p:nvPicPr>
          <p:cNvPr id="1028" name="Picture 4" descr="C:\Documents and Settings\Yoonki\Local Settings\Temporary Internet Files\Content.IE5\79GYPFSZ\j043163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00200"/>
            <a:ext cx="1714500" cy="1714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342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WSAS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3352800"/>
            <a:ext cx="3124200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Server:</a:t>
            </a:r>
          </a:p>
          <a:p>
            <a:pPr algn="ctr"/>
            <a:r>
              <a:rPr lang="en-US" sz="1400" dirty="0" smtClean="0"/>
              <a:t>eb2-2241-grd03.csc.ncsu.edu</a:t>
            </a:r>
          </a:p>
          <a:p>
            <a:pPr algn="ctr"/>
            <a:r>
              <a:rPr lang="en-US" sz="1400" dirty="0" smtClean="0"/>
              <a:t>(152.14.90.72)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486400" y="838200"/>
            <a:ext cx="2362200" cy="1447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WebSphereAppSvr6.1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38800" y="1600200"/>
            <a:ext cx="1981200" cy="533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 / DCI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609600"/>
            <a:ext cx="19812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152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38200" y="609600"/>
            <a:ext cx="23622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90600" y="1752600"/>
            <a:ext cx="1981200" cy="533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 / DCI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762000"/>
            <a:ext cx="19812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RPT 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152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2590800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Narrow" pitchFamily="34" charset="0"/>
              </a:rPr>
              <a:t>This information is generated by JVMPI/TI, not ARM</a:t>
            </a:r>
            <a:endParaRPr lang="en-US" sz="1000" dirty="0">
              <a:latin typeface="Arial Narrow" pitchFamily="34" charset="0"/>
            </a:endParaRPr>
          </a:p>
        </p:txBody>
      </p:sp>
      <p:pic>
        <p:nvPicPr>
          <p:cNvPr id="1026" name="Picture 2" descr="C:\Documents and Settings\Yoonki\Local Settings\Temporary Internet Files\Content.IE5\3JR7YVV4\j043259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514600"/>
            <a:ext cx="990600" cy="990600"/>
          </a:xfrm>
          <a:prstGeom prst="rect">
            <a:avLst/>
          </a:prstGeom>
          <a:noFill/>
        </p:spPr>
      </p:pic>
      <p:cxnSp>
        <p:nvCxnSpPr>
          <p:cNvPr id="21" name="Straight Connector 20"/>
          <p:cNvCxnSpPr/>
          <p:nvPr/>
        </p:nvCxnSpPr>
        <p:spPr>
          <a:xfrm>
            <a:off x="838200" y="41910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05600" y="3429000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Narrow" pitchFamily="34" charset="0"/>
              </a:rPr>
              <a:t>Analyze to identify how many transactions and method invocation trees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4419600"/>
            <a:ext cx="27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Narrow" pitchFamily="34" charset="0"/>
              </a:rPr>
              <a:t>[</a:t>
            </a:r>
            <a:r>
              <a:rPr lang="en-US" sz="1000" dirty="0" err="1" smtClean="0">
                <a:latin typeface="Arial Narrow" pitchFamily="34" charset="0"/>
              </a:rPr>
              <a:t>Todo</a:t>
            </a:r>
            <a:r>
              <a:rPr lang="en-US" sz="1000" dirty="0" smtClean="0">
                <a:latin typeface="Arial Narrow" pitchFamily="34" charset="0"/>
              </a:rPr>
              <a:t>]</a:t>
            </a:r>
          </a:p>
          <a:p>
            <a:r>
              <a:rPr lang="en-US" sz="1000" dirty="0" smtClean="0">
                <a:latin typeface="Arial Narrow" pitchFamily="34" charset="0"/>
              </a:rPr>
              <a:t>Evaluation, Analysis, and Visualization for  XML file, that contains transactions,  generated by TPTP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53340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Narrow" pitchFamily="34" charset="0"/>
              </a:rPr>
              <a:t>[Analysis]</a:t>
            </a:r>
          </a:p>
          <a:p>
            <a:r>
              <a:rPr lang="en-US" sz="1000" dirty="0" smtClean="0">
                <a:latin typeface="Arial Narrow" pitchFamily="34" charset="0"/>
              </a:rPr>
              <a:t>“</a:t>
            </a:r>
            <a:r>
              <a:rPr lang="en-US" sz="1000" dirty="0" err="1" smtClean="0">
                <a:latin typeface="Arial Narrow" pitchFamily="34" charset="0"/>
              </a:rPr>
              <a:t>doGet</a:t>
            </a:r>
            <a:r>
              <a:rPr lang="en-US" sz="1000" dirty="0" smtClean="0">
                <a:latin typeface="Arial Narrow" pitchFamily="34" charset="0"/>
              </a:rPr>
              <a:t>” – the start of transaction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2800" y="228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Narrow" pitchFamily="34" charset="0"/>
              </a:rPr>
              <a:t>Ideally, ASI should  be run on the both side. The server side (Recommendation)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400" y="1524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Documents and Settings\Yoonki\Local Settings\Temporary Internet Files\Content.IE5\U9BQB4VW\j043260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14600"/>
            <a:ext cx="990600" cy="9906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905000" y="2819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Narrow" pitchFamily="34" charset="0"/>
              </a:rPr>
              <a:t>This information is generated by ARM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2800" y="838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Narrow" pitchFamily="34" charset="0"/>
              </a:rPr>
              <a:t>Before using RPT, web apps should be instrumented.</a:t>
            </a:r>
            <a:endParaRPr lang="en-US" sz="1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Architecture </a:t>
            </a:r>
            <a:br>
              <a:rPr lang="en-US" dirty="0" smtClean="0"/>
            </a:br>
            <a:r>
              <a:rPr lang="en-US" dirty="0" smtClean="0"/>
              <a:t>using the Data Collection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24800" cy="505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705600" y="36576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48400" y="46482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90800" y="37338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72200" y="54102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67200" y="47244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438400"/>
            <a:ext cx="304800" cy="304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3581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ARM-instrumented application (e.g.,  </a:t>
            </a:r>
            <a:r>
              <a:rPr lang="en-US" sz="800" dirty="0" err="1" smtClean="0"/>
              <a:t>PlantsByWebSphere</a:t>
            </a:r>
            <a:r>
              <a:rPr lang="en-US" sz="800" dirty="0" smtClean="0"/>
              <a:t>)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Collection Infrastructure </a:t>
            </a:r>
            <a:br>
              <a:rPr lang="en-US" dirty="0" smtClean="0"/>
            </a:br>
            <a:r>
              <a:rPr lang="en-US" dirty="0" smtClean="0"/>
              <a:t>for a Distributed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962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Discovery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1474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IWAY0159E (http://publib.boulder.ibm.com/infocenter/rpthelp/v7r0m0/index.jsp?topic=/com.ibm.rational.test.lt.doc/topics/uiway0159e.html)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505200"/>
            <a:ext cx="42195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3: Importing data from IBM Tivoli database products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10002</a:t>
            </a:r>
          </a:p>
          <a:p>
            <a:r>
              <a:rPr lang="en-US" dirty="0" smtClean="0"/>
              <a:t>5900</a:t>
            </a:r>
          </a:p>
          <a:p>
            <a:r>
              <a:rPr lang="en-US" dirty="0" smtClean="0"/>
              <a:t>5901</a:t>
            </a:r>
          </a:p>
          <a:p>
            <a:r>
              <a:rPr lang="en-US" dirty="0" smtClean="0"/>
              <a:t>9080</a:t>
            </a:r>
          </a:p>
          <a:p>
            <a:r>
              <a:rPr lang="en-US" dirty="0" smtClean="0"/>
              <a:t>9090</a:t>
            </a:r>
            <a:endParaRPr 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600200"/>
            <a:ext cx="4038600" cy="49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5486400" y="2362200"/>
            <a:ext cx="2895600" cy="381000"/>
          </a:xfrm>
          <a:prstGeom prst="wedgeRoundRectCallout">
            <a:avLst>
              <a:gd name="adj1" fmla="val -34325"/>
              <a:gd name="adj2" fmla="val 9013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Install </a:t>
            </a:r>
            <a:r>
              <a:rPr lang="en-US" sz="2800" dirty="0" err="1" smtClean="0"/>
              <a:t>WebSphere</a:t>
            </a:r>
            <a:r>
              <a:rPr lang="en-US" sz="2800" dirty="0" smtClean="0"/>
              <a:t> Application Server V6.0 for Linux on POWER (</a:t>
            </a:r>
            <a:r>
              <a:rPr lang="en-US" sz="2800" dirty="0" smtClean="0">
                <a:hlinkClick r:id="rId2"/>
              </a:rPr>
              <a:t>http://www.ibm.com/developerworks/systems/library/es-webapp/index.html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WebSphere</a:t>
            </a:r>
            <a:r>
              <a:rPr lang="en-US" sz="2800" dirty="0" smtClean="0"/>
              <a:t> Application Server 6.1 Headless Install (</a:t>
            </a:r>
            <a:r>
              <a:rPr lang="en-US" sz="2800" dirty="0" smtClean="0">
                <a:hlinkClick r:id="rId3"/>
              </a:rPr>
              <a:t>http://bishop.camp.clarkson.edu/wiki/en/WebSphere_Application_Server_6.1_Headless_Install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Using IBM Rational Performance Tester: Application Monitoring Part 1, Configuring your environment (</a:t>
            </a:r>
            <a:r>
              <a:rPr lang="en-US" dirty="0" smtClean="0">
                <a:hlinkClick r:id="rId2"/>
              </a:rPr>
              <a:t>http://www.ibm.com/developerworks/rational/library/07/0515_patel/index.html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 Part 2, Enabling real-time monitoring (</a:t>
            </a:r>
            <a:r>
              <a:rPr lang="en-US" dirty="0" smtClean="0">
                <a:hlinkClick r:id="rId3"/>
              </a:rPr>
              <a:t>http://www.ibm.com/developerworks/rational/library/07/0515_patel2/index.html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IBM Rational Performance Tester: Application monitoring, Part 3: Importing data from IBM Tivoli database products (</a:t>
            </a:r>
            <a:r>
              <a:rPr lang="en-US" dirty="0" smtClean="0">
                <a:hlinkClick r:id="rId4"/>
              </a:rPr>
              <a:t>http://www.ibm.com/developerworks/rational/library/07/0605_patel/index.html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Trace data Collection Sequence with Instrumentation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4190999"/>
            <a:ext cx="4040188" cy="193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6. Start DCI</a:t>
            </a:r>
          </a:p>
          <a:p>
            <a:pPr>
              <a:buNone/>
            </a:pPr>
            <a:r>
              <a:rPr lang="en-US" sz="1800" dirty="0" smtClean="0"/>
              <a:t>7. Start Recording and Launching Test/Schedule via RPT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1800" strike="sngStrike" dirty="0" smtClean="0"/>
              <a:t>Start </a:t>
            </a:r>
            <a:r>
              <a:rPr lang="en-US" sz="1800" strike="sngStrike" dirty="0" smtClean="0"/>
              <a:t>IBM HTTP Server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Start Instrumentation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sz="1800" dirty="0" smtClean="0"/>
              <a:t>instrumentServer.sh …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Start Agent Controller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Start </a:t>
            </a:r>
            <a:r>
              <a:rPr lang="en-US" sz="1800" dirty="0" smtClean="0"/>
              <a:t>DCI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1800" dirty="0" smtClean="0"/>
              <a:t>Start </a:t>
            </a:r>
            <a:r>
              <a:rPr lang="en-US" sz="1800" dirty="0" err="1" smtClean="0"/>
              <a:t>WebSphere</a:t>
            </a:r>
            <a:r>
              <a:rPr lang="en-US" sz="1800" dirty="0" smtClean="0"/>
              <a:t> Application Server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143000" y="5715000"/>
            <a:ext cx="2743200" cy="457200"/>
          </a:xfrm>
          <a:prstGeom prst="wedgeRoundRectCallout">
            <a:avLst>
              <a:gd name="adj1" fmla="val -33897"/>
              <a:gd name="adj2" fmla="val -126537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 Trace data (a)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029200" y="4876800"/>
            <a:ext cx="2743200" cy="457200"/>
          </a:xfrm>
          <a:prstGeom prst="wedgeRoundRectCallout">
            <a:avLst>
              <a:gd name="adj1" fmla="val 13966"/>
              <a:gd name="adj2" fmla="val -1624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/root/</a:t>
            </a:r>
            <a:r>
              <a:rPr lang="en-US" dirty="0" err="1" smtClean="0"/>
              <a:t>perftest</a:t>
            </a:r>
            <a:r>
              <a:rPr lang="en-US" dirty="0" smtClean="0"/>
              <a:t>/start.sh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Trace data Collection Sequence without Instrumentation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4190999"/>
            <a:ext cx="4040188" cy="193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6. Our plug-in analyzes trace data (b)</a:t>
            </a:r>
            <a:endParaRPr lang="en-US" sz="1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1800" dirty="0" smtClean="0"/>
              <a:t>Start </a:t>
            </a:r>
            <a:r>
              <a:rPr lang="en-US" sz="1800" dirty="0" err="1" smtClean="0"/>
              <a:t>WebSphere</a:t>
            </a:r>
            <a:r>
              <a:rPr lang="en-US" sz="1800" dirty="0" smtClean="0"/>
              <a:t> Application Server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Start IBM HTTP Server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Use TPTP to collect trace data</a:t>
            </a:r>
            <a:endParaRPr lang="en-US" sz="18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143000" y="5562600"/>
            <a:ext cx="2743200" cy="457200"/>
          </a:xfrm>
          <a:prstGeom prst="wedgeRoundRectCallout">
            <a:avLst>
              <a:gd name="adj1" fmla="val -35179"/>
              <a:gd name="adj2" fmla="val -136794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 Trace data (b)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extensions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66531" y="2537927"/>
          <a:ext cx="8238930" cy="365760"/>
        </p:xfrm>
        <a:graphic>
          <a:graphicData uri="http://schemas.openxmlformats.org/drawingml/2006/table">
            <a:tbl>
              <a:tblPr/>
              <a:tblGrid>
                <a:gridCol w="823893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2296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537197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5030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executiondlr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Trcadlr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Trcaxmi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Agent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Trciovxmi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Trcmxmi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Monitor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Trcnxmi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Node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Trcpxmi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Trace Process</a:t>
                      </a:r>
                      <a:endParaRPr lang="en-US" dirty="0"/>
                    </a:p>
                  </a:txBody>
                  <a:tcPr/>
                </a:tc>
              </a:tr>
              <a:tr h="537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trcxml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5791200" y="2514600"/>
            <a:ext cx="914400" cy="228600"/>
          </a:xfrm>
          <a:prstGeom prst="roundRect">
            <a:avLst>
              <a:gd name="adj" fmla="val 214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40576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362200"/>
            <a:ext cx="4648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Server </a:t>
            </a:r>
            <a:r>
              <a:rPr lang="en-US" dirty="0" err="1" smtClean="0"/>
              <a:t>Instrumenter</a:t>
            </a:r>
            <a:r>
              <a:rPr lang="en-US" dirty="0" smtClean="0"/>
              <a:t> (ASI)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Server Tab</a:t>
            </a:r>
          </a:p>
          <a:p>
            <a:pPr lvl="1"/>
            <a:r>
              <a:rPr lang="en-US" dirty="0" smtClean="0"/>
              <a:t>Type: 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v6.x</a:t>
            </a:r>
          </a:p>
          <a:p>
            <a:pPr lvl="1"/>
            <a:r>
              <a:rPr lang="en-US" dirty="0" smtClean="0"/>
              <a:t>Profile name: AppSrv01</a:t>
            </a:r>
          </a:p>
          <a:p>
            <a:pPr lvl="1"/>
            <a:r>
              <a:rPr lang="en-US" dirty="0" smtClean="0"/>
              <a:t>Server name: eb2-2241-grd03.csc.ncsu.edu</a:t>
            </a:r>
          </a:p>
          <a:p>
            <a:pPr lvl="1"/>
            <a:r>
              <a:rPr lang="en-US" dirty="0" smtClean="0"/>
              <a:t>Server home: /opt/IBM/</a:t>
            </a:r>
            <a:r>
              <a:rPr lang="en-US" dirty="0" err="1" smtClean="0"/>
              <a:t>WebSphere</a:t>
            </a:r>
            <a:r>
              <a:rPr lang="en-US" dirty="0" smtClean="0"/>
              <a:t>/</a:t>
            </a:r>
            <a:r>
              <a:rPr lang="en-US" dirty="0" err="1" smtClean="0"/>
              <a:t>AppServer</a:t>
            </a:r>
            <a:endParaRPr lang="en-US" dirty="0" smtClean="0"/>
          </a:p>
          <a:p>
            <a:pPr lvl="1"/>
            <a:r>
              <a:rPr lang="en-US" dirty="0" smtClean="0"/>
              <a:t>User: </a:t>
            </a:r>
            <a:r>
              <a:rPr lang="en-US" dirty="0" err="1" smtClean="0"/>
              <a:t>perftest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perftest</a:t>
            </a:r>
            <a:endParaRPr lang="en-US" dirty="0" smtClean="0"/>
          </a:p>
          <a:p>
            <a:r>
              <a:rPr lang="en-US" dirty="0" smtClean="0"/>
              <a:t>Connection Tab</a:t>
            </a:r>
          </a:p>
          <a:p>
            <a:pPr lvl="1"/>
            <a:r>
              <a:rPr lang="en-US" dirty="0" smtClean="0"/>
              <a:t>Host: eb2-2241-grd03.csc.ncsu.edu or ldap.ncsu.edu (?)</a:t>
            </a:r>
          </a:p>
          <a:p>
            <a:pPr lvl="1"/>
            <a:r>
              <a:rPr lang="en-US" dirty="0" smtClean="0"/>
              <a:t>User: ysong2</a:t>
            </a:r>
          </a:p>
          <a:p>
            <a:pPr lvl="1"/>
            <a:r>
              <a:rPr lang="en-US" dirty="0" smtClean="0"/>
              <a:t>Password: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&lt;?&gt;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10404</TotalTime>
  <Words>505</Words>
  <Application>Microsoft Office PowerPoint</Application>
  <PresentationFormat>On-screen Show (4:3)</PresentationFormat>
  <Paragraphs>127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PerfTest:  Application Monitoring</vt:lpstr>
      <vt:lpstr>Application Monitoring</vt:lpstr>
      <vt:lpstr>Ports</vt:lpstr>
      <vt:lpstr>Trace data Collection Sequence with Instrumentation </vt:lpstr>
      <vt:lpstr>Trace data Collection Sequence without Instrumentation </vt:lpstr>
      <vt:lpstr>File extensions</vt:lpstr>
      <vt:lpstr>Application Server Instrumenter (ASI)</vt:lpstr>
      <vt:lpstr>Application Server Instrumenter (ASI)</vt:lpstr>
      <vt:lpstr>Application Server Instrumenter (ASI)</vt:lpstr>
      <vt:lpstr>…</vt:lpstr>
      <vt:lpstr>…</vt:lpstr>
      <vt:lpstr>Profile Configurations</vt:lpstr>
      <vt:lpstr>Profile Configurations (Cont’d)</vt:lpstr>
      <vt:lpstr>Profile Configurations (Cont’d)</vt:lpstr>
      <vt:lpstr>Trouble Shooting</vt:lpstr>
      <vt:lpstr>Trouble Shooting</vt:lpstr>
      <vt:lpstr>Trouble Shooting</vt:lpstr>
      <vt:lpstr>Application Monitoring</vt:lpstr>
      <vt:lpstr>Distributed Environment Complexity</vt:lpstr>
      <vt:lpstr>Transaction Breakdown</vt:lpstr>
      <vt:lpstr>Application Monitoring</vt:lpstr>
      <vt:lpstr>Slide 22</vt:lpstr>
      <vt:lpstr>Slide 23</vt:lpstr>
      <vt:lpstr>System Architecture  using the Data Collection Architecture</vt:lpstr>
      <vt:lpstr>Data Collection Infrastructure  for a Distributed Environment</vt:lpstr>
      <vt:lpstr>Dynamic Discovery Process</vt:lpstr>
      <vt:lpstr>Trouble Shooting</vt:lpstr>
      <vt:lpstr>Application Monitoring</vt:lpstr>
      <vt:lpstr>Slide 29</vt:lpstr>
      <vt:lpstr>References</vt:lpstr>
      <vt:lpstr>References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PerfTest: Application Monitoring</dc:title>
  <dc:creator>Yoonki Song</dc:creator>
  <cp:lastModifiedBy>Yoonki Song</cp:lastModifiedBy>
  <cp:revision>842</cp:revision>
  <dcterms:created xsi:type="dcterms:W3CDTF">2009-07-30T01:56:42Z</dcterms:created>
  <dcterms:modified xsi:type="dcterms:W3CDTF">2009-09-10T02:44:57Z</dcterms:modified>
</cp:coreProperties>
</file>