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48" r:id="rId3"/>
    <p:sldId id="383" r:id="rId4"/>
    <p:sldId id="370" r:id="rId5"/>
    <p:sldId id="338" r:id="rId6"/>
    <p:sldId id="385" r:id="rId7"/>
    <p:sldId id="375" r:id="rId8"/>
    <p:sldId id="363" r:id="rId9"/>
    <p:sldId id="340" r:id="rId10"/>
    <p:sldId id="264" r:id="rId11"/>
    <p:sldId id="352" r:id="rId12"/>
    <p:sldId id="326" r:id="rId13"/>
    <p:sldId id="350" r:id="rId14"/>
    <p:sldId id="351" r:id="rId15"/>
    <p:sldId id="386" r:id="rId16"/>
    <p:sldId id="353" r:id="rId17"/>
    <p:sldId id="354" r:id="rId18"/>
    <p:sldId id="355" r:id="rId19"/>
    <p:sldId id="367" r:id="rId20"/>
    <p:sldId id="384" r:id="rId21"/>
    <p:sldId id="359" r:id="rId22"/>
    <p:sldId id="373" r:id="rId23"/>
    <p:sldId id="361" r:id="rId24"/>
    <p:sldId id="342" r:id="rId25"/>
    <p:sldId id="356" r:id="rId26"/>
    <p:sldId id="374" r:id="rId27"/>
    <p:sldId id="267" r:id="rId28"/>
    <p:sldId id="26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9659" autoAdjust="0"/>
    <p:restoredTop sz="83568" autoAdjust="0"/>
  </p:normalViewPr>
  <p:slideViewPr>
    <p:cSldViewPr>
      <p:cViewPr varScale="1">
        <p:scale>
          <a:sx n="128" d="100"/>
          <a:sy n="128" d="100"/>
        </p:scale>
        <p:origin x="-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76738-C24C-400B-BE8B-5F8C502DDA77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AFF57-4F5B-4784-A30E-3E49D964D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74013-A8FD-4950-914A-947FD22947D7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A3738-5D15-4DEB-AF16-C90C2A9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3451 &lt;- x</a:t>
            </a:r>
          </a:p>
          <a:p>
            <a:r>
              <a:rPr lang="en-US" dirty="0" smtClean="0"/>
              <a:t>4513 &lt;-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A3738-5D15-4DEB-AF16-C90C2A9CF5F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bm.com/developerworks/systems/library/es-webapp/index.html" TargetMode="External"/><Relationship Id="rId3" Type="http://schemas.openxmlformats.org/officeDocument/2006/relationships/hyperlink" Target="http://bishop.camp.clarkson.edu/wiki/en/WebSphere_Application_Server_6.1_Headless_Instal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rational/library/07/0515_patel2/index.html" TargetMode="External"/><Relationship Id="rId4" Type="http://schemas.openxmlformats.org/officeDocument/2006/relationships/hyperlink" Target="http://www.ibm.com/developerworks/rational/library/07/0605_patel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bm.com/developerworks/rational/library/07/0515_patel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Profiling Applications on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an ARM Instrumented Server via RPT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Yoonki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Song</a:t>
            </a:r>
          </a:p>
          <a:p>
            <a:r>
              <a:rPr lang="en-US" dirty="0" smtClean="0"/>
              <a:t>Last Updated: Sep. 22, 2009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Server </a:t>
            </a:r>
            <a:r>
              <a:rPr lang="en-US" dirty="0" err="1" smtClean="0"/>
              <a:t>Instrumenter</a:t>
            </a:r>
            <a:r>
              <a:rPr lang="en-US" dirty="0" smtClean="0"/>
              <a:t> (ASI)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5791200" y="2514600"/>
            <a:ext cx="914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Server </a:t>
            </a:r>
            <a:r>
              <a:rPr lang="en-US" dirty="0" err="1" smtClean="0"/>
              <a:t>Instrumenter</a:t>
            </a:r>
            <a:r>
              <a:rPr lang="en-US" dirty="0" smtClean="0"/>
              <a:t> (ASI)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40576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362200"/>
            <a:ext cx="46482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Server </a:t>
            </a:r>
            <a:r>
              <a:rPr lang="en-US" dirty="0" err="1" smtClean="0"/>
              <a:t>Instrumenter</a:t>
            </a:r>
            <a:r>
              <a:rPr lang="en-US" dirty="0" smtClean="0"/>
              <a:t> (ASI)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Application Server Tab</a:t>
            </a:r>
          </a:p>
          <a:p>
            <a:pPr lvl="1"/>
            <a:r>
              <a:rPr lang="en-US" dirty="0" smtClean="0"/>
              <a:t>Type: IBM WebSphere Application Server v6.x</a:t>
            </a:r>
          </a:p>
          <a:p>
            <a:pPr lvl="1"/>
            <a:r>
              <a:rPr lang="en-US" dirty="0" smtClean="0"/>
              <a:t>Profile name: AppSrv01</a:t>
            </a:r>
          </a:p>
          <a:p>
            <a:pPr lvl="1"/>
            <a:r>
              <a:rPr lang="en-US" dirty="0" smtClean="0"/>
              <a:t>Server name: eb2-2241-grd03.csc.ncsu.edu</a:t>
            </a:r>
          </a:p>
          <a:p>
            <a:pPr lvl="1"/>
            <a:r>
              <a:rPr lang="en-US" dirty="0" smtClean="0"/>
              <a:t>Server home: /opt/IBM/WebSphere/</a:t>
            </a:r>
            <a:r>
              <a:rPr lang="en-US" dirty="0" err="1" smtClean="0"/>
              <a:t>AppServer</a:t>
            </a:r>
            <a:endParaRPr lang="en-US" dirty="0" smtClean="0"/>
          </a:p>
          <a:p>
            <a:pPr lvl="1"/>
            <a:r>
              <a:rPr lang="en-US" dirty="0" smtClean="0"/>
              <a:t>User: </a:t>
            </a:r>
            <a:r>
              <a:rPr lang="en-US" dirty="0" err="1" smtClean="0"/>
              <a:t>perftest</a:t>
            </a:r>
            <a:endParaRPr lang="en-US" dirty="0" smtClean="0"/>
          </a:p>
          <a:p>
            <a:pPr lvl="1"/>
            <a:r>
              <a:rPr lang="en-US" dirty="0" smtClean="0"/>
              <a:t>Password: </a:t>
            </a:r>
            <a:r>
              <a:rPr lang="en-US" dirty="0" err="1" smtClean="0"/>
              <a:t>perftest</a:t>
            </a:r>
            <a:endParaRPr lang="en-US" dirty="0" smtClean="0"/>
          </a:p>
          <a:p>
            <a:r>
              <a:rPr lang="en-US" dirty="0" smtClean="0"/>
              <a:t>Connection Tab</a:t>
            </a:r>
          </a:p>
          <a:p>
            <a:pPr lvl="1"/>
            <a:r>
              <a:rPr lang="en-US" dirty="0" smtClean="0"/>
              <a:t>Host: eb2-2241-grd03.csc.ncsu.edu or ldap.ncsu.edu (?)</a:t>
            </a:r>
          </a:p>
          <a:p>
            <a:pPr lvl="1"/>
            <a:r>
              <a:rPr lang="en-US" dirty="0" smtClean="0"/>
              <a:t>User: ysong2</a:t>
            </a:r>
          </a:p>
          <a:p>
            <a:pPr lvl="1"/>
            <a:r>
              <a:rPr lang="en-US" dirty="0" smtClean="0"/>
              <a:t>Password: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&lt;?&gt;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Important 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{WAS_PROFILE_HOME}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/cells/</a:t>
            </a:r>
            <a:r>
              <a:rPr lang="en-US" i="1" dirty="0" smtClean="0"/>
              <a:t>{</a:t>
            </a:r>
            <a:r>
              <a:rPr lang="en-US" i="1" dirty="0" err="1" smtClean="0"/>
              <a:t>cell_name</a:t>
            </a:r>
            <a:r>
              <a:rPr lang="en-US" i="1" dirty="0" smtClean="0"/>
              <a:t>}</a:t>
            </a:r>
            <a:r>
              <a:rPr lang="en-US" dirty="0" smtClean="0"/>
              <a:t>/nodes/</a:t>
            </a:r>
            <a:r>
              <a:rPr lang="en-US" i="1" dirty="0" smtClean="0"/>
              <a:t>{</a:t>
            </a:r>
            <a:r>
              <a:rPr lang="en-US" i="1" dirty="0" err="1" smtClean="0"/>
              <a:t>node_name</a:t>
            </a:r>
            <a:r>
              <a:rPr lang="en-US" i="1" dirty="0" smtClean="0"/>
              <a:t>}</a:t>
            </a:r>
            <a:r>
              <a:rPr lang="en-US" dirty="0" smtClean="0"/>
              <a:t>/servers/</a:t>
            </a:r>
            <a:r>
              <a:rPr lang="en-US" i="1" dirty="0" smtClean="0"/>
              <a:t>{</a:t>
            </a:r>
            <a:r>
              <a:rPr lang="en-US" i="1" dirty="0" err="1" smtClean="0"/>
              <a:t>server_name</a:t>
            </a:r>
            <a:r>
              <a:rPr lang="en-US" i="1" dirty="0" smtClean="0"/>
              <a:t>}</a:t>
            </a:r>
          </a:p>
          <a:p>
            <a:pPr lvl="1"/>
            <a:r>
              <a:rPr lang="en-US" dirty="0" smtClean="0"/>
              <a:t>/opt/IBM/WebSphere/AppServer/profiles/AppSrv01/config/cells/eb2-2241-grd03Node01Cell/nodes/eb2-2241-grd03Node01/servers/server1/</a:t>
            </a:r>
            <a:r>
              <a:rPr lang="en-US" dirty="0" smtClean="0">
                <a:solidFill>
                  <a:srgbClr val="00B0F0"/>
                </a:solidFill>
              </a:rPr>
              <a:t>server.xml</a:t>
            </a:r>
          </a:p>
          <a:p>
            <a:pPr lvl="1"/>
            <a:r>
              <a:rPr lang="en-US" dirty="0" smtClean="0"/>
              <a:t>/opt/IBM/WebSphere/AppServer/profiles/AppSrv01/config/cells/eb2-2241-grd03Node01Cell/nodes/eb2-2241-grd03Node01/servers/server1/</a:t>
            </a:r>
            <a:r>
              <a:rPr lang="en-US" dirty="0" smtClean="0">
                <a:solidFill>
                  <a:srgbClr val="00B0F0"/>
                </a:solidFill>
              </a:rPr>
              <a:t>variables.xml</a:t>
            </a:r>
          </a:p>
          <a:p>
            <a:r>
              <a:rPr lang="en-US" dirty="0" smtClean="0"/>
              <a:t>{WAS_PROFILE_HOME}/</a:t>
            </a:r>
            <a:r>
              <a:rPr lang="en-US" dirty="0" err="1" smtClean="0"/>
              <a:t>config</a:t>
            </a:r>
            <a:r>
              <a:rPr lang="en-US" dirty="0" smtClean="0"/>
              <a:t>/cells/{</a:t>
            </a:r>
            <a:r>
              <a:rPr lang="en-US" dirty="0" err="1" smtClean="0"/>
              <a:t>cell_name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/opt/IBM/WebSphere/AppServer/profiles/AppSrv01/config/cells/eb2-2241-grd03Node01Cell/</a:t>
            </a:r>
            <a:r>
              <a:rPr lang="en-US" dirty="0" smtClean="0">
                <a:solidFill>
                  <a:srgbClr val="00B0F0"/>
                </a:solidFill>
              </a:rPr>
              <a:t>pmirm.xml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/opt/IBM/SDP/DCI/</a:t>
            </a:r>
            <a:r>
              <a:rPr lang="en-US" dirty="0" err="1" smtClean="0"/>
              <a:t>rpa_prod</a:t>
            </a:r>
            <a:r>
              <a:rPr lang="en-US" dirty="0" smtClean="0"/>
              <a:t>/</a:t>
            </a:r>
            <a:r>
              <a:rPr lang="en-US" dirty="0" err="1" smtClean="0"/>
              <a:t>tivoli_comp</a:t>
            </a:r>
            <a:r>
              <a:rPr lang="en-US" dirty="0" smtClean="0"/>
              <a:t>/app/instrument/6.103.0000/</a:t>
            </a:r>
            <a:r>
              <a:rPr lang="en-US" dirty="0" err="1" smtClean="0"/>
              <a:t>appServers</a:t>
            </a:r>
            <a:r>
              <a:rPr lang="en-US" dirty="0" smtClean="0"/>
              <a:t>/server1_101/</a:t>
            </a:r>
            <a:r>
              <a:rPr lang="en-US" dirty="0" err="1" smtClean="0"/>
              <a:t>config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Configuration on RPT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1342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Configurations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1342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Configurations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1342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IWAT0292E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http://www.ibm.com/developerworks/forums/message.jspa?messageID=13938063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505200"/>
            <a:ext cx="42195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IWAT0284E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IWAT0284E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514600"/>
            <a:ext cx="42195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IWAY0159E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2213" y="2509838"/>
            <a:ext cx="42195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IWAT0435E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5438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3" y="2790825"/>
            <a:ext cx="81057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data available for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data available for display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286000"/>
            <a:ext cx="51816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Hang “Connecting to the JVMPI agent”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guess is that JVMTI (1.6) cannot deal with multi-threaded applications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Install WebSphere Application Server V6.0 for Linux on POWER (</a:t>
            </a:r>
            <a:r>
              <a:rPr lang="en-US" sz="2800" dirty="0" smtClean="0">
                <a:hlinkClick r:id="rId2"/>
              </a:rPr>
              <a:t>http://www.ibm.com/developerworks/systems/library/es-webapp/index.html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WebSphere Application Server 6.1 Headless Install (</a:t>
            </a:r>
            <a:r>
              <a:rPr lang="en-US" sz="2800" dirty="0" smtClean="0">
                <a:hlinkClick r:id="rId3"/>
              </a:rPr>
              <a:t>http://bishop.camp.clarkson.edu/wiki/en/WebSphere_Application_Server_6.1_Headless_Install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Using IBM Rational Performance Tester: Application Monitoring Part 1, Configuring your environment (</a:t>
            </a:r>
            <a:r>
              <a:rPr lang="en-US" dirty="0" smtClean="0">
                <a:hlinkClick r:id="rId2"/>
              </a:rPr>
              <a:t>http://www.ibm.com/developerworks/rational/library/07/0515_patel/index.html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IBM Rational Performance Tester: Application Monitoring Part 2, Enabling real-time monitoring (</a:t>
            </a:r>
            <a:r>
              <a:rPr lang="en-US" dirty="0" smtClean="0">
                <a:hlinkClick r:id="rId3"/>
              </a:rPr>
              <a:t>http://www.ibm.com/developerworks/rational/library/07/0515_patel2/index.html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IBM Rational Performance Tester: Application monitoring, Part 3: Importing data from IBM Tivoli database products (</a:t>
            </a:r>
            <a:r>
              <a:rPr lang="en-US" dirty="0" smtClean="0">
                <a:hlinkClick r:id="rId4"/>
              </a:rPr>
              <a:t>http://www.ibm.com/developerworks/rational/library/07/0605_patel/index.html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Side</a:t>
            </a:r>
          </a:p>
          <a:p>
            <a:pPr lvl="1"/>
            <a:r>
              <a:rPr lang="en-US" dirty="0" smtClean="0"/>
              <a:t>WebSphere Application Server (WSAS) v6.1 Setup</a:t>
            </a:r>
          </a:p>
          <a:p>
            <a:pPr lvl="2"/>
            <a:r>
              <a:rPr lang="en-US" dirty="0" smtClean="0"/>
              <a:t>Refer to “PerfTest – Setup (</a:t>
            </a:r>
            <a:r>
              <a:rPr lang="en-US" dirty="0" err="1" smtClean="0"/>
              <a:t>WSAS).pptx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Rational Performance Tester (RPT) Agent v8.0 Setup</a:t>
            </a:r>
          </a:p>
          <a:p>
            <a:pPr lvl="2"/>
            <a:r>
              <a:rPr lang="en-US" dirty="0" smtClean="0"/>
              <a:t>Refer to “PerfTest –Setup (RPT </a:t>
            </a:r>
            <a:r>
              <a:rPr lang="en-US" dirty="0" err="1" smtClean="0"/>
              <a:t>agent).ppt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Client Side</a:t>
            </a:r>
          </a:p>
          <a:p>
            <a:pPr lvl="1"/>
            <a:r>
              <a:rPr lang="en-US" dirty="0" smtClean="0"/>
              <a:t>Rational Performance Tester (RPT) v8.0 Setup</a:t>
            </a:r>
          </a:p>
          <a:p>
            <a:pPr lvl="2"/>
            <a:r>
              <a:rPr lang="en-US" dirty="0" smtClean="0"/>
              <a:t>Refer to “PerfTest – Setup (</a:t>
            </a:r>
            <a:r>
              <a:rPr lang="en-US" dirty="0" err="1" smtClean="0"/>
              <a:t>RPT).pptx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for ARM 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C:\Documents and Settings\Yoonki\Local Settings\Temporary Internet Files\Content.IE5\JGH7Q211\j0431616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76400"/>
            <a:ext cx="1828572" cy="1828572"/>
          </a:xfrm>
          <a:prstGeom prst="rect">
            <a:avLst/>
          </a:prstGeom>
          <a:noFill/>
        </p:spPr>
      </p:pic>
      <p:pic>
        <p:nvPicPr>
          <p:cNvPr id="5" name="Picture 3" descr="C:\Documents and Settings\Yoonki\Local Settings\Temporary Internet Files\Content.IE5\1UZTH24C\j043159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4800600"/>
            <a:ext cx="1828572" cy="1828572"/>
          </a:xfrm>
          <a:prstGeom prst="rect">
            <a:avLst/>
          </a:prstGeom>
          <a:noFill/>
        </p:spPr>
      </p:pic>
      <p:pic>
        <p:nvPicPr>
          <p:cNvPr id="6" name="Picture 4" descr="C:\Documents and Settings\Yoonki\Local Settings\Temporary Internet Files\Content.IE5\79GYPFSZ\j0431637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676400"/>
            <a:ext cx="1714500" cy="1714500"/>
          </a:xfrm>
          <a:prstGeom prst="rect">
            <a:avLst/>
          </a:prstGeom>
          <a:noFill/>
        </p:spPr>
      </p:pic>
      <p:sp>
        <p:nvSpPr>
          <p:cNvPr id="8" name="Rounded Rectangle 7"/>
          <p:cNvSpPr/>
          <p:nvPr/>
        </p:nvSpPr>
        <p:spPr>
          <a:xfrm>
            <a:off x="4724400" y="3581400"/>
            <a:ext cx="3962400" cy="2590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Server:</a:t>
            </a:r>
          </a:p>
          <a:p>
            <a:pPr algn="ctr"/>
            <a:r>
              <a:rPr lang="en-US" sz="1400" dirty="0" smtClean="0"/>
              <a:t>eb2-2241-grd03.csc.ncsu.edu (152.14.90.72)</a:t>
            </a:r>
          </a:p>
          <a:p>
            <a:pPr algn="ctr"/>
            <a:endParaRPr lang="en-US" sz="1400" dirty="0" smtClean="0"/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Java v1.5 (or lower)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WebSphere Application Server v6.1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Rational Performance Tester Agent  </a:t>
            </a:r>
          </a:p>
          <a:p>
            <a:r>
              <a:rPr lang="en-US" sz="1400" dirty="0" smtClean="0"/>
              <a:t>   (Data Collection Infrastructure v7.0)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" y="3581400"/>
            <a:ext cx="3962400" cy="2590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Client:</a:t>
            </a:r>
          </a:p>
          <a:p>
            <a:pPr algn="ctr"/>
            <a:r>
              <a:rPr lang="en-US" sz="1400" dirty="0" smtClean="0"/>
              <a:t>My desktop (Dynamic IP)</a:t>
            </a:r>
          </a:p>
          <a:p>
            <a:pPr algn="ctr"/>
            <a:endParaRPr lang="en-US" sz="1400" dirty="0" smtClean="0"/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Java v1.5 (or lower) 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Rational Performance Tester v8.0</a:t>
            </a:r>
          </a:p>
          <a:p>
            <a:pPr marL="177800" lvl="1">
              <a:buFont typeface="Wingdings" pitchFamily="2" charset="2"/>
              <a:buChar char="§"/>
            </a:pPr>
            <a:r>
              <a:rPr lang="en-US" sz="1400" dirty="0" smtClean="0"/>
              <a:t> with Agent (Data Collection Infrastructure v7.0)</a:t>
            </a:r>
          </a:p>
          <a:p>
            <a:pPr algn="ctr"/>
            <a:endParaRPr lang="en-US" sz="1400" dirty="0"/>
          </a:p>
        </p:txBody>
      </p:sp>
      <p:sp>
        <p:nvSpPr>
          <p:cNvPr id="10" name="Left-Right Arrow 9"/>
          <p:cNvSpPr/>
          <p:nvPr/>
        </p:nvSpPr>
        <p:spPr>
          <a:xfrm>
            <a:off x="4038600" y="2133600"/>
            <a:ext cx="1066800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for Collecting Trace data with Instrumentation (RPT-ARM)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57200" y="3657600"/>
            <a:ext cx="3657600" cy="11429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 smtClean="0"/>
              <a:t>4. Start DCI</a:t>
            </a:r>
          </a:p>
          <a:p>
            <a:pPr>
              <a:buNone/>
            </a:pPr>
            <a:r>
              <a:rPr lang="en-US" sz="1800" dirty="0" smtClean="0"/>
              <a:t>5. Start RPTv8.0</a:t>
            </a:r>
          </a:p>
          <a:p>
            <a:pPr>
              <a:buNone/>
            </a:pPr>
            <a:r>
              <a:rPr lang="en-US" sz="1800" dirty="0" smtClean="0"/>
              <a:t>6. Start Recording and Launching Test/Schedule via RPT</a:t>
            </a:r>
            <a:endParaRPr lang="en-US" sz="18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4343401" y="1535113"/>
            <a:ext cx="4343400" cy="639762"/>
          </a:xfrm>
        </p:spPr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267201" y="2286000"/>
            <a:ext cx="4419600" cy="3840162"/>
          </a:xfrm>
        </p:spPr>
        <p:txBody>
          <a:bodyPr>
            <a:normAutofit/>
          </a:bodyPr>
          <a:lstStyle/>
          <a:p>
            <a:pPr marL="231775" indent="-231775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#/root/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perftest/startARM.sh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466725" lvl="1" indent="-234950">
              <a:buAutoNum type="arabicPeriod"/>
            </a:pPr>
            <a:r>
              <a:rPr lang="en-US" sz="1400" dirty="0" smtClean="0"/>
              <a:t>Start Rational Agent Controller (RAC)</a:t>
            </a:r>
          </a:p>
          <a:p>
            <a:pPr marL="687388" lvl="2" indent="-234950"/>
            <a:r>
              <a:rPr lang="en-US" sz="1200" dirty="0" smtClean="0"/>
              <a:t>Note: RAC should be running prior to DCI</a:t>
            </a:r>
          </a:p>
          <a:p>
            <a:pPr marL="466725" lvl="1" indent="-234950">
              <a:buAutoNum type="arabicPeriod"/>
            </a:pPr>
            <a:r>
              <a:rPr lang="en-US" sz="1400" dirty="0" smtClean="0"/>
              <a:t>Start Data Collection Infrastructure (DCI)</a:t>
            </a:r>
          </a:p>
          <a:p>
            <a:pPr marL="677863" lvl="2" indent="-234950"/>
            <a:r>
              <a:rPr lang="en-US" sz="1200" dirty="0" smtClean="0"/>
              <a:t>Note: DCI should be running prior to WSAS</a:t>
            </a:r>
          </a:p>
          <a:p>
            <a:pPr marL="466725" lvl="1" indent="-234950">
              <a:buFont typeface="Wingdings" pitchFamily="2" charset="2"/>
              <a:buAutoNum type="arabicPeriod"/>
            </a:pPr>
            <a:r>
              <a:rPr lang="en-US" sz="1400" dirty="0" smtClean="0"/>
              <a:t>Start WebSphere Application Server (WSAS)</a:t>
            </a:r>
          </a:p>
          <a:p>
            <a:pPr marL="457200" indent="-457200">
              <a:buAutoNum type="arabicPeriod"/>
            </a:pPr>
            <a:endParaRPr lang="en-US" sz="1800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914400" y="5791200"/>
            <a:ext cx="7315200" cy="457200"/>
          </a:xfrm>
          <a:prstGeom prst="wedgeRoundRectCallout">
            <a:avLst>
              <a:gd name="adj1" fmla="val -32721"/>
              <a:gd name="adj2" fmla="val -4993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Note:  This task should be always done whenever the server/client reboots.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7" name="Picture 2" descr="C:\Documents and Settings\Yoonki\Local Settings\Temporary Internet Files\Content.IE5\3JR7YVV4\j043259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876800"/>
            <a:ext cx="990600" cy="990600"/>
          </a:xfrm>
          <a:prstGeom prst="rect">
            <a:avLst/>
          </a:prstGeom>
          <a:noFill/>
        </p:spPr>
      </p:pic>
      <p:sp>
        <p:nvSpPr>
          <p:cNvPr id="19" name="Rounded Rectangular Callout 18"/>
          <p:cNvSpPr/>
          <p:nvPr/>
        </p:nvSpPr>
        <p:spPr>
          <a:xfrm>
            <a:off x="2667000" y="5105400"/>
            <a:ext cx="1676400" cy="457200"/>
          </a:xfrm>
          <a:prstGeom prst="wedgeRoundRectCallout">
            <a:avLst>
              <a:gd name="adj1" fmla="val -55102"/>
              <a:gd name="adj2" fmla="val 343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Trace data (A)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Java Profiler with JVM 1.4 (or lower)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&lt;profile root&gt;/</a:t>
            </a:r>
            <a:r>
              <a:rPr lang="en-US" dirty="0" err="1" smtClean="0"/>
              <a:t>config</a:t>
            </a:r>
            <a:r>
              <a:rPr lang="en-US" dirty="0" smtClean="0"/>
              <a:t>/cells/&lt;</a:t>
            </a:r>
            <a:r>
              <a:rPr lang="en-US" dirty="0" err="1" smtClean="0"/>
              <a:t>nodename</a:t>
            </a:r>
            <a:r>
              <a:rPr lang="en-US" dirty="0" smtClean="0"/>
              <a:t>&gt;Cell/nodes/&lt;</a:t>
            </a:r>
            <a:r>
              <a:rPr lang="en-US" dirty="0" err="1" smtClean="0"/>
              <a:t>nodename</a:t>
            </a:r>
            <a:r>
              <a:rPr lang="en-US" dirty="0" smtClean="0"/>
              <a:t>&gt;/servers/server1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Edit the </a:t>
            </a:r>
            <a:r>
              <a:rPr lang="en-US" dirty="0" err="1" smtClean="0">
                <a:solidFill>
                  <a:srgbClr val="00B0F0"/>
                </a:solidFill>
              </a:rPr>
              <a:t>jvmEntries</a:t>
            </a:r>
            <a:r>
              <a:rPr lang="en-US" dirty="0" smtClean="0"/>
              <a:t> element in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server.xml</a:t>
            </a:r>
            <a:r>
              <a:rPr lang="en-US" dirty="0" smtClean="0"/>
              <a:t> Specifically, append </a:t>
            </a:r>
            <a:r>
              <a:rPr lang="en-US" dirty="0" smtClean="0">
                <a:solidFill>
                  <a:srgbClr val="00B0F0"/>
                </a:solidFill>
              </a:rPr>
              <a:t>–</a:t>
            </a:r>
            <a:r>
              <a:rPr lang="en-US" dirty="0" err="1" smtClean="0">
                <a:solidFill>
                  <a:srgbClr val="00B0F0"/>
                </a:solidFill>
              </a:rPr>
              <a:t>XrunpiAgent:server</a:t>
            </a:r>
            <a:r>
              <a:rPr lang="en-US" dirty="0" smtClean="0">
                <a:solidFill>
                  <a:srgbClr val="00B0F0"/>
                </a:solidFill>
              </a:rPr>
              <a:t>=enabled </a:t>
            </a:r>
            <a:r>
              <a:rPr lang="en-US" dirty="0" smtClean="0"/>
              <a:t>to the </a:t>
            </a:r>
            <a:r>
              <a:rPr lang="en-US" dirty="0" err="1" smtClean="0">
                <a:solidFill>
                  <a:srgbClr val="00B0F0"/>
                </a:solidFill>
              </a:rPr>
              <a:t>genericJvmArguments</a:t>
            </a:r>
            <a:r>
              <a:rPr lang="en-US" dirty="0" smtClean="0"/>
              <a:t> attribute value.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Restart WSAS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 /root/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perftest/gotoARM.sh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 smtClean="0"/>
              <a:t>Start WebSphere Application Server (WSAS)</a:t>
            </a:r>
          </a:p>
          <a:p>
            <a:pPr marL="1314450" lvl="2" indent="-514350">
              <a:defRPr/>
            </a:pPr>
            <a:r>
              <a:rPr lang="en-US" dirty="0" smtClean="0"/>
              <a:t>Note: WSAS should be running before applications are instrumented.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 smtClean="0"/>
              <a:t>Start Instrumentation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 smtClean="0"/>
              <a:t>Restart the server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914400" y="5791200"/>
            <a:ext cx="7315200" cy="457200"/>
          </a:xfrm>
          <a:prstGeom prst="wedgeRoundRectCallout">
            <a:avLst>
              <a:gd name="adj1" fmla="val -32721"/>
              <a:gd name="adj2" fmla="val -4993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Note:  This task should be done only once.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extensions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66531" y="2537927"/>
          <a:ext cx="8238930" cy="365760"/>
        </p:xfrm>
        <a:graphic>
          <a:graphicData uri="http://schemas.openxmlformats.org/drawingml/2006/table">
            <a:tbl>
              <a:tblPr/>
              <a:tblGrid>
                <a:gridCol w="823893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600200"/>
          <a:ext cx="8229600" cy="480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6553200"/>
              </a:tblGrid>
              <a:tr h="537197">
                <a:tc>
                  <a:txBody>
                    <a:bodyPr/>
                    <a:lstStyle/>
                    <a:p>
                      <a:r>
                        <a:rPr lang="en-US" dirty="0" smtClean="0"/>
                        <a:t>Extension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0302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executiondlr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Trcadlr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Trcaxmi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 Agent</a:t>
                      </a:r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Trciovxmi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Trcmxmi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</a:t>
                      </a:r>
                      <a:r>
                        <a:rPr lang="en-US" baseline="0" dirty="0" smtClean="0"/>
                        <a:t> Monitor</a:t>
                      </a:r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Trcnxmi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 Node</a:t>
                      </a:r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Trcpxmi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 Process</a:t>
                      </a:r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trcxml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12585</TotalTime>
  <Words>859</Words>
  <Application>Microsoft Macintosh PowerPoint</Application>
  <PresentationFormat>On-screen Show (4:3)</PresentationFormat>
  <Paragraphs>117</Paragraphs>
  <Slides>28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Profiling Applications on an ARM Instrumented Server via RPT</vt:lpstr>
      <vt:lpstr>Prerequisites</vt:lpstr>
      <vt:lpstr>Prerequisites</vt:lpstr>
      <vt:lpstr>Environment for ARM Instrumentation</vt:lpstr>
      <vt:lpstr>Sequence for Collecting Trace data with Instrumentation (RPT-ARM)</vt:lpstr>
      <vt:lpstr>Instrumentation</vt:lpstr>
      <vt:lpstr>Using the Java Profiler with JVM 1.4 (or lower)</vt:lpstr>
      <vt:lpstr>Instrumentation Steps</vt:lpstr>
      <vt:lpstr>File extensions</vt:lpstr>
      <vt:lpstr>Application Server Instrumenter (ASI)</vt:lpstr>
      <vt:lpstr>Application Server Instrumenter (ASI)</vt:lpstr>
      <vt:lpstr>Application Server Instrumenter (ASI)</vt:lpstr>
      <vt:lpstr>Three Important Configuration Files</vt:lpstr>
      <vt:lpstr>…</vt:lpstr>
      <vt:lpstr>Profile Configuration on RPT</vt:lpstr>
      <vt:lpstr>Profile Configurations</vt:lpstr>
      <vt:lpstr>Profile Configurations (Cont’d)</vt:lpstr>
      <vt:lpstr>Profile Configurations (Cont’d)</vt:lpstr>
      <vt:lpstr>Trouble Shooting</vt:lpstr>
      <vt:lpstr>IWAT0292E</vt:lpstr>
      <vt:lpstr>IWAT0284E</vt:lpstr>
      <vt:lpstr>IWAY0159E</vt:lpstr>
      <vt:lpstr>IWAT0435E</vt:lpstr>
      <vt:lpstr>Trouble Shooting</vt:lpstr>
      <vt:lpstr>No data available for display</vt:lpstr>
      <vt:lpstr>Hang “Connecting to the JVMPI agent”</vt:lpstr>
      <vt:lpstr>References</vt:lpstr>
      <vt:lpstr>References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PerfTest: Application Monitoring</dc:title>
  <dc:creator>Yoonki Song</dc:creator>
  <cp:lastModifiedBy>Yoonki Song</cp:lastModifiedBy>
  <cp:revision>1097</cp:revision>
  <dcterms:created xsi:type="dcterms:W3CDTF">2009-09-22T20:06:12Z</dcterms:created>
  <dcterms:modified xsi:type="dcterms:W3CDTF">2009-09-22T20:20:04Z</dcterms:modified>
</cp:coreProperties>
</file>