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1" r:id="rId5"/>
    <p:sldId id="280" r:id="rId6"/>
    <p:sldId id="275" r:id="rId7"/>
    <p:sldId id="277" r:id="rId8"/>
    <p:sldId id="278" r:id="rId10"/>
    <p:sldId id="276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33" autoAdjust="0"/>
  </p:normalViewPr>
  <p:slideViewPr>
    <p:cSldViewPr>
      <p:cViewPr varScale="1">
        <p:scale>
          <a:sx n="72" d="100"/>
          <a:sy n="72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9B38-3DB4-4024-8D4E-432B6011B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C2C24-9774-47F8-AE25-421CC4EA72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R4 </a:t>
            </a:r>
            <a:r>
              <a:rPr lang="zh-CN" altLang="en-US" dirty="0" smtClean="0"/>
              <a:t>两篇文章本无</a:t>
            </a:r>
            <a:r>
              <a:rPr lang="en-US" altLang="zh-CN" dirty="0" smtClean="0"/>
              <a:t>R1~3</a:t>
            </a:r>
            <a:r>
              <a:rPr lang="zh-CN" altLang="en-US" dirty="0" smtClean="0"/>
              <a:t>任何关系的情况下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2C24-9774-47F8-AE25-421CC4EA72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284984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A Combination Approach to Web User </a:t>
            </a:r>
            <a:r>
              <a:rPr lang="en-US" altLang="zh-CN" dirty="0" err="1" smtClean="0"/>
              <a:t>Profling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聚类方法与目标函数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采用高斯混合聚类定义目标函数</a:t>
            </a:r>
            <a:endParaRPr lang="en-US" altLang="zh-CN" dirty="0" smtClean="0"/>
          </a:p>
          <a:p>
            <a:r>
              <a:rPr lang="en-US" altLang="zh-CN" dirty="0" smtClean="0"/>
              <a:t>D(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表示论文的相似性函数，</a:t>
            </a:r>
            <a:r>
              <a:rPr lang="en-US" altLang="zh-CN" dirty="0" err="1" smtClean="0"/>
              <a:t>r</a:t>
            </a:r>
            <a:r>
              <a:rPr lang="en-US" altLang="zh-CN" sz="1800" dirty="0" err="1" smtClean="0"/>
              <a:t>k</a:t>
            </a:r>
            <a:r>
              <a:rPr lang="zh-CN" altLang="en-US" dirty="0" smtClean="0"/>
              <a:t>代表上文定义的五种论文之间的关系</a:t>
            </a:r>
            <a:r>
              <a:rPr lang="en-US" altLang="zh-CN" i="1" dirty="0" smtClean="0"/>
              <a:t>‚</a:t>
            </a:r>
            <a:r>
              <a:rPr lang="el-GR" altLang="zh-CN" i="1" dirty="0"/>
              <a:t>λ</a:t>
            </a:r>
            <a:r>
              <a:rPr lang="zh-CN" altLang="en-US" dirty="0" smtClean="0"/>
              <a:t>代表权值</a:t>
            </a:r>
            <a:endParaRPr lang="en-US" altLang="zh-CN" dirty="0" smtClean="0"/>
          </a:p>
          <a:p>
            <a:r>
              <a:rPr lang="en-US" altLang="zh-CN" dirty="0"/>
              <a:t>α</a:t>
            </a:r>
            <a:r>
              <a:rPr lang="zh-CN" altLang="en-US" dirty="0" smtClean="0"/>
              <a:t>代表权重，</a:t>
            </a:r>
            <a:r>
              <a:rPr lang="en-US" altLang="zh-CN" dirty="0" smtClean="0"/>
              <a:t>μ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的研究者，也称为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的“质心”，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μ,x</a:t>
            </a:r>
            <a:r>
              <a:rPr lang="en-US" altLang="zh-CN" dirty="0" smtClean="0"/>
              <a:t>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与将要分配的标签（实际研究者）的相似度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" y="1052736"/>
            <a:ext cx="8789843" cy="97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目标：优化对数似然函数</a:t>
            </a:r>
            <a:r>
              <a:rPr lang="en-US" altLang="zh-CN" dirty="0" err="1" smtClean="0"/>
              <a:t>logP</a:t>
            </a:r>
            <a:r>
              <a:rPr lang="zh-CN" altLang="en-US" dirty="0" smtClean="0"/>
              <a:t>，进而求出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参数估计</a:t>
            </a:r>
            <a:r>
              <a:rPr lang="zh-CN" altLang="zh-CN" dirty="0"/>
              <a:t>算法主要包括三个步骤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初始化，分配</a:t>
            </a:r>
            <a:r>
              <a:rPr lang="zh-CN" altLang="en-US" dirty="0" smtClean="0"/>
              <a:t>标签</a:t>
            </a:r>
            <a:r>
              <a:rPr lang="zh-CN" altLang="zh-CN" dirty="0" smtClean="0"/>
              <a:t>和</a:t>
            </a:r>
            <a:r>
              <a:rPr lang="zh-CN" altLang="zh-CN" dirty="0"/>
              <a:t>参数更新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87972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50" y="3504972"/>
            <a:ext cx="4764043" cy="54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首先</a:t>
            </a:r>
            <a:r>
              <a:rPr lang="zh-CN" altLang="zh-CN" dirty="0"/>
              <a:t>选择参数的初始化，并为每个</a:t>
            </a:r>
            <a:r>
              <a:rPr lang="zh-CN" altLang="zh-CN" dirty="0" smtClean="0"/>
              <a:t>集群</a:t>
            </a:r>
            <a:r>
              <a:rPr lang="zh-CN" altLang="en-US" dirty="0" smtClean="0"/>
              <a:t>（实际研究者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</a:t>
            </a:r>
            <a:r>
              <a:rPr lang="zh-CN" altLang="zh-CN" dirty="0" smtClean="0"/>
              <a:t>选择</a:t>
            </a:r>
            <a:r>
              <a:rPr lang="zh-CN" altLang="zh-CN" dirty="0"/>
              <a:t>一个质心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然后</a:t>
            </a:r>
            <a:r>
              <a:rPr lang="zh-CN" altLang="zh-CN" dirty="0"/>
              <a:t>，我们每个文件分配到其最近的聚类，根据分配计算每个集群的质心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最后，</a:t>
            </a:r>
            <a:r>
              <a:rPr lang="zh-CN" altLang="zh-CN" dirty="0" smtClean="0"/>
              <a:t>我们</a:t>
            </a:r>
            <a:r>
              <a:rPr lang="zh-CN" altLang="zh-CN" dirty="0"/>
              <a:t>通过最大化目标函数来更新每个特征函数的权重。迭代持续到收敛。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在初始化步骤中，我们首先根据它们之间的关系将论文集中到不相交的群体中，即如果两个论文有关系，那么它们被分配给同一个研究者。因此，我们得到了</a:t>
            </a:r>
            <a:r>
              <a:rPr lang="en-US" altLang="zh-CN" dirty="0"/>
              <a:t>n</a:t>
            </a:r>
            <a:r>
              <a:rPr lang="zh-CN" altLang="zh-CN" dirty="0"/>
              <a:t>组。如果，</a:t>
            </a:r>
            <a:r>
              <a:rPr lang="en-US" altLang="zh-CN" dirty="0"/>
              <a:t>n</a:t>
            </a:r>
            <a:r>
              <a:rPr lang="zh-CN" altLang="zh-CN" dirty="0"/>
              <a:t>等于我们实际的研究人员</a:t>
            </a:r>
            <a:r>
              <a:rPr lang="en-US" altLang="zh-CN" dirty="0"/>
              <a:t>k</a:t>
            </a:r>
            <a:r>
              <a:rPr lang="zh-CN" altLang="zh-CN" dirty="0"/>
              <a:t>，那么这些组被用作我们的初始赋值。如果，</a:t>
            </a:r>
            <a:r>
              <a:rPr lang="en-US" altLang="zh-CN" dirty="0"/>
              <a:t>n&lt;k</a:t>
            </a:r>
            <a:r>
              <a:rPr lang="zh-CN" altLang="zh-CN" dirty="0"/>
              <a:t>，我们</a:t>
            </a:r>
            <a:r>
              <a:rPr lang="zh-CN" altLang="zh-CN" b="1" dirty="0"/>
              <a:t>选择</a:t>
            </a:r>
            <a:r>
              <a:rPr lang="en-US" altLang="zh-CN" b="1" dirty="0" smtClean="0"/>
              <a:t>k-n</a:t>
            </a:r>
            <a:r>
              <a:rPr lang="zh-CN" altLang="en-US" b="1" dirty="0" smtClean="0"/>
              <a:t>个</a:t>
            </a:r>
            <a:r>
              <a:rPr lang="zh-CN" altLang="zh-CN" b="1" dirty="0" smtClean="0"/>
              <a:t>随机</a:t>
            </a:r>
            <a:r>
              <a:rPr lang="zh-CN" altLang="en-US" b="1" dirty="0" smtClean="0"/>
              <a:t>研究者标签</a:t>
            </a:r>
            <a:r>
              <a:rPr lang="zh-CN" altLang="zh-CN" dirty="0" smtClean="0"/>
              <a:t>。</a:t>
            </a:r>
            <a:r>
              <a:rPr lang="zh-CN" altLang="zh-CN" dirty="0"/>
              <a:t>如果</a:t>
            </a:r>
            <a:r>
              <a:rPr lang="en-US" altLang="zh-CN" dirty="0"/>
              <a:t>n&gt; k</a:t>
            </a:r>
            <a:r>
              <a:rPr lang="zh-CN" altLang="zh-CN" dirty="0"/>
              <a:t>，我们聚集最近的组，直到只剩下</a:t>
            </a:r>
            <a:r>
              <a:rPr lang="en-US" altLang="zh-CN" dirty="0"/>
              <a:t>k</a:t>
            </a:r>
            <a:r>
              <a:rPr lang="zh-CN" altLang="zh-CN" dirty="0"/>
              <a:t>个组。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zh-CN" altLang="zh-CN" dirty="0" smtClean="0"/>
              <a:t>基于</a:t>
            </a:r>
            <a:r>
              <a:rPr lang="zh-CN" altLang="zh-CN" dirty="0"/>
              <a:t>分层聚类算法</a:t>
            </a:r>
            <a:r>
              <a:rPr lang="zh-CN" altLang="zh-CN" dirty="0" smtClean="0"/>
              <a:t>来</a:t>
            </a:r>
            <a:r>
              <a:rPr lang="zh-CN" altLang="en-US" dirty="0" smtClean="0"/>
              <a:t>作为</a:t>
            </a:r>
            <a:r>
              <a:rPr lang="zh-CN" altLang="zh-CN" dirty="0" smtClean="0"/>
              <a:t>基线方法</a:t>
            </a:r>
            <a:endParaRPr lang="en-US" altLang="zh-CN" dirty="0" smtClean="0"/>
          </a:p>
          <a:p>
            <a:r>
              <a:rPr lang="zh-CN" altLang="zh-CN" dirty="0" smtClean="0"/>
              <a:t>基线</a:t>
            </a:r>
            <a:r>
              <a:rPr lang="zh-CN" altLang="zh-CN" dirty="0"/>
              <a:t>方法有两个缺点：</a:t>
            </a:r>
            <a:r>
              <a:rPr lang="en-US" altLang="zh-CN" dirty="0"/>
              <a:t>1</a:t>
            </a:r>
            <a:r>
              <a:rPr lang="zh-CN" altLang="zh-CN" dirty="0"/>
              <a:t>）它不能利用论文之间的关系，</a:t>
            </a:r>
            <a:r>
              <a:rPr lang="en-US" altLang="zh-CN" dirty="0"/>
              <a:t>2</a:t>
            </a:r>
            <a:r>
              <a:rPr lang="zh-CN" altLang="zh-CN" dirty="0"/>
              <a:t>）它依赖于固定的距离度量。我们的框架受益于分配结果之间的依赖关系建模的能力。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</a:t>
            </a:r>
            <a:r>
              <a:rPr lang="zh-CN" altLang="en-US" dirty="0" smtClean="0"/>
              <a:t>某些</a:t>
            </a:r>
            <a:r>
              <a:rPr lang="zh-CN" altLang="zh-CN" dirty="0" smtClean="0"/>
              <a:t>名称</a:t>
            </a:r>
            <a:r>
              <a:rPr lang="zh-CN" altLang="zh-CN" dirty="0"/>
              <a:t>上，我们的方法落后</a:t>
            </a:r>
            <a:r>
              <a:rPr lang="zh-CN" altLang="zh-CN" dirty="0" smtClean="0"/>
              <a:t>于</a:t>
            </a:r>
            <a:r>
              <a:rPr lang="zh-CN" altLang="en-US" dirty="0" smtClean="0"/>
              <a:t>基线方法</a:t>
            </a:r>
            <a:r>
              <a:rPr lang="zh-CN" altLang="zh-CN" dirty="0" smtClean="0"/>
              <a:t>。</a:t>
            </a:r>
            <a:r>
              <a:rPr lang="zh-CN" altLang="zh-CN" dirty="0"/>
              <a:t>这是</a:t>
            </a:r>
            <a:r>
              <a:rPr lang="zh-CN" altLang="zh-CN" dirty="0" smtClean="0"/>
              <a:t>因为</a:t>
            </a:r>
            <a:r>
              <a:rPr lang="zh-CN" altLang="en-US" dirty="0" smtClean="0"/>
              <a:t>极限方法</a:t>
            </a:r>
            <a:r>
              <a:rPr lang="zh-CN" altLang="zh-CN" dirty="0" smtClean="0"/>
              <a:t>通过</a:t>
            </a:r>
            <a:r>
              <a:rPr lang="zh-CN" altLang="zh-CN" dirty="0"/>
              <a:t>从自动构建的</a:t>
            </a:r>
            <a:r>
              <a:rPr lang="zh-CN" altLang="zh-CN" b="1" dirty="0"/>
              <a:t>训练集的监督学习</a:t>
            </a:r>
            <a:r>
              <a:rPr lang="zh-CN" altLang="zh-CN" dirty="0"/>
              <a:t>确定每个链接</a:t>
            </a:r>
            <a:r>
              <a:rPr lang="zh-CN" altLang="zh-CN" dirty="0" smtClean="0"/>
              <a:t>的</a:t>
            </a:r>
            <a:r>
              <a:rPr lang="zh-CN" altLang="en-US" dirty="0"/>
              <a:t>权值</a:t>
            </a:r>
            <a:r>
              <a:rPr lang="zh-CN" altLang="zh-CN" dirty="0" smtClean="0"/>
              <a:t>（</a:t>
            </a:r>
            <a:r>
              <a:rPr lang="zh-CN" altLang="zh-CN" dirty="0"/>
              <a:t>例如共同作者关系）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的方法以无监督的方式学习权重。所学习的权重对具有不同分布的数据集具有不同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性能表现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66579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6" y="1117898"/>
            <a:ext cx="64674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0" y="3429000"/>
            <a:ext cx="67341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9" y="4129760"/>
            <a:ext cx="652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0" y="2060848"/>
            <a:ext cx="67532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9" y="2492896"/>
            <a:ext cx="85820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1" y="5085184"/>
            <a:ext cx="83915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问题定义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数据准备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模型与聚类方法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问题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对于一个姓名</a:t>
            </a:r>
            <a:r>
              <a:rPr lang="en-US" altLang="zh-CN" dirty="0" smtClean="0"/>
              <a:t>a,</a:t>
            </a:r>
            <a:r>
              <a:rPr lang="zh-CN" altLang="en-US" dirty="0" smtClean="0"/>
              <a:t> 包含</a:t>
            </a:r>
            <a:r>
              <a:rPr lang="en-US" altLang="zh-CN" dirty="0" smtClean="0"/>
              <a:t>k</a:t>
            </a:r>
            <a:r>
              <a:rPr lang="zh-CN" altLang="en-US" dirty="0"/>
              <a:t>个实际研究者</a:t>
            </a:r>
            <a:r>
              <a:rPr lang="en-US" altLang="zh-CN" dirty="0"/>
              <a:t>{y</a:t>
            </a:r>
            <a:r>
              <a:rPr lang="en-US" altLang="zh-CN" sz="1800" dirty="0"/>
              <a:t>1</a:t>
            </a:r>
            <a:r>
              <a:rPr lang="en-US" altLang="zh-CN" dirty="0"/>
              <a:t>,y</a:t>
            </a:r>
            <a:r>
              <a:rPr lang="en-US" altLang="zh-CN" sz="1800" dirty="0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y</a:t>
            </a:r>
            <a:r>
              <a:rPr lang="en-US" altLang="zh-CN" sz="1800" dirty="0" err="1"/>
              <a:t>k</a:t>
            </a:r>
            <a:r>
              <a:rPr lang="en-US" altLang="zh-CN" dirty="0" smtClean="0"/>
              <a:t>}</a:t>
            </a:r>
            <a:endParaRPr lang="sv-SE" altLang="zh-CN" i="1" dirty="0" smtClean="0"/>
          </a:p>
          <a:p>
            <a:r>
              <a:rPr lang="zh-CN" altLang="en-US" dirty="0" smtClean="0"/>
              <a:t>通过数据库（</a:t>
            </a:r>
            <a:r>
              <a:rPr lang="en-US" altLang="zh-CN" dirty="0" smtClean="0"/>
              <a:t>DBLP</a:t>
            </a:r>
            <a:r>
              <a:rPr lang="zh-CN" altLang="en-US" dirty="0" smtClean="0"/>
              <a:t>）的查找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，可以得到关于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sv-SE" altLang="zh-CN" i="1" dirty="0" smtClean="0"/>
              <a:t>n </a:t>
            </a:r>
            <a:r>
              <a:rPr lang="sv-SE" altLang="zh-CN" dirty="0"/>
              <a:t>papers </a:t>
            </a:r>
            <a:r>
              <a:rPr lang="sv-SE" altLang="zh-CN" i="1" dirty="0"/>
              <a:t>P </a:t>
            </a:r>
            <a:r>
              <a:rPr lang="sv-SE" altLang="zh-CN" dirty="0" smtClean="0"/>
              <a:t>= </a:t>
            </a:r>
            <a:r>
              <a:rPr lang="en-US" altLang="zh-CN" dirty="0" smtClean="0"/>
              <a:t>{p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,p</a:t>
            </a:r>
            <a:r>
              <a:rPr lang="en-US" altLang="zh-CN" sz="1400" dirty="0" smtClean="0"/>
              <a:t>3</a:t>
            </a:r>
            <a:r>
              <a:rPr lang="en-US" altLang="zh-CN" dirty="0" smtClean="0"/>
              <a:t>….</a:t>
            </a:r>
            <a:r>
              <a:rPr lang="en-US" altLang="zh-CN" dirty="0" err="1" smtClean="0"/>
              <a:t>p</a:t>
            </a:r>
            <a:r>
              <a:rPr lang="en-US" altLang="zh-CN" sz="1800" dirty="0" err="1" smtClean="0"/>
              <a:t>n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目标：对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篇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进行聚类，使每篇</a:t>
            </a:r>
            <a:r>
              <a:rPr lang="sv-SE" altLang="zh-CN" dirty="0"/>
              <a:t>paper </a:t>
            </a:r>
            <a:r>
              <a:rPr lang="zh-CN" altLang="en-US" dirty="0" smtClean="0"/>
              <a:t>分配到一</a:t>
            </a:r>
            <a:r>
              <a:rPr lang="zh-CN" altLang="en-US" dirty="0"/>
              <a:t>个标签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zh-CN" altLang="en-US" dirty="0" smtClean="0"/>
              <a:t>最终得到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数据源：</a:t>
            </a:r>
            <a:r>
              <a:rPr lang="en-US" altLang="zh-CN" dirty="0" smtClean="0"/>
              <a:t>DBLP</a:t>
            </a:r>
            <a:r>
              <a:rPr lang="zh-CN" altLang="en-US" dirty="0"/>
              <a:t>数据集</a:t>
            </a:r>
            <a:endParaRPr lang="en-US" altLang="zh-CN" dirty="0" smtClean="0"/>
          </a:p>
          <a:p>
            <a:r>
              <a:rPr lang="zh-CN" altLang="en-US" dirty="0" smtClean="0"/>
              <a:t>每篇文章的属性提取</a:t>
            </a:r>
            <a:endParaRPr lang="en-US" altLang="zh-CN" dirty="0" smtClean="0"/>
          </a:p>
          <a:p>
            <a:r>
              <a:rPr lang="zh-CN" altLang="en-US" dirty="0" smtClean="0"/>
              <a:t>文章间的关系</a:t>
            </a:r>
            <a:r>
              <a:rPr lang="zh-CN" altLang="en-US" dirty="0"/>
              <a:t>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DBLP</a:t>
            </a:r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DBLP</a:t>
            </a:r>
            <a:r>
              <a:rPr lang="zh-CN" altLang="zh-CN" dirty="0"/>
              <a:t>涵盖了主要计算机科学论文的大约</a:t>
            </a:r>
            <a:r>
              <a:rPr lang="en-US" altLang="zh-CN" dirty="0"/>
              <a:t>120</a:t>
            </a:r>
            <a:r>
              <a:rPr lang="zh-CN" altLang="zh-CN" dirty="0"/>
              <a:t>万篇论文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DBLP</a:t>
            </a:r>
            <a:r>
              <a:rPr lang="zh-CN" altLang="zh-CN" dirty="0"/>
              <a:t>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支持</a:t>
            </a:r>
            <a:r>
              <a:rPr lang="zh-CN" altLang="zh-CN" dirty="0" smtClean="0"/>
              <a:t>以</a:t>
            </a:r>
            <a:r>
              <a:rPr lang="zh-CN" altLang="en-US" dirty="0" smtClean="0"/>
              <a:t>作者</a:t>
            </a:r>
            <a:r>
              <a:rPr lang="zh-CN" altLang="zh-CN" dirty="0" smtClean="0"/>
              <a:t>的</a:t>
            </a:r>
            <a:r>
              <a:rPr lang="zh-CN" altLang="zh-CN" dirty="0"/>
              <a:t>名字</a:t>
            </a:r>
            <a:r>
              <a:rPr lang="zh-CN" altLang="zh-CN" dirty="0" smtClean="0"/>
              <a:t>来</a:t>
            </a:r>
            <a:r>
              <a:rPr lang="zh-CN" altLang="en-US" dirty="0" smtClean="0"/>
              <a:t>检索论文</a:t>
            </a:r>
            <a:r>
              <a:rPr lang="zh-CN" altLang="zh-CN" dirty="0" smtClean="0"/>
              <a:t>。</a:t>
            </a:r>
            <a:r>
              <a:rPr lang="zh-CN" altLang="zh-CN" dirty="0"/>
              <a:t>这是最好的格式化和有组织的参考书目数据集之一。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属性提取与关系定义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</a:t>
            </a:r>
            <a:r>
              <a:rPr lang="zh-CN" altLang="zh-CN" dirty="0" smtClean="0"/>
              <a:t>每篇文章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6</a:t>
            </a:r>
            <a:r>
              <a:rPr lang="zh-CN" altLang="zh-CN" dirty="0"/>
              <a:t>种属性，</a:t>
            </a:r>
            <a:r>
              <a:rPr lang="zh-CN" altLang="zh-CN" b="1" dirty="0"/>
              <a:t>文章名、出版地、出版年份、摘要、作者（多位作者），参考</a:t>
            </a:r>
            <a:r>
              <a:rPr lang="zh-CN" altLang="zh-CN" b="1" dirty="0" smtClean="0"/>
              <a:t>文献</a:t>
            </a:r>
            <a:endParaRPr lang="en-US" altLang="zh-CN" b="1" dirty="0" smtClean="0"/>
          </a:p>
          <a:p>
            <a:r>
              <a:rPr lang="zh-CN" altLang="zh-CN" dirty="0" smtClean="0"/>
              <a:t>定义五种</a:t>
            </a:r>
            <a:r>
              <a:rPr lang="zh-CN" altLang="en-US" dirty="0" smtClean="0"/>
              <a:t>文章</a:t>
            </a:r>
            <a:r>
              <a:rPr lang="zh-CN" altLang="zh-CN" dirty="0" smtClean="0"/>
              <a:t>之间</a:t>
            </a:r>
            <a:r>
              <a:rPr lang="zh-CN" altLang="zh-CN" dirty="0"/>
              <a:t>的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r>
              <a:rPr lang="en-US" altLang="zh-CN" dirty="0" smtClean="0"/>
              <a:t>R1</a:t>
            </a:r>
            <a:r>
              <a:rPr lang="zh-CN" altLang="zh-CN" dirty="0"/>
              <a:t>代表两篇论文在同一地点</a:t>
            </a:r>
            <a:r>
              <a:rPr lang="zh-CN" altLang="zh-CN" dirty="0" smtClean="0"/>
              <a:t>发表</a:t>
            </a:r>
            <a:endParaRPr lang="en-US" altLang="zh-CN" dirty="0" smtClean="0"/>
          </a:p>
          <a:p>
            <a:r>
              <a:rPr lang="en-US" altLang="zh-CN" dirty="0" smtClean="0"/>
              <a:t>R2</a:t>
            </a:r>
            <a:r>
              <a:rPr lang="zh-CN" altLang="en-US" dirty="0" smtClean="0"/>
              <a:t>代表</a:t>
            </a:r>
            <a:r>
              <a:rPr lang="zh-CN" altLang="zh-CN" dirty="0" smtClean="0"/>
              <a:t>着</a:t>
            </a:r>
            <a:r>
              <a:rPr lang="zh-CN" altLang="zh-CN" dirty="0"/>
              <a:t>两篇论文具有相同的第二</a:t>
            </a:r>
            <a:r>
              <a:rPr lang="zh-CN" altLang="zh-CN" dirty="0" smtClean="0"/>
              <a:t>作者</a:t>
            </a:r>
            <a:endParaRPr lang="en-US" altLang="zh-CN" dirty="0" smtClean="0"/>
          </a:p>
          <a:p>
            <a:r>
              <a:rPr lang="en-US" altLang="zh-CN" dirty="0" smtClean="0"/>
              <a:t>R3</a:t>
            </a:r>
            <a:r>
              <a:rPr lang="zh-CN" altLang="en-US" dirty="0" smtClean="0"/>
              <a:t>代表</a:t>
            </a:r>
            <a:r>
              <a:rPr lang="zh-CN" altLang="zh-CN" dirty="0" smtClean="0"/>
              <a:t>着</a:t>
            </a:r>
            <a:r>
              <a:rPr lang="zh-CN" altLang="zh-CN" dirty="0"/>
              <a:t>一篇论文引用了另一篇</a:t>
            </a:r>
            <a:r>
              <a:rPr lang="zh-CN" altLang="zh-CN" dirty="0" smtClean="0"/>
              <a:t>论文</a:t>
            </a:r>
            <a:endParaRPr lang="en-US" altLang="zh-CN" dirty="0" smtClean="0"/>
          </a:p>
          <a:p>
            <a:r>
              <a:rPr lang="en-US" altLang="zh-CN" dirty="0" smtClean="0"/>
              <a:t>R4</a:t>
            </a:r>
            <a:r>
              <a:rPr lang="zh-CN" altLang="en-US" dirty="0" smtClean="0"/>
              <a:t>代表</a:t>
            </a:r>
            <a:r>
              <a:rPr lang="zh-CN" altLang="zh-CN" dirty="0" smtClean="0"/>
              <a:t>通过</a:t>
            </a:r>
            <a:r>
              <a:rPr lang="zh-CN" altLang="zh-CN" dirty="0"/>
              <a:t>用户反馈</a:t>
            </a:r>
            <a:r>
              <a:rPr lang="zh-CN" altLang="zh-CN" dirty="0" smtClean="0"/>
              <a:t>提供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约束关系</a:t>
            </a:r>
            <a:r>
              <a:rPr lang="zh-CN" altLang="zh-CN" dirty="0"/>
              <a:t>。例如，用户可以指定将两篇论文消除</a:t>
            </a:r>
            <a:r>
              <a:rPr lang="zh-CN" altLang="zh-CN" dirty="0" smtClean="0"/>
              <a:t>歧义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属性提取与关系定义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pi</a:t>
            </a:r>
            <a:r>
              <a:rPr lang="zh-CN" altLang="zh-CN" dirty="0" smtClean="0"/>
              <a:t>有作者</a:t>
            </a:r>
            <a:r>
              <a:rPr lang="en-US" altLang="zh-CN" dirty="0" smtClean="0"/>
              <a:t>David Mitchell</a:t>
            </a:r>
            <a:r>
              <a:rPr lang="zh-CN" altLang="zh-CN" dirty="0" smtClean="0"/>
              <a:t>和</a:t>
            </a:r>
            <a:r>
              <a:rPr lang="en-US" altLang="zh-CN" dirty="0" smtClean="0"/>
              <a:t>Andrew Mark</a:t>
            </a:r>
            <a:endParaRPr lang="en-US" altLang="zh-CN" dirty="0" smtClean="0"/>
          </a:p>
          <a:p>
            <a:r>
              <a:rPr lang="en-US" altLang="zh-CN" dirty="0" err="1" smtClean="0"/>
              <a:t>pj</a:t>
            </a:r>
            <a:r>
              <a:rPr lang="zh-CN" altLang="zh-CN" dirty="0"/>
              <a:t>有</a:t>
            </a:r>
            <a:r>
              <a:rPr lang="zh-CN" altLang="zh-CN" dirty="0" smtClean="0"/>
              <a:t>作者</a:t>
            </a:r>
            <a:r>
              <a:rPr lang="en-US" altLang="zh-CN" dirty="0" smtClean="0"/>
              <a:t>David Mitchell</a:t>
            </a:r>
            <a:r>
              <a:rPr lang="zh-CN" altLang="zh-CN" dirty="0" smtClean="0"/>
              <a:t>和</a:t>
            </a:r>
            <a:r>
              <a:rPr lang="en-US" altLang="zh-CN" dirty="0" smtClean="0"/>
              <a:t>Fernando </a:t>
            </a:r>
            <a:r>
              <a:rPr lang="en-US" altLang="zh-CN" dirty="0" err="1" smtClean="0"/>
              <a:t>Mulford</a:t>
            </a:r>
            <a:r>
              <a:rPr lang="zh-CN" altLang="zh-CN" dirty="0" smtClean="0"/>
              <a:t>我们要</a:t>
            </a:r>
            <a:r>
              <a:rPr lang="zh-CN" altLang="en-US" dirty="0"/>
              <a:t>对</a:t>
            </a:r>
            <a:r>
              <a:rPr lang="zh-CN" altLang="zh-CN" dirty="0" smtClean="0"/>
              <a:t>“</a:t>
            </a:r>
            <a:r>
              <a:rPr lang="en-US" altLang="zh-CN" dirty="0"/>
              <a:t>David Mitchell</a:t>
            </a:r>
            <a:r>
              <a:rPr lang="zh-CN" altLang="zh-CN" dirty="0" smtClean="0"/>
              <a:t>”</a:t>
            </a:r>
            <a:r>
              <a:rPr lang="zh-CN" altLang="en-US" dirty="0" smtClean="0"/>
              <a:t>进行消歧</a:t>
            </a:r>
            <a:r>
              <a:rPr lang="zh-CN" altLang="zh-CN" dirty="0" smtClean="0"/>
              <a:t>。如果</a:t>
            </a:r>
            <a:r>
              <a:rPr lang="en-US" altLang="zh-CN" dirty="0" smtClean="0"/>
              <a:t>Andrew Mark</a:t>
            </a:r>
            <a:r>
              <a:rPr lang="zh-CN" altLang="zh-CN" dirty="0" smtClean="0"/>
              <a:t>和</a:t>
            </a:r>
            <a:r>
              <a:rPr lang="en-US" altLang="zh-CN" dirty="0" smtClean="0"/>
              <a:t>Fernando </a:t>
            </a:r>
            <a:r>
              <a:rPr lang="en-US" altLang="zh-CN" dirty="0" err="1" smtClean="0"/>
              <a:t>Mulford</a:t>
            </a:r>
            <a:r>
              <a:rPr lang="zh-CN" altLang="zh-CN" dirty="0" smtClean="0"/>
              <a:t>也</a:t>
            </a:r>
            <a:r>
              <a:rPr lang="zh-CN" altLang="en-US" dirty="0" smtClean="0"/>
              <a:t>合著</a:t>
            </a:r>
            <a:r>
              <a:rPr lang="zh-CN" altLang="zh-CN" dirty="0" smtClean="0"/>
              <a:t>另</a:t>
            </a:r>
            <a:r>
              <a:rPr lang="zh-CN" altLang="zh-CN" dirty="0"/>
              <a:t>一篇文章，那么我们说</a:t>
            </a:r>
            <a:r>
              <a:rPr lang="en-US" altLang="zh-CN" dirty="0"/>
              <a:t>pi</a:t>
            </a:r>
            <a:r>
              <a:rPr lang="zh-CN" altLang="zh-CN" dirty="0"/>
              <a:t>和</a:t>
            </a:r>
            <a:r>
              <a:rPr lang="en-US" altLang="zh-CN" dirty="0" err="1"/>
              <a:t>pj</a:t>
            </a:r>
            <a:r>
              <a:rPr lang="zh-CN" altLang="zh-CN" dirty="0"/>
              <a:t>有一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2-CoAuthor</a:t>
            </a:r>
            <a:r>
              <a:rPr lang="zh-CN" altLang="zh-CN" dirty="0"/>
              <a:t>关系。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zh-CN" dirty="0"/>
              <a:t>隐马尔可夫随机场（</a:t>
            </a:r>
            <a:r>
              <a:rPr lang="en-US" altLang="zh-CN" dirty="0"/>
              <a:t>HMRF</a:t>
            </a:r>
            <a:r>
              <a:rPr lang="zh-CN" altLang="zh-CN" dirty="0"/>
              <a:t>）模型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我们的方法是基于隐马尔可夫随机场（</a:t>
            </a:r>
            <a:r>
              <a:rPr lang="en-US" altLang="zh-CN" dirty="0"/>
              <a:t>HMRF</a:t>
            </a:r>
            <a:r>
              <a:rPr lang="zh-CN" altLang="zh-CN" dirty="0"/>
              <a:t>）</a:t>
            </a:r>
            <a:r>
              <a:rPr lang="zh-CN" altLang="zh-CN" dirty="0" smtClean="0"/>
              <a:t>模型。</a:t>
            </a:r>
            <a:r>
              <a:rPr lang="zh-CN" altLang="zh-CN" dirty="0"/>
              <a:t>我们选择</a:t>
            </a:r>
            <a:r>
              <a:rPr lang="en-US" altLang="zh-CN" dirty="0"/>
              <a:t>HMRF</a:t>
            </a:r>
            <a:r>
              <a:rPr lang="zh-CN" altLang="zh-CN" dirty="0"/>
              <a:t>的原因是由于其自然的优势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1.HMRF</a:t>
            </a:r>
            <a:r>
              <a:rPr lang="zh-CN" altLang="zh-CN" dirty="0"/>
              <a:t>可用于建立观察结果之间的依赖关系（例如</a:t>
            </a:r>
            <a:r>
              <a:rPr lang="en-US" altLang="zh-CN" dirty="0" err="1"/>
              <a:t>CoAuthor</a:t>
            </a:r>
            <a:r>
              <a:rPr lang="zh-CN" altLang="zh-CN" dirty="0"/>
              <a:t>）（每篇论文被视为观察）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2.HMRF</a:t>
            </a:r>
            <a:r>
              <a:rPr lang="zh-CN" altLang="zh-CN" dirty="0"/>
              <a:t>支持</a:t>
            </a:r>
            <a:r>
              <a:rPr lang="zh-CN" altLang="zh-CN" dirty="0" smtClean="0"/>
              <a:t>无监督学习。</a:t>
            </a:r>
            <a:r>
              <a:rPr lang="zh-CN" altLang="zh-CN" dirty="0"/>
              <a:t>在本文中，我们将重点关注使用</a:t>
            </a:r>
            <a:r>
              <a:rPr lang="en-US" altLang="zh-CN" dirty="0"/>
              <a:t>HMRF</a:t>
            </a:r>
            <a:r>
              <a:rPr lang="zh-CN" altLang="zh-CN" dirty="0"/>
              <a:t>进行名义消歧的</a:t>
            </a:r>
            <a:r>
              <a:rPr lang="zh-CN" altLang="zh-CN" dirty="0" smtClean="0"/>
              <a:t>无监督学习。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3906"/>
            <a:ext cx="842254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1416</Words>
  <Application>WPS 演示</Application>
  <PresentationFormat>全屏显示(4:3)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Office 主题</vt:lpstr>
      <vt:lpstr>A Combination Approach to Web User Proflling      </vt:lpstr>
      <vt:lpstr>PowerPoint 演示文稿</vt:lpstr>
      <vt:lpstr>问题定义</vt:lpstr>
      <vt:lpstr>数据准备</vt:lpstr>
      <vt:lpstr>DBLP数据集</vt:lpstr>
      <vt:lpstr>属性提取与关系定义</vt:lpstr>
      <vt:lpstr>属性提取与关系定义</vt:lpstr>
      <vt:lpstr>隐马尔可夫随机场（HMRF）模型</vt:lpstr>
      <vt:lpstr>PowerPoint 演示文稿</vt:lpstr>
      <vt:lpstr>PowerPoint 演示文稿</vt:lpstr>
      <vt:lpstr>参数估计</vt:lpstr>
      <vt:lpstr>参数估计</vt:lpstr>
      <vt:lpstr>参数估计</vt:lpstr>
      <vt:lpstr>实验</vt:lpstr>
      <vt:lpstr>不足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User Profiling using Data Redundancy    机器学习算法分析  </dc:title>
  <dc:creator>x</dc:creator>
  <cp:lastModifiedBy>windows</cp:lastModifiedBy>
  <cp:revision>77</cp:revision>
  <dcterms:created xsi:type="dcterms:W3CDTF">2017-05-31T06:39:00Z</dcterms:created>
  <dcterms:modified xsi:type="dcterms:W3CDTF">2017-06-23T01:21:15Z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