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4" r:id="rId5"/>
    <p:sldId id="270" r:id="rId6"/>
    <p:sldId id="271" r:id="rId7"/>
    <p:sldId id="268" r:id="rId8"/>
    <p:sldId id="262" r:id="rId9"/>
    <p:sldId id="263" r:id="rId10"/>
    <p:sldId id="274" r:id="rId11"/>
    <p:sldId id="265" r:id="rId12"/>
    <p:sldId id="266" r:id="rId13"/>
    <p:sldId id="259" r:id="rId14"/>
    <p:sldId id="267" r:id="rId15"/>
    <p:sldId id="272" r:id="rId16"/>
    <p:sldId id="27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33" autoAdjust="0"/>
  </p:normalViewPr>
  <p:slideViewPr>
    <p:cSldViewPr>
      <p:cViewPr varScale="1">
        <p:scale>
          <a:sx n="72" d="100"/>
          <a:sy n="72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9B38-3DB4-4024-8D4E-432B6011BCC3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C2C24-9774-47F8-AE25-421CC4EA7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4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假设有联合概率分布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是属于某个集合的一组随机变量。如果用无向图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G=(V, 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表示概率分布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的话，那在图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中，节点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v∈V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就表示一个随机变量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CN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 = 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altLang="zh-CN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baseline="-250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v∈V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e∈E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表示随机变量之间的概率依赖关系。而如果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P(Y)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满足成对、局部或全局马尔可夫性的话，就称此联合概率分布为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概率无向图模型，或马尔可夫随机场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C2C24-9774-47F8-AE25-421CC4EA72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3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28498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Web User Profiling using Data Redundancy</a:t>
            </a:r>
            <a:r>
              <a:rPr lang="en-US" altLang="zh-CN" dirty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机器学习算法分析</a:t>
            </a:r>
            <a:br>
              <a:rPr lang="zh-CN" altLang="en-US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429000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特征选择与抽取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邮件提取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/>
              <a:t>AMiner.org </a:t>
            </a:r>
            <a:r>
              <a:rPr lang="zh-CN" altLang="en-US" dirty="0" smtClean="0"/>
              <a:t>随机</a:t>
            </a:r>
            <a:r>
              <a:rPr lang="zh-CN" altLang="en-US" dirty="0"/>
              <a:t>选择</a:t>
            </a:r>
            <a:r>
              <a:rPr lang="en-US" altLang="zh-CN" dirty="0"/>
              <a:t>2000</a:t>
            </a:r>
            <a:r>
              <a:rPr lang="zh-CN" altLang="en-US" dirty="0"/>
              <a:t>名研究人员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通过搜索引擎查询“人名</a:t>
            </a:r>
            <a:r>
              <a:rPr lang="en-US" altLang="zh-CN" dirty="0" smtClean="0"/>
              <a:t>+email</a:t>
            </a:r>
            <a:r>
              <a:rPr lang="zh-CN" altLang="en-US" dirty="0" smtClean="0"/>
              <a:t>” ，</a:t>
            </a:r>
            <a:r>
              <a:rPr lang="zh-CN" altLang="en-US" dirty="0"/>
              <a:t>然后</a:t>
            </a:r>
            <a:r>
              <a:rPr lang="zh-CN" altLang="en-US" dirty="0" smtClean="0"/>
              <a:t>对每一个搜索片段进行分析，提取属性因子特征如：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邮箱</a:t>
            </a:r>
            <a:r>
              <a:rPr lang="zh-CN" altLang="en-US" dirty="0"/>
              <a:t>前缀是否包含</a:t>
            </a:r>
            <a:r>
              <a:rPr lang="en-US" altLang="zh-CN" dirty="0" err="1"/>
              <a:t>last_name</a:t>
            </a:r>
            <a:r>
              <a:rPr lang="en-US" altLang="zh-CN" dirty="0"/>
              <a:t>\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last_name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first_name</a:t>
            </a:r>
            <a:r>
              <a:rPr lang="zh-CN" altLang="en-US" dirty="0"/>
              <a:t>是否包含邮箱前缀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搜索</a:t>
            </a:r>
            <a:r>
              <a:rPr lang="zh-CN" altLang="en-US" dirty="0"/>
              <a:t>片段标题是否包含</a:t>
            </a:r>
            <a:r>
              <a:rPr lang="en-US" altLang="zh-CN" dirty="0" err="1"/>
              <a:t>last_name</a:t>
            </a:r>
            <a:r>
              <a:rPr lang="en-US" altLang="zh-CN" dirty="0"/>
              <a:t>\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搜索</a:t>
            </a:r>
            <a:r>
              <a:rPr lang="zh-CN" altLang="en-US" dirty="0"/>
              <a:t>片段内容是否包含</a:t>
            </a:r>
            <a:r>
              <a:rPr lang="en-US" altLang="zh-CN" dirty="0" err="1"/>
              <a:t>last_name</a:t>
            </a:r>
            <a:r>
              <a:rPr lang="en-US" altLang="zh-CN" dirty="0"/>
              <a:t>\</a:t>
            </a:r>
            <a:r>
              <a:rPr lang="en-US" altLang="zh-CN" dirty="0" err="1"/>
              <a:t>first_name</a:t>
            </a:r>
            <a:endParaRPr lang="en-US" altLang="zh-CN" dirty="0"/>
          </a:p>
          <a:p>
            <a:r>
              <a:rPr lang="zh-CN" altLang="en-US" dirty="0" smtClean="0"/>
              <a:t>共得到</a:t>
            </a:r>
            <a:r>
              <a:rPr lang="en-US" altLang="zh-CN" dirty="0"/>
              <a:t>4,528</a:t>
            </a:r>
            <a:r>
              <a:rPr lang="zh-CN" altLang="en-US" dirty="0"/>
              <a:t>个电子邮件</a:t>
            </a:r>
            <a:r>
              <a:rPr lang="zh-CN" altLang="en-US" dirty="0" smtClean="0"/>
              <a:t>候选。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9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2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属性</a:t>
            </a:r>
            <a:r>
              <a:rPr lang="zh-CN" altLang="en-US" dirty="0" smtClean="0"/>
              <a:t>因子特征定义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00600"/>
          </a:xfrm>
        </p:spPr>
        <p:txBody>
          <a:bodyPr/>
          <a:lstStyle/>
          <a:p>
            <a:r>
              <a:rPr lang="zh-CN" altLang="en-US" dirty="0" smtClean="0"/>
              <a:t>训练集特征定义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dirty="0" smtClean="0"/>
              <a:t>邮箱前缀是否包含</a:t>
            </a:r>
            <a:r>
              <a:rPr lang="en-US" altLang="zh-CN" sz="2400" dirty="0" err="1" smtClean="0"/>
              <a:t>last_name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first_name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last_name</a:t>
            </a:r>
            <a:r>
              <a:rPr lang="en-US" altLang="zh-CN" sz="2400" dirty="0" smtClean="0"/>
              <a:t>\</a:t>
            </a:r>
            <a:r>
              <a:rPr lang="en-US" altLang="zh-CN" sz="2400" dirty="0" err="1" smtClean="0"/>
              <a:t>first_name</a:t>
            </a:r>
            <a:r>
              <a:rPr lang="zh-CN" altLang="en-US" sz="2400" dirty="0" smtClean="0"/>
              <a:t>是否包含邮箱前缀</a:t>
            </a:r>
            <a:endParaRPr lang="en-US" altLang="zh-CN" sz="2400" dirty="0" smtClean="0"/>
          </a:p>
          <a:p>
            <a:r>
              <a:rPr lang="zh-CN" altLang="en-US" sz="2400" dirty="0" smtClean="0"/>
              <a:t>搜索片段标题是否包含</a:t>
            </a:r>
            <a:r>
              <a:rPr lang="en-US" altLang="zh-CN" dirty="0" err="1" smtClean="0"/>
              <a:t>last_name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first_name</a:t>
            </a:r>
            <a:endParaRPr lang="en-US" altLang="zh-CN" dirty="0" smtClean="0"/>
          </a:p>
          <a:p>
            <a:r>
              <a:rPr lang="zh-CN" altLang="en-US" sz="2400" dirty="0"/>
              <a:t>搜索</a:t>
            </a:r>
            <a:r>
              <a:rPr lang="zh-CN" altLang="en-US" sz="2400" dirty="0" smtClean="0"/>
              <a:t>片段内容是否</a:t>
            </a:r>
            <a:r>
              <a:rPr lang="zh-CN" altLang="en-US" sz="2400" dirty="0"/>
              <a:t>包含</a:t>
            </a:r>
            <a:r>
              <a:rPr lang="en-US" altLang="zh-CN" dirty="0" err="1" smtClean="0"/>
              <a:t>last_name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first_name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10829926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01208"/>
            <a:ext cx="6408712" cy="118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1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逻辑因子特征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实体是否完全相同、部分相同、以及具有先验知识，三种逻辑关系</a:t>
            </a:r>
            <a:endParaRPr lang="en-US" altLang="zh-CN" dirty="0" smtClean="0"/>
          </a:p>
          <a:p>
            <a:r>
              <a:rPr lang="zh-CN" altLang="en-US" dirty="0"/>
              <a:t>输入：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（</a:t>
            </a:r>
            <a:r>
              <a:rPr lang="zh-CN" altLang="en-US" dirty="0"/>
              <a:t>邮件候选项）标识，边的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544616" cy="3029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665" y="5517232"/>
            <a:ext cx="612154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1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利用梯度上升方法求解目标函数，</a:t>
            </a:r>
            <a:r>
              <a:rPr lang="el-GR" altLang="zh-CN" i="1" dirty="0"/>
              <a:t>α</a:t>
            </a:r>
            <a:r>
              <a:rPr lang="en-US" altLang="zh-CN" sz="1400" i="1" dirty="0"/>
              <a:t>k</a:t>
            </a:r>
            <a:r>
              <a:rPr lang="en-US" altLang="zh-CN" dirty="0"/>
              <a:t> </a:t>
            </a:r>
            <a:r>
              <a:rPr lang="zh-CN" altLang="en-US" dirty="0" smtClean="0"/>
              <a:t>的梯度计算如下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LBP(loopy </a:t>
            </a:r>
            <a:r>
              <a:rPr lang="en-US" altLang="zh-CN" dirty="0"/>
              <a:t>belief propagation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循环信念传播算法进行边缘概率求解</a:t>
            </a:r>
            <a:endParaRPr lang="en-US" altLang="zh-CN" dirty="0" smtClean="0"/>
          </a:p>
          <a:p>
            <a:r>
              <a:rPr lang="zh-CN" altLang="en-US" dirty="0" smtClean="0"/>
              <a:t>参数估计阶段分为两个步骤：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1.</a:t>
            </a:r>
            <a:r>
              <a:rPr lang="zh-CN" altLang="en-US" dirty="0" smtClean="0"/>
              <a:t>我们</a:t>
            </a:r>
            <a:r>
              <a:rPr lang="zh-CN" altLang="en-US" dirty="0"/>
              <a:t>首先执行</a:t>
            </a:r>
            <a:r>
              <a:rPr lang="en-US" altLang="zh-CN" dirty="0"/>
              <a:t>LBP</a:t>
            </a:r>
            <a:r>
              <a:rPr lang="zh-CN" altLang="en-US" dirty="0"/>
              <a:t>算法计算每个潜在变量的边际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2.</a:t>
            </a:r>
            <a:r>
              <a:rPr lang="zh-CN" altLang="en-US" dirty="0" smtClean="0"/>
              <a:t> 更新</a:t>
            </a:r>
            <a:r>
              <a:rPr lang="zh-CN" altLang="en-US" dirty="0"/>
              <a:t>每个参数以最大化目标对数似然函数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09" y="2276872"/>
            <a:ext cx="658463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推断输出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给定待推断特征向量</a:t>
            </a:r>
            <a:r>
              <a:rPr lang="en-US" altLang="zh-CN" dirty="0" smtClean="0"/>
              <a:t>X</a:t>
            </a:r>
            <a:r>
              <a:rPr lang="en-US" altLang="zh-CN" sz="1600" dirty="0" smtClean="0"/>
              <a:t>v</a:t>
            </a:r>
            <a:r>
              <a:rPr lang="zh-CN" altLang="en-US" dirty="0" smtClean="0"/>
              <a:t>，参数</a:t>
            </a:r>
            <a:r>
              <a:rPr lang="el-GR" altLang="zh-CN" dirty="0"/>
              <a:t>Θ</a:t>
            </a:r>
            <a:r>
              <a:rPr lang="en-US" altLang="zh-CN" dirty="0"/>
              <a:t> =(</a:t>
            </a:r>
            <a:r>
              <a:rPr lang="el-GR" altLang="zh-CN" dirty="0"/>
              <a:t>α</a:t>
            </a:r>
            <a:r>
              <a:rPr lang="zh-CN" altLang="en-US" dirty="0"/>
              <a:t>，</a:t>
            </a:r>
            <a:r>
              <a:rPr lang="el-GR" altLang="zh-CN" dirty="0"/>
              <a:t>β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可以求得</a:t>
            </a:r>
            <a:r>
              <a:rPr lang="en-US" altLang="zh-CN" dirty="0" smtClean="0"/>
              <a:t>person-Email{(</a:t>
            </a:r>
            <a:r>
              <a:rPr lang="en-US" altLang="zh-CN" dirty="0" err="1" smtClean="0"/>
              <a:t>e</a:t>
            </a:r>
            <a:r>
              <a:rPr lang="en-US" altLang="zh-CN" sz="1400" dirty="0" err="1" smtClean="0"/>
              <a:t>i</a:t>
            </a:r>
            <a:r>
              <a:rPr lang="en-US" altLang="zh-CN" dirty="0" err="1" smtClean="0"/>
              <a:t>,v</a:t>
            </a:r>
            <a:r>
              <a:rPr lang="en-US" altLang="zh-CN" dirty="0" smtClean="0"/>
              <a:t>)}</a:t>
            </a:r>
            <a:r>
              <a:rPr lang="zh-CN" altLang="en-US" dirty="0" smtClean="0"/>
              <a:t>的标签值</a:t>
            </a:r>
            <a:r>
              <a:rPr lang="en-US" altLang="zh-CN" dirty="0" smtClean="0"/>
              <a:t>Y</a:t>
            </a:r>
            <a:r>
              <a:rPr lang="en-US" altLang="zh-CN" sz="1200" dirty="0" smtClean="0"/>
              <a:t>V  </a:t>
            </a:r>
            <a:r>
              <a:rPr lang="en-US" altLang="zh-CN" sz="3200" dirty="0" smtClean="0"/>
              <a:t>={Y</a:t>
            </a:r>
            <a:r>
              <a:rPr lang="en-US" altLang="zh-CN" sz="1600" dirty="0" smtClean="0"/>
              <a:t>1</a:t>
            </a:r>
            <a:r>
              <a:rPr lang="en-US" altLang="zh-CN" sz="3200" dirty="0" smtClean="0"/>
              <a:t>….Y</a:t>
            </a:r>
            <a:r>
              <a:rPr lang="en-US" altLang="zh-CN" sz="1400" dirty="0" smtClean="0"/>
              <a:t>I</a:t>
            </a: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72213"/>
            <a:ext cx="4968552" cy="101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2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80975"/>
            <a:ext cx="6923087" cy="64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0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从输出结果看，本文方法对于高校、企业中以人名命名的邮箱前缀有较高辨识度。如有人名与邮箱名不相关的情况，则匹配精度会下降</a:t>
            </a:r>
            <a:endParaRPr lang="en-US" altLang="zh-CN" dirty="0" smtClean="0"/>
          </a:p>
          <a:p>
            <a:r>
              <a:rPr lang="zh-CN" altLang="en-US" dirty="0" smtClean="0"/>
              <a:t>无法处理重名用户邮箱提取</a:t>
            </a:r>
            <a:endParaRPr lang="en-US" altLang="zh-CN" dirty="0" smtClean="0"/>
          </a:p>
          <a:p>
            <a:r>
              <a:rPr lang="zh-CN" altLang="en-US" dirty="0" smtClean="0"/>
              <a:t>本文方法首先匹配邮箱，而后匹配性别、住址其他</a:t>
            </a:r>
            <a:r>
              <a:rPr lang="zh-CN" altLang="en-US" smtClean="0"/>
              <a:t>属性，如有重名用户，如何对这些信息进行整合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4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机器学习具体方法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算法过程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特征定义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8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问题原型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-99392"/>
            <a:ext cx="7272808" cy="658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9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518" y="0"/>
            <a:ext cx="99631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3" y="4077072"/>
            <a:ext cx="5940152" cy="196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6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082486"/>
            <a:ext cx="2100089" cy="196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概率无向图模型</a:t>
            </a:r>
            <a:r>
              <a:rPr lang="en-US" altLang="zh-CN" dirty="0"/>
              <a:t>(</a:t>
            </a:r>
            <a:r>
              <a:rPr lang="zh-CN" altLang="en-US" dirty="0"/>
              <a:t>马尔可夫随机场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</a:t>
            </a:r>
            <a:r>
              <a:rPr lang="zh-CN" altLang="en-US" dirty="0"/>
              <a:t>有联合概率分布</a:t>
            </a:r>
            <a:r>
              <a:rPr lang="en-US" altLang="zh-CN" dirty="0"/>
              <a:t>P(Y)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 smtClean="0"/>
              <a:t>是属于              某个</a:t>
            </a:r>
            <a:r>
              <a:rPr lang="zh-CN" altLang="en-US" dirty="0"/>
              <a:t>集合的一组随机变量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节点就表示一个随机变量；边</a:t>
            </a:r>
            <a:r>
              <a:rPr lang="en-US" altLang="zh-CN" dirty="0" err="1" smtClean="0"/>
              <a:t>e∈E</a:t>
            </a:r>
            <a:r>
              <a:rPr lang="zh-CN" altLang="en-US" dirty="0" smtClean="0"/>
              <a:t>表示随机变量之间的概率依赖关系。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P(Y)</a:t>
            </a:r>
            <a:r>
              <a:rPr lang="zh-CN" altLang="en-US" dirty="0" smtClean="0"/>
              <a:t>满足马尔可夫性</a:t>
            </a:r>
            <a:r>
              <a:rPr lang="zh-CN" altLang="en-US" dirty="0"/>
              <a:t>的话，就称此联合概率分布为概率无向图模型，或马尔可夫</a:t>
            </a:r>
            <a:r>
              <a:rPr lang="zh-CN" altLang="en-US" dirty="0" smtClean="0"/>
              <a:t>随机场。（任意节点的概率只与邻居相关）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1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CRF(Conditional Random Field) </a:t>
            </a:r>
            <a:br>
              <a:rPr lang="en-US" altLang="zh-CN" dirty="0"/>
            </a:br>
            <a:r>
              <a:rPr lang="zh-CN" altLang="en-US" dirty="0"/>
              <a:t>条件随机场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8457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如果给定的</a:t>
            </a:r>
            <a:r>
              <a:rPr lang="en-US" altLang="zh-CN" sz="2800" dirty="0"/>
              <a:t>MRF</a:t>
            </a:r>
            <a:r>
              <a:rPr lang="zh-CN" altLang="en-US" sz="2800" dirty="0"/>
              <a:t>中每个随机变量下面还有观察值，那么我们的目标就是要确定给定观察集合下的</a:t>
            </a:r>
            <a:r>
              <a:rPr lang="en-US" altLang="zh-CN" sz="2800" dirty="0"/>
              <a:t>MRF</a:t>
            </a:r>
            <a:r>
              <a:rPr lang="zh-CN" altLang="en-US" sz="2800" dirty="0"/>
              <a:t>分布，也就是条件分布，而这种条件分布就是条件随机场。</a:t>
            </a:r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简单</a:t>
            </a:r>
            <a:r>
              <a:rPr lang="zh-CN" altLang="en-US" sz="2800" dirty="0"/>
              <a:t>的说，条件随机场</a:t>
            </a:r>
            <a:r>
              <a:rPr lang="en-US" altLang="zh-CN" sz="2800" dirty="0"/>
              <a:t>(CRF)</a:t>
            </a:r>
            <a:r>
              <a:rPr lang="zh-CN" altLang="en-US" sz="2800" dirty="0"/>
              <a:t>类似于</a:t>
            </a:r>
            <a:r>
              <a:rPr lang="en-US" altLang="zh-CN" sz="2800" dirty="0"/>
              <a:t>MRF</a:t>
            </a:r>
            <a:r>
              <a:rPr lang="zh-CN" altLang="en-US" sz="2800" dirty="0"/>
              <a:t>，只不过</a:t>
            </a:r>
            <a:r>
              <a:rPr lang="en-US" altLang="zh-CN" sz="2800" dirty="0"/>
              <a:t>CRF</a:t>
            </a:r>
            <a:r>
              <a:rPr lang="zh-CN" altLang="en-US" sz="2800" dirty="0"/>
              <a:t>比</a:t>
            </a:r>
            <a:r>
              <a:rPr lang="en-US" altLang="zh-CN" sz="2800" dirty="0"/>
              <a:t>MRF</a:t>
            </a:r>
            <a:r>
              <a:rPr lang="zh-CN" altLang="en-US" sz="2800" dirty="0"/>
              <a:t>多了一个观察集合，或者说，</a:t>
            </a:r>
            <a:r>
              <a:rPr lang="en-US" altLang="zh-CN" sz="2800" dirty="0"/>
              <a:t>CRF</a:t>
            </a:r>
            <a:r>
              <a:rPr lang="zh-CN" altLang="en-US" sz="2800" dirty="0"/>
              <a:t>本质上就是给定了观察值集合的</a:t>
            </a:r>
            <a:r>
              <a:rPr lang="en-US" altLang="zh-CN" sz="2800" dirty="0"/>
              <a:t>MRF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令</a:t>
            </a:r>
            <a:r>
              <a:rPr lang="en-US" altLang="zh-CN" sz="2800" dirty="0" smtClean="0"/>
              <a:t>x={x1,x2,…,</a:t>
            </a:r>
            <a:r>
              <a:rPr lang="en-US" altLang="zh-CN" sz="2800" dirty="0" err="1" smtClean="0"/>
              <a:t>xn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为观察序列，</a:t>
            </a:r>
            <a:r>
              <a:rPr lang="en-US" altLang="zh-CN" sz="2800" dirty="0" smtClean="0"/>
              <a:t>y={y1,…,</a:t>
            </a:r>
            <a:r>
              <a:rPr lang="en-US" altLang="zh-CN" sz="2800" dirty="0" err="1" smtClean="0"/>
              <a:t>yn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为观测序列，</a:t>
            </a:r>
            <a:r>
              <a:rPr lang="en-US" altLang="zh-CN" sz="2800" dirty="0" smtClean="0"/>
              <a:t>CRF</a:t>
            </a:r>
            <a:r>
              <a:rPr lang="zh-CN" altLang="en-US" sz="2800" dirty="0" smtClean="0"/>
              <a:t>的目标为构建条件概率模型</a:t>
            </a:r>
            <a:r>
              <a:rPr lang="en-US" altLang="zh-CN" sz="2800" dirty="0" smtClean="0"/>
              <a:t>p(</a:t>
            </a:r>
            <a:r>
              <a:rPr lang="en-US" altLang="zh-CN" sz="2800" dirty="0" err="1" smtClean="0"/>
              <a:t>y|x</a:t>
            </a:r>
            <a:r>
              <a:rPr lang="en-US" altLang="zh-CN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2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CRF(Conditional Random Field) </a:t>
            </a:r>
            <a:br>
              <a:rPr lang="en-US" altLang="zh-CN" dirty="0"/>
            </a:br>
            <a:r>
              <a:rPr lang="zh-CN" altLang="en-US" dirty="0"/>
              <a:t>条件随机场算法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51125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定义：</a:t>
            </a:r>
            <a:r>
              <a:rPr lang="zh-CN" altLang="en-US" dirty="0"/>
              <a:t>设</a:t>
            </a:r>
            <a:r>
              <a:rPr lang="en-US" altLang="zh-CN" dirty="0"/>
              <a:t>G=(V,E)</a:t>
            </a:r>
            <a:r>
              <a:rPr lang="zh-CN" altLang="en-US" dirty="0"/>
              <a:t>是一个无向图，</a:t>
            </a:r>
            <a:r>
              <a:rPr lang="en-US" altLang="zh-CN" dirty="0"/>
              <a:t>Y={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v</a:t>
            </a:r>
            <a:r>
              <a:rPr lang="en-US" altLang="zh-CN" dirty="0" err="1"/>
              <a:t>|v∈V</a:t>
            </a:r>
            <a:r>
              <a:rPr lang="en-US" altLang="zh-CN" dirty="0"/>
              <a:t>}</a:t>
            </a:r>
            <a:r>
              <a:rPr lang="zh-CN" altLang="en-US" dirty="0"/>
              <a:t>是以</a:t>
            </a:r>
            <a:r>
              <a:rPr lang="en-US" altLang="zh-CN" dirty="0"/>
              <a:t>G</a:t>
            </a:r>
            <a:r>
              <a:rPr lang="zh-CN" altLang="en-US" dirty="0"/>
              <a:t>中节点</a:t>
            </a:r>
            <a:r>
              <a:rPr lang="en-US" altLang="zh-CN" dirty="0"/>
              <a:t>v</a:t>
            </a:r>
            <a:r>
              <a:rPr lang="zh-CN" altLang="en-US" dirty="0"/>
              <a:t>为索引的随机变量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v</a:t>
            </a:r>
            <a:r>
              <a:rPr lang="zh-CN" altLang="en-US" dirty="0"/>
              <a:t>构成的集合。在给定</a:t>
            </a:r>
            <a:r>
              <a:rPr lang="en-US" altLang="zh-CN" dirty="0"/>
              <a:t>X</a:t>
            </a:r>
            <a:r>
              <a:rPr lang="zh-CN" altLang="en-US" dirty="0"/>
              <a:t>的条件下，如果每个随机变量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v</a:t>
            </a:r>
            <a:r>
              <a:rPr lang="zh-CN" altLang="en-US" dirty="0"/>
              <a:t>服从马尔可夫性，</a:t>
            </a:r>
            <a:r>
              <a:rPr lang="zh-CN" altLang="en-US" dirty="0" smtClean="0"/>
              <a:t>即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任意节点成立，则称条件概率分布</a:t>
            </a:r>
            <a:r>
              <a:rPr lang="en-US" altLang="zh-CN" dirty="0"/>
              <a:t>P(Y|X)</a:t>
            </a:r>
            <a:r>
              <a:rPr lang="zh-CN" altLang="en-US" dirty="0"/>
              <a:t>为条件随机场。式子中</a:t>
            </a:r>
            <a:r>
              <a:rPr lang="en-US" altLang="zh-CN" dirty="0"/>
              <a:t>w</a:t>
            </a:r>
            <a:r>
              <a:rPr lang="zh-CN" altLang="en-US" dirty="0"/>
              <a:t>∼</a:t>
            </a:r>
            <a:r>
              <a:rPr lang="en-US" altLang="zh-CN" dirty="0"/>
              <a:t>v</a:t>
            </a:r>
            <a:r>
              <a:rPr lang="zh-CN" altLang="en-US" dirty="0"/>
              <a:t>表示图中</a:t>
            </a:r>
            <a:r>
              <a:rPr lang="en-US" altLang="zh-CN" dirty="0"/>
              <a:t>v</a:t>
            </a:r>
            <a:r>
              <a:rPr lang="zh-CN" altLang="en-US" dirty="0"/>
              <a:t>的直接邻居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</a:t>
            </a:r>
            <a:r>
              <a:rPr lang="zh-CN" altLang="en-US" dirty="0" smtClean="0"/>
              <a:t>≠</a:t>
            </a:r>
            <a:r>
              <a:rPr lang="en-US" altLang="zh-CN" dirty="0"/>
              <a:t>v</a:t>
            </a:r>
            <a:r>
              <a:rPr lang="zh-CN" altLang="en-US" dirty="0"/>
              <a:t>表示结点</a:t>
            </a:r>
            <a:r>
              <a:rPr lang="en-US" altLang="zh-CN" dirty="0"/>
              <a:t>v</a:t>
            </a:r>
            <a:r>
              <a:rPr lang="zh-CN" altLang="en-US" dirty="0"/>
              <a:t>意外的所有节点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70" y="3861048"/>
            <a:ext cx="580864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1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07" y="1826108"/>
            <a:ext cx="8252421" cy="273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CRF(Conditional Random Field)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条件随机场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模型训练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752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根据马尔科夫假设  写出联合目标函数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l-GR" altLang="zh-CN" dirty="0" smtClean="0"/>
              <a:t>Θ</a:t>
            </a:r>
            <a:r>
              <a:rPr lang="en-US" altLang="zh-CN" dirty="0" smtClean="0"/>
              <a:t> =(</a:t>
            </a:r>
            <a:r>
              <a:rPr lang="el-GR" altLang="zh-CN" dirty="0" smtClean="0"/>
              <a:t>α</a:t>
            </a:r>
            <a:r>
              <a:rPr lang="zh-CN" altLang="en-US" dirty="0" smtClean="0"/>
              <a:t>，</a:t>
            </a:r>
            <a:r>
              <a:rPr lang="el-GR" altLang="zh-CN" dirty="0" smtClean="0"/>
              <a:t>β</a:t>
            </a:r>
            <a:r>
              <a:rPr lang="en-US" altLang="zh-CN" dirty="0" smtClean="0"/>
              <a:t>)</a:t>
            </a:r>
          </a:p>
          <a:p>
            <a:r>
              <a:rPr lang="en-US" altLang="zh-CN" i="1" dirty="0"/>
              <a:t>Z </a:t>
            </a:r>
            <a:r>
              <a:rPr lang="en-US" altLang="zh-CN" dirty="0" smtClean="0"/>
              <a:t>= </a:t>
            </a:r>
            <a:r>
              <a:rPr lang="en-US" altLang="zh-CN" i="1" dirty="0" err="1"/>
              <a:t>Z</a:t>
            </a:r>
            <a:r>
              <a:rPr lang="en-US" altLang="zh-CN" sz="1800" i="1" dirty="0" err="1"/>
              <a:t>a</a:t>
            </a:r>
            <a:r>
              <a:rPr lang="en-US" altLang="zh-CN" i="1" dirty="0" err="1"/>
              <a:t>Z</a:t>
            </a:r>
            <a:r>
              <a:rPr lang="en-US" altLang="zh-CN" sz="1600" i="1" dirty="0" err="1"/>
              <a:t>b</a:t>
            </a:r>
            <a:r>
              <a:rPr lang="en-US" altLang="zh-CN" dirty="0"/>
              <a:t> </a:t>
            </a:r>
            <a:r>
              <a:rPr lang="zh-CN" altLang="en-US" dirty="0" smtClean="0"/>
              <a:t>是归一化因子</a:t>
            </a:r>
            <a:endParaRPr lang="en-US" altLang="zh-CN" dirty="0" smtClean="0"/>
          </a:p>
          <a:p>
            <a:r>
              <a:rPr lang="zh-CN" altLang="en-US" dirty="0"/>
              <a:t>训练</a:t>
            </a:r>
            <a:r>
              <a:rPr lang="en-US" altLang="zh-CN" dirty="0" err="1"/>
              <a:t>MagicFG</a:t>
            </a:r>
            <a:r>
              <a:rPr lang="zh-CN" altLang="en-US" dirty="0"/>
              <a:t>是从给定的历史数据集估计参数</a:t>
            </a:r>
            <a:r>
              <a:rPr lang="zh-CN" altLang="en-US" dirty="0" smtClean="0"/>
              <a:t>配置</a:t>
            </a:r>
            <a:r>
              <a:rPr lang="el-GR" altLang="zh-CN" dirty="0"/>
              <a:t>Θ</a:t>
            </a:r>
            <a:r>
              <a:rPr lang="en-US" altLang="zh-CN" dirty="0"/>
              <a:t> </a:t>
            </a:r>
            <a:r>
              <a:rPr lang="en-US" altLang="zh-CN" dirty="0" smtClean="0"/>
              <a:t>=(</a:t>
            </a:r>
            <a:r>
              <a:rPr lang="el-GR" altLang="zh-CN" dirty="0" smtClean="0"/>
              <a:t>α</a:t>
            </a:r>
            <a:r>
              <a:rPr lang="zh-CN" altLang="en-US" dirty="0"/>
              <a:t>，</a:t>
            </a:r>
            <a:r>
              <a:rPr lang="el-GR" altLang="zh-CN" dirty="0" smtClean="0"/>
              <a:t>β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，使得对数</a:t>
            </a:r>
            <a:r>
              <a:rPr lang="zh-CN" altLang="en-US" dirty="0"/>
              <a:t>似然目标函数</a:t>
            </a:r>
            <a:r>
              <a:rPr lang="en-US" altLang="zh-CN" dirty="0" smtClean="0"/>
              <a:t>L(θ)</a:t>
            </a:r>
            <a:r>
              <a:rPr lang="zh-CN" altLang="en-US" dirty="0" smtClean="0"/>
              <a:t>最大化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CRF(Conditional Random Field)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条件随机场算法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属性因子函数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逻辑因子函数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408712" cy="118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4005064"/>
            <a:ext cx="612154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711</Words>
  <Application>Microsoft Office PowerPoint</Application>
  <PresentationFormat>全屏显示(4:3)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Web User Profiling using Data Redundancy    机器学习算法分析  </vt:lpstr>
      <vt:lpstr>PowerPoint 演示文稿</vt:lpstr>
      <vt:lpstr>问题原型</vt:lpstr>
      <vt:lpstr>PowerPoint 演示文稿</vt:lpstr>
      <vt:lpstr>概率无向图模型(马尔可夫随机场)</vt:lpstr>
      <vt:lpstr>CRF(Conditional Random Field)  条件随机场</vt:lpstr>
      <vt:lpstr>CRF(Conditional Random Field)  条件随机场算法</vt:lpstr>
      <vt:lpstr>CRF(Conditional Random Field)  条件随机场--模型训练</vt:lpstr>
      <vt:lpstr>CRF(Conditional Random Field)  条件随机场算法</vt:lpstr>
      <vt:lpstr>特征选择与抽取</vt:lpstr>
      <vt:lpstr>属性因子特征定义</vt:lpstr>
      <vt:lpstr>逻辑因子特征</vt:lpstr>
      <vt:lpstr>参数估计</vt:lpstr>
      <vt:lpstr>推断输出</vt:lpstr>
      <vt:lpstr>PowerPoint 演示文稿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User Profiling using Data Redundancy    机器学习算法分析  </dc:title>
  <dc:creator>x</dc:creator>
  <cp:lastModifiedBy>x</cp:lastModifiedBy>
  <cp:revision>36</cp:revision>
  <dcterms:created xsi:type="dcterms:W3CDTF">2017-05-31T06:39:49Z</dcterms:created>
  <dcterms:modified xsi:type="dcterms:W3CDTF">2017-05-31T16:12:32Z</dcterms:modified>
</cp:coreProperties>
</file>