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8"/>
  </p:notesMasterIdLst>
  <p:handoutMasterIdLst>
    <p:handoutMasterId r:id="rId29"/>
  </p:handoutMasterIdLst>
  <p:sldIdLst>
    <p:sldId id="369" r:id="rId3"/>
    <p:sldId id="416" r:id="rId4"/>
    <p:sldId id="361" r:id="rId5"/>
    <p:sldId id="414" r:id="rId6"/>
    <p:sldId id="413" r:id="rId7"/>
    <p:sldId id="415" r:id="rId8"/>
    <p:sldId id="412" r:id="rId9"/>
    <p:sldId id="407" r:id="rId10"/>
    <p:sldId id="402" r:id="rId11"/>
    <p:sldId id="391" r:id="rId12"/>
    <p:sldId id="390" r:id="rId13"/>
    <p:sldId id="377" r:id="rId14"/>
    <p:sldId id="394" r:id="rId15"/>
    <p:sldId id="408" r:id="rId16"/>
    <p:sldId id="393" r:id="rId17"/>
    <p:sldId id="409" r:id="rId18"/>
    <p:sldId id="395" r:id="rId19"/>
    <p:sldId id="410" r:id="rId20"/>
    <p:sldId id="397" r:id="rId21"/>
    <p:sldId id="403" r:id="rId22"/>
    <p:sldId id="411" r:id="rId23"/>
    <p:sldId id="398" r:id="rId24"/>
    <p:sldId id="401" r:id="rId25"/>
    <p:sldId id="399" r:id="rId26"/>
    <p:sldId id="400" r:id="rId27"/>
  </p:sldIdLst>
  <p:sldSz cx="9144000" cy="6858000" type="screen4x3"/>
  <p:notesSz cx="6797675" cy="9874250"/>
  <p:defaultTextStyle>
    <a:defPPr>
      <a:defRPr lang="en-GB"/>
    </a:defPPr>
    <a:lvl1pPr algn="l" defTabSz="457200"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1pPr>
    <a:lvl2pPr marL="457200" algn="l" defTabSz="457200"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2pPr>
    <a:lvl3pPr marL="914400" algn="l" defTabSz="457200"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3pPr>
    <a:lvl4pPr marL="1371600" algn="l" defTabSz="457200"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4pPr>
    <a:lvl5pPr marL="1828800" algn="l" defTabSz="457200"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1" hangingPunct="1">
      <a:defRPr sz="2400" kern="1200">
        <a:solidFill>
          <a:schemeClr val="bg1"/>
        </a:solidFill>
        <a:latin typeface="Times New Roman" pitchFamily="18" charset="0"/>
        <a:ea typeface="+mn-ea"/>
        <a:cs typeface="+mn-cs"/>
      </a:defRPr>
    </a:lvl6pPr>
    <a:lvl7pPr marL="2743200" algn="l" defTabSz="914400" rtl="0" eaLnBrk="1" latinLnBrk="1" hangingPunct="1">
      <a:defRPr sz="2400" kern="1200">
        <a:solidFill>
          <a:schemeClr val="bg1"/>
        </a:solidFill>
        <a:latin typeface="Times New Roman" pitchFamily="18" charset="0"/>
        <a:ea typeface="+mn-ea"/>
        <a:cs typeface="+mn-cs"/>
      </a:defRPr>
    </a:lvl7pPr>
    <a:lvl8pPr marL="3200400" algn="l" defTabSz="914400" rtl="0" eaLnBrk="1" latinLnBrk="1" hangingPunct="1">
      <a:defRPr sz="2400" kern="1200">
        <a:solidFill>
          <a:schemeClr val="bg1"/>
        </a:solidFill>
        <a:latin typeface="Times New Roman" pitchFamily="18" charset="0"/>
        <a:ea typeface="+mn-ea"/>
        <a:cs typeface="+mn-cs"/>
      </a:defRPr>
    </a:lvl8pPr>
    <a:lvl9pPr marL="3657600" algn="l" defTabSz="914400" rtl="0" eaLnBrk="1" latinLnBrk="1" hangingPunct="1">
      <a:defRPr sz="2400" kern="1200">
        <a:solidFill>
          <a:schemeClr val="bg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eHyu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0000"/>
    <a:srgbClr val="FF0066"/>
    <a:srgbClr val="000000"/>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2" autoAdjust="0"/>
    <p:restoredTop sz="67073" autoAdjust="0"/>
  </p:normalViewPr>
  <p:slideViewPr>
    <p:cSldViewPr>
      <p:cViewPr varScale="1">
        <p:scale>
          <a:sx n="59" d="100"/>
          <a:sy n="59" d="100"/>
        </p:scale>
        <p:origin x="-2154" y="-90"/>
      </p:cViewPr>
      <p:guideLst>
        <p:guide orient="horz" pos="2160"/>
        <p:guide pos="2880"/>
      </p:guideLst>
    </p:cSldViewPr>
  </p:slideViewPr>
  <p:outlineViewPr>
    <p:cViewPr>
      <p:scale>
        <a:sx n="25" d="100"/>
        <a:sy n="25" d="1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610" y="-78"/>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000000"/>
                </a:solidFill>
                <a:ea typeface="굴림" pitchFamily="50" charset="-127"/>
              </a:defRPr>
            </a:lvl1pPr>
          </a:lstStyle>
          <a:p>
            <a:endParaRPr lang="en-US" altLang="ko-KR"/>
          </a:p>
        </p:txBody>
      </p:sp>
      <p:sp>
        <p:nvSpPr>
          <p:cNvPr id="200707"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000000"/>
                </a:solidFill>
                <a:ea typeface="굴림" pitchFamily="50" charset="-127"/>
              </a:defRPr>
            </a:lvl1pPr>
          </a:lstStyle>
          <a:p>
            <a:endParaRPr lang="en-US" altLang="ko-KR"/>
          </a:p>
        </p:txBody>
      </p:sp>
      <p:sp>
        <p:nvSpPr>
          <p:cNvPr id="200708"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rgbClr val="000000"/>
                </a:solidFill>
                <a:ea typeface="굴림" pitchFamily="50" charset="-127"/>
              </a:defRPr>
            </a:lvl1pPr>
          </a:lstStyle>
          <a:p>
            <a:endParaRPr lang="en-US" altLang="ko-KR"/>
          </a:p>
        </p:txBody>
      </p:sp>
      <p:sp>
        <p:nvSpPr>
          <p:cNvPr id="200709"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000000"/>
                </a:solidFill>
                <a:ea typeface="굴림" pitchFamily="50" charset="-127"/>
              </a:defRPr>
            </a:lvl1pPr>
          </a:lstStyle>
          <a:p>
            <a:fld id="{4DEA86F9-BF98-4F2E-9040-B6B5F0598E76}" type="slidenum">
              <a:rPr lang="ko-KR" altLang="en-US"/>
              <a:pPr/>
              <a:t>‹#›</a:t>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797675" cy="9874250"/>
          </a:xfrm>
          <a:prstGeom prst="roundRect">
            <a:avLst>
              <a:gd name="adj" fmla="val 23"/>
            </a:avLst>
          </a:prstGeom>
          <a:solidFill>
            <a:srgbClr val="FFFFFF"/>
          </a:solidFill>
          <a:ln w="9525">
            <a:noFill/>
            <a:round/>
            <a:headEnd/>
            <a:tailEnd/>
          </a:ln>
          <a:effectLst/>
        </p:spPr>
        <p:txBody>
          <a:bodyPr wrap="none" anchor="ctr"/>
          <a:lstStyle/>
          <a:p>
            <a:endParaRPr lang="ko-KR" altLang="en-US"/>
          </a:p>
        </p:txBody>
      </p:sp>
      <p:sp>
        <p:nvSpPr>
          <p:cNvPr id="3074" name="Rectangle 2"/>
          <p:cNvSpPr>
            <a:spLocks noGrp="1" noChangeArrowheads="1"/>
          </p:cNvSpPr>
          <p:nvPr>
            <p:ph type="hdr"/>
          </p:nvPr>
        </p:nvSpPr>
        <p:spPr bwMode="auto">
          <a:xfrm>
            <a:off x="0" y="0"/>
            <a:ext cx="2944813" cy="4921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SzPct val="45000"/>
              <a:buFont typeface="StarSymbol" charset="0"/>
              <a:buNone/>
              <a:tabLst>
                <a:tab pos="723900" algn="l"/>
                <a:tab pos="1447800" algn="l"/>
                <a:tab pos="2171700" algn="l"/>
                <a:tab pos="2895600" algn="l"/>
              </a:tabLst>
              <a:defRPr sz="1200">
                <a:solidFill>
                  <a:srgbClr val="000000"/>
                </a:solidFill>
                <a:ea typeface="굴림" pitchFamily="50" charset="-127"/>
              </a:defRPr>
            </a:lvl1pPr>
          </a:lstStyle>
          <a:p>
            <a:endParaRPr lang="en-GB" altLang="ko-KR"/>
          </a:p>
        </p:txBody>
      </p:sp>
      <p:sp>
        <p:nvSpPr>
          <p:cNvPr id="3075" name="Rectangle 3"/>
          <p:cNvSpPr>
            <a:spLocks noGrp="1" noChangeArrowheads="1"/>
          </p:cNvSpPr>
          <p:nvPr>
            <p:ph type="dt"/>
          </p:nvPr>
        </p:nvSpPr>
        <p:spPr bwMode="auto">
          <a:xfrm>
            <a:off x="3849688" y="0"/>
            <a:ext cx="2944812" cy="4921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SzPct val="45000"/>
              <a:buFont typeface="StarSymbol" charset="0"/>
              <a:buNone/>
              <a:tabLst>
                <a:tab pos="723900" algn="l"/>
                <a:tab pos="1447800" algn="l"/>
                <a:tab pos="2171700" algn="l"/>
                <a:tab pos="2895600" algn="l"/>
              </a:tabLst>
              <a:defRPr sz="1200">
                <a:solidFill>
                  <a:srgbClr val="000000"/>
                </a:solidFill>
                <a:ea typeface="굴림" pitchFamily="50" charset="-127"/>
              </a:defRPr>
            </a:lvl1pPr>
          </a:lstStyle>
          <a:p>
            <a:endParaRPr lang="en-GB" altLang="ko-KR"/>
          </a:p>
        </p:txBody>
      </p:sp>
      <p:sp>
        <p:nvSpPr>
          <p:cNvPr id="3076" name="Rectangle 4"/>
          <p:cNvSpPr>
            <a:spLocks noGrp="1" noRot="1" noChangeAspect="1" noChangeArrowheads="1"/>
          </p:cNvSpPr>
          <p:nvPr>
            <p:ph type="sldImg"/>
          </p:nvPr>
        </p:nvSpPr>
        <p:spPr bwMode="auto">
          <a:xfrm>
            <a:off x="931863" y="741363"/>
            <a:ext cx="4933950" cy="3700462"/>
          </a:xfrm>
          <a:prstGeom prst="rect">
            <a:avLst/>
          </a:prstGeom>
          <a:noFill/>
          <a:ln w="9525">
            <a:noFill/>
            <a:round/>
            <a:headEnd/>
            <a:tailEnd/>
          </a:ln>
          <a:effectLst/>
        </p:spPr>
      </p:sp>
      <p:sp>
        <p:nvSpPr>
          <p:cNvPr id="3077" name="Rectangle 5"/>
          <p:cNvSpPr>
            <a:spLocks noGrp="1" noChangeArrowheads="1"/>
          </p:cNvSpPr>
          <p:nvPr>
            <p:ph type="body"/>
          </p:nvPr>
        </p:nvSpPr>
        <p:spPr bwMode="auto">
          <a:xfrm>
            <a:off x="679450" y="4691063"/>
            <a:ext cx="5437188" cy="44402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3078" name="Rectangle 6"/>
          <p:cNvSpPr>
            <a:spLocks noGrp="1" noChangeArrowheads="1"/>
          </p:cNvSpPr>
          <p:nvPr>
            <p:ph type="ftr"/>
          </p:nvPr>
        </p:nvSpPr>
        <p:spPr bwMode="auto">
          <a:xfrm>
            <a:off x="0" y="9378950"/>
            <a:ext cx="2944813" cy="4921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SzPct val="45000"/>
              <a:buFont typeface="StarSymbol" charset="0"/>
              <a:buNone/>
              <a:tabLst>
                <a:tab pos="723900" algn="l"/>
                <a:tab pos="1447800" algn="l"/>
                <a:tab pos="2171700" algn="l"/>
                <a:tab pos="2895600" algn="l"/>
              </a:tabLst>
              <a:defRPr sz="1200">
                <a:solidFill>
                  <a:srgbClr val="000000"/>
                </a:solidFill>
                <a:ea typeface="굴림" pitchFamily="50" charset="-127"/>
              </a:defRPr>
            </a:lvl1pPr>
          </a:lstStyle>
          <a:p>
            <a:endParaRPr lang="en-GB" altLang="ko-KR"/>
          </a:p>
        </p:txBody>
      </p:sp>
      <p:sp>
        <p:nvSpPr>
          <p:cNvPr id="3079" name="Rectangle 7"/>
          <p:cNvSpPr>
            <a:spLocks noGrp="1" noChangeArrowheads="1"/>
          </p:cNvSpPr>
          <p:nvPr>
            <p:ph type="sldNum"/>
          </p:nvPr>
        </p:nvSpPr>
        <p:spPr bwMode="auto">
          <a:xfrm>
            <a:off x="3849688" y="9378950"/>
            <a:ext cx="2944812" cy="4921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SzPct val="45000"/>
              <a:buFont typeface="StarSymbol" charset="0"/>
              <a:buNone/>
              <a:tabLst>
                <a:tab pos="723900" algn="l"/>
                <a:tab pos="1447800" algn="l"/>
                <a:tab pos="2171700" algn="l"/>
                <a:tab pos="2895600" algn="l"/>
              </a:tabLst>
              <a:defRPr sz="1200">
                <a:solidFill>
                  <a:srgbClr val="000000"/>
                </a:solidFill>
                <a:ea typeface="굴림" pitchFamily="50" charset="-127"/>
              </a:defRPr>
            </a:lvl1pPr>
          </a:lstStyle>
          <a:p>
            <a:fld id="{A7BCD2C8-E4EA-4CE6-A6C0-13E269E70B7D}" type="slidenum">
              <a:rPr lang="ko-KR" altLang="en-GB"/>
              <a:pPr/>
              <a:t>‹#›</a:t>
            </a:fld>
            <a:endParaRPr lang="en-GB" altLang="ko-K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B5BB471-F717-4803-A482-9F6E1BB2FCA3}" type="slidenum">
              <a:rPr lang="ko-KR" altLang="en-GB"/>
              <a:pPr/>
              <a:t>1</a:t>
            </a:fld>
            <a:endParaRPr lang="en-GB" altLang="ko-KR"/>
          </a:p>
        </p:txBody>
      </p:sp>
      <p:sp>
        <p:nvSpPr>
          <p:cNvPr id="31745" name="Rectangle 1"/>
          <p:cNvSpPr txBox="1">
            <a:spLocks noGrp="1" noRot="1" noChangeAspect="1" noChangeArrowheads="1"/>
          </p:cNvSpPr>
          <p:nvPr>
            <p:ph type="sldImg"/>
          </p:nvPr>
        </p:nvSpPr>
        <p:spPr bwMode="auto">
          <a:xfrm>
            <a:off x="931863" y="741363"/>
            <a:ext cx="4935537" cy="3702050"/>
          </a:xfrm>
          <a:prstGeom prst="rect">
            <a:avLst/>
          </a:prstGeom>
          <a:solidFill>
            <a:srgbClr val="FFFFFF"/>
          </a:solidFill>
          <a:ln>
            <a:solidFill>
              <a:srgbClr val="000000"/>
            </a:solidFill>
            <a:miter lim="800000"/>
            <a:headEnd/>
            <a:tailEnd/>
          </a:ln>
        </p:spPr>
      </p:sp>
      <p:sp>
        <p:nvSpPr>
          <p:cNvPr id="31746" name="Text Box 2"/>
          <p:cNvSpPr txBox="1">
            <a:spLocks noGrp="1" noChangeArrowheads="1"/>
          </p:cNvSpPr>
          <p:nvPr>
            <p:ph type="body" idx="1"/>
          </p:nvPr>
        </p:nvSpPr>
        <p:spPr bwMode="auto">
          <a:xfrm>
            <a:off x="679450" y="4691063"/>
            <a:ext cx="5438775" cy="4445000"/>
          </a:xfrm>
          <a:prstGeom prst="rect">
            <a:avLst/>
          </a:prstGeom>
          <a:noFill/>
          <a:ln>
            <a:round/>
            <a:headEnd/>
            <a:tailEnd/>
          </a:ln>
        </p:spPr>
        <p:txBody>
          <a:bodyPr wrap="none" anchor="ctr"/>
          <a:lstStyle/>
          <a:p>
            <a:pPr marL="228600" indent="-228600">
              <a:buAutoNum type="arabicPeriod"/>
            </a:pPr>
            <a:r>
              <a:rPr lang="en-US" altLang="ko-KR" dirty="0" smtClean="0">
                <a:ea typeface="굴림" pitchFamily="50" charset="-127"/>
              </a:rPr>
              <a:t>Mar 25</a:t>
            </a:r>
            <a:r>
              <a:rPr lang="en-US" altLang="ko-KR" baseline="0" dirty="0" smtClean="0">
                <a:ea typeface="굴림" pitchFamily="50" charset="-127"/>
              </a:rPr>
              <a:t> feedback</a:t>
            </a:r>
          </a:p>
          <a:p>
            <a:pPr marL="228600" indent="-228600">
              <a:buAutoNum type="arabicPeriod"/>
            </a:pPr>
            <a:r>
              <a:rPr lang="en-US" sz="1200" b="0" i="0" kern="1200" dirty="0" smtClean="0">
                <a:solidFill>
                  <a:srgbClr val="000000"/>
                </a:solidFill>
                <a:latin typeface="Times New Roman" pitchFamily="18" charset="0"/>
                <a:ea typeface="+mn-ea"/>
                <a:cs typeface="+mn-cs"/>
              </a:rPr>
              <a:t>*. I haven't even got your writing of your abstract and intro, not to say other sections of the writing, given that you have 1 week before the 2 week deadline.</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Please upload your slides to the progress report wiki page not the submission progress wiki page.</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I walked through your slides. You have much improved slides over the previous version. That is good.</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On your Slide 9, why not capture the local requests (unit test cases) for each system test case and rerun only the local requests (unit test cases) for the second time? Then you don't need to rerun the whole system test cases for two times.</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On your slide 14, "Select only pairs </a:t>
            </a:r>
            <a:r>
              <a:rPr lang="en-US" sz="1200" b="0" i="0" kern="1200" dirty="0" err="1" smtClean="0">
                <a:solidFill>
                  <a:srgbClr val="000000"/>
                </a:solidFill>
                <a:latin typeface="Times New Roman" pitchFamily="18" charset="0"/>
                <a:ea typeface="+mn-ea"/>
                <a:cs typeface="+mn-cs"/>
              </a:rPr>
              <a:t>qsi</a:t>
            </a:r>
            <a:r>
              <a:rPr lang="en-US" sz="1200" b="0" i="0" kern="1200" dirty="0" smtClean="0">
                <a:solidFill>
                  <a:srgbClr val="000000"/>
                </a:solidFill>
                <a:latin typeface="Times New Roman" pitchFamily="18" charset="0"/>
                <a:ea typeface="+mn-ea"/>
                <a:cs typeface="+mn-cs"/>
              </a:rPr>
              <a:t> (</a:t>
            </a:r>
            <a:r>
              <a:rPr lang="en-US" sz="1200" b="0" i="0" kern="1200" dirty="0" err="1" smtClean="0">
                <a:solidFill>
                  <a:srgbClr val="000000"/>
                </a:solidFill>
                <a:latin typeface="Times New Roman" pitchFamily="18" charset="0"/>
                <a:ea typeface="+mn-ea"/>
                <a:cs typeface="+mn-cs"/>
              </a:rPr>
              <a:t>qsi</a:t>
            </a:r>
            <a:r>
              <a:rPr lang="en-US" sz="1200" b="0" i="0" kern="1200" dirty="0" smtClean="0">
                <a:solidFill>
                  <a:srgbClr val="000000"/>
                </a:solidFill>
                <a:latin typeface="Times New Roman" pitchFamily="18" charset="0"/>
                <a:ea typeface="+mn-ea"/>
                <a:cs typeface="+mn-cs"/>
              </a:rPr>
              <a:t> С </a:t>
            </a:r>
            <a:r>
              <a:rPr lang="en-US" sz="1200" b="0" i="0" kern="1200" dirty="0" err="1" smtClean="0">
                <a:solidFill>
                  <a:srgbClr val="000000"/>
                </a:solidFill>
                <a:latin typeface="Times New Roman" pitchFamily="18" charset="0"/>
                <a:ea typeface="+mn-ea"/>
                <a:cs typeface="+mn-cs"/>
              </a:rPr>
              <a:t>qs</a:t>
            </a:r>
            <a:r>
              <a:rPr lang="en-US" sz="1200" b="0" i="0" kern="1200" dirty="0" smtClean="0">
                <a:solidFill>
                  <a:srgbClr val="000000"/>
                </a:solidFill>
                <a:latin typeface="Times New Roman" pitchFamily="18" charset="0"/>
                <a:ea typeface="+mn-ea"/>
                <a:cs typeface="+mn-cs"/>
              </a:rPr>
              <a:t> ) , which are not exposed with T", what do you mean "are not exposed with T"?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On your slide 14, "Find system test cases to issue requests in high similarity with </a:t>
            </a:r>
            <a:r>
              <a:rPr lang="en-US" sz="1200" b="0" i="0" kern="1200" dirty="0" err="1" smtClean="0">
                <a:solidFill>
                  <a:srgbClr val="000000"/>
                </a:solidFill>
                <a:latin typeface="Times New Roman" pitchFamily="18" charset="0"/>
                <a:ea typeface="+mn-ea"/>
                <a:cs typeface="+mn-cs"/>
              </a:rPr>
              <a:t>qsi</a:t>
            </a:r>
            <a:r>
              <a:rPr lang="en-US" sz="1200" b="0" i="0" kern="1200" dirty="0" smtClean="0">
                <a:solidFill>
                  <a:srgbClr val="000000"/>
                </a:solidFill>
                <a:latin typeface="Times New Roman" pitchFamily="18" charset="0"/>
                <a:ea typeface="+mn-ea"/>
                <a:cs typeface="+mn-cs"/>
              </a:rPr>
              <a:t>", how do you measure "similarity"?</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On your slide 16, you use "precision and recall" for both questions. When you determine "precision and recall", you need a golden set or ground truth. What is your golden set or ground truth for each question? It is not clear.</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On your slide 18, "How to correlate unit test cases with each changed location? Our techniques are sound assuming when we apply rule decision change mutation"</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If you talk about "sound" techniques, you need to define a golden set or ground truth for "unit test cases correlated with each changed location". It is not clear on what that golden set or ground truth is.</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a:r>
            <a:br>
              <a:rPr lang="en-US" sz="1200" b="0" i="0" kern="1200" dirty="0" smtClean="0">
                <a:solidFill>
                  <a:srgbClr val="000000"/>
                </a:solidFill>
                <a:latin typeface="Times New Roman" pitchFamily="18" charset="0"/>
                <a:ea typeface="+mn-ea"/>
                <a:cs typeface="+mn-cs"/>
              </a:rPr>
            </a:br>
            <a:r>
              <a:rPr lang="en-US" sz="1200" b="0" i="0" kern="1200" dirty="0" smtClean="0">
                <a:solidFill>
                  <a:srgbClr val="000000"/>
                </a:solidFill>
                <a:latin typeface="Times New Roman" pitchFamily="18" charset="0"/>
                <a:ea typeface="+mn-ea"/>
                <a:cs typeface="+mn-cs"/>
              </a:rPr>
              <a:t>*. On your slide 19, you include some promising techniques but it is not clear on their soundness. But again, you need to define a golden set or ground truth here.</a:t>
            </a:r>
            <a:endParaRPr lang="ko-KR" altLang="en-US" dirty="0">
              <a:ea typeface="굴림" pitchFamily="50"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11</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228600" marR="0" lvl="2" indent="-22860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AutoNum type="arabicPeriod"/>
              <a:tabLst/>
              <a:defRPr/>
            </a:pPr>
            <a:r>
              <a:rPr lang="en-US" altLang="ko-KR" dirty="0" smtClean="0">
                <a:ea typeface="굴림" pitchFamily="50" charset="-127"/>
              </a:rPr>
              <a:t>A policy may include a large number of rules in a sophisticated structure</a:t>
            </a:r>
          </a:p>
          <a:p>
            <a:pPr marL="228600" marR="0" lvl="2" indent="-22860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AutoNum type="arabicPeriod"/>
              <a:tabLst/>
              <a:defRPr/>
            </a:pPr>
            <a:r>
              <a:rPr lang="en-US" altLang="ko-KR" dirty="0" smtClean="0">
                <a:ea typeface="굴림" pitchFamily="50" charset="-127"/>
              </a:rPr>
              <a:t>System test cases can be complex.</a:t>
            </a:r>
            <a:r>
              <a:rPr lang="en-US" altLang="ko-KR" baseline="0" dirty="0" smtClean="0">
                <a:ea typeface="굴림" pitchFamily="50" charset="-127"/>
              </a:rPr>
              <a:t> </a:t>
            </a:r>
            <a:r>
              <a:rPr lang="en-US" altLang="ko-KR" dirty="0" smtClean="0">
                <a:ea typeface="굴림" pitchFamily="50" charset="-127"/>
              </a:rPr>
              <a:t>This requires observing interactions between system test cases and security policies</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12</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13</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Select only system test cases impacted for policy rule changes by mutation analysis [ICST 09, WWW 07]</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14</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Select only system test cases impacted for policy rule changes by mutation analysis [ICST 09, WWW 07]</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15</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[ICICS 06]</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16</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[ICICS 06]</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17</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r>
              <a:rPr lang="en-US" dirty="0" smtClean="0"/>
              <a:t>For the first two techniques, we need to know which rules are changed….Then,</a:t>
            </a:r>
            <a:r>
              <a:rPr lang="en-US" baseline="0" dirty="0" smtClean="0"/>
              <a:t> select these test cases.</a:t>
            </a:r>
          </a:p>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 first two techniques have a pitfall</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Select system impacted test cases based on policy rule changes</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18</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r>
              <a:rPr lang="en-US" dirty="0" smtClean="0"/>
              <a:t>For the first two techniques, we need to know which rules are changed….Then,</a:t>
            </a:r>
            <a:r>
              <a:rPr lang="en-US" baseline="0" dirty="0" smtClean="0"/>
              <a:t> select these test cases.</a:t>
            </a:r>
          </a:p>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 first two techniques have a pitfall</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Select system impacted test cases based on policy rule changes</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19</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C1F415-CFBB-4560-AAEB-C4B36E7BE2F9}"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3</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using policy specification languages (e.g., XACML)</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17ABEF4-9690-46E7-8F1E-99680070233D}" type="slidenum">
              <a:rPr lang="ko-KR" altLang="en-GB"/>
              <a:pPr/>
              <a:t>21</a:t>
            </a:fld>
            <a:endParaRPr lang="en-GB" altLang="ko-KR"/>
          </a:p>
        </p:txBody>
      </p:sp>
      <p:sp>
        <p:nvSpPr>
          <p:cNvPr id="182274" name="Rectangle 2"/>
          <p:cNvSpPr txBox="1">
            <a:spLocks noGrp="1" noRot="1" noChangeAspect="1" noChangeArrowheads="1" noTextEdit="1"/>
          </p:cNvSpPr>
          <p:nvPr>
            <p:ph type="sldImg"/>
          </p:nvPr>
        </p:nvSpPr>
        <p:spPr>
          <a:xfrm>
            <a:off x="931863" y="741363"/>
            <a:ext cx="4935537" cy="3702050"/>
          </a:xfrm>
        </p:spPr>
      </p:sp>
      <p:sp>
        <p:nvSpPr>
          <p:cNvPr id="182275" name="Rectangle 3"/>
          <p:cNvSpPr txBox="1">
            <a:spLocks noGrp="1" noChangeArrowheads="1"/>
          </p:cNvSpPr>
          <p:nvPr>
            <p:ph type="body" idx="1"/>
          </p:nvPr>
        </p:nvSpPr>
        <p:spPr>
          <a:xfrm>
            <a:off x="679450" y="4691063"/>
            <a:ext cx="5438775" cy="4346575"/>
          </a:xfrm>
          <a:noFill/>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17ABEF4-9690-46E7-8F1E-99680070233D}" type="slidenum">
              <a:rPr lang="ko-KR" altLang="en-GB"/>
              <a:pPr/>
              <a:t>22</a:t>
            </a:fld>
            <a:endParaRPr lang="en-GB" altLang="ko-KR"/>
          </a:p>
        </p:txBody>
      </p:sp>
      <p:sp>
        <p:nvSpPr>
          <p:cNvPr id="182274" name="Rectangle 2"/>
          <p:cNvSpPr txBox="1">
            <a:spLocks noGrp="1" noRot="1" noChangeAspect="1" noChangeArrowheads="1" noTextEdit="1"/>
          </p:cNvSpPr>
          <p:nvPr>
            <p:ph type="sldImg"/>
          </p:nvPr>
        </p:nvSpPr>
        <p:spPr>
          <a:xfrm>
            <a:off x="931863" y="741363"/>
            <a:ext cx="4935537" cy="3702050"/>
          </a:xfrm>
        </p:spPr>
      </p:sp>
      <p:sp>
        <p:nvSpPr>
          <p:cNvPr id="182275" name="Rectangle 3"/>
          <p:cNvSpPr txBox="1">
            <a:spLocks noGrp="1" noChangeArrowheads="1"/>
          </p:cNvSpPr>
          <p:nvPr>
            <p:ph type="body" idx="1"/>
          </p:nvPr>
        </p:nvSpPr>
        <p:spPr>
          <a:xfrm>
            <a:off x="679450" y="4691063"/>
            <a:ext cx="5438775" cy="4346575"/>
          </a:xfrm>
          <a:noFill/>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idx="10"/>
          </p:nvPr>
        </p:nvSpPr>
        <p:spPr/>
        <p:txBody>
          <a:bodyPr/>
          <a:lstStyle/>
          <a:p>
            <a:fld id="{A7BCD2C8-E4EA-4CE6-A6C0-13E269E70B7D}" type="slidenum">
              <a:rPr lang="ko-KR" altLang="en-GB" smtClean="0"/>
              <a:pPr/>
              <a:t>23</a:t>
            </a:fld>
            <a:endParaRPr lang="en-GB" altLang="ko-K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17ABEF4-9690-46E7-8F1E-99680070233D}" type="slidenum">
              <a:rPr lang="ko-KR" altLang="en-GB"/>
              <a:pPr/>
              <a:t>24</a:t>
            </a:fld>
            <a:endParaRPr lang="en-GB" altLang="ko-KR"/>
          </a:p>
        </p:txBody>
      </p:sp>
      <p:sp>
        <p:nvSpPr>
          <p:cNvPr id="182274" name="Rectangle 2"/>
          <p:cNvSpPr txBox="1">
            <a:spLocks noGrp="1" noRot="1" noChangeAspect="1" noChangeArrowheads="1" noTextEdit="1"/>
          </p:cNvSpPr>
          <p:nvPr>
            <p:ph type="sldImg"/>
          </p:nvPr>
        </p:nvSpPr>
        <p:spPr>
          <a:xfrm>
            <a:off x="931863" y="741363"/>
            <a:ext cx="4935537" cy="3702050"/>
          </a:xfrm>
        </p:spPr>
      </p:sp>
      <p:sp>
        <p:nvSpPr>
          <p:cNvPr id="182275" name="Rectangle 3"/>
          <p:cNvSpPr txBox="1">
            <a:spLocks noGrp="1" noChangeArrowheads="1"/>
          </p:cNvSpPr>
          <p:nvPr>
            <p:ph type="body" idx="1"/>
          </p:nvPr>
        </p:nvSpPr>
        <p:spPr>
          <a:xfrm>
            <a:off x="679450" y="4691063"/>
            <a:ext cx="5438775" cy="4346575"/>
          </a:xfrm>
          <a:noFill/>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17ABEF4-9690-46E7-8F1E-99680070233D}" type="slidenum">
              <a:rPr lang="ko-KR" altLang="en-GB"/>
              <a:pPr/>
              <a:t>25</a:t>
            </a:fld>
            <a:endParaRPr lang="en-GB" altLang="ko-KR"/>
          </a:p>
        </p:txBody>
      </p:sp>
      <p:sp>
        <p:nvSpPr>
          <p:cNvPr id="182274" name="Rectangle 2"/>
          <p:cNvSpPr txBox="1">
            <a:spLocks noGrp="1" noRot="1" noChangeAspect="1" noChangeArrowheads="1" noTextEdit="1"/>
          </p:cNvSpPr>
          <p:nvPr>
            <p:ph type="sldImg"/>
          </p:nvPr>
        </p:nvSpPr>
        <p:spPr>
          <a:xfrm>
            <a:off x="931863" y="741363"/>
            <a:ext cx="4935537" cy="3702050"/>
          </a:xfrm>
        </p:spPr>
      </p:sp>
      <p:sp>
        <p:nvSpPr>
          <p:cNvPr id="182275" name="Rectangle 3"/>
          <p:cNvSpPr txBox="1">
            <a:spLocks noGrp="1" noChangeArrowheads="1"/>
          </p:cNvSpPr>
          <p:nvPr>
            <p:ph type="body" idx="1"/>
          </p:nvPr>
        </p:nvSpPr>
        <p:spPr>
          <a:xfrm>
            <a:off x="679450" y="4691063"/>
            <a:ext cx="5438775" cy="4346575"/>
          </a:xfrm>
          <a:noFill/>
          <a:ln/>
        </p:spPr>
        <p:txBody>
          <a:bodyPr wrap="none" anchor="ctr"/>
          <a:lstStyle/>
          <a:p>
            <a:r>
              <a:rPr lang="en-US" dirty="0" smtClean="0"/>
              <a:t>assuming that our techniques find a fault in rule level.</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4</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using policy specification languages (e.g., XACML)</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5</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using policy specification languages (e.g., XACML)</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6</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using policy specification languages (e.g., XACML)</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7</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using policy specification languages (e.g., XACML)</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8</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9</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315EAE-4EE5-42F7-B982-1B0C069EBC7A}" type="slidenum">
              <a:rPr lang="ko-KR" altLang="en-GB"/>
              <a:pPr/>
              <a:t>10</a:t>
            </a:fld>
            <a:endParaRPr lang="en-GB" altLang="ko-KR"/>
          </a:p>
        </p:txBody>
      </p:sp>
      <p:sp>
        <p:nvSpPr>
          <p:cNvPr id="266242" name="Rectangle 2"/>
          <p:cNvSpPr txBox="1">
            <a:spLocks noGrp="1" noRot="1" noChangeAspect="1" noChangeArrowheads="1" noTextEdit="1"/>
          </p:cNvSpPr>
          <p:nvPr>
            <p:ph type="sldImg"/>
          </p:nvPr>
        </p:nvSpPr>
        <p:spPr>
          <a:xfrm>
            <a:off x="931863" y="741363"/>
            <a:ext cx="4935537" cy="3702050"/>
          </a:xfrm>
        </p:spPr>
      </p:sp>
      <p:sp>
        <p:nvSpPr>
          <p:cNvPr id="266243" name="Text Box 3"/>
          <p:cNvSpPr txBox="1">
            <a:spLocks noGrp="1" noChangeArrowheads="1"/>
          </p:cNvSpPr>
          <p:nvPr>
            <p:ph type="body" idx="1"/>
          </p:nvPr>
        </p:nvSpPr>
        <p:spPr>
          <a:xfrm>
            <a:off x="679450" y="4691063"/>
            <a:ext cx="5438775" cy="4445000"/>
          </a:xfrm>
          <a:ln/>
        </p:spPr>
        <p:txBody>
          <a:bodyPr wrap="none" anchor="ct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152400"/>
            <a:ext cx="8240713" cy="912813"/>
          </a:xfrm>
        </p:spPr>
        <p:txBody>
          <a:bodyPr/>
          <a:lstStyle>
            <a:lvl1pPr>
              <a:defRPr>
                <a:latin typeface="Segoe UI" pitchFamily="34" charset="0"/>
                <a:cs typeface="Segoe UI" pitchFamily="34" charset="0"/>
              </a:defRPr>
            </a:lvl1pPr>
          </a:lstStyle>
          <a:p>
            <a:r>
              <a:rPr lang="ko-KR" altLang="en-US" dirty="0" smtClean="0"/>
              <a:t>마스터 제목 스타일 편집</a:t>
            </a:r>
            <a:endParaRPr lang="ko-KR" altLang="en-US" dirty="0"/>
          </a:p>
        </p:txBody>
      </p:sp>
      <p:sp>
        <p:nvSpPr>
          <p:cNvPr id="3" name="텍스트 개체 틀 2"/>
          <p:cNvSpPr>
            <a:spLocks noGrp="1"/>
          </p:cNvSpPr>
          <p:nvPr>
            <p:ph type="body" sz="half" idx="1"/>
          </p:nvPr>
        </p:nvSpPr>
        <p:spPr>
          <a:xfrm>
            <a:off x="609600" y="1219200"/>
            <a:ext cx="4051300" cy="4951413"/>
          </a:xfrm>
        </p:spPr>
        <p:txBody>
          <a:bodyPr/>
          <a:lstStyle>
            <a:lvl1pPr>
              <a:defRPr>
                <a:latin typeface="Segoe UI" pitchFamily="34" charset="0"/>
                <a:cs typeface="Segoe UI" pitchFamily="34" charset="0"/>
              </a:defRPr>
            </a:lvl1pPr>
            <a:lvl2pPr>
              <a:defRPr>
                <a:latin typeface="Segoe UI" pitchFamily="34" charset="0"/>
                <a:cs typeface="Segoe UI" pitchFamily="34" charset="0"/>
              </a:defRPr>
            </a:lvl2pPr>
            <a:lvl3pPr>
              <a:defRPr>
                <a:latin typeface="Segoe UI" pitchFamily="34" charset="0"/>
                <a:cs typeface="Segoe UI" pitchFamily="34" charset="0"/>
              </a:defRPr>
            </a:lvl3pPr>
            <a:lvl4pPr>
              <a:defRPr>
                <a:latin typeface="Segoe UI" pitchFamily="34" charset="0"/>
                <a:cs typeface="Segoe UI" pitchFamily="34" charset="0"/>
              </a:defRPr>
            </a:lvl4pPr>
            <a:lvl5pPr>
              <a:defRPr>
                <a:latin typeface="Segoe UI" pitchFamily="34" charset="0"/>
                <a:cs typeface="Segoe UI"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내용 개체 틀 3"/>
          <p:cNvSpPr>
            <a:spLocks noGrp="1"/>
          </p:cNvSpPr>
          <p:nvPr>
            <p:ph sz="half" idx="2"/>
          </p:nvPr>
        </p:nvSpPr>
        <p:spPr>
          <a:xfrm>
            <a:off x="4813300" y="1219200"/>
            <a:ext cx="4051300" cy="4951413"/>
          </a:xfrm>
        </p:spPr>
        <p:txBody>
          <a:bodyPr/>
          <a:lstStyle>
            <a:lvl1pPr>
              <a:defRPr>
                <a:latin typeface="Segoe UI" pitchFamily="34" charset="0"/>
                <a:cs typeface="Segoe UI" pitchFamily="34" charset="0"/>
              </a:defRPr>
            </a:lvl1pPr>
            <a:lvl2pPr>
              <a:defRPr>
                <a:latin typeface="Segoe UI" pitchFamily="34" charset="0"/>
                <a:cs typeface="Segoe UI" pitchFamily="34" charset="0"/>
              </a:defRPr>
            </a:lvl2pPr>
            <a:lvl3pPr>
              <a:defRPr>
                <a:latin typeface="Segoe UI" pitchFamily="34" charset="0"/>
                <a:cs typeface="Segoe UI" pitchFamily="34" charset="0"/>
              </a:defRPr>
            </a:lvl3pPr>
            <a:lvl4pPr>
              <a:defRPr>
                <a:latin typeface="Segoe UI" pitchFamily="34" charset="0"/>
                <a:cs typeface="Segoe UI" pitchFamily="34" charset="0"/>
              </a:defRPr>
            </a:lvl4pPr>
            <a:lvl5pPr>
              <a:defRPr>
                <a:latin typeface="Segoe UI" pitchFamily="34" charset="0"/>
                <a:cs typeface="Segoe UI"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lvl1pPr>
              <a:defRPr>
                <a:latin typeface="Segoe UI" pitchFamily="34" charset="0"/>
                <a:cs typeface="Segoe UI"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371600" y="3886200"/>
            <a:ext cx="6400800" cy="1752600"/>
          </a:xfrm>
        </p:spPr>
        <p:txBody>
          <a:bodyPr/>
          <a:lstStyle>
            <a:lvl1pPr marL="0" indent="0" algn="ctr">
              <a:buNone/>
              <a:defRPr>
                <a:latin typeface="Segoe UI" pitchFamily="34" charset="0"/>
                <a:cs typeface="Segoe U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dirty="0" smtClean="0"/>
              <a:t>마스터 부제목 스타일 편집</a:t>
            </a:r>
            <a:endParaRPr lang="ko-KR" altLang="en-US" dirty="0"/>
          </a:p>
        </p:txBody>
      </p:sp>
      <p:sp>
        <p:nvSpPr>
          <p:cNvPr id="4" name="날짜 개체 틀 3"/>
          <p:cNvSpPr>
            <a:spLocks noGrp="1"/>
          </p:cNvSpPr>
          <p:nvPr>
            <p:ph type="dt" idx="10"/>
          </p:nvPr>
        </p:nvSpPr>
        <p:spPr/>
        <p:txBody>
          <a:bodyPr/>
          <a:lstStyle>
            <a:lvl1pPr>
              <a:defRPr/>
            </a:lvl1pPr>
          </a:lstStyle>
          <a:p>
            <a:r>
              <a:rPr lang="ko-KR" altLang="en-GB"/>
              <a:t>May 12, 2007</a:t>
            </a:r>
            <a:endParaRPr lang="en-GB" altLang="ko-KR"/>
          </a:p>
        </p:txBody>
      </p:sp>
      <p:sp>
        <p:nvSpPr>
          <p:cNvPr id="5" name="바닥글 개체 틀 4"/>
          <p:cNvSpPr>
            <a:spLocks noGrp="1"/>
          </p:cNvSpPr>
          <p:nvPr>
            <p:ph type="ftr" idx="11"/>
          </p:nvPr>
        </p:nvSpPr>
        <p:spPr/>
        <p:txBody>
          <a:bodyPr/>
          <a:lstStyle>
            <a:lvl1pPr>
              <a:defRPr/>
            </a:lvl1pPr>
          </a:lstStyle>
          <a:p>
            <a:r>
              <a:rPr lang="ko-KR" altLang="en-GB"/>
              <a:t>WWW 2007, Banff, Alberta, Canada</a:t>
            </a:r>
            <a:endParaRPr lang="en-GB" altLang="ko-KR"/>
          </a:p>
        </p:txBody>
      </p:sp>
      <p:sp>
        <p:nvSpPr>
          <p:cNvPr id="6" name="슬라이드 번호 개체 틀 5"/>
          <p:cNvSpPr>
            <a:spLocks noGrp="1"/>
          </p:cNvSpPr>
          <p:nvPr>
            <p:ph type="sldNum" idx="12"/>
          </p:nvPr>
        </p:nvSpPr>
        <p:spPr/>
        <p:txBody>
          <a:bodyPr/>
          <a:lstStyle>
            <a:lvl1pPr>
              <a:defRPr/>
            </a:lvl1pPr>
          </a:lstStyle>
          <a:p>
            <a:fld id="{6B83FCBD-F622-42A4-A8D7-835F074D85D5}" type="slidenum">
              <a:rPr lang="ko-KR" altLang="en-GB"/>
              <a:pPr/>
              <a:t>‹#›</a:t>
            </a:fld>
            <a:endParaRPr lang="en-GB"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a:xfrm>
            <a:off x="0" y="2209800"/>
            <a:ext cx="9142413" cy="1141413"/>
          </a:xfrm>
        </p:spPr>
        <p:txBody>
          <a:bodyPr/>
          <a:lstStyle>
            <a:lvl1pPr>
              <a:defRPr>
                <a:latin typeface="Segoe UI" pitchFamily="34" charset="0"/>
                <a:cs typeface="Segoe UI" pitchFamily="34" charset="0"/>
              </a:defRPr>
            </a:lvl1pPr>
          </a:lstStyle>
          <a:p>
            <a:r>
              <a:rPr lang="ko-KR" altLang="en-US" dirty="0" smtClean="0"/>
              <a:t>마스터 제목 스타일 편집</a:t>
            </a:r>
            <a:endParaRPr lang="ko-KR" altLang="en-US" dirty="0"/>
          </a:p>
        </p:txBody>
      </p:sp>
      <p:sp>
        <p:nvSpPr>
          <p:cNvPr id="3" name="날짜 개체 틀 2"/>
          <p:cNvSpPr>
            <a:spLocks noGrp="1"/>
          </p:cNvSpPr>
          <p:nvPr>
            <p:ph type="dt" idx="10"/>
          </p:nvPr>
        </p:nvSpPr>
        <p:spPr>
          <a:xfrm>
            <a:off x="457200" y="6400800"/>
            <a:ext cx="1903413" cy="304800"/>
          </a:xfrm>
        </p:spPr>
        <p:txBody>
          <a:bodyPr/>
          <a:lstStyle>
            <a:lvl1pPr>
              <a:defRPr/>
            </a:lvl1pPr>
          </a:lstStyle>
          <a:p>
            <a:r>
              <a:rPr lang="ko-KR" altLang="en-GB"/>
              <a:t>May 12, 2007</a:t>
            </a:r>
            <a:endParaRPr lang="en-GB" altLang="ko-KR"/>
          </a:p>
        </p:txBody>
      </p:sp>
      <p:sp>
        <p:nvSpPr>
          <p:cNvPr id="4" name="바닥글 개체 틀 3"/>
          <p:cNvSpPr>
            <a:spLocks noGrp="1"/>
          </p:cNvSpPr>
          <p:nvPr>
            <p:ph type="ftr" idx="11"/>
          </p:nvPr>
        </p:nvSpPr>
        <p:spPr>
          <a:xfrm>
            <a:off x="3124200" y="6400800"/>
            <a:ext cx="2894013" cy="304800"/>
          </a:xfrm>
        </p:spPr>
        <p:txBody>
          <a:bodyPr/>
          <a:lstStyle>
            <a:lvl1pPr>
              <a:defRPr/>
            </a:lvl1pPr>
          </a:lstStyle>
          <a:p>
            <a:r>
              <a:rPr lang="ko-KR" altLang="en-GB"/>
              <a:t>WWW 2007, Banff, Alberta, Canada</a:t>
            </a:r>
            <a:endParaRPr lang="en-GB" altLang="ko-KR"/>
          </a:p>
        </p:txBody>
      </p:sp>
      <p:sp>
        <p:nvSpPr>
          <p:cNvPr id="5" name="슬라이드 번호 개체 틀 4"/>
          <p:cNvSpPr>
            <a:spLocks noGrp="1"/>
          </p:cNvSpPr>
          <p:nvPr>
            <p:ph type="sldNum" idx="12"/>
          </p:nvPr>
        </p:nvSpPr>
        <p:spPr>
          <a:xfrm>
            <a:off x="6705600" y="6400800"/>
            <a:ext cx="1903413" cy="304800"/>
          </a:xfrm>
        </p:spPr>
        <p:txBody>
          <a:bodyPr/>
          <a:lstStyle>
            <a:lvl1pPr>
              <a:defRPr/>
            </a:lvl1pPr>
          </a:lstStyle>
          <a:p>
            <a:fld id="{AB8C49EE-8A8A-40B6-9FA9-D631A9BE816F}" type="slidenum">
              <a:rPr lang="ko-KR" altLang="en-GB"/>
              <a:pPr/>
              <a:t>‹#›</a:t>
            </a:fld>
            <a:endParaRPr lang="en-GB"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219200"/>
            <a:ext cx="4051300" cy="495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813300" y="1219200"/>
            <a:ext cx="4051300" cy="495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마스터 제목 스타일 편집</a:t>
            </a:r>
            <a:endParaRPr lang="ko-KR" altLang="en-US" dirty="0"/>
          </a:p>
        </p:txBody>
      </p:sp>
      <p:sp>
        <p:nvSpPr>
          <p:cNvPr id="3" name="세로 텍스트 개체 틀 2"/>
          <p:cNvSpPr>
            <a:spLocks noGrp="1"/>
          </p:cNvSpPr>
          <p:nvPr>
            <p:ph type="body" orient="vert" idx="1"/>
          </p:nvPr>
        </p:nvSpPr>
        <p:spPr/>
        <p:txBody>
          <a:bodyPr vert="eaVert"/>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800850" y="152400"/>
            <a:ext cx="2063750" cy="6018213"/>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52400"/>
            <a:ext cx="6038850" cy="6018213"/>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152400"/>
            <a:ext cx="8240713" cy="912813"/>
          </a:xfrm>
        </p:spPr>
        <p:txBody>
          <a:bodyPr/>
          <a:lstStyle>
            <a:lvl1pPr>
              <a:defRPr>
                <a:latin typeface="Segoe UI" pitchFamily="34" charset="0"/>
                <a:cs typeface="Segoe UI" pitchFamily="34" charset="0"/>
              </a:defRPr>
            </a:lvl1pPr>
          </a:lstStyle>
          <a:p>
            <a:r>
              <a:rPr lang="ko-KR" altLang="en-US" dirty="0" smtClean="0"/>
              <a:t>마스터 제목 스타일 편집</a:t>
            </a:r>
            <a:endParaRPr lang="ko-KR" altLang="en-US" dirty="0"/>
          </a:p>
        </p:txBody>
      </p:sp>
      <p:sp>
        <p:nvSpPr>
          <p:cNvPr id="3" name="텍스트 개체 틀 2"/>
          <p:cNvSpPr>
            <a:spLocks noGrp="1"/>
          </p:cNvSpPr>
          <p:nvPr>
            <p:ph type="body" sz="half" idx="1"/>
          </p:nvPr>
        </p:nvSpPr>
        <p:spPr>
          <a:xfrm>
            <a:off x="609600" y="1219200"/>
            <a:ext cx="4051300" cy="4951413"/>
          </a:xfrm>
        </p:spPr>
        <p:txBody>
          <a:bodyPr/>
          <a:lstStyle>
            <a:lvl1pPr>
              <a:defRPr>
                <a:latin typeface="Segoe UI" pitchFamily="34" charset="0"/>
                <a:cs typeface="Segoe UI" pitchFamily="34" charset="0"/>
              </a:defRPr>
            </a:lvl1pPr>
            <a:lvl2pPr>
              <a:defRPr>
                <a:latin typeface="Segoe UI" pitchFamily="34" charset="0"/>
                <a:cs typeface="Segoe UI" pitchFamily="34" charset="0"/>
              </a:defRPr>
            </a:lvl2pPr>
            <a:lvl3pPr>
              <a:defRPr>
                <a:latin typeface="Segoe UI" pitchFamily="34" charset="0"/>
                <a:cs typeface="Segoe UI" pitchFamily="34" charset="0"/>
              </a:defRPr>
            </a:lvl3pPr>
            <a:lvl4pPr>
              <a:defRPr>
                <a:latin typeface="Segoe UI" pitchFamily="34" charset="0"/>
                <a:cs typeface="Segoe UI" pitchFamily="34" charset="0"/>
              </a:defRPr>
            </a:lvl4pPr>
            <a:lvl5pPr>
              <a:defRPr>
                <a:latin typeface="Segoe UI" pitchFamily="34" charset="0"/>
                <a:cs typeface="Segoe UI"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내용 개체 틀 3"/>
          <p:cNvSpPr>
            <a:spLocks noGrp="1"/>
          </p:cNvSpPr>
          <p:nvPr>
            <p:ph sz="quarter" idx="2"/>
          </p:nvPr>
        </p:nvSpPr>
        <p:spPr>
          <a:xfrm>
            <a:off x="4813300" y="1219200"/>
            <a:ext cx="4051300" cy="2398713"/>
          </a:xfrm>
        </p:spPr>
        <p:txBody>
          <a:bodyPr/>
          <a:lstStyle>
            <a:lvl1pPr>
              <a:defRPr>
                <a:latin typeface="Segoe UI" pitchFamily="34" charset="0"/>
                <a:cs typeface="Segoe UI" pitchFamily="34" charset="0"/>
              </a:defRPr>
            </a:lvl1pPr>
            <a:lvl2pPr>
              <a:defRPr>
                <a:latin typeface="Segoe UI" pitchFamily="34" charset="0"/>
                <a:cs typeface="Segoe UI" pitchFamily="34" charset="0"/>
              </a:defRPr>
            </a:lvl2pPr>
            <a:lvl3pPr>
              <a:defRPr>
                <a:latin typeface="Segoe UI" pitchFamily="34" charset="0"/>
                <a:cs typeface="Segoe UI" pitchFamily="34" charset="0"/>
              </a:defRPr>
            </a:lvl3pPr>
            <a:lvl4pPr>
              <a:defRPr>
                <a:latin typeface="Segoe UI" pitchFamily="34" charset="0"/>
                <a:cs typeface="Segoe UI" pitchFamily="34" charset="0"/>
              </a:defRPr>
            </a:lvl4pPr>
            <a:lvl5pPr>
              <a:defRPr>
                <a:latin typeface="Segoe UI" pitchFamily="34" charset="0"/>
                <a:cs typeface="Segoe UI"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5" name="내용 개체 틀 4"/>
          <p:cNvSpPr>
            <a:spLocks noGrp="1"/>
          </p:cNvSpPr>
          <p:nvPr>
            <p:ph sz="quarter" idx="3"/>
          </p:nvPr>
        </p:nvSpPr>
        <p:spPr>
          <a:xfrm>
            <a:off x="4813300" y="3770313"/>
            <a:ext cx="4051300" cy="2400300"/>
          </a:xfrm>
        </p:spPr>
        <p:txBody>
          <a:bodyPr/>
          <a:lstStyle>
            <a:lvl1pPr>
              <a:defRPr>
                <a:latin typeface="Segoe UI" pitchFamily="34" charset="0"/>
                <a:cs typeface="Segoe UI" pitchFamily="34" charset="0"/>
              </a:defRPr>
            </a:lvl1pPr>
            <a:lvl2pPr>
              <a:defRPr>
                <a:latin typeface="Segoe UI" pitchFamily="34" charset="0"/>
                <a:cs typeface="Segoe UI" pitchFamily="34" charset="0"/>
              </a:defRPr>
            </a:lvl2pPr>
            <a:lvl3pPr>
              <a:defRPr>
                <a:latin typeface="Segoe UI" pitchFamily="34" charset="0"/>
                <a:cs typeface="Segoe UI" pitchFamily="34" charset="0"/>
              </a:defRPr>
            </a:lvl3pPr>
            <a:lvl4pPr>
              <a:defRPr>
                <a:latin typeface="Segoe UI" pitchFamily="34" charset="0"/>
                <a:cs typeface="Segoe UI" pitchFamily="34" charset="0"/>
              </a:defRPr>
            </a:lvl4pPr>
            <a:lvl5pPr>
              <a:defRPr>
                <a:latin typeface="Segoe UI" pitchFamily="34" charset="0"/>
                <a:cs typeface="Segoe UI"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09600" y="152400"/>
            <a:ext cx="8240713" cy="912813"/>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altLang="ko-KR" dirty="0" smtClean="0"/>
              <a:t>Click to edit the title text format</a:t>
            </a:r>
          </a:p>
        </p:txBody>
      </p:sp>
      <p:sp>
        <p:nvSpPr>
          <p:cNvPr id="1029" name="Rectangle 5"/>
          <p:cNvSpPr>
            <a:spLocks noGrp="1" noChangeArrowheads="1"/>
          </p:cNvSpPr>
          <p:nvPr>
            <p:ph type="body" idx="1"/>
          </p:nvPr>
        </p:nvSpPr>
        <p:spPr bwMode="auto">
          <a:xfrm>
            <a:off x="609600" y="1219200"/>
            <a:ext cx="8255000" cy="49514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altLang="ko-KR" dirty="0" smtClean="0"/>
              <a:t>Click to edit the outline text format</a:t>
            </a:r>
          </a:p>
          <a:p>
            <a:pPr lvl="1"/>
            <a:r>
              <a:rPr lang="en-GB" altLang="ko-KR" dirty="0" smtClean="0"/>
              <a:t>Second Outline Level</a:t>
            </a:r>
          </a:p>
          <a:p>
            <a:pPr lvl="2"/>
            <a:r>
              <a:rPr lang="en-GB" altLang="ko-KR" dirty="0" smtClean="0"/>
              <a:t>Third Outline Level</a:t>
            </a:r>
          </a:p>
          <a:p>
            <a:pPr lvl="3"/>
            <a:r>
              <a:rPr lang="en-GB" altLang="ko-KR" dirty="0" smtClean="0"/>
              <a:t>Fourth Outline Level</a:t>
            </a:r>
          </a:p>
          <a:p>
            <a:pPr lvl="4"/>
            <a:r>
              <a:rPr lang="en-GB" altLang="ko-KR" dirty="0" smtClean="0"/>
              <a:t>Fifth Outline Level</a:t>
            </a:r>
          </a:p>
          <a:p>
            <a:pPr lvl="4"/>
            <a:r>
              <a:rPr lang="en-GB" altLang="ko-KR" dirty="0" smtClean="0"/>
              <a:t>Sixth Outline Level</a:t>
            </a:r>
          </a:p>
          <a:p>
            <a:pPr lvl="4"/>
            <a:r>
              <a:rPr lang="en-GB" altLang="ko-KR" dirty="0" smtClean="0"/>
              <a:t>Seventh Outline Level</a:t>
            </a:r>
          </a:p>
          <a:p>
            <a:pPr lvl="4"/>
            <a:r>
              <a:rPr lang="en-GB" altLang="ko-KR" dirty="0" smtClean="0"/>
              <a:t>Eighth Outline Level</a:t>
            </a:r>
          </a:p>
          <a:p>
            <a:pPr lvl="4"/>
            <a:r>
              <a:rPr lang="en-GB" altLang="ko-KR" dirty="0" smtClean="0"/>
              <a:t>Ninth Outline Level</a:t>
            </a:r>
          </a:p>
        </p:txBody>
      </p:sp>
      <p:sp>
        <p:nvSpPr>
          <p:cNvPr id="1030" name="Line 6"/>
          <p:cNvSpPr>
            <a:spLocks noChangeShapeType="1"/>
          </p:cNvSpPr>
          <p:nvPr/>
        </p:nvSpPr>
        <p:spPr bwMode="auto">
          <a:xfrm>
            <a:off x="533400" y="1143000"/>
            <a:ext cx="8610600" cy="1588"/>
          </a:xfrm>
          <a:prstGeom prst="line">
            <a:avLst/>
          </a:prstGeom>
          <a:noFill/>
          <a:ln w="3240">
            <a:solidFill>
              <a:srgbClr val="CC3300"/>
            </a:solidFill>
            <a:miter lim="800000"/>
            <a:headEnd/>
            <a:tailEnd/>
          </a:ln>
          <a:effectLst/>
        </p:spPr>
        <p:txBody>
          <a:bodyPr/>
          <a:lstStyle/>
          <a:p>
            <a:endParaRPr lang="ko-KR" altLang="en-US"/>
          </a:p>
        </p:txBody>
      </p:sp>
      <p:pic>
        <p:nvPicPr>
          <p:cNvPr id="1031" name="Picture 7"/>
          <p:cNvPicPr>
            <a:picLocks noChangeAspect="1" noChangeArrowheads="1"/>
          </p:cNvPicPr>
          <p:nvPr/>
        </p:nvPicPr>
        <p:blipFill>
          <a:blip r:embed="rId12" cstate="print"/>
          <a:srcRect/>
          <a:stretch>
            <a:fillRect/>
          </a:stretch>
        </p:blipFill>
        <p:spPr bwMode="auto">
          <a:xfrm>
            <a:off x="533400" y="6477000"/>
            <a:ext cx="1981200" cy="185738"/>
          </a:xfrm>
          <a:prstGeom prst="rect">
            <a:avLst/>
          </a:prstGeom>
          <a:noFill/>
          <a:ln w="9525">
            <a:noFill/>
            <a:round/>
            <a:headEnd/>
            <a:tailEnd/>
          </a:ln>
          <a:effectLst/>
        </p:spPr>
      </p:pic>
      <p:sp>
        <p:nvSpPr>
          <p:cNvPr id="1032" name="Line 8"/>
          <p:cNvSpPr>
            <a:spLocks noChangeShapeType="1"/>
          </p:cNvSpPr>
          <p:nvPr/>
        </p:nvSpPr>
        <p:spPr bwMode="auto">
          <a:xfrm>
            <a:off x="533400" y="1143000"/>
            <a:ext cx="1588" cy="5257800"/>
          </a:xfrm>
          <a:prstGeom prst="line">
            <a:avLst/>
          </a:prstGeom>
          <a:noFill/>
          <a:ln w="9360">
            <a:solidFill>
              <a:srgbClr val="CC3300"/>
            </a:solidFill>
            <a:miter lim="800000"/>
            <a:headEnd/>
            <a:tailEnd/>
          </a:ln>
          <a:effectLst/>
        </p:spPr>
        <p:txBody>
          <a:bodyPr/>
          <a:lstStyle/>
          <a:p>
            <a:endParaRPr lang="ko-KR" altLang="en-US"/>
          </a:p>
        </p:txBody>
      </p:sp>
      <p:sp>
        <p:nvSpPr>
          <p:cNvPr id="1035" name="Rectangle 11"/>
          <p:cNvSpPr>
            <a:spLocks noChangeArrowheads="1"/>
          </p:cNvSpPr>
          <p:nvPr/>
        </p:nvSpPr>
        <p:spPr bwMode="auto">
          <a:xfrm>
            <a:off x="6705600" y="6400800"/>
            <a:ext cx="1903413" cy="304800"/>
          </a:xfrm>
          <a:prstGeom prst="rect">
            <a:avLst/>
          </a:prstGeom>
          <a:noFill/>
          <a:ln w="9525">
            <a:noFill/>
            <a:round/>
            <a:headEnd/>
            <a:tailEnd/>
          </a:ln>
          <a:effectLst/>
        </p:spPr>
        <p:txBody>
          <a:bodyPr lIns="92160" tIns="46080" rIns="92160" bIns="46080" anchor="ctr"/>
          <a:lstStyle/>
          <a:p>
            <a:pPr algn="r">
              <a:buClr>
                <a:srgbClr val="777777"/>
              </a:buClr>
              <a:tabLst>
                <a:tab pos="723900" algn="l"/>
                <a:tab pos="1447800" algn="l"/>
              </a:tabLst>
            </a:pPr>
            <a:fld id="{A2C174CC-25DC-4CA2-989C-78028730AC0A}" type="slidenum">
              <a:rPr lang="ko-KR" altLang="en-GB" sz="1400" b="1">
                <a:solidFill>
                  <a:srgbClr val="777777"/>
                </a:solidFill>
                <a:ea typeface="굴림" pitchFamily="50" charset="-127"/>
              </a:rPr>
              <a:pPr algn="r">
                <a:buClr>
                  <a:srgbClr val="777777"/>
                </a:buClr>
                <a:tabLst>
                  <a:tab pos="723900" algn="l"/>
                  <a:tab pos="1447800" algn="l"/>
                </a:tabLst>
              </a:pPr>
              <a:t>‹#›</a:t>
            </a:fld>
            <a:endParaRPr lang="en-GB" altLang="ko-KR" sz="1400" b="1" dirty="0">
              <a:solidFill>
                <a:srgbClr val="777777"/>
              </a:solidFill>
              <a:ea typeface="굴림" pitchFamily="50" charset="-127"/>
            </a:endParaRP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56" r:id="rId4"/>
    <p:sldLayoutId id="2147483657" r:id="rId5"/>
    <p:sldLayoutId id="2147483658" r:id="rId6"/>
    <p:sldLayoutId id="2147483659" r:id="rId7"/>
    <p:sldLayoutId id="2147483660" r:id="rId8"/>
    <p:sldLayoutId id="2147483673" r:id="rId9"/>
    <p:sldLayoutId id="2147483674" r:id="rId10"/>
  </p:sldLayoutIdLst>
  <p:txStyles>
    <p:titleStyle>
      <a:lvl1pPr algn="l" defTabSz="457200" rtl="0" fontAlgn="base">
        <a:lnSpc>
          <a:spcPct val="95000"/>
        </a:lnSpc>
        <a:spcBef>
          <a:spcPct val="0"/>
        </a:spcBef>
        <a:spcAft>
          <a:spcPct val="0"/>
        </a:spcAft>
        <a:buClr>
          <a:srgbClr val="000000"/>
        </a:buClr>
        <a:buSzPct val="100000"/>
        <a:buFont typeface="Times New Roman" pitchFamily="18" charset="0"/>
        <a:defRPr sz="3600">
          <a:solidFill>
            <a:srgbClr val="000000"/>
          </a:solidFill>
          <a:latin typeface="Segoe UI" pitchFamily="34" charset="0"/>
          <a:ea typeface="+mj-ea"/>
          <a:cs typeface="Segoe UI" pitchFamily="34" charset="0"/>
        </a:defRPr>
      </a:lvl1pPr>
      <a:lvl2pPr marL="4318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2pPr>
      <a:lvl3pPr marL="6477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3pPr>
      <a:lvl4pPr marL="8636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4pPr>
      <a:lvl5pPr marL="10795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5pPr>
      <a:lvl6pPr marL="15367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6pPr>
      <a:lvl7pPr marL="19939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7pPr>
      <a:lvl8pPr marL="24511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8pPr>
      <a:lvl9pPr marL="29083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9pPr>
    </p:titleStyle>
    <p:bodyStyle>
      <a:lvl1pPr marL="341313" indent="-341313" algn="l" defTabSz="457200" rtl="0" fontAlgn="base">
        <a:lnSpc>
          <a:spcPct val="95000"/>
        </a:lnSpc>
        <a:spcBef>
          <a:spcPts val="800"/>
        </a:spcBef>
        <a:spcAft>
          <a:spcPct val="0"/>
        </a:spcAft>
        <a:buClr>
          <a:srgbClr val="000000"/>
        </a:buClr>
        <a:buSzPct val="100000"/>
        <a:buFont typeface="Times New Roman" pitchFamily="18" charset="0"/>
        <a:buChar char="•"/>
        <a:defRPr sz="3200">
          <a:solidFill>
            <a:srgbClr val="000000"/>
          </a:solidFill>
          <a:latin typeface="Segoe UI" pitchFamily="34" charset="0"/>
          <a:ea typeface="+mn-ea"/>
          <a:cs typeface="Segoe UI" pitchFamily="34" charset="0"/>
        </a:defRPr>
      </a:lvl1pPr>
      <a:lvl2pPr marL="741363" indent="-284163" algn="l" defTabSz="457200" rtl="0" fontAlgn="base">
        <a:lnSpc>
          <a:spcPct val="95000"/>
        </a:lnSpc>
        <a:spcBef>
          <a:spcPts val="700"/>
        </a:spcBef>
        <a:spcAft>
          <a:spcPct val="0"/>
        </a:spcAft>
        <a:buClr>
          <a:srgbClr val="000000"/>
        </a:buClr>
        <a:buSzPct val="100000"/>
        <a:buFont typeface="Times New Roman" pitchFamily="18" charset="0"/>
        <a:buChar char="–"/>
        <a:defRPr sz="2800">
          <a:solidFill>
            <a:srgbClr val="000000"/>
          </a:solidFill>
          <a:latin typeface="Segoe UI" pitchFamily="34" charset="0"/>
          <a:cs typeface="Segoe UI" pitchFamily="34" charset="0"/>
        </a:defRPr>
      </a:lvl2pPr>
      <a:lvl3pPr marL="1143000" indent="-228600" algn="l" defTabSz="457200" rtl="0" fontAlgn="base">
        <a:lnSpc>
          <a:spcPct val="95000"/>
        </a:lnSpc>
        <a:spcBef>
          <a:spcPts val="600"/>
        </a:spcBef>
        <a:spcAft>
          <a:spcPct val="0"/>
        </a:spcAft>
        <a:buClr>
          <a:srgbClr val="000000"/>
        </a:buClr>
        <a:buSzPct val="100000"/>
        <a:buFont typeface="Times New Roman" pitchFamily="18" charset="0"/>
        <a:buChar char="•"/>
        <a:defRPr sz="2400">
          <a:solidFill>
            <a:srgbClr val="000000"/>
          </a:solidFill>
          <a:latin typeface="Segoe UI" pitchFamily="34" charset="0"/>
          <a:cs typeface="Segoe UI" pitchFamily="34" charset="0"/>
        </a:defRPr>
      </a:lvl3pPr>
      <a:lvl4pPr marL="16002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Segoe UI" pitchFamily="34" charset="0"/>
          <a:cs typeface="Segoe UI" pitchFamily="34" charset="0"/>
        </a:defRPr>
      </a:lvl4pPr>
      <a:lvl5pPr marL="20574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Segoe UI" pitchFamily="34" charset="0"/>
          <a:cs typeface="Segoe UI" pitchFamily="34" charset="0"/>
        </a:defRPr>
      </a:lvl5pPr>
      <a:lvl6pPr marL="25146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mn-lt"/>
        </a:defRPr>
      </a:lvl6pPr>
      <a:lvl7pPr marL="29718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mn-lt"/>
        </a:defRPr>
      </a:lvl7pPr>
      <a:lvl8pPr marL="34290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mn-lt"/>
        </a:defRPr>
      </a:lvl8pPr>
      <a:lvl9pPr marL="38862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4" cstate="print"/>
          <a:srcRect/>
          <a:stretch>
            <a:fillRect/>
          </a:stretch>
        </p:blipFill>
        <p:spPr bwMode="auto">
          <a:xfrm>
            <a:off x="0" y="0"/>
            <a:ext cx="2895600" cy="1492250"/>
          </a:xfrm>
          <a:prstGeom prst="rect">
            <a:avLst/>
          </a:prstGeom>
          <a:noFill/>
          <a:ln w="9525">
            <a:noFill/>
            <a:round/>
            <a:headEnd/>
            <a:tailEnd/>
          </a:ln>
          <a:effectLst/>
        </p:spPr>
      </p:pic>
      <p:sp>
        <p:nvSpPr>
          <p:cNvPr id="2050" name="Rectangle 2"/>
          <p:cNvSpPr>
            <a:spLocks noGrp="1" noChangeArrowheads="1"/>
          </p:cNvSpPr>
          <p:nvPr>
            <p:ph type="title"/>
          </p:nvPr>
        </p:nvSpPr>
        <p:spPr bwMode="auto">
          <a:xfrm>
            <a:off x="0" y="2209800"/>
            <a:ext cx="9142413" cy="1141413"/>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altLang="ko-KR" smtClean="0"/>
              <a:t>Click to edit the title text format</a:t>
            </a:r>
          </a:p>
        </p:txBody>
      </p:sp>
      <p:sp>
        <p:nvSpPr>
          <p:cNvPr id="2051" name="Rectangle 3"/>
          <p:cNvSpPr>
            <a:spLocks noGrp="1" noChangeArrowheads="1"/>
          </p:cNvSpPr>
          <p:nvPr>
            <p:ph type="dt"/>
          </p:nvPr>
        </p:nvSpPr>
        <p:spPr bwMode="auto">
          <a:xfrm>
            <a:off x="457200" y="6400800"/>
            <a:ext cx="1903413" cy="304800"/>
          </a:xfrm>
          <a:prstGeom prst="rect">
            <a:avLst/>
          </a:prstGeom>
          <a:noFill/>
          <a:ln w="9525">
            <a:noFill/>
            <a:round/>
            <a:headEnd/>
            <a:tailEnd/>
          </a:ln>
          <a:effectLst/>
        </p:spPr>
        <p:txBody>
          <a:bodyPr vert="horz" wrap="square" lIns="92160" tIns="46080" rIns="92160" bIns="46080" numCol="1" anchor="ctr" anchorCtr="0" compatLnSpc="1">
            <a:prstTxWarp prst="textNoShape">
              <a:avLst/>
            </a:prstTxWarp>
          </a:bodyPr>
          <a:lstStyle>
            <a:lvl1pPr>
              <a:buClr>
                <a:srgbClr val="777777"/>
              </a:buClr>
              <a:tabLst>
                <a:tab pos="723900" algn="l"/>
                <a:tab pos="1447800" algn="l"/>
              </a:tabLst>
              <a:defRPr sz="1400">
                <a:solidFill>
                  <a:srgbClr val="777777"/>
                </a:solidFill>
                <a:ea typeface="굴림" pitchFamily="50" charset="-127"/>
              </a:defRPr>
            </a:lvl1pPr>
          </a:lstStyle>
          <a:p>
            <a:r>
              <a:rPr lang="ko-KR" altLang="en-GB"/>
              <a:t>May 12, 2007</a:t>
            </a:r>
            <a:endParaRPr lang="en-GB" altLang="ko-KR"/>
          </a:p>
        </p:txBody>
      </p:sp>
      <p:sp>
        <p:nvSpPr>
          <p:cNvPr id="2052" name="Rectangle 4"/>
          <p:cNvSpPr>
            <a:spLocks noGrp="1" noChangeArrowheads="1"/>
          </p:cNvSpPr>
          <p:nvPr>
            <p:ph type="ftr"/>
          </p:nvPr>
        </p:nvSpPr>
        <p:spPr bwMode="auto">
          <a:xfrm>
            <a:off x="3124200" y="6400800"/>
            <a:ext cx="2894013" cy="304800"/>
          </a:xfrm>
          <a:prstGeom prst="rect">
            <a:avLst/>
          </a:prstGeom>
          <a:noFill/>
          <a:ln w="9525">
            <a:noFill/>
            <a:round/>
            <a:headEnd/>
            <a:tailEnd/>
          </a:ln>
          <a:effectLst/>
        </p:spPr>
        <p:txBody>
          <a:bodyPr vert="horz" wrap="square" lIns="92160" tIns="46080" rIns="92160" bIns="46080" numCol="1" anchor="ctr" anchorCtr="0" compatLnSpc="1">
            <a:prstTxWarp prst="textNoShape">
              <a:avLst/>
            </a:prstTxWarp>
          </a:bodyPr>
          <a:lstStyle>
            <a:lvl1pPr algn="ctr">
              <a:buClr>
                <a:srgbClr val="777777"/>
              </a:buClr>
              <a:tabLst>
                <a:tab pos="723900" algn="l"/>
                <a:tab pos="1447800" algn="l"/>
                <a:tab pos="2171700" algn="l"/>
                <a:tab pos="2895600" algn="l"/>
              </a:tabLst>
              <a:defRPr sz="1400">
                <a:solidFill>
                  <a:srgbClr val="777777"/>
                </a:solidFill>
                <a:ea typeface="굴림" pitchFamily="50" charset="-127"/>
              </a:defRPr>
            </a:lvl1pPr>
          </a:lstStyle>
          <a:p>
            <a:r>
              <a:rPr lang="ko-KR" altLang="en-GB"/>
              <a:t>WWW 2007, Banff, Alberta, Canada</a:t>
            </a:r>
            <a:endParaRPr lang="en-GB" altLang="ko-KR"/>
          </a:p>
        </p:txBody>
      </p:sp>
      <p:sp>
        <p:nvSpPr>
          <p:cNvPr id="2053" name="Rectangle 5"/>
          <p:cNvSpPr>
            <a:spLocks noGrp="1" noChangeArrowheads="1"/>
          </p:cNvSpPr>
          <p:nvPr>
            <p:ph type="sldNum"/>
          </p:nvPr>
        </p:nvSpPr>
        <p:spPr bwMode="auto">
          <a:xfrm>
            <a:off x="6705600" y="6400800"/>
            <a:ext cx="1903413" cy="304800"/>
          </a:xfrm>
          <a:prstGeom prst="rect">
            <a:avLst/>
          </a:prstGeom>
          <a:noFill/>
          <a:ln w="9525">
            <a:noFill/>
            <a:round/>
            <a:headEnd/>
            <a:tailEnd/>
          </a:ln>
          <a:effectLst/>
        </p:spPr>
        <p:txBody>
          <a:bodyPr vert="horz" wrap="square" lIns="92160" tIns="46080" rIns="92160" bIns="46080" numCol="1" anchor="ctr" anchorCtr="0" compatLnSpc="1">
            <a:prstTxWarp prst="textNoShape">
              <a:avLst/>
            </a:prstTxWarp>
          </a:bodyPr>
          <a:lstStyle>
            <a:lvl1pPr algn="r">
              <a:buClr>
                <a:srgbClr val="777777"/>
              </a:buClr>
              <a:tabLst>
                <a:tab pos="723900" algn="l"/>
                <a:tab pos="1447800" algn="l"/>
              </a:tabLst>
              <a:defRPr sz="1400" b="1">
                <a:solidFill>
                  <a:srgbClr val="777777"/>
                </a:solidFill>
                <a:ea typeface="굴림" pitchFamily="50" charset="-127"/>
              </a:defRPr>
            </a:lvl1pPr>
          </a:lstStyle>
          <a:p>
            <a:fld id="{31C186CC-48DB-4E6B-8A87-BA37A4D443DB}" type="slidenum">
              <a:rPr lang="ko-KR" altLang="en-GB"/>
              <a:pPr/>
              <a:t>‹#›</a:t>
            </a:fld>
            <a:endParaRPr lang="en-GB" altLang="ko-KR"/>
          </a:p>
        </p:txBody>
      </p:sp>
      <p:sp>
        <p:nvSpPr>
          <p:cNvPr id="2054" name="Line 6"/>
          <p:cNvSpPr>
            <a:spLocks noChangeShapeType="1"/>
          </p:cNvSpPr>
          <p:nvPr/>
        </p:nvSpPr>
        <p:spPr bwMode="auto">
          <a:xfrm>
            <a:off x="0" y="1524000"/>
            <a:ext cx="9144000" cy="1588"/>
          </a:xfrm>
          <a:prstGeom prst="line">
            <a:avLst/>
          </a:prstGeom>
          <a:noFill/>
          <a:ln w="3240">
            <a:solidFill>
              <a:srgbClr val="CC3300"/>
            </a:solidFill>
            <a:miter lim="800000"/>
            <a:headEnd/>
            <a:tailEnd/>
          </a:ln>
          <a:effectLst/>
        </p:spPr>
        <p:txBody>
          <a:bodyPr/>
          <a:lstStyle/>
          <a:p>
            <a:endParaRPr lang="ko-KR" altLang="en-US"/>
          </a:p>
        </p:txBody>
      </p:sp>
      <p:sp>
        <p:nvSpPr>
          <p:cNvPr id="2055" name="Line 7"/>
          <p:cNvSpPr>
            <a:spLocks noChangeShapeType="1"/>
          </p:cNvSpPr>
          <p:nvPr/>
        </p:nvSpPr>
        <p:spPr bwMode="auto">
          <a:xfrm>
            <a:off x="0" y="4114800"/>
            <a:ext cx="9144000" cy="1588"/>
          </a:xfrm>
          <a:prstGeom prst="line">
            <a:avLst/>
          </a:prstGeom>
          <a:noFill/>
          <a:ln w="3240">
            <a:solidFill>
              <a:srgbClr val="CC3300"/>
            </a:solidFill>
            <a:miter lim="800000"/>
            <a:headEnd/>
            <a:tailEnd/>
          </a:ln>
          <a:effectLst/>
        </p:spPr>
        <p:txBody>
          <a:bodyPr/>
          <a:lstStyle/>
          <a:p>
            <a:endParaRPr lang="ko-KR" altLang="en-US"/>
          </a:p>
        </p:txBody>
      </p:sp>
      <p:pic>
        <p:nvPicPr>
          <p:cNvPr id="2056" name="Picture 8"/>
          <p:cNvPicPr>
            <a:picLocks noChangeAspect="1" noChangeArrowheads="1"/>
          </p:cNvPicPr>
          <p:nvPr/>
        </p:nvPicPr>
        <p:blipFill>
          <a:blip r:embed="rId5" cstate="print"/>
          <a:srcRect/>
          <a:stretch>
            <a:fillRect/>
          </a:stretch>
        </p:blipFill>
        <p:spPr bwMode="auto">
          <a:xfrm>
            <a:off x="0" y="1524000"/>
            <a:ext cx="3124200" cy="293688"/>
          </a:xfrm>
          <a:prstGeom prst="rect">
            <a:avLst/>
          </a:prstGeom>
          <a:noFill/>
          <a:ln w="9525">
            <a:noFill/>
            <a:round/>
            <a:headEnd/>
            <a:tailEnd/>
          </a:ln>
          <a:effectLst/>
        </p:spPr>
      </p:pic>
      <p:sp>
        <p:nvSpPr>
          <p:cNvPr id="2057" name="Text Box 9"/>
          <p:cNvSpPr txBox="1">
            <a:spLocks noChangeArrowheads="1"/>
          </p:cNvSpPr>
          <p:nvPr/>
        </p:nvSpPr>
        <p:spPr bwMode="auto">
          <a:xfrm>
            <a:off x="3128963" y="1471613"/>
            <a:ext cx="1719262" cy="357187"/>
          </a:xfrm>
          <a:prstGeom prst="rect">
            <a:avLst/>
          </a:prstGeom>
          <a:noFill/>
          <a:ln w="9525">
            <a:noFill/>
            <a:round/>
            <a:headEnd/>
            <a:tailEnd/>
          </a:ln>
          <a:effectLst/>
        </p:spPr>
        <p:txBody>
          <a:bodyPr wrap="none" lIns="90000" tIns="46800" rIns="90000" bIns="46800">
            <a:spAutoFit/>
          </a:bodyPr>
          <a:lstStyle/>
          <a:p>
            <a:pPr>
              <a:lnSpc>
                <a:spcPct val="97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sz="1800">
                <a:solidFill>
                  <a:srgbClr val="CC3300"/>
                </a:solidFill>
                <a:latin typeface="Arial Narrow" pitchFamily="34" charset="0"/>
                <a:ea typeface="굴림" pitchFamily="50" charset="-127"/>
              </a:rPr>
              <a:t>Computer Science</a:t>
            </a:r>
          </a:p>
        </p:txBody>
      </p:sp>
      <p:sp>
        <p:nvSpPr>
          <p:cNvPr id="2058" name="Rectangle 10"/>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altLang="ko-KR" dirty="0" smtClean="0"/>
              <a:t>Click to edit the outline text format</a:t>
            </a:r>
          </a:p>
          <a:p>
            <a:pPr lvl="1"/>
            <a:r>
              <a:rPr lang="en-GB" altLang="ko-KR" dirty="0" smtClean="0"/>
              <a:t>Second Outline Level</a:t>
            </a:r>
          </a:p>
          <a:p>
            <a:pPr lvl="2"/>
            <a:r>
              <a:rPr lang="en-GB" altLang="ko-KR" dirty="0" smtClean="0"/>
              <a:t>Third Outline Level</a:t>
            </a:r>
          </a:p>
          <a:p>
            <a:pPr lvl="3"/>
            <a:r>
              <a:rPr lang="en-GB" altLang="ko-KR" dirty="0" smtClean="0"/>
              <a:t>Fourth Outline Level</a:t>
            </a:r>
          </a:p>
          <a:p>
            <a:pPr lvl="4"/>
            <a:r>
              <a:rPr lang="en-GB" altLang="ko-KR" dirty="0" smtClean="0"/>
              <a:t>Fifth Outline Level</a:t>
            </a:r>
          </a:p>
          <a:p>
            <a:pPr lvl="4"/>
            <a:r>
              <a:rPr lang="en-GB" altLang="ko-KR" dirty="0" smtClean="0"/>
              <a:t>Sixth Outline Level</a:t>
            </a:r>
          </a:p>
          <a:p>
            <a:pPr lvl="4"/>
            <a:r>
              <a:rPr lang="en-GB" altLang="ko-KR" dirty="0" smtClean="0"/>
              <a:t>Seventh Outline Level</a:t>
            </a:r>
          </a:p>
          <a:p>
            <a:pPr lvl="4"/>
            <a:r>
              <a:rPr lang="en-GB" altLang="ko-KR" dirty="0" smtClean="0"/>
              <a:t>Eighth Outline Level</a:t>
            </a:r>
          </a:p>
          <a:p>
            <a:pPr lvl="4"/>
            <a:r>
              <a:rPr lang="en-GB" altLang="ko-KR" dirty="0" smtClean="0"/>
              <a:t>Ninth Outline Level</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Lst>
  <p:txStyles>
    <p:titleStyle>
      <a:lvl1pPr algn="l" defTabSz="457200" rtl="0" fontAlgn="base">
        <a:lnSpc>
          <a:spcPct val="95000"/>
        </a:lnSpc>
        <a:spcBef>
          <a:spcPct val="0"/>
        </a:spcBef>
        <a:spcAft>
          <a:spcPct val="0"/>
        </a:spcAft>
        <a:buClr>
          <a:srgbClr val="000000"/>
        </a:buClr>
        <a:buSzPct val="100000"/>
        <a:buFont typeface="Times New Roman" pitchFamily="18" charset="0"/>
        <a:defRPr sz="3600">
          <a:solidFill>
            <a:srgbClr val="000000"/>
          </a:solidFill>
          <a:latin typeface="+mj-lt"/>
          <a:ea typeface="+mj-ea"/>
          <a:cs typeface="+mj-cs"/>
        </a:defRPr>
      </a:lvl1pPr>
      <a:lvl2pPr marL="4318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2pPr>
      <a:lvl3pPr marL="6477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3pPr>
      <a:lvl4pPr marL="8636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4pPr>
      <a:lvl5pPr marL="10795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5pPr>
      <a:lvl6pPr marL="15367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6pPr>
      <a:lvl7pPr marL="19939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7pPr>
      <a:lvl8pPr marL="24511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8pPr>
      <a:lvl9pPr marL="2908300" indent="-215900" algn="l" defTabSz="457200" rtl="0" fontAlgn="base">
        <a:spcBef>
          <a:spcPct val="0"/>
        </a:spcBef>
        <a:spcAft>
          <a:spcPct val="0"/>
        </a:spcAft>
        <a:buClr>
          <a:srgbClr val="000000"/>
        </a:buClr>
        <a:buSzPct val="45000"/>
        <a:buFont typeface="StarSymbol" charset="0"/>
        <a:defRPr sz="4400">
          <a:solidFill>
            <a:srgbClr val="000000"/>
          </a:solidFill>
          <a:latin typeface="Times New Roman" pitchFamily="18" charset="0"/>
        </a:defRPr>
      </a:lvl9pPr>
    </p:titleStyle>
    <p:bodyStyle>
      <a:lvl1pPr marL="341313" indent="-341313" algn="l" defTabSz="457200" rtl="0" fontAlgn="base">
        <a:lnSpc>
          <a:spcPct val="95000"/>
        </a:lnSpc>
        <a:spcBef>
          <a:spcPts val="800"/>
        </a:spcBef>
        <a:spcAft>
          <a:spcPct val="0"/>
        </a:spcAft>
        <a:buClr>
          <a:srgbClr val="000000"/>
        </a:buClr>
        <a:buSzPct val="100000"/>
        <a:buFont typeface="Times New Roman" pitchFamily="18" charset="0"/>
        <a:buChar char="•"/>
        <a:defRPr sz="3200">
          <a:solidFill>
            <a:srgbClr val="000000"/>
          </a:solidFill>
          <a:latin typeface="Segoe UI" pitchFamily="34" charset="0"/>
          <a:ea typeface="+mn-ea"/>
          <a:cs typeface="Segoe UI" pitchFamily="34" charset="0"/>
        </a:defRPr>
      </a:lvl1pPr>
      <a:lvl2pPr marL="741363" indent="-284163" algn="l" defTabSz="457200" rtl="0" fontAlgn="base">
        <a:lnSpc>
          <a:spcPct val="95000"/>
        </a:lnSpc>
        <a:spcBef>
          <a:spcPts val="700"/>
        </a:spcBef>
        <a:spcAft>
          <a:spcPct val="0"/>
        </a:spcAft>
        <a:buClr>
          <a:srgbClr val="000000"/>
        </a:buClr>
        <a:buSzPct val="100000"/>
        <a:buFont typeface="Times New Roman" pitchFamily="18" charset="0"/>
        <a:buChar char="–"/>
        <a:defRPr sz="2800">
          <a:solidFill>
            <a:srgbClr val="000000"/>
          </a:solidFill>
          <a:latin typeface="Segoe UI" pitchFamily="34" charset="0"/>
          <a:cs typeface="Segoe UI" pitchFamily="34" charset="0"/>
        </a:defRPr>
      </a:lvl2pPr>
      <a:lvl3pPr marL="1143000" indent="-228600" algn="l" defTabSz="457200" rtl="0" fontAlgn="base">
        <a:lnSpc>
          <a:spcPct val="95000"/>
        </a:lnSpc>
        <a:spcBef>
          <a:spcPts val="600"/>
        </a:spcBef>
        <a:spcAft>
          <a:spcPct val="0"/>
        </a:spcAft>
        <a:buClr>
          <a:srgbClr val="000000"/>
        </a:buClr>
        <a:buSzPct val="100000"/>
        <a:buFont typeface="Times New Roman" pitchFamily="18" charset="0"/>
        <a:buChar char="•"/>
        <a:defRPr sz="2400">
          <a:solidFill>
            <a:srgbClr val="000000"/>
          </a:solidFill>
          <a:latin typeface="Segoe UI" pitchFamily="34" charset="0"/>
          <a:cs typeface="Segoe UI" pitchFamily="34" charset="0"/>
        </a:defRPr>
      </a:lvl3pPr>
      <a:lvl4pPr marL="16002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Segoe UI" pitchFamily="34" charset="0"/>
          <a:cs typeface="Segoe UI" pitchFamily="34" charset="0"/>
        </a:defRPr>
      </a:lvl4pPr>
      <a:lvl5pPr marL="20574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Segoe UI" pitchFamily="34" charset="0"/>
          <a:cs typeface="Segoe UI" pitchFamily="34" charset="0"/>
        </a:defRPr>
      </a:lvl5pPr>
      <a:lvl6pPr marL="25146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mn-lt"/>
        </a:defRPr>
      </a:lvl6pPr>
      <a:lvl7pPr marL="29718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mn-lt"/>
        </a:defRPr>
      </a:lvl7pPr>
      <a:lvl8pPr marL="34290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mn-lt"/>
        </a:defRPr>
      </a:lvl8pPr>
      <a:lvl9pPr marL="3886200" indent="-228600" algn="l" defTabSz="457200" rtl="0" fontAlgn="base">
        <a:lnSpc>
          <a:spcPct val="95000"/>
        </a:lnSpc>
        <a:spcBef>
          <a:spcPts val="500"/>
        </a:spcBef>
        <a:spcAft>
          <a:spcPct val="0"/>
        </a:spcAft>
        <a:buClr>
          <a:srgbClr val="000000"/>
        </a:buClr>
        <a:buSzPct val="100000"/>
        <a:buFont typeface="Times New Roman" pitchFamily="18" charset="0"/>
        <a:buChar char="»"/>
        <a:defRPr sz="2000">
          <a:solidFill>
            <a:srgbClr val="000000"/>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4"/>
          <p:cNvSpPr>
            <a:spLocks noGrp="1"/>
          </p:cNvSpPr>
          <p:nvPr>
            <p:ph type="sldNum" idx="12"/>
          </p:nvPr>
        </p:nvSpPr>
        <p:spPr/>
        <p:txBody>
          <a:bodyPr/>
          <a:lstStyle/>
          <a:p>
            <a:fld id="{75DEF0BE-55AF-464F-862A-308CDBB07458}" type="slidenum">
              <a:rPr lang="ko-KR" altLang="en-GB"/>
              <a:pPr/>
              <a:t>1</a:t>
            </a:fld>
            <a:endParaRPr lang="en-GB" altLang="ko-KR"/>
          </a:p>
        </p:txBody>
      </p:sp>
      <p:sp>
        <p:nvSpPr>
          <p:cNvPr id="4097" name="Rectangle 1"/>
          <p:cNvSpPr>
            <a:spLocks noGrp="1" noChangeArrowheads="1"/>
          </p:cNvSpPr>
          <p:nvPr>
            <p:ph type="title"/>
          </p:nvPr>
        </p:nvSpPr>
        <p:spPr>
          <a:xfrm>
            <a:off x="0" y="2066925"/>
            <a:ext cx="9144000" cy="619358"/>
          </a:xfrm>
          <a:ln/>
        </p:spPr>
        <p:txBody>
          <a:bodyPr lIns="92160" tIns="46080" rIns="92160" bIns="46080">
            <a:spAutoFit/>
          </a:bodyPr>
          <a:lstStyle/>
          <a:p>
            <a:pPr algn="ctr"/>
            <a:r>
              <a:rPr lang="en-US" b="1" dirty="0" smtClean="0">
                <a:latin typeface="Segoe UI" pitchFamily="34" charset="0"/>
                <a:cs typeface="Segoe UI" pitchFamily="34" charset="0"/>
              </a:rPr>
              <a:t>Test Scenario</a:t>
            </a:r>
            <a:endParaRPr lang="en-US" b="1" dirty="0">
              <a:latin typeface="Segoe UI" pitchFamily="34" charset="0"/>
              <a:cs typeface="Segoe UI" pitchFamily="34" charset="0"/>
            </a:endParaRPr>
          </a:p>
        </p:txBody>
      </p:sp>
      <p:sp>
        <p:nvSpPr>
          <p:cNvPr id="4098" name="Rectangle 2"/>
          <p:cNvSpPr>
            <a:spLocks noGrp="1" noChangeArrowheads="1"/>
          </p:cNvSpPr>
          <p:nvPr>
            <p:ph type="subTitle" idx="4294967295"/>
          </p:nvPr>
        </p:nvSpPr>
        <p:spPr bwMode="auto">
          <a:xfrm>
            <a:off x="457200" y="4648200"/>
            <a:ext cx="8153400" cy="560880"/>
          </a:xfrm>
          <a:prstGeom prst="rect">
            <a:avLst/>
          </a:prstGeom>
          <a:noFill/>
          <a:ln/>
        </p:spPr>
        <p:txBody>
          <a:bodyPr lIns="92160" tIns="46080" rIns="92160" bIns="46080">
            <a:spAutoFit/>
          </a:bodyPr>
          <a:lstStyle/>
          <a:p>
            <a:pPr marL="0" indent="0" algn="ctr">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dirty="0" err="1">
                <a:latin typeface="Segoe UI" pitchFamily="34" charset="0"/>
                <a:ea typeface="굴림" pitchFamily="50" charset="-127"/>
                <a:cs typeface="Segoe UI" pitchFamily="34" charset="0"/>
              </a:rPr>
              <a:t>JeeHyun</a:t>
            </a:r>
            <a:r>
              <a:rPr lang="en-US" altLang="ko-KR" dirty="0">
                <a:latin typeface="Segoe UI" pitchFamily="34" charset="0"/>
                <a:ea typeface="굴림" pitchFamily="50" charset="-127"/>
                <a:cs typeface="Segoe UI" pitchFamily="34" charset="0"/>
              </a:rPr>
              <a:t> </a:t>
            </a:r>
            <a:r>
              <a:rPr lang="en-US" altLang="ko-KR" dirty="0" smtClean="0">
                <a:latin typeface="Segoe UI" pitchFamily="34" charset="0"/>
                <a:ea typeface="굴림" pitchFamily="50" charset="-127"/>
                <a:cs typeface="Segoe UI" pitchFamily="34" charset="0"/>
              </a:rPr>
              <a:t>Hwang</a:t>
            </a:r>
            <a:endParaRPr lang="en-GB" altLang="ko-KR" baseline="30000" dirty="0">
              <a:latin typeface="Segoe UI" pitchFamily="34" charset="0"/>
              <a:ea typeface="굴림" pitchFamily="50" charset="-127"/>
              <a:cs typeface="Segoe U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latin typeface="Segoe UI" pitchFamily="34" charset="0"/>
                <a:ea typeface="굴림" pitchFamily="50" charset="-127"/>
                <a:cs typeface="Segoe UI" pitchFamily="34" charset="0"/>
              </a:rPr>
              <a:t>Our Goal </a:t>
            </a:r>
            <a:endParaRPr lang="en-GB" altLang="ko-KR" dirty="0">
              <a:latin typeface="Segoe UI" pitchFamily="34" charset="0"/>
              <a:ea typeface="굴림" pitchFamily="50" charset="-127"/>
              <a:cs typeface="Segoe UI" pitchFamily="34" charset="0"/>
            </a:endParaRPr>
          </a:p>
        </p:txBody>
      </p:sp>
      <p:sp>
        <p:nvSpPr>
          <p:cNvPr id="265219" name="Rectangle 3"/>
          <p:cNvSpPr>
            <a:spLocks noGrp="1" noChangeArrowheads="1"/>
          </p:cNvSpPr>
          <p:nvPr>
            <p:ph type="body" sz="half" idx="1"/>
          </p:nvPr>
        </p:nvSpPr>
        <p:spPr>
          <a:xfrm>
            <a:off x="609600" y="1226484"/>
            <a:ext cx="8458200" cy="5277471"/>
          </a:xfrm>
          <a:ln/>
        </p:spPr>
        <p:txBody>
          <a:bodyPr wrap="square" lIns="90000" tIns="46800" rIns="90000" bIns="46800">
            <a:spAutoFit/>
          </a:bodyPr>
          <a:lstStyle/>
          <a:p>
            <a:pPr marL="342900" indent="-342900">
              <a:lnSpc>
                <a:spcPct val="100000"/>
              </a:lnSpc>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Regression system test cases for policy evolution</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Select and execute only system test cases (from an existing test suite), which expose behavior changes</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Augment system test cases to expose behavior changes (which are not exposed with existing system tests)</a:t>
            </a:r>
          </a:p>
          <a:p>
            <a:pPr marL="342900" indent="-342900">
              <a:lnSpc>
                <a:spcPct val="100000"/>
              </a:lnSpc>
              <a:spcBef>
                <a:spcPct val="200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ko-KR" dirty="0" smtClean="0">
              <a:ea typeface="굴림" pitchFamily="50" charset="-127"/>
            </a:endParaRPr>
          </a:p>
          <a:p>
            <a:pPr marL="342900" indent="-342900">
              <a:lnSpc>
                <a:spcPct val="100000"/>
              </a:lnSpc>
              <a:spcBef>
                <a:spcPct val="200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ko-KR" dirty="0" smtClean="0">
              <a:ea typeface="굴림" pitchFamily="50" charset="-127"/>
            </a:endParaRPr>
          </a:p>
          <a:p>
            <a:pPr marL="742950" lvl="1"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latin typeface="Segoe UI" pitchFamily="34" charset="0"/>
                <a:ea typeface="굴림" pitchFamily="50" charset="-127"/>
                <a:cs typeface="Segoe UI" pitchFamily="34" charset="0"/>
              </a:rPr>
              <a:t>Challenges</a:t>
            </a:r>
            <a:endParaRPr lang="en-GB" altLang="ko-KR" dirty="0">
              <a:latin typeface="Segoe UI" pitchFamily="34" charset="0"/>
              <a:ea typeface="굴림" pitchFamily="50" charset="-127"/>
              <a:cs typeface="Segoe UI" pitchFamily="34" charset="0"/>
            </a:endParaRPr>
          </a:p>
        </p:txBody>
      </p:sp>
      <p:sp>
        <p:nvSpPr>
          <p:cNvPr id="265219" name="Rectangle 3"/>
          <p:cNvSpPr>
            <a:spLocks noGrp="1" noChangeArrowheads="1"/>
          </p:cNvSpPr>
          <p:nvPr>
            <p:ph type="body" sz="half" idx="1"/>
          </p:nvPr>
        </p:nvSpPr>
        <p:spPr>
          <a:xfrm>
            <a:off x="609600" y="1226484"/>
            <a:ext cx="8458200" cy="4501874"/>
          </a:xfrm>
          <a:ln/>
        </p:spPr>
        <p:txBody>
          <a:bodyPr wrap="square" lIns="90000" tIns="46800" rIns="90000" bIns="46800">
            <a:spAutoFit/>
          </a:bodyPr>
          <a:lstStyle/>
          <a:p>
            <a:pPr marL="342900" indent="-342900">
              <a:lnSpc>
                <a:spcPct val="100000"/>
              </a:lnSpc>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Select and augment regression system test cases impacted by policy changes with low false-positives and false-negatives</a:t>
            </a:r>
          </a:p>
          <a:p>
            <a:pPr marL="742950" lvl="1" indent="-342900">
              <a:lnSpc>
                <a:spcPct val="100000"/>
              </a:lnSpc>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require to analyze effects correctly of policy changes</a:t>
            </a:r>
          </a:p>
          <a:p>
            <a:pPr marL="742950" lvl="1" indent="-342900">
              <a:lnSpc>
                <a:spcPct val="100000"/>
              </a:lnSpc>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require to monitor interactions correctly between system test cases and security policies</a:t>
            </a:r>
          </a:p>
          <a:p>
            <a:pPr marL="1144587" lvl="2" indent="-342900">
              <a:lnSpc>
                <a:spcPct val="100000"/>
              </a:lnSpc>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ko-KR" dirty="0" smtClean="0">
              <a:ea typeface="굴림" pitchFamily="50" charset="-127"/>
            </a:endParaRPr>
          </a:p>
          <a:p>
            <a:pPr marL="342900" indent="-342900">
              <a:lnSpc>
                <a:spcPct val="100000"/>
              </a:lnSpc>
              <a:spcBef>
                <a:spcPct val="200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ko-KR" dirty="0" smtClean="0">
              <a:ea typeface="굴림" pitchFamily="50" charset="-127"/>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Definition: Coverage</a:t>
            </a:r>
            <a:endParaRPr lang="en-GB" altLang="ko-KR" dirty="0">
              <a:ea typeface="굴림" pitchFamily="50" charset="-127"/>
            </a:endParaRPr>
          </a:p>
        </p:txBody>
      </p:sp>
      <p:sp>
        <p:nvSpPr>
          <p:cNvPr id="265219" name="Rectangle 3"/>
          <p:cNvSpPr>
            <a:spLocks noGrp="1" noChangeArrowheads="1"/>
          </p:cNvSpPr>
          <p:nvPr>
            <p:ph type="body" sz="half" idx="1"/>
          </p:nvPr>
        </p:nvSpPr>
        <p:spPr>
          <a:xfrm>
            <a:off x="685800" y="1219200"/>
            <a:ext cx="7924800" cy="1879618"/>
          </a:xfrm>
          <a:ln/>
        </p:spPr>
        <p:txBody>
          <a:bodyPr wrap="square" lIns="90000" tIns="46800" rIns="90000" bIns="46800">
            <a:spAutoFit/>
          </a:bodyP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Coverage for security policies </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measure which rules of the policy are involved (called “covered”) in policy evaluation [Martin et al. WWW 07]</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Test Selection Technique I</a:t>
            </a:r>
            <a:endParaRPr lang="en-GB" altLang="ko-KR" dirty="0">
              <a:ea typeface="굴림" pitchFamily="50" charset="-127"/>
            </a:endParaRPr>
          </a:p>
        </p:txBody>
      </p:sp>
      <p:sp>
        <p:nvSpPr>
          <p:cNvPr id="265219" name="Rectangle 3"/>
          <p:cNvSpPr>
            <a:spLocks noGrp="1" noChangeArrowheads="1"/>
          </p:cNvSpPr>
          <p:nvPr>
            <p:ph type="body" sz="half" idx="1"/>
          </p:nvPr>
        </p:nvSpPr>
        <p:spPr>
          <a:xfrm>
            <a:off x="685800" y="1219200"/>
            <a:ext cx="7861300" cy="5819158"/>
          </a:xfrm>
          <a:ln/>
        </p:spPr>
        <p:txBody>
          <a:bodyPr wrap="square" lIns="90000" tIns="46800" rIns="90000" bIns="46800">
            <a:spAutoFit/>
          </a:bodyP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Find system test cases impacted for policy changes by mutation analysis</a:t>
            </a:r>
          </a:p>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a:t>
            </a:r>
            <a:r>
              <a:rPr lang="en-US" sz="2800" dirty="0" smtClean="0"/>
              <a:t>[Setup: rule-test correlation]</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Policy </a:t>
            </a:r>
            <a:r>
              <a:rPr lang="en-US" sz="2400" i="1" dirty="0" smtClean="0"/>
              <a:t>P</a:t>
            </a:r>
            <a:r>
              <a:rPr lang="en-US" sz="2400" dirty="0" smtClean="0"/>
              <a:t> and its mutant </a:t>
            </a:r>
            <a:r>
              <a:rPr lang="en-US" sz="2400" i="1" dirty="0" smtClean="0"/>
              <a:t>Pm</a:t>
            </a:r>
            <a:r>
              <a:rPr lang="en-US" sz="2400" dirty="0" smtClean="0"/>
              <a:t> by changing rule </a:t>
            </a:r>
            <a:r>
              <a:rPr lang="en-US" sz="2400" i="1" dirty="0" err="1" smtClean="0"/>
              <a:t>r</a:t>
            </a:r>
            <a:r>
              <a:rPr lang="en-US" sz="2400" i="1" baseline="-25000" dirty="0" err="1" smtClean="0"/>
              <a:t>i</a:t>
            </a:r>
            <a:r>
              <a:rPr lang="en-US" sz="2400" dirty="0" err="1" smtClean="0"/>
              <a:t>’s</a:t>
            </a:r>
            <a:r>
              <a:rPr lang="en-US" sz="2400" dirty="0" smtClean="0"/>
              <a:t> decision (e.g., Permit -&gt; Deny)</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Collect requests </a:t>
            </a:r>
            <a:r>
              <a:rPr lang="en-US" sz="2400" i="1" dirty="0" smtClean="0"/>
              <a:t>Q</a:t>
            </a:r>
            <a:r>
              <a:rPr lang="en-US" sz="2400" dirty="0" smtClean="0"/>
              <a:t> issued from system test cases </a:t>
            </a:r>
            <a:r>
              <a:rPr lang="en-US" sz="2400" i="1" dirty="0" smtClean="0"/>
              <a:t>T </a:t>
            </a:r>
            <a:endParaRPr lang="en-US" sz="2400" dirty="0" smtClean="0"/>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Evaluate </a:t>
            </a:r>
            <a:r>
              <a:rPr lang="en-US" sz="2400" i="1" dirty="0" smtClean="0"/>
              <a:t>Q </a:t>
            </a:r>
            <a:r>
              <a:rPr lang="en-US" sz="2400" dirty="0" smtClean="0"/>
              <a:t>against </a:t>
            </a:r>
            <a:r>
              <a:rPr lang="en-US" sz="2400" i="1" dirty="0" smtClean="0"/>
              <a:t>P</a:t>
            </a:r>
            <a:r>
              <a:rPr lang="en-US" sz="2400" dirty="0" smtClean="0"/>
              <a:t> and </a:t>
            </a:r>
            <a:r>
              <a:rPr lang="en-US" sz="2400" i="1" dirty="0" smtClean="0"/>
              <a:t>Pm, </a:t>
            </a:r>
            <a:r>
              <a:rPr lang="en-US" sz="2400" dirty="0" smtClean="0"/>
              <a:t>respectively and find requests </a:t>
            </a:r>
            <a:r>
              <a:rPr lang="en-US" sz="2400" i="1" dirty="0" err="1" smtClean="0"/>
              <a:t>Q</a:t>
            </a:r>
            <a:r>
              <a:rPr lang="en-US" sz="2400" i="1" baseline="-25000" dirty="0" err="1" smtClean="0"/>
              <a:t>imp</a:t>
            </a:r>
            <a:r>
              <a:rPr lang="en-US" sz="2400" i="1" baseline="-25000" dirty="0" smtClean="0"/>
              <a:t> </a:t>
            </a:r>
            <a:r>
              <a:rPr lang="en-US" sz="2400" dirty="0" smtClean="0"/>
              <a:t>(</a:t>
            </a:r>
            <a:r>
              <a:rPr lang="en-US" sz="2400" i="1" dirty="0" err="1" smtClean="0"/>
              <a:t>Q</a:t>
            </a:r>
            <a:r>
              <a:rPr lang="en-US" sz="2400" i="1" baseline="-25000" dirty="0" err="1" smtClean="0"/>
              <a:t>imp</a:t>
            </a:r>
            <a:r>
              <a:rPr lang="en-US" sz="2400" i="1" baseline="-25000" dirty="0" smtClean="0"/>
              <a:t> </a:t>
            </a:r>
            <a:r>
              <a:rPr lang="az-Cyrl-AZ" sz="2400" i="1" dirty="0" smtClean="0"/>
              <a:t>Є</a:t>
            </a:r>
            <a:r>
              <a:rPr lang="en-US" sz="2400" i="1" dirty="0" smtClean="0"/>
              <a:t> Q) </a:t>
            </a:r>
            <a:r>
              <a:rPr lang="en-US" sz="2400" dirty="0" smtClean="0"/>
              <a:t>which expose different policy behaviors </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Correlate </a:t>
            </a:r>
            <a:r>
              <a:rPr lang="en-US" sz="2400" i="1" dirty="0" err="1" smtClean="0"/>
              <a:t>r</a:t>
            </a:r>
            <a:r>
              <a:rPr lang="en-US" sz="2400" i="1" baseline="-25000" dirty="0" err="1" smtClean="0"/>
              <a:t>i</a:t>
            </a:r>
            <a:r>
              <a:rPr lang="en-US" sz="2400" dirty="0" smtClean="0"/>
              <a:t> with system tests </a:t>
            </a:r>
            <a:r>
              <a:rPr lang="en-US" sz="2400" i="1" dirty="0" err="1" smtClean="0"/>
              <a:t>T</a:t>
            </a:r>
            <a:r>
              <a:rPr lang="en-US" sz="2400" i="1" baseline="-25000" dirty="0" err="1" smtClean="0"/>
              <a:t>imp</a:t>
            </a:r>
            <a:r>
              <a:rPr lang="en-US" sz="2400" i="1" baseline="-25000" dirty="0" smtClean="0"/>
              <a:t> </a:t>
            </a:r>
            <a:r>
              <a:rPr lang="en-US" sz="2400" dirty="0" smtClean="0"/>
              <a:t>(</a:t>
            </a:r>
            <a:r>
              <a:rPr lang="en-US" sz="2400" i="1" dirty="0" err="1" smtClean="0"/>
              <a:t>T</a:t>
            </a:r>
            <a:r>
              <a:rPr lang="en-US" sz="2400" i="1" baseline="-25000" dirty="0" err="1" smtClean="0"/>
              <a:t>imp</a:t>
            </a:r>
            <a:r>
              <a:rPr lang="en-US" sz="2400" i="1" baseline="-25000" dirty="0" smtClean="0"/>
              <a:t> </a:t>
            </a:r>
            <a:r>
              <a:rPr lang="az-Cyrl-AZ" sz="2400" i="1" dirty="0" smtClean="0"/>
              <a:t>Є</a:t>
            </a:r>
            <a:r>
              <a:rPr lang="en-US" sz="2400" i="1" dirty="0" smtClean="0"/>
              <a:t> T), which issue</a:t>
            </a:r>
            <a:r>
              <a:rPr lang="en-US" sz="2400" dirty="0" smtClean="0"/>
              <a:t> requests </a:t>
            </a:r>
            <a:r>
              <a:rPr lang="en-US" sz="2400" i="1" dirty="0" err="1" smtClean="0"/>
              <a:t>Q</a:t>
            </a:r>
            <a:r>
              <a:rPr lang="en-US" sz="2400" i="1" baseline="-25000" dirty="0" err="1" smtClean="0"/>
              <a:t>imp</a:t>
            </a:r>
            <a:endParaRPr lang="en-US" sz="2400" dirty="0" smtClean="0"/>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Continue until we find each rule’s correlated system test cases in turn</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Test Selection Technique I - cont</a:t>
            </a:r>
            <a:endParaRPr lang="en-GB" altLang="ko-KR" dirty="0">
              <a:ea typeface="굴림" pitchFamily="50" charset="-127"/>
            </a:endParaRPr>
          </a:p>
        </p:txBody>
      </p:sp>
      <p:sp>
        <p:nvSpPr>
          <p:cNvPr id="265219" name="Rectangle 3"/>
          <p:cNvSpPr>
            <a:spLocks noGrp="1" noChangeArrowheads="1"/>
          </p:cNvSpPr>
          <p:nvPr>
            <p:ph type="body" sz="half" idx="1"/>
          </p:nvPr>
        </p:nvSpPr>
        <p:spPr>
          <a:xfrm>
            <a:off x="685800" y="1219200"/>
            <a:ext cx="7861300" cy="4741940"/>
          </a:xfrm>
          <a:ln/>
        </p:spPr>
        <p:txBody>
          <a:bodyPr wrap="square" lIns="90000" tIns="46800" rIns="90000" bIns="46800">
            <a:spAutoFit/>
          </a:bodyPr>
          <a:lstStyle/>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[Test selection for policy changes]</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Find rules </a:t>
            </a:r>
            <a:r>
              <a:rPr lang="en-US" i="1" dirty="0" smtClean="0"/>
              <a:t>R</a:t>
            </a:r>
            <a:r>
              <a:rPr lang="en-US" dirty="0" smtClean="0"/>
              <a:t> impacted by policy changes</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Select system test cases correlated with a rule </a:t>
            </a:r>
            <a:r>
              <a:rPr lang="en-US" i="1" dirty="0" smtClean="0"/>
              <a:t>r</a:t>
            </a:r>
            <a:r>
              <a:rPr lang="en-US" i="1" baseline="-25000" dirty="0" smtClean="0"/>
              <a:t> </a:t>
            </a:r>
            <a:r>
              <a:rPr lang="az-Cyrl-AZ" i="1" dirty="0" smtClean="0"/>
              <a:t>Є </a:t>
            </a:r>
            <a:r>
              <a:rPr lang="en-US" i="1" dirty="0" smtClean="0"/>
              <a:t>R</a:t>
            </a:r>
            <a:endParaRPr lang="en-US"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300"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300"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t>Cost: given </a:t>
            </a:r>
            <a:r>
              <a:rPr lang="en-US" sz="2800" i="1" dirty="0" smtClean="0"/>
              <a:t>n</a:t>
            </a:r>
            <a:r>
              <a:rPr lang="en-US" sz="2800" dirty="0" smtClean="0"/>
              <a:t> rules in </a:t>
            </a:r>
            <a:r>
              <a:rPr lang="en-US" sz="2800" i="1" dirty="0" smtClean="0"/>
              <a:t>P</a:t>
            </a:r>
            <a:r>
              <a:rPr lang="en-US" sz="2800" dirty="0" smtClean="0"/>
              <a:t> , we need to execute </a:t>
            </a:r>
            <a:r>
              <a:rPr lang="en-US" sz="2800" i="1" dirty="0" smtClean="0"/>
              <a:t>R</a:t>
            </a:r>
            <a:r>
              <a:rPr lang="en-US" sz="2800" dirty="0" smtClean="0"/>
              <a:t> for 2*</a:t>
            </a:r>
            <a:r>
              <a:rPr lang="en-US" sz="2800" i="1" dirty="0" smtClean="0"/>
              <a:t>n</a:t>
            </a:r>
            <a:r>
              <a:rPr lang="en-US" sz="2800" dirty="0" smtClean="0"/>
              <a:t> times. However, we are enabled to conduct setup process prior to encountering policy changes.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Test Selection Technique II</a:t>
            </a:r>
            <a:endParaRPr lang="en-GB" altLang="ko-KR" dirty="0">
              <a:ea typeface="굴림" pitchFamily="50" charset="-127"/>
            </a:endParaRPr>
          </a:p>
        </p:txBody>
      </p:sp>
      <p:sp>
        <p:nvSpPr>
          <p:cNvPr id="265219" name="Rectangle 3"/>
          <p:cNvSpPr>
            <a:spLocks noGrp="1" noChangeArrowheads="1"/>
          </p:cNvSpPr>
          <p:nvPr>
            <p:ph type="body" sz="half" idx="1"/>
          </p:nvPr>
        </p:nvSpPr>
        <p:spPr>
          <a:xfrm>
            <a:off x="685800" y="1219200"/>
            <a:ext cx="7861300" cy="4649607"/>
          </a:xfrm>
          <a:ln/>
        </p:spPr>
        <p:txBody>
          <a:bodyPr wrap="square" lIns="90000" tIns="46800" rIns="90000" bIns="46800">
            <a:spAutoFit/>
          </a:bodyP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Find system test cases impacted for policy changes by analyzing which rules are evaluated (i.e., covered)</a:t>
            </a:r>
          </a:p>
          <a:p>
            <a:pPr marL="742950" lvl="1"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[Setup: rule-test correlation]</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Execute systems test cases </a:t>
            </a:r>
            <a:r>
              <a:rPr lang="en-US" i="1" dirty="0" smtClean="0"/>
              <a:t>T</a:t>
            </a:r>
            <a:endParaRPr lang="en-US" dirty="0" smtClean="0"/>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Detect which rules </a:t>
            </a:r>
            <a:r>
              <a:rPr lang="en-US" i="1" dirty="0" err="1" smtClean="0"/>
              <a:t>rs</a:t>
            </a:r>
            <a:r>
              <a:rPr lang="en-US" dirty="0" smtClean="0"/>
              <a:t> are evaluated for each system test case </a:t>
            </a:r>
            <a:r>
              <a:rPr lang="en-US" i="1" dirty="0" err="1" smtClean="0"/>
              <a:t>T</a:t>
            </a:r>
            <a:r>
              <a:rPr lang="en-US" i="1" baseline="-25000" dirty="0" err="1" smtClean="0"/>
              <a:t>imp</a:t>
            </a:r>
            <a:endParaRPr lang="en-US" dirty="0" smtClean="0"/>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Correlate a rule </a:t>
            </a:r>
            <a:r>
              <a:rPr lang="en-US" i="1" dirty="0" smtClean="0"/>
              <a:t>r</a:t>
            </a:r>
            <a:r>
              <a:rPr lang="en-US" dirty="0" smtClean="0"/>
              <a:t> with its corresponding system test cases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Test Selection Technique II</a:t>
            </a:r>
            <a:endParaRPr lang="en-GB" altLang="ko-KR" dirty="0">
              <a:ea typeface="굴림" pitchFamily="50" charset="-127"/>
            </a:endParaRPr>
          </a:p>
        </p:txBody>
      </p:sp>
      <p:sp>
        <p:nvSpPr>
          <p:cNvPr id="265219" name="Rectangle 3"/>
          <p:cNvSpPr>
            <a:spLocks noGrp="1" noChangeArrowheads="1"/>
          </p:cNvSpPr>
          <p:nvPr>
            <p:ph type="body" sz="half" idx="1"/>
          </p:nvPr>
        </p:nvSpPr>
        <p:spPr>
          <a:xfrm>
            <a:off x="685800" y="1219200"/>
            <a:ext cx="7861300" cy="4311053"/>
          </a:xfrm>
          <a:ln/>
        </p:spPr>
        <p:txBody>
          <a:bodyPr wrap="square" lIns="90000" tIns="46800" rIns="90000" bIns="46800">
            <a:spAutoFit/>
          </a:bodyPr>
          <a:lstStyle/>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[Test selection for policy changes]</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Find rules </a:t>
            </a:r>
            <a:r>
              <a:rPr lang="en-US" i="1" dirty="0" smtClean="0"/>
              <a:t>R</a:t>
            </a:r>
            <a:r>
              <a:rPr lang="en-US" dirty="0" smtClean="0"/>
              <a:t> impacted by policy changes</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Select system test cases correlated with a rule </a:t>
            </a:r>
            <a:r>
              <a:rPr lang="en-US" i="1" dirty="0" smtClean="0"/>
              <a:t>r</a:t>
            </a:r>
            <a:r>
              <a:rPr lang="en-US" i="1" baseline="-25000" dirty="0" smtClean="0"/>
              <a:t> </a:t>
            </a:r>
            <a:r>
              <a:rPr lang="az-Cyrl-AZ" i="1" dirty="0" smtClean="0"/>
              <a:t>Є </a:t>
            </a:r>
            <a:r>
              <a:rPr lang="en-US" i="1" dirty="0" smtClean="0"/>
              <a:t>R</a:t>
            </a:r>
            <a:endParaRPr lang="en-US"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300"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300"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t>Cost: given </a:t>
            </a:r>
            <a:r>
              <a:rPr lang="en-US" sz="2800" i="1" dirty="0" smtClean="0"/>
              <a:t>n</a:t>
            </a:r>
            <a:r>
              <a:rPr lang="en-US" sz="2800" dirty="0" smtClean="0"/>
              <a:t> rules in </a:t>
            </a:r>
            <a:r>
              <a:rPr lang="en-US" sz="2800" i="1" dirty="0" smtClean="0"/>
              <a:t>P</a:t>
            </a:r>
            <a:r>
              <a:rPr lang="en-US" sz="2800" dirty="0" smtClean="0"/>
              <a:t> , we need to execute </a:t>
            </a:r>
            <a:r>
              <a:rPr lang="en-US" sz="2800" i="1" dirty="0" smtClean="0"/>
              <a:t>T</a:t>
            </a:r>
            <a:r>
              <a:rPr lang="en-US" sz="2800" dirty="0" smtClean="0"/>
              <a:t> once. However, we are enabled to conduct setup process prior to encountering policy changes.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Test Selection Techniques III</a:t>
            </a:r>
            <a:endParaRPr lang="en-GB" altLang="ko-KR" dirty="0">
              <a:ea typeface="굴림" pitchFamily="50" charset="-127"/>
            </a:endParaRPr>
          </a:p>
        </p:txBody>
      </p:sp>
      <p:sp>
        <p:nvSpPr>
          <p:cNvPr id="265219" name="Rectangle 3"/>
          <p:cNvSpPr>
            <a:spLocks noGrp="1" noChangeArrowheads="1"/>
          </p:cNvSpPr>
          <p:nvPr>
            <p:ph type="body" sz="half" idx="1"/>
          </p:nvPr>
        </p:nvSpPr>
        <p:spPr>
          <a:xfrm>
            <a:off x="685800" y="1295400"/>
            <a:ext cx="7861300" cy="4218720"/>
          </a:xfrm>
          <a:ln/>
        </p:spPr>
        <p:txBody>
          <a:bodyPr wrap="square" lIns="90000" tIns="46800" rIns="90000" bIns="46800">
            <a:spAutoFit/>
          </a:bodyP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Find system test cases impacted for policy changes by recording and evaluating requests</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[Setup: request collection]</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Record all requests issued to policy decision point (PDP) for each system test case</a:t>
            </a:r>
            <a:endParaRPr lang="en-US" sz="2400" dirty="0" smtClean="0"/>
          </a:p>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Test Selection Techniques III - cont</a:t>
            </a:r>
            <a:endParaRPr lang="en-GB" altLang="ko-KR" dirty="0">
              <a:ea typeface="굴림" pitchFamily="50" charset="-127"/>
            </a:endParaRPr>
          </a:p>
        </p:txBody>
      </p:sp>
      <p:sp>
        <p:nvSpPr>
          <p:cNvPr id="265219" name="Rectangle 3"/>
          <p:cNvSpPr>
            <a:spLocks noGrp="1" noChangeArrowheads="1"/>
          </p:cNvSpPr>
          <p:nvPr>
            <p:ph type="body" sz="half" idx="1"/>
          </p:nvPr>
        </p:nvSpPr>
        <p:spPr>
          <a:xfrm>
            <a:off x="685800" y="1295400"/>
            <a:ext cx="7861300" cy="5326716"/>
          </a:xfrm>
          <a:ln/>
        </p:spPr>
        <p:txBody>
          <a:bodyPr wrap="square" lIns="90000" tIns="46800" rIns="90000" bIns="46800">
            <a:spAutoFit/>
          </a:bodyPr>
          <a:lstStyle/>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[Test selection for policy changes]</a:t>
            </a:r>
            <a:endParaRPr lang="en-US" sz="2400" dirty="0" smtClean="0"/>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Select requests (with corresponding system test cases) to evaluate different decisions for two different policy versions</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t>Cost: given n rules, we need to execute all of system test cases for only once.</a:t>
            </a:r>
          </a:p>
          <a:p>
            <a:pPr marL="342900"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2900" lvl="1" indent="-342900">
              <a:lnSpc>
                <a:spcPct val="100000"/>
              </a:lnSpc>
              <a:spcBef>
                <a:spcPct val="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Test Augmentation Technique</a:t>
            </a:r>
            <a:endParaRPr lang="en-GB" altLang="ko-KR" dirty="0">
              <a:ea typeface="굴림" pitchFamily="50" charset="-127"/>
            </a:endParaRPr>
          </a:p>
        </p:txBody>
      </p:sp>
      <p:sp>
        <p:nvSpPr>
          <p:cNvPr id="265219" name="Rectangle 3"/>
          <p:cNvSpPr>
            <a:spLocks noGrp="1" noChangeArrowheads="1"/>
          </p:cNvSpPr>
          <p:nvPr>
            <p:ph type="body" sz="half" idx="1"/>
          </p:nvPr>
        </p:nvSpPr>
        <p:spPr>
          <a:xfrm>
            <a:off x="685800" y="1295400"/>
            <a:ext cx="7861300" cy="5880713"/>
          </a:xfrm>
          <a:ln/>
        </p:spPr>
        <p:txBody>
          <a:bodyPr wrap="square" lIns="90000" tIns="46800" rIns="90000" bIns="46800">
            <a:spAutoFit/>
          </a:bodyP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Augment system test cases for policy evolution</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Collect request-response pairs </a:t>
            </a:r>
            <a:r>
              <a:rPr lang="en-US" sz="2400" i="1" dirty="0" err="1" smtClean="0"/>
              <a:t>qs</a:t>
            </a:r>
            <a:r>
              <a:rPr lang="en-US" sz="2400" dirty="0" smtClean="0"/>
              <a:t>, which  expose different policy behaviors</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Select only pairs </a:t>
            </a:r>
            <a:r>
              <a:rPr lang="en-US" sz="2400" i="1" dirty="0" err="1" smtClean="0"/>
              <a:t>qs</a:t>
            </a:r>
            <a:r>
              <a:rPr lang="en-US" sz="2400" i="1" baseline="-25000" dirty="0" err="1" smtClean="0"/>
              <a:t>i</a:t>
            </a:r>
            <a:r>
              <a:rPr lang="en-US" sz="2400" i="1" baseline="-25000" dirty="0" smtClean="0"/>
              <a:t> </a:t>
            </a:r>
            <a:r>
              <a:rPr lang="en-US" sz="2400" dirty="0" smtClean="0"/>
              <a:t>(</a:t>
            </a:r>
            <a:r>
              <a:rPr lang="en-US" sz="2400" i="1" dirty="0" err="1" smtClean="0"/>
              <a:t>qs</a:t>
            </a:r>
            <a:r>
              <a:rPr lang="en-US" sz="2400" i="1" baseline="-25000" dirty="0" err="1" smtClean="0"/>
              <a:t>i</a:t>
            </a:r>
            <a:r>
              <a:rPr lang="en-US" sz="2400" i="1" baseline="-25000" dirty="0" smtClean="0"/>
              <a:t> </a:t>
            </a:r>
            <a:r>
              <a:rPr lang="az-Cyrl-AZ" sz="2400" i="1" dirty="0" smtClean="0"/>
              <a:t>С</a:t>
            </a:r>
            <a:r>
              <a:rPr lang="en-US" sz="2400" i="1" dirty="0" smtClean="0"/>
              <a:t> </a:t>
            </a:r>
            <a:r>
              <a:rPr lang="en-US" sz="2400" i="1" dirty="0" err="1" smtClean="0"/>
              <a:t>qs</a:t>
            </a:r>
            <a:r>
              <a:rPr lang="en-US" sz="2400" i="1" dirty="0" smtClean="0"/>
              <a:t> ) </a:t>
            </a:r>
            <a:r>
              <a:rPr lang="en-US" sz="2400" dirty="0" smtClean="0"/>
              <a:t>, which cannot be issued from existing system tests</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Find system test cases to issue requests in high similarity with </a:t>
            </a:r>
            <a:r>
              <a:rPr lang="en-US" sz="2400" i="1" dirty="0" err="1" smtClean="0"/>
              <a:t>qs</a:t>
            </a:r>
            <a:r>
              <a:rPr lang="en-US" sz="2400" i="1" baseline="-25000" dirty="0" err="1" smtClean="0"/>
              <a:t>i</a:t>
            </a:r>
            <a:r>
              <a:rPr lang="en-US" sz="2400" i="1" baseline="-25000" dirty="0" smtClean="0"/>
              <a:t>  </a:t>
            </a:r>
            <a:r>
              <a:rPr lang="en-US" sz="2400" dirty="0" smtClean="0"/>
              <a:t>by counting the number of the common attribute values</a:t>
            </a:r>
          </a:p>
          <a:p>
            <a:pPr marL="1316037" lvl="2" indent="-51435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Two requests (faculty, write, grades) and (student, write, grades) include two common attribute values</a:t>
            </a:r>
          </a:p>
          <a:p>
            <a:pPr marL="914400" lvl="1" indent="-514350">
              <a:lnSpc>
                <a:spcPct val="100000"/>
              </a:lnSpc>
              <a:spcBef>
                <a:spcPct val="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Manually modify system test cases to issue a request </a:t>
            </a:r>
            <a:r>
              <a:rPr lang="en-US" sz="2400" i="1" dirty="0" smtClean="0"/>
              <a:t>q</a:t>
            </a:r>
            <a:r>
              <a:rPr lang="en-US" sz="2400" dirty="0" smtClean="0"/>
              <a:t> (</a:t>
            </a:r>
            <a:r>
              <a:rPr lang="en-US" sz="2400" i="1" dirty="0" smtClean="0"/>
              <a:t>q</a:t>
            </a:r>
            <a:r>
              <a:rPr lang="en-US" sz="2400" i="1" baseline="-25000" dirty="0" smtClean="0"/>
              <a:t> </a:t>
            </a:r>
            <a:r>
              <a:rPr lang="az-Cyrl-AZ" sz="2400" i="1" dirty="0" smtClean="0"/>
              <a:t>Є</a:t>
            </a:r>
            <a:r>
              <a:rPr lang="en-US" sz="2400" i="1" dirty="0" smtClean="0"/>
              <a:t> </a:t>
            </a:r>
            <a:r>
              <a:rPr lang="en-US" sz="2400" i="1" dirty="0" err="1" smtClean="0"/>
              <a:t>qs</a:t>
            </a:r>
            <a:r>
              <a:rPr lang="en-US" sz="2400" i="1" baseline="-25000" dirty="0" err="1" smtClean="0"/>
              <a:t>i</a:t>
            </a:r>
            <a:r>
              <a:rPr lang="en-US" sz="2400" i="1" baseline="-25000" dirty="0" smtClean="0"/>
              <a:t> </a:t>
            </a:r>
            <a:r>
              <a:rPr lang="en-US" sz="2400" i="1" dirty="0" smtClean="0"/>
              <a:t>)</a:t>
            </a:r>
            <a:endParaRPr lang="en-US" sz="2400" dirty="0" smtClean="0"/>
          </a:p>
          <a:p>
            <a:pPr marL="342900" lvl="1"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en-US"/>
          </a:p>
        </p:txBody>
      </p:sp>
      <p:sp>
        <p:nvSpPr>
          <p:cNvPr id="6" name="직사각형 5"/>
          <p:cNvSpPr/>
          <p:nvPr/>
        </p:nvSpPr>
        <p:spPr bwMode="auto">
          <a:xfrm>
            <a:off x="1828800" y="2362200"/>
            <a:ext cx="2057400" cy="1371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95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smtClean="0">
              <a:ln>
                <a:noFill/>
              </a:ln>
              <a:solidFill>
                <a:schemeClr val="bg1"/>
              </a:solidFill>
              <a:effectLst/>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838200" y="1524000"/>
            <a:ext cx="7696200" cy="1716087"/>
          </a:xfrm>
        </p:spPr>
        <p:txBody>
          <a:bodyPr>
            <a:normAutofit/>
          </a:bodyPr>
          <a:lstStyle/>
          <a:p>
            <a:pPr marL="109538" indent="9525">
              <a:buNone/>
            </a:pPr>
            <a:r>
              <a:rPr lang="en-US" dirty="0" smtClean="0">
                <a:cs typeface="Microsoft Sans Serif" pitchFamily="34" charset="0"/>
              </a:rPr>
              <a:t>A collection of Java programs interacting with security policies</a:t>
            </a:r>
          </a:p>
        </p:txBody>
      </p:sp>
      <p:sp>
        <p:nvSpPr>
          <p:cNvPr id="11" name="Title 10"/>
          <p:cNvSpPr>
            <a:spLocks noGrp="1"/>
          </p:cNvSpPr>
          <p:nvPr>
            <p:ph type="title"/>
          </p:nvPr>
        </p:nvSpPr>
        <p:spPr/>
        <p:txBody>
          <a:bodyPr/>
          <a:lstStyle/>
          <a:p>
            <a:r>
              <a:rPr lang="en-US" dirty="0" smtClean="0"/>
              <a:t>Evaluation Subjects</a:t>
            </a:r>
            <a:endParaRPr lang="en-US" dirty="0"/>
          </a:p>
        </p:txBody>
      </p:sp>
      <p:graphicFrame>
        <p:nvGraphicFramePr>
          <p:cNvPr id="10" name="표 9"/>
          <p:cNvGraphicFramePr>
            <a:graphicFrameLocks noGrp="1"/>
          </p:cNvGraphicFramePr>
          <p:nvPr/>
        </p:nvGraphicFramePr>
        <p:xfrm>
          <a:off x="1066800" y="3124200"/>
          <a:ext cx="7086600" cy="2194560"/>
        </p:xfrm>
        <a:graphic>
          <a:graphicData uri="http://schemas.openxmlformats.org/drawingml/2006/table">
            <a:tbl>
              <a:tblPr firstRow="1" bandRow="1">
                <a:tableStyleId>{F5AB1C69-6EDB-4FF4-983F-18BD219EF322}</a:tableStyleId>
              </a:tblPr>
              <a:tblGrid>
                <a:gridCol w="1771650"/>
                <a:gridCol w="1771650"/>
                <a:gridCol w="1771650"/>
                <a:gridCol w="1771650"/>
              </a:tblGrid>
              <a:tr h="370840">
                <a:tc>
                  <a:txBody>
                    <a:bodyPr/>
                    <a:lstStyle/>
                    <a:p>
                      <a:pPr algn="ctr" latinLnBrk="1"/>
                      <a:r>
                        <a:rPr lang="en-US" altLang="ko-KR" sz="2400" dirty="0" smtClean="0">
                          <a:solidFill>
                            <a:schemeClr val="tx1"/>
                          </a:solidFill>
                        </a:rPr>
                        <a:t>Subject Names</a:t>
                      </a:r>
                      <a:endParaRPr lang="ko-KR"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2400" dirty="0" smtClean="0">
                          <a:solidFill>
                            <a:schemeClr val="tx1"/>
                          </a:solidFill>
                        </a:rPr>
                        <a:t># classes</a:t>
                      </a:r>
                      <a:endParaRPr lang="ko-KR"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400" dirty="0" smtClean="0">
                          <a:solidFill>
                            <a:schemeClr val="tx1"/>
                          </a:solidFill>
                        </a:rPr>
                        <a:t># method</a:t>
                      </a:r>
                      <a:endParaRPr lang="ko-KR"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400" dirty="0" smtClean="0">
                          <a:solidFill>
                            <a:schemeClr val="tx1"/>
                          </a:solidFill>
                        </a:rPr>
                        <a:t>LOC</a:t>
                      </a:r>
                      <a:endParaRPr lang="ko-KR"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latinLnBrk="1"/>
                      <a:r>
                        <a:rPr lang="en-US" altLang="ko-KR" sz="2400" dirty="0" smtClean="0"/>
                        <a:t>LMS</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62</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355</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3204</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latinLnBrk="1"/>
                      <a:r>
                        <a:rPr lang="en-US" altLang="ko-KR" sz="2400" dirty="0" smtClean="0"/>
                        <a:t>VMS</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134</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581</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6077</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latinLnBrk="1"/>
                      <a:r>
                        <a:rPr lang="en-US" altLang="ko-KR" sz="2400" dirty="0" smtClean="0"/>
                        <a:t>ASMS</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122</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797</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sz="2400" dirty="0" smtClean="0"/>
                        <a:t>10703</a:t>
                      </a:r>
                      <a:endParaRPr lang="ko-KR"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457200"/>
            <a:ext cx="8242300" cy="526298"/>
          </a:xfrm>
          <a:ln/>
        </p:spPr>
        <p:txBody>
          <a:bodyP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ea typeface="굴림" pitchFamily="50" charset="-127"/>
              </a:rPr>
              <a:t>Metrics</a:t>
            </a:r>
            <a:endParaRPr lang="en-GB" altLang="ko-KR" dirty="0">
              <a:ea typeface="굴림" pitchFamily="50" charset="-127"/>
            </a:endParaRPr>
          </a:p>
        </p:txBody>
      </p:sp>
      <p:sp>
        <p:nvSpPr>
          <p:cNvPr id="181251" name="Rectangle 3"/>
          <p:cNvSpPr>
            <a:spLocks noGrp="1" noChangeArrowheads="1"/>
          </p:cNvSpPr>
          <p:nvPr>
            <p:ph type="body" idx="1"/>
          </p:nvPr>
        </p:nvSpPr>
        <p:spPr>
          <a:xfrm>
            <a:off x="609600" y="1219200"/>
            <a:ext cx="8382000" cy="6714146"/>
          </a:xfrm>
          <a:ln/>
        </p:spPr>
        <p:txBody>
          <a:bodyPr wrap="square">
            <a:sp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True Positive: # </a:t>
            </a:r>
            <a:r>
              <a:rPr lang="en-US" altLang="ko-KR" dirty="0" err="1" smtClean="0">
                <a:solidFill>
                  <a:schemeClr val="tx1"/>
                </a:solidFill>
                <a:ea typeface="굴림" pitchFamily="50" charset="-127"/>
              </a:rPr>
              <a:t>correclty</a:t>
            </a:r>
            <a:r>
              <a:rPr lang="en-US" altLang="ko-KR" dirty="0" smtClean="0">
                <a:solidFill>
                  <a:schemeClr val="tx1"/>
                </a:solidFill>
                <a:ea typeface="굴림" pitchFamily="50" charset="-127"/>
              </a:rPr>
              <a:t> T/ # collected 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False Positive: System test cases as when they are selected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the  entities predicted as vulnerable when they are not vulnerable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False Negative: Selected Test cases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entities predicted as non-vulnerable when they are vulnerable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True Negative: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Elapsed time for execution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The number of test runs</a:t>
            </a:r>
          </a:p>
          <a:p>
            <a:pPr lvl="1">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sz="2400" dirty="0" smtClean="0">
                <a:solidFill>
                  <a:schemeClr val="tx1"/>
                </a:solidFill>
                <a:ea typeface="굴림" pitchFamily="50" charset="-127"/>
              </a:rPr>
              <a:t/>
            </a:r>
            <a:br>
              <a:rPr lang="en-US" altLang="ko-KR" sz="2400" dirty="0" smtClean="0">
                <a:solidFill>
                  <a:schemeClr val="tx1"/>
                </a:solidFill>
                <a:ea typeface="굴림" pitchFamily="50" charset="-127"/>
              </a:rPr>
            </a:br>
            <a:endParaRPr lang="en-US" altLang="ko-KR" dirty="0" smtClean="0">
              <a:solidFill>
                <a:schemeClr val="tx1"/>
              </a:solidFill>
              <a:ea typeface="굴림" pitchFamily="50" charset="-127"/>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457200"/>
            <a:ext cx="8242300" cy="526298"/>
          </a:xfrm>
          <a:ln/>
        </p:spPr>
        <p:txBody>
          <a:bodyP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ea typeface="굴림" pitchFamily="50" charset="-127"/>
              </a:rPr>
              <a:t>Research Questions</a:t>
            </a:r>
            <a:endParaRPr lang="en-GB" altLang="ko-KR" dirty="0">
              <a:ea typeface="굴림" pitchFamily="50" charset="-127"/>
            </a:endParaRPr>
          </a:p>
        </p:txBody>
      </p:sp>
      <p:sp>
        <p:nvSpPr>
          <p:cNvPr id="181251" name="Rectangle 3"/>
          <p:cNvSpPr>
            <a:spLocks noGrp="1" noChangeArrowheads="1"/>
          </p:cNvSpPr>
          <p:nvPr>
            <p:ph type="body" idx="1"/>
          </p:nvPr>
        </p:nvSpPr>
        <p:spPr>
          <a:xfrm>
            <a:off x="609600" y="1219200"/>
            <a:ext cx="8382000" cy="4640758"/>
          </a:xfrm>
          <a:ln/>
        </p:spPr>
        <p:txBody>
          <a:bodyPr wrap="square">
            <a:sp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sz="2800" dirty="0" smtClean="0">
                <a:solidFill>
                  <a:schemeClr val="tx1"/>
                </a:solidFill>
                <a:ea typeface="굴림" pitchFamily="50" charset="-127"/>
              </a:rPr>
              <a:t>RQ1: How effectively our proposed techniques select system test cases with policy changes?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sz="2400" dirty="0" smtClean="0">
                <a:solidFill>
                  <a:schemeClr val="tx1"/>
                </a:solidFill>
                <a:ea typeface="굴림" pitchFamily="50" charset="-127"/>
              </a:rPr>
              <a:t>Precision and recall</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sz="2400" dirty="0" smtClean="0">
                <a:solidFill>
                  <a:schemeClr val="tx1"/>
                </a:solidFill>
                <a:ea typeface="굴림" pitchFamily="50" charset="-127"/>
              </a:rPr>
              <a:t>Cost of each technique: elapsed time for execution and the number of test runs</a:t>
            </a:r>
            <a:br>
              <a:rPr lang="en-US" altLang="ko-KR" sz="2400" dirty="0" smtClean="0">
                <a:solidFill>
                  <a:schemeClr val="tx1"/>
                </a:solidFill>
                <a:ea typeface="굴림" pitchFamily="50" charset="-127"/>
              </a:rPr>
            </a:br>
            <a:endParaRPr lang="en-US" altLang="ko-KR" dirty="0" smtClean="0">
              <a:solidFill>
                <a:schemeClr val="tx1"/>
              </a:solidFill>
              <a:ea typeface="굴림" pitchFamily="50" charset="-127"/>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ko-KR" sz="2800" dirty="0" smtClean="0">
                <a:solidFill>
                  <a:schemeClr val="tx1"/>
                </a:solidFill>
                <a:ea typeface="굴림" pitchFamily="50" charset="-127"/>
              </a:rPr>
              <a:t>RQ2: </a:t>
            </a:r>
            <a:r>
              <a:rPr lang="en-US" sz="2800" dirty="0"/>
              <a:t>How </a:t>
            </a:r>
            <a:r>
              <a:rPr lang="en-US" altLang="ko-KR" sz="2800" dirty="0" smtClean="0">
                <a:solidFill>
                  <a:schemeClr val="tx1"/>
                </a:solidFill>
                <a:ea typeface="굴림" pitchFamily="50" charset="-127"/>
              </a:rPr>
              <a:t>effectively our </a:t>
            </a:r>
            <a:r>
              <a:rPr lang="en-US" sz="2800" dirty="0" smtClean="0"/>
              <a:t>test augmentation technique suggests system test cases (which expose policy behavior differences) while existing system test cases cannot expose such differences?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sz="2400" dirty="0" smtClean="0">
                <a:solidFill>
                  <a:schemeClr val="tx1"/>
                </a:solidFill>
                <a:ea typeface="굴림" pitchFamily="50" charset="-127"/>
              </a:rPr>
              <a:t>Precision and recall</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sz="half" idx="1"/>
          </p:nvPr>
        </p:nvSpPr>
        <p:spPr/>
        <p:txBody>
          <a:bodyPr/>
          <a:lstStyle/>
          <a:p>
            <a:endParaRPr lang="ko-KR" altLang="en-US" dirty="0"/>
          </a:p>
        </p:txBody>
      </p:sp>
      <p:sp>
        <p:nvSpPr>
          <p:cNvPr id="4" name="내용 개체 틀 3"/>
          <p:cNvSpPr>
            <a:spLocks noGrp="1"/>
          </p:cNvSpPr>
          <p:nvPr>
            <p:ph sz="half" idx="2"/>
          </p:nvPr>
        </p:nvSpPr>
        <p:spPr/>
        <p:txBody>
          <a:bodyPr/>
          <a:lstStyle/>
          <a:p>
            <a:endParaRPr lang="ko-KR"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304800"/>
            <a:ext cx="8242300" cy="526298"/>
          </a:xfrm>
          <a:ln/>
        </p:spPr>
        <p:txBody>
          <a:bodyP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ea typeface="굴림" pitchFamily="50" charset="-127"/>
              </a:rPr>
              <a:t>Open Questions</a:t>
            </a:r>
            <a:endParaRPr lang="en-GB" altLang="ko-KR" dirty="0">
              <a:ea typeface="굴림" pitchFamily="50" charset="-127"/>
            </a:endParaRPr>
          </a:p>
        </p:txBody>
      </p:sp>
      <p:sp>
        <p:nvSpPr>
          <p:cNvPr id="181251" name="Rectangle 3"/>
          <p:cNvSpPr>
            <a:spLocks noGrp="1" noChangeArrowheads="1"/>
          </p:cNvSpPr>
          <p:nvPr>
            <p:ph type="body" idx="1"/>
          </p:nvPr>
        </p:nvSpPr>
        <p:spPr>
          <a:xfrm>
            <a:off x="609600" y="1219200"/>
            <a:ext cx="8256588" cy="4070345"/>
          </a:xfrm>
          <a:ln/>
        </p:spPr>
        <p:txBody>
          <a:bodyPr>
            <a:sp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How </a:t>
            </a:r>
            <a:r>
              <a:rPr lang="en-US" dirty="0"/>
              <a:t>to correlate unit test cases with each changed </a:t>
            </a:r>
            <a:r>
              <a:rPr lang="en-US" dirty="0" smtClean="0"/>
              <a:t>location?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Our techniques are sound assuming when we apply rule decision change mutation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For rule addition/deletion, we may correlate unit test cases to a default-fall-through rule or non-applicable cases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If we consider other types of mutants (e.g., rule combination), it would be challenging</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457200"/>
            <a:ext cx="8242300" cy="526298"/>
          </a:xfrm>
          <a:ln/>
        </p:spPr>
        <p:txBody>
          <a:bodyP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ea typeface="굴림" pitchFamily="50" charset="-127"/>
              </a:rPr>
              <a:t>Open Questions – cont’</a:t>
            </a:r>
            <a:endParaRPr lang="en-GB" altLang="ko-KR" dirty="0">
              <a:ea typeface="굴림" pitchFamily="50" charset="-127"/>
            </a:endParaRPr>
          </a:p>
        </p:txBody>
      </p:sp>
      <p:sp>
        <p:nvSpPr>
          <p:cNvPr id="181251" name="Rectangle 3"/>
          <p:cNvSpPr>
            <a:spLocks noGrp="1" noChangeArrowheads="1"/>
          </p:cNvSpPr>
          <p:nvPr>
            <p:ph type="body" idx="1"/>
          </p:nvPr>
        </p:nvSpPr>
        <p:spPr>
          <a:xfrm>
            <a:off x="609600" y="1219200"/>
            <a:ext cx="8256588" cy="4799263"/>
          </a:xfrm>
          <a:ln/>
        </p:spPr>
        <p:txBody>
          <a:bodyPr>
            <a:sp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solidFill>
                  <a:schemeClr val="tx1"/>
                </a:solidFill>
                <a:ea typeface="굴림" pitchFamily="50" charset="-127"/>
              </a:rPr>
              <a:t>How to partition of </a:t>
            </a:r>
            <a:r>
              <a:rPr lang="en-US" dirty="0"/>
              <a:t>difference-exposing policy unit test cases produced by </a:t>
            </a:r>
            <a:r>
              <a:rPr lang="en-US" dirty="0" smtClean="0"/>
              <a:t>Margrave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For </a:t>
            </a:r>
            <a:r>
              <a:rPr lang="en-US" dirty="0" err="1" smtClean="0"/>
              <a:t>OrBAC</a:t>
            </a:r>
            <a:r>
              <a:rPr lang="en-US" dirty="0" smtClean="0"/>
              <a:t>, each rule is evaluated by only one request. I think that each request represents one category. (I need to synthesize outcome of Margrave to find all possible requests).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In general, a XACML policy may include rules to be applicable for more than one request, we may categorize requests based on covering rules. Consider that req1 and req2 cover rule 1. We classify these two requests into the same category.</a:t>
            </a:r>
            <a:endParaRPr lang="en-US" altLang="ko-KR" dirty="0">
              <a:solidFill>
                <a:schemeClr val="tx1"/>
              </a:solidFill>
              <a:ea typeface="굴림" pitchFamily="50" charset="-127"/>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latin typeface="Segoe UI" pitchFamily="34" charset="0"/>
                <a:ea typeface="굴림" pitchFamily="50" charset="-127"/>
                <a:cs typeface="Segoe UI" pitchFamily="34" charset="0"/>
              </a:rPr>
              <a:t>Example</a:t>
            </a:r>
            <a:endParaRPr lang="en-GB" altLang="ko-KR" dirty="0">
              <a:latin typeface="Segoe UI" pitchFamily="34" charset="0"/>
              <a:ea typeface="굴림" pitchFamily="50" charset="-127"/>
              <a:cs typeface="Segoe UI" pitchFamily="34" charset="0"/>
            </a:endParaRPr>
          </a:p>
        </p:txBody>
      </p:sp>
      <p:sp>
        <p:nvSpPr>
          <p:cNvPr id="265219" name="Rectangle 3"/>
          <p:cNvSpPr>
            <a:spLocks noGrp="1" noChangeArrowheads="1"/>
          </p:cNvSpPr>
          <p:nvPr>
            <p:ph type="body" sz="half" idx="1"/>
          </p:nvPr>
        </p:nvSpPr>
        <p:spPr>
          <a:xfrm>
            <a:off x="609600" y="1226484"/>
            <a:ext cx="2971800" cy="1880131"/>
          </a:xfrm>
          <a:ln/>
        </p:spPr>
        <p:txBody>
          <a:bodyPr wrap="square" lIns="90000" tIns="46800" rIns="90000" bIns="46800">
            <a:spAutoFit/>
          </a:bodyPr>
          <a:lstStyle/>
          <a:p>
            <a:r>
              <a:rPr lang="en-US" sz="3000" dirty="0" smtClean="0"/>
              <a:t>Test </a:t>
            </a:r>
            <a:r>
              <a:rPr lang="en-US" altLang="ko-KR" sz="2800" dirty="0" err="1" smtClean="0"/>
              <a:t>deleteUserAccount</a:t>
            </a:r>
            <a:r>
              <a:rPr lang="en-US" sz="3000" dirty="0" err="1" smtClean="0"/>
              <a:t>Code</a:t>
            </a:r>
            <a:endParaRPr lang="en-US" dirty="0" smtClean="0"/>
          </a:p>
          <a:p>
            <a:pPr lvl="1"/>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latin typeface="Segoe UI" pitchFamily="34" charset="0"/>
                <a:ea typeface="굴림" pitchFamily="50" charset="-127"/>
                <a:cs typeface="Segoe UI" pitchFamily="34" charset="0"/>
              </a:rPr>
              <a:t>Ideas</a:t>
            </a:r>
            <a:endParaRPr lang="en-GB" altLang="ko-KR" dirty="0">
              <a:latin typeface="Segoe UI" pitchFamily="34" charset="0"/>
              <a:ea typeface="굴림" pitchFamily="50" charset="-127"/>
              <a:cs typeface="Segoe UI" pitchFamily="34" charset="0"/>
            </a:endParaRPr>
          </a:p>
        </p:txBody>
      </p:sp>
      <p:sp>
        <p:nvSpPr>
          <p:cNvPr id="265219" name="Rectangle 3"/>
          <p:cNvSpPr>
            <a:spLocks noGrp="1" noChangeArrowheads="1"/>
          </p:cNvSpPr>
          <p:nvPr>
            <p:ph type="body" sz="half" idx="1"/>
          </p:nvPr>
        </p:nvSpPr>
        <p:spPr>
          <a:xfrm>
            <a:off x="609600" y="1226484"/>
            <a:ext cx="8001000" cy="7042570"/>
          </a:xfrm>
          <a:ln/>
        </p:spPr>
        <p:txBody>
          <a:bodyPr wrap="square" lIns="90000" tIns="46800" rIns="90000" bIns="46800">
            <a:spAutoFit/>
          </a:bodyPr>
          <a:lstStyle/>
          <a:p>
            <a:r>
              <a:rPr lang="en-US" sz="3000" dirty="0" smtClean="0"/>
              <a:t>Idea 1: Find various scenarios to cover certain </a:t>
            </a:r>
            <a:r>
              <a:rPr lang="en-US" sz="3000" dirty="0" err="1" smtClean="0"/>
              <a:t>coverages</a:t>
            </a:r>
            <a:endParaRPr lang="en-US" sz="3000" dirty="0" smtClean="0"/>
          </a:p>
          <a:p>
            <a:endParaRPr lang="en-US" sz="3000" dirty="0" smtClean="0"/>
          </a:p>
          <a:p>
            <a:r>
              <a:rPr lang="en-US" sz="3000" dirty="0" smtClean="0"/>
              <a:t>Ides 2: One test case, while changing variables to cover many policies (only </a:t>
            </a:r>
            <a:r>
              <a:rPr lang="en-US" sz="3000" dirty="0" err="1" smtClean="0"/>
              <a:t>chainging</a:t>
            </a:r>
            <a:r>
              <a:rPr lang="en-US" sz="3000" dirty="0" smtClean="0"/>
              <a:t>…variables) within context</a:t>
            </a:r>
          </a:p>
          <a:p>
            <a:r>
              <a:rPr lang="en-US" sz="3000" dirty="0" smtClean="0"/>
              <a:t>Idea 3: High </a:t>
            </a:r>
            <a:r>
              <a:rPr lang="en-US" sz="3000" dirty="0" err="1" smtClean="0"/>
              <a:t>covearge</a:t>
            </a:r>
            <a:r>
              <a:rPr lang="en-US" sz="3000" dirty="0" smtClean="0"/>
              <a:t> of code while </a:t>
            </a:r>
            <a:r>
              <a:rPr lang="en-US" sz="3000" dirty="0" err="1" smtClean="0"/>
              <a:t>maintaiing</a:t>
            </a:r>
            <a:r>
              <a:rPr lang="en-US" sz="3000" dirty="0" smtClean="0"/>
              <a:t> high coverage of ac</a:t>
            </a:r>
          </a:p>
          <a:p>
            <a:r>
              <a:rPr lang="en-US" sz="3000" dirty="0" smtClean="0"/>
              <a:t>Idea 4: find dead access code results</a:t>
            </a:r>
          </a:p>
          <a:p>
            <a:r>
              <a:rPr lang="en-US" sz="3000" dirty="0" smtClean="0"/>
              <a:t>Idea 5: formulate a request set</a:t>
            </a:r>
          </a:p>
          <a:p>
            <a:r>
              <a:rPr lang="en-US" sz="3000" dirty="0" smtClean="0"/>
              <a:t>Idea 6: flow test (after one thing A -&gt; A’) yes or no.</a:t>
            </a:r>
          </a:p>
          <a:p>
            <a:r>
              <a:rPr lang="en-US" sz="3000" dirty="0" smtClean="0"/>
              <a:t>Idea 7: Role combination -</a:t>
            </a:r>
            <a:r>
              <a:rPr lang="en-US" sz="3000" dirty="0" smtClean="0">
                <a:sym typeface="Wingdings" pitchFamily="2" charset="2"/>
              </a:rPr>
              <a:t> </a:t>
            </a:r>
            <a:r>
              <a:rPr lang="en-US" sz="3000" smtClean="0">
                <a:sym typeface="Wingdings" pitchFamily="2" charset="2"/>
              </a:rPr>
              <a:t>Similarility</a:t>
            </a:r>
            <a:endParaRPr lang="en-US" dirty="0" smtClean="0"/>
          </a:p>
          <a:p>
            <a:pPr lvl="1"/>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latin typeface="Segoe UI" pitchFamily="34" charset="0"/>
                <a:ea typeface="굴림" pitchFamily="50" charset="-127"/>
                <a:cs typeface="Segoe UI" pitchFamily="34" charset="0"/>
              </a:rPr>
              <a:t>Example</a:t>
            </a:r>
            <a:endParaRPr lang="en-GB" altLang="ko-KR" dirty="0">
              <a:latin typeface="Segoe UI" pitchFamily="34" charset="0"/>
              <a:ea typeface="굴림" pitchFamily="50" charset="-127"/>
              <a:cs typeface="Segoe UI" pitchFamily="34" charset="0"/>
            </a:endParaRPr>
          </a:p>
        </p:txBody>
      </p:sp>
      <p:sp>
        <p:nvSpPr>
          <p:cNvPr id="265219" name="Rectangle 3"/>
          <p:cNvSpPr>
            <a:spLocks noGrp="1" noChangeArrowheads="1"/>
          </p:cNvSpPr>
          <p:nvPr>
            <p:ph type="body" sz="half" idx="1"/>
          </p:nvPr>
        </p:nvSpPr>
        <p:spPr>
          <a:xfrm>
            <a:off x="609600" y="1226484"/>
            <a:ext cx="7924800" cy="1470788"/>
          </a:xfrm>
          <a:ln/>
        </p:spPr>
        <p:txBody>
          <a:bodyPr wrap="square" lIns="90000" tIns="46800" rIns="90000" bIns="46800">
            <a:spAutoFit/>
          </a:bodyPr>
          <a:lstStyle/>
          <a:p>
            <a:r>
              <a:rPr lang="en-US" sz="3000" dirty="0" smtClean="0"/>
              <a:t>Test </a:t>
            </a:r>
            <a:r>
              <a:rPr lang="en-US" sz="3000" dirty="0" err="1" smtClean="0"/>
              <a:t>Covearage</a:t>
            </a:r>
            <a:r>
              <a:rPr lang="en-US" sz="3000" dirty="0" smtClean="0"/>
              <a:t> while </a:t>
            </a:r>
            <a:r>
              <a:rPr lang="en-US" sz="3000" dirty="0" err="1" smtClean="0"/>
              <a:t>achiving</a:t>
            </a:r>
            <a:r>
              <a:rPr lang="en-US" sz="3000" dirty="0" smtClean="0"/>
              <a:t> high coverage on access control policies?</a:t>
            </a:r>
            <a:endParaRPr lang="en-US" dirty="0" smtClean="0"/>
          </a:p>
          <a:p>
            <a:pPr lvl="1"/>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latin typeface="Segoe UI" pitchFamily="34" charset="0"/>
                <a:ea typeface="굴림" pitchFamily="50" charset="-127"/>
                <a:cs typeface="Segoe UI" pitchFamily="34" charset="0"/>
              </a:rPr>
              <a:t>Example</a:t>
            </a:r>
            <a:endParaRPr lang="en-GB" altLang="ko-KR" dirty="0">
              <a:latin typeface="Segoe UI" pitchFamily="34" charset="0"/>
              <a:ea typeface="굴림" pitchFamily="50" charset="-127"/>
              <a:cs typeface="Segoe UI" pitchFamily="34" charset="0"/>
            </a:endParaRPr>
          </a:p>
        </p:txBody>
      </p:sp>
      <p:sp>
        <p:nvSpPr>
          <p:cNvPr id="265219" name="Rectangle 3"/>
          <p:cNvSpPr>
            <a:spLocks noGrp="1" noChangeArrowheads="1"/>
          </p:cNvSpPr>
          <p:nvPr>
            <p:ph type="body" sz="half" idx="1"/>
          </p:nvPr>
        </p:nvSpPr>
        <p:spPr>
          <a:xfrm>
            <a:off x="609600" y="1226484"/>
            <a:ext cx="7924800" cy="1470788"/>
          </a:xfrm>
          <a:ln/>
        </p:spPr>
        <p:txBody>
          <a:bodyPr wrap="square" lIns="90000" tIns="46800" rIns="90000" bIns="46800">
            <a:spAutoFit/>
          </a:bodyPr>
          <a:lstStyle/>
          <a:p>
            <a:r>
              <a:rPr lang="en-US" sz="3000" dirty="0" smtClean="0"/>
              <a:t>Test </a:t>
            </a:r>
            <a:r>
              <a:rPr lang="en-US" sz="3000" dirty="0" err="1" smtClean="0"/>
              <a:t>Covearage</a:t>
            </a:r>
            <a:r>
              <a:rPr lang="en-US" sz="3000" dirty="0" smtClean="0"/>
              <a:t> while </a:t>
            </a:r>
            <a:r>
              <a:rPr lang="en-US" sz="3000" dirty="0" err="1" smtClean="0"/>
              <a:t>achiving</a:t>
            </a:r>
            <a:r>
              <a:rPr lang="en-US" sz="3000" dirty="0" smtClean="0"/>
              <a:t> high coverage on access control policies?</a:t>
            </a:r>
            <a:endParaRPr lang="en-US" dirty="0" smtClean="0"/>
          </a:p>
          <a:p>
            <a:pPr lvl="1"/>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latin typeface="Segoe UI" pitchFamily="34" charset="0"/>
                <a:ea typeface="굴림" pitchFamily="50" charset="-127"/>
                <a:cs typeface="Segoe UI" pitchFamily="34" charset="0"/>
              </a:rPr>
              <a:t>Access Control</a:t>
            </a:r>
            <a:endParaRPr lang="en-GB" altLang="ko-KR" dirty="0">
              <a:latin typeface="Segoe UI" pitchFamily="34" charset="0"/>
              <a:ea typeface="굴림" pitchFamily="50" charset="-127"/>
              <a:cs typeface="Segoe UI" pitchFamily="34" charset="0"/>
            </a:endParaRPr>
          </a:p>
        </p:txBody>
      </p:sp>
      <p:sp>
        <p:nvSpPr>
          <p:cNvPr id="265219" name="Rectangle 3"/>
          <p:cNvSpPr>
            <a:spLocks noGrp="1" noChangeArrowheads="1"/>
          </p:cNvSpPr>
          <p:nvPr>
            <p:ph type="body" sz="half" idx="1"/>
          </p:nvPr>
        </p:nvSpPr>
        <p:spPr>
          <a:xfrm>
            <a:off x="609600" y="1226484"/>
            <a:ext cx="8458200" cy="4879927"/>
          </a:xfrm>
          <a:ln/>
        </p:spPr>
        <p:txBody>
          <a:bodyPr wrap="square" lIns="90000" tIns="46800" rIns="90000" bIns="46800">
            <a:spAutoFit/>
          </a:bodyPr>
          <a:lstStyle/>
          <a:p>
            <a:r>
              <a:rPr lang="en-US" sz="3000" dirty="0" smtClean="0"/>
              <a:t>Access control is one of the most widely used privacy and security mechanisms</a:t>
            </a:r>
          </a:p>
          <a:p>
            <a:pPr lvl="1"/>
            <a:r>
              <a:rPr lang="en-US" dirty="0" smtClean="0"/>
              <a:t>used to control which principals (e.g., users or processes) have access to which resources</a:t>
            </a:r>
          </a:p>
          <a:p>
            <a:pPr lvl="1"/>
            <a:endParaRPr lang="en-US" dirty="0" smtClean="0"/>
          </a:p>
          <a:p>
            <a:r>
              <a:rPr lang="en-US" sz="3000" dirty="0" smtClean="0"/>
              <a:t>Access control is often governed by security policies called Access Control Policies (ACP)</a:t>
            </a:r>
          </a:p>
          <a:p>
            <a:endParaRPr lang="en-US" sz="3000" dirty="0" smtClean="0"/>
          </a:p>
          <a:p>
            <a:r>
              <a:rPr lang="en-US" sz="3000" dirty="0" smtClean="0"/>
              <a:t>Security policies are often specified and maintained separately from application code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a:latin typeface="Segoe UI" pitchFamily="34" charset="0"/>
                <a:ea typeface="굴림" pitchFamily="50" charset="-127"/>
                <a:cs typeface="Segoe UI" pitchFamily="34" charset="0"/>
              </a:rPr>
              <a:t>Motivation</a:t>
            </a:r>
          </a:p>
        </p:txBody>
      </p:sp>
      <p:sp>
        <p:nvSpPr>
          <p:cNvPr id="265219" name="Rectangle 3"/>
          <p:cNvSpPr>
            <a:spLocks noGrp="1" noChangeArrowheads="1"/>
          </p:cNvSpPr>
          <p:nvPr>
            <p:ph type="body" sz="half" idx="1"/>
          </p:nvPr>
        </p:nvSpPr>
        <p:spPr>
          <a:xfrm>
            <a:off x="609600" y="1226484"/>
            <a:ext cx="8458200" cy="5449826"/>
          </a:xfrm>
          <a:ln/>
        </p:spPr>
        <p:txBody>
          <a:bodyPr wrap="square" lIns="90000" tIns="46800" rIns="90000" bIns="46800">
            <a:spAutoFit/>
          </a:bodyPr>
          <a:lstStyle/>
          <a:p>
            <a:pPr marL="342900" lvl="1" indent="-342900">
              <a:lnSpc>
                <a:spcPct val="100000"/>
              </a:lnSpc>
              <a:spcBef>
                <a:spcPct val="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smtClean="0">
                <a:ea typeface="+mn-ea"/>
              </a:rPr>
              <a:t>Security requirements change over times -&gt; Security policies are often evolved</a:t>
            </a:r>
            <a:br>
              <a:rPr lang="en-US" sz="3200" dirty="0" smtClean="0">
                <a:ea typeface="+mn-ea"/>
              </a:rPr>
            </a:br>
            <a:endParaRPr lang="en-US" sz="3200" dirty="0" smtClean="0">
              <a:ea typeface="+mn-ea"/>
            </a:endParaRPr>
          </a:p>
          <a:p>
            <a:pPr marL="342900" lvl="1" indent="-342900">
              <a:lnSpc>
                <a:spcPct val="100000"/>
              </a:lnSpc>
              <a:spcBef>
                <a:spcPct val="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smtClean="0">
                <a:ea typeface="+mn-ea"/>
              </a:rPr>
              <a:t>Security policy changes may introduce security faults (e.g., unauthorized access)</a:t>
            </a:r>
            <a:br>
              <a:rPr lang="en-US" sz="3200" dirty="0" smtClean="0">
                <a:ea typeface="+mn-ea"/>
              </a:rPr>
            </a:br>
            <a:endParaRPr lang="en-US" sz="3200" dirty="0" smtClean="0">
              <a:ea typeface="+mn-ea"/>
            </a:endParaRPr>
          </a:p>
          <a:p>
            <a:pPr marL="342900" lvl="1" indent="-342900">
              <a:lnSpc>
                <a:spcPct val="100000"/>
              </a:lnSpc>
              <a:spcBef>
                <a:spcPct val="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smtClean="0">
                <a:ea typeface="+mn-ea"/>
              </a:rPr>
              <a:t>System developers execute system test cases to ensure that behavior changes (introduced by security policy changes) are expected</a:t>
            </a:r>
          </a:p>
          <a:p>
            <a:pPr marL="742950" lvl="1" indent="-342900">
              <a:lnSpc>
                <a:spcPct val="100000"/>
              </a:lnSpc>
              <a:spcBef>
                <a:spcPct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301625"/>
            <a:ext cx="8240713" cy="614363"/>
          </a:xfrm>
          <a:ln/>
        </p:spPr>
        <p:txBody>
          <a:bodyPr lIns="92160" tIns="46080" rIns="92160" bIns="46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ko-KR" dirty="0" smtClean="0">
                <a:latin typeface="Segoe UI" pitchFamily="34" charset="0"/>
                <a:ea typeface="굴림" pitchFamily="50" charset="-127"/>
                <a:cs typeface="Segoe UI" pitchFamily="34" charset="0"/>
              </a:rPr>
              <a:t>Problem</a:t>
            </a:r>
            <a:endParaRPr lang="en-GB" altLang="ko-KR" dirty="0">
              <a:latin typeface="Segoe UI" pitchFamily="34" charset="0"/>
              <a:ea typeface="굴림" pitchFamily="50" charset="-127"/>
              <a:cs typeface="Segoe UI" pitchFamily="34" charset="0"/>
            </a:endParaRPr>
          </a:p>
        </p:txBody>
      </p:sp>
      <p:sp>
        <p:nvSpPr>
          <p:cNvPr id="265219" name="Rectangle 3"/>
          <p:cNvSpPr>
            <a:spLocks noGrp="1" noChangeArrowheads="1"/>
          </p:cNvSpPr>
          <p:nvPr>
            <p:ph type="body" sz="half" idx="1"/>
          </p:nvPr>
        </p:nvSpPr>
        <p:spPr>
          <a:xfrm>
            <a:off x="609600" y="1226484"/>
            <a:ext cx="8458200" cy="6126935"/>
          </a:xfrm>
          <a:ln/>
        </p:spPr>
        <p:txBody>
          <a:bodyPr wrap="square" lIns="90000" tIns="46800" rIns="90000" bIns="46800">
            <a:spAutoFit/>
          </a:bodyPr>
          <a:lstStyle/>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Two pitfalls of executing all of existing system test cases</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Executing all of existing system test cases is time consuming </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dirty="0" smtClean="0">
                <a:ea typeface="굴림" pitchFamily="50" charset="-127"/>
              </a:rPr>
              <a:t>Existing system test cases may not expose behavior changes sufficiently induced by security policy changes</a:t>
            </a: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ko-KR" dirty="0" smtClean="0">
              <a:ea typeface="굴림" pitchFamily="50" charset="-127"/>
            </a:endParaRPr>
          </a:p>
          <a:p>
            <a:pPr marL="342900" lvl="2"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ko-KR" sz="3200" dirty="0" smtClean="0">
                <a:ea typeface="굴림" pitchFamily="50" charset="-127"/>
              </a:rPr>
              <a:t>There are no existing approaches for testing applications effectively in the context of security policy evolution</a:t>
            </a:r>
          </a:p>
          <a:p>
            <a:pPr marL="342900"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ko-KR" dirty="0" smtClean="0">
              <a:ea typeface="굴림" pitchFamily="50" charset="-127"/>
            </a:endParaRPr>
          </a:p>
          <a:p>
            <a:pPr marL="742950" lvl="1" indent="-342900">
              <a:lnSpc>
                <a:spcPct val="10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ko-KR" sz="3200" dirty="0" smtClean="0">
              <a:ea typeface="굴림" pitchFamily="50" charset="-127"/>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사용자 지정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4684</TotalTime>
  <Words>1249</Words>
  <Application>Microsoft Office PowerPoint</Application>
  <PresentationFormat>화면 슬라이드 쇼(4:3)</PresentationFormat>
  <Paragraphs>185</Paragraphs>
  <Slides>25</Slides>
  <Notes>24</Notes>
  <HiddenSlides>0</HiddenSlides>
  <MMClips>0</MMClips>
  <ScaleCrop>false</ScaleCrop>
  <HeadingPairs>
    <vt:vector size="4" baseType="variant">
      <vt:variant>
        <vt:lpstr>테마</vt:lpstr>
      </vt:variant>
      <vt:variant>
        <vt:i4>2</vt:i4>
      </vt:variant>
      <vt:variant>
        <vt:lpstr>슬라이드 제목</vt:lpstr>
      </vt:variant>
      <vt:variant>
        <vt:i4>25</vt:i4>
      </vt:variant>
    </vt:vector>
  </HeadingPairs>
  <TitlesOfParts>
    <vt:vector size="27" baseType="lpstr">
      <vt:lpstr>Default Design</vt:lpstr>
      <vt:lpstr>Default Design</vt:lpstr>
      <vt:lpstr>Test Scenario</vt:lpstr>
      <vt:lpstr>슬라이드 2</vt:lpstr>
      <vt:lpstr>Example</vt:lpstr>
      <vt:lpstr>Ideas</vt:lpstr>
      <vt:lpstr>Example</vt:lpstr>
      <vt:lpstr>Example</vt:lpstr>
      <vt:lpstr>Access Control</vt:lpstr>
      <vt:lpstr>Motivation</vt:lpstr>
      <vt:lpstr>Problem</vt:lpstr>
      <vt:lpstr>Our Goal </vt:lpstr>
      <vt:lpstr>Challenges</vt:lpstr>
      <vt:lpstr>Definition: Coverage</vt:lpstr>
      <vt:lpstr>Test Selection Technique I</vt:lpstr>
      <vt:lpstr>Test Selection Technique I - cont</vt:lpstr>
      <vt:lpstr>Test Selection Technique II</vt:lpstr>
      <vt:lpstr>Test Selection Technique II</vt:lpstr>
      <vt:lpstr>Test Selection Techniques III</vt:lpstr>
      <vt:lpstr>Test Selection Techniques III - cont</vt:lpstr>
      <vt:lpstr>Test Augmentation Technique</vt:lpstr>
      <vt:lpstr>Evaluation Subjects</vt:lpstr>
      <vt:lpstr>Metrics</vt:lpstr>
      <vt:lpstr>Research Questions</vt:lpstr>
      <vt:lpstr>슬라이드 23</vt:lpstr>
      <vt:lpstr>Open Questions</vt:lpstr>
      <vt:lpstr>Open Questions –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Fault Model and Mutation Testing of Access Control Policies</dc:title>
  <cp:lastModifiedBy>JeeHyun</cp:lastModifiedBy>
  <cp:revision>829</cp:revision>
  <dcterms:modified xsi:type="dcterms:W3CDTF">2011-11-25T16:03:38Z</dcterms:modified>
</cp:coreProperties>
</file>