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78" y="846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9888200" y="732369"/>
            <a:ext cx="6172200" cy="156040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71600" y="732369"/>
            <a:ext cx="18059400" cy="156040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A4AB-FE67-4545-BF42-A7A57FF9A4DA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2555-19D5-42C5-9613-B36E482FB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5660216" y="5495595"/>
            <a:ext cx="7992888" cy="1113723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 sz="4000" dirty="0"/>
          </a:p>
        </p:txBody>
      </p:sp>
      <p:sp>
        <p:nvSpPr>
          <p:cNvPr id="5" name="순서도: 처리 4"/>
          <p:cNvSpPr/>
          <p:nvPr/>
        </p:nvSpPr>
        <p:spPr>
          <a:xfrm>
            <a:off x="17820456" y="4343467"/>
            <a:ext cx="8856984" cy="7296811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7" name="Text Box 7"/>
          <p:cNvSpPr/>
          <p:nvPr/>
        </p:nvSpPr>
        <p:spPr>
          <a:xfrm>
            <a:off x="15116175" y="4515182"/>
            <a:ext cx="6696744" cy="76808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7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Application Code</a:t>
            </a:r>
            <a:endParaRPr lang="en-US" sz="57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0" name="Text Box 3"/>
          <p:cNvSpPr/>
          <p:nvPr/>
        </p:nvSpPr>
        <p:spPr>
          <a:xfrm>
            <a:off x="8243392" y="10008096"/>
            <a:ext cx="1872208" cy="432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PDP</a:t>
            </a:r>
            <a:endParaRPr lang="en-US" sz="12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 Box 3"/>
          <p:cNvSpPr/>
          <p:nvPr/>
        </p:nvSpPr>
        <p:spPr>
          <a:xfrm>
            <a:off x="6443192" y="3455368"/>
            <a:ext cx="936104" cy="42546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PEP</a:t>
            </a: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7708463" y="14116248"/>
            <a:ext cx="0" cy="96010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572559" y="14116248"/>
            <a:ext cx="0" cy="11521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6443192" y="3887416"/>
            <a:ext cx="5328592" cy="468052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r>
              <a:rPr lang="en-US" sz="1200" dirty="0" smtClean="0"/>
              <a:t>public  void </a:t>
            </a:r>
            <a:r>
              <a:rPr lang="en-US" sz="1200" b="1" dirty="0" err="1" smtClean="0"/>
              <a:t>borrowBook</a:t>
            </a:r>
            <a:r>
              <a:rPr lang="en-US" sz="1200" dirty="0" smtClean="0"/>
              <a:t> (User </a:t>
            </a:r>
            <a:r>
              <a:rPr lang="en-US" sz="1200" dirty="0" err="1" smtClean="0"/>
              <a:t>user</a:t>
            </a:r>
            <a:r>
              <a:rPr lang="en-US" sz="1200" dirty="0" smtClean="0"/>
              <a:t>, Book </a:t>
            </a:r>
            <a:r>
              <a:rPr lang="en-US" sz="1200" dirty="0" err="1" smtClean="0"/>
              <a:t>book</a:t>
            </a:r>
            <a:r>
              <a:rPr lang="en-US" sz="1200" dirty="0" smtClean="0"/>
              <a:t>, Context </a:t>
            </a:r>
            <a:r>
              <a:rPr lang="en-US" sz="1200" dirty="0" err="1" smtClean="0"/>
              <a:t>context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throws </a:t>
            </a:r>
            <a:r>
              <a:rPr lang="en-US" sz="1200" dirty="0" err="1" smtClean="0"/>
              <a:t>PolicyViolationException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endParaRPr lang="en-US" sz="1200" dirty="0" smtClean="0"/>
          </a:p>
          <a:p>
            <a:r>
              <a:rPr lang="en-US" sz="1200" dirty="0" smtClean="0"/>
              <a:t>      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Request </a:t>
            </a:r>
            <a:r>
              <a:rPr lang="en-US" sz="1200" dirty="0" err="1" smtClean="0"/>
              <a:t>request</a:t>
            </a:r>
            <a:r>
              <a:rPr lang="en-US" sz="1200" dirty="0" smtClean="0"/>
              <a:t> = new Request </a:t>
            </a:r>
            <a:r>
              <a:rPr lang="en-US" sz="1200" i="1" dirty="0" smtClean="0"/>
              <a:t>execute(</a:t>
            </a:r>
            <a:r>
              <a:rPr lang="en-US" sz="1200" i="1" dirty="0" err="1" smtClean="0"/>
              <a:t>user.getRole</a:t>
            </a:r>
            <a:r>
              <a:rPr lang="en-US" sz="1200" i="1" dirty="0" smtClean="0"/>
              <a:t>(), </a:t>
            </a:r>
          </a:p>
          <a:p>
            <a:r>
              <a:rPr lang="en-US" sz="1200" i="1" dirty="0" smtClean="0"/>
              <a:t>                "</a:t>
            </a:r>
            <a:r>
              <a:rPr lang="en-US" sz="1200" i="1" dirty="0" smtClean="0"/>
              <a:t>BORROW", </a:t>
            </a:r>
            <a:r>
              <a:rPr lang="en-US" sz="1200" dirty="0" smtClean="0"/>
              <a:t>"</a:t>
            </a:r>
            <a:r>
              <a:rPr lang="en-US" sz="1200" i="1" dirty="0" smtClean="0"/>
              <a:t>BOOK", </a:t>
            </a:r>
            <a:r>
              <a:rPr lang="en-US" sz="1200" i="1" dirty="0" smtClean="0"/>
              <a:t>context</a:t>
            </a:r>
            <a:r>
              <a:rPr lang="en-US" sz="1200" i="1" dirty="0" smtClean="0"/>
              <a:t>); // Subject, Action, Resource, Context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  String </a:t>
            </a:r>
            <a:r>
              <a:rPr lang="en-US" sz="1200" dirty="0" smtClean="0"/>
              <a:t>decision </a:t>
            </a:r>
            <a:r>
              <a:rPr lang="en-US" sz="1200" dirty="0" smtClean="0"/>
              <a:t>= </a:t>
            </a:r>
            <a:r>
              <a:rPr lang="en-US" sz="1200" b="1" dirty="0" err="1" smtClean="0"/>
              <a:t>executePDP</a:t>
            </a:r>
            <a:r>
              <a:rPr lang="en-US" sz="1200" dirty="0" smtClean="0"/>
              <a:t> (</a:t>
            </a:r>
            <a:r>
              <a:rPr lang="en-US" sz="1200" dirty="0" smtClean="0"/>
              <a:t>request 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</a:t>
            </a:r>
            <a:r>
              <a:rPr lang="en-US" sz="1200" dirty="0" smtClean="0"/>
              <a:t>if (</a:t>
            </a:r>
            <a:r>
              <a:rPr lang="en-US" sz="1200" dirty="0" err="1" smtClean="0"/>
              <a:t>decision.equals</a:t>
            </a:r>
            <a:r>
              <a:rPr lang="en-US" sz="1200" dirty="0" smtClean="0"/>
              <a:t> (“Deny”){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</a:t>
            </a:r>
            <a:r>
              <a:rPr lang="en-US" sz="1200" dirty="0" err="1" smtClean="0"/>
              <a:t>thorws</a:t>
            </a:r>
            <a:r>
              <a:rPr lang="en-US" sz="1200" dirty="0" smtClean="0"/>
              <a:t> </a:t>
            </a:r>
            <a:r>
              <a:rPr lang="en-US" sz="1200" dirty="0" smtClean="0"/>
              <a:t>new </a:t>
            </a:r>
            <a:r>
              <a:rPr lang="en-US" sz="1200" dirty="0" err="1" smtClean="0"/>
              <a:t>PolicyViolationException</a:t>
            </a:r>
            <a:r>
              <a:rPr lang="en-US" sz="1200" dirty="0" smtClean="0"/>
              <a:t> (“Deny”)}</a:t>
            </a:r>
          </a:p>
          <a:p>
            <a:r>
              <a:rPr lang="en-US" sz="1200" dirty="0" smtClean="0"/>
              <a:t>      else if (</a:t>
            </a:r>
            <a:r>
              <a:rPr lang="en-US" sz="1200" dirty="0" err="1" smtClean="0"/>
              <a:t>decision.equals</a:t>
            </a:r>
            <a:r>
              <a:rPr lang="en-US" sz="1200" dirty="0" smtClean="0"/>
              <a:t> (“</a:t>
            </a:r>
            <a:r>
              <a:rPr lang="en-US" sz="1200" dirty="0" smtClean="0"/>
              <a:t>Undefined”))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thorws</a:t>
            </a:r>
            <a:r>
              <a:rPr lang="en-US" sz="1200" dirty="0" smtClean="0"/>
              <a:t> </a:t>
            </a:r>
            <a:r>
              <a:rPr lang="en-US" sz="1200" dirty="0" smtClean="0"/>
              <a:t>new </a:t>
            </a:r>
            <a:r>
              <a:rPr lang="en-US" sz="1200" dirty="0" err="1" smtClean="0"/>
              <a:t>PolicyViolationException</a:t>
            </a:r>
            <a:r>
              <a:rPr lang="en-US" sz="1200" dirty="0" smtClean="0"/>
              <a:t> (“Undefined”)}</a:t>
            </a:r>
          </a:p>
          <a:p>
            <a:r>
              <a:rPr lang="en-US" sz="1200" dirty="0" smtClean="0"/>
              <a:t>      else if (</a:t>
            </a:r>
            <a:r>
              <a:rPr lang="en-US" sz="1200" dirty="0" err="1" smtClean="0"/>
              <a:t>decision.equals</a:t>
            </a:r>
            <a:r>
              <a:rPr lang="en-US" sz="1200" dirty="0" smtClean="0"/>
              <a:t> (“Permit”){</a:t>
            </a:r>
          </a:p>
          <a:p>
            <a:r>
              <a:rPr lang="en-US" sz="1200" dirty="0" smtClean="0"/>
              <a:t>            // </a:t>
            </a:r>
            <a:r>
              <a:rPr lang="en-US" sz="1200" dirty="0" smtClean="0"/>
              <a:t>borrow </a:t>
            </a:r>
            <a:r>
              <a:rPr lang="en-US" sz="1200" dirty="0" smtClean="0"/>
              <a:t>Book process if decision is </a:t>
            </a:r>
            <a:r>
              <a:rPr lang="en-US" sz="1200" dirty="0" smtClean="0"/>
              <a:t>Permitted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 …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// code here to borrow book 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         …</a:t>
            </a:r>
          </a:p>
          <a:p>
            <a:r>
              <a:rPr lang="en-US" sz="1200" dirty="0" smtClean="0"/>
              <a:t> </a:t>
            </a:r>
            <a:r>
              <a:rPr lang="en-US" sz="1200" dirty="0" smtClean="0"/>
              <a:t>      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</a:t>
            </a:r>
          </a:p>
          <a:p>
            <a:r>
              <a:rPr lang="en-US" sz="1200" dirty="0" smtClean="0"/>
              <a:t>    }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042592" y="5831632"/>
            <a:ext cx="4104456" cy="468052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r>
              <a:rPr lang="en-US" sz="1200" dirty="0" smtClean="0"/>
              <a:t> private void </a:t>
            </a:r>
            <a:r>
              <a:rPr lang="en-US" sz="1200" b="1" dirty="0" err="1" smtClean="0"/>
              <a:t>doBorrowInHolidaysWithUser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String user = </a:t>
            </a:r>
            <a:r>
              <a:rPr lang="en-US" sz="1200" dirty="0" err="1" smtClean="0"/>
              <a:t>UserGetInstance</a:t>
            </a:r>
            <a:r>
              <a:rPr lang="en-US" sz="1200" dirty="0" smtClean="0"/>
              <a:t>(“ID”, “</a:t>
            </a:r>
            <a:r>
              <a:rPr lang="en-US" sz="1200" dirty="0" smtClean="0"/>
              <a:t>BORROWER</a:t>
            </a:r>
            <a:r>
              <a:rPr lang="en-US" sz="1200" dirty="0" smtClean="0"/>
              <a:t>”);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/>
              <a:t>Context </a:t>
            </a:r>
            <a:r>
              <a:rPr lang="en-US" sz="1200" dirty="0" err="1" smtClean="0"/>
              <a:t>context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err="1" smtClean="0"/>
              <a:t>ContextGetInstance</a:t>
            </a:r>
            <a:r>
              <a:rPr lang="en-US" sz="1200" dirty="0" smtClean="0"/>
              <a:t>("</a:t>
            </a:r>
            <a:r>
              <a:rPr lang="en-US" sz="1200" dirty="0" smtClean="0"/>
              <a:t>holidays");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       Book </a:t>
            </a:r>
            <a:r>
              <a:rPr lang="en-US" sz="1200" dirty="0" err="1" smtClean="0"/>
              <a:t>book</a:t>
            </a:r>
            <a:r>
              <a:rPr lang="en-US" sz="1200" dirty="0" smtClean="0"/>
              <a:t> = new Book();</a:t>
            </a:r>
          </a:p>
          <a:p>
            <a:r>
              <a:rPr lang="en-US" sz="1200" dirty="0" smtClean="0"/>
              <a:t>        book1.setTitle("JAVA programming");</a:t>
            </a:r>
          </a:p>
          <a:p>
            <a:r>
              <a:rPr lang="en-US" sz="1200" dirty="0" smtClean="0"/>
              <a:t>        book1.setAuthor("James So");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// test borrow books in holidays</a:t>
            </a:r>
          </a:p>
          <a:p>
            <a:r>
              <a:rPr lang="en-US" sz="1200" dirty="0" smtClean="0"/>
              <a:t>        try {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</a:t>
            </a:r>
            <a:r>
              <a:rPr lang="en-US" sz="1200" b="1" dirty="0" err="1" smtClean="0"/>
              <a:t>bookService.borrowBook</a:t>
            </a:r>
            <a:r>
              <a:rPr lang="en-US" sz="1200" b="1" dirty="0" smtClean="0"/>
              <a:t>(user, book, context);</a:t>
            </a:r>
          </a:p>
          <a:p>
            <a:r>
              <a:rPr lang="en-US" sz="1200" dirty="0" smtClean="0"/>
              <a:t>            // if we go here then failure</a:t>
            </a:r>
          </a:p>
          <a:p>
            <a:r>
              <a:rPr lang="en-US" sz="1200" dirty="0" smtClean="0"/>
              <a:t>            fail("Book is borrowed by BORROWER during holidays");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} catch (Exception e) {</a:t>
            </a:r>
          </a:p>
          <a:p>
            <a:r>
              <a:rPr lang="en-US" sz="1200" dirty="0" smtClean="0"/>
              <a:t>            fail(</a:t>
            </a:r>
            <a:r>
              <a:rPr lang="en-US" sz="1200" dirty="0" err="1" smtClean="0"/>
              <a:t>e.getMessage</a:t>
            </a:r>
            <a:r>
              <a:rPr lang="en-US" sz="1200" dirty="0" smtClean="0"/>
              <a:t>());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// proceed if book is borrowed by BORROWER</a:t>
            </a:r>
          </a:p>
          <a:p>
            <a:r>
              <a:rPr lang="en-US" sz="1200" dirty="0" smtClean="0"/>
              <a:t>        ....        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</p:txBody>
      </p:sp>
      <p:sp>
        <p:nvSpPr>
          <p:cNvPr id="18" name="Text Box 7"/>
          <p:cNvSpPr/>
          <p:nvPr/>
        </p:nvSpPr>
        <p:spPr>
          <a:xfrm>
            <a:off x="1618656" y="5327576"/>
            <a:ext cx="2592288" cy="28803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Test Case Code</a:t>
            </a:r>
            <a:endParaRPr lang="en-US" sz="2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grpSp>
        <p:nvGrpSpPr>
          <p:cNvPr id="27" name="그룹 26"/>
          <p:cNvGrpSpPr/>
          <p:nvPr/>
        </p:nvGrpSpPr>
        <p:grpSpPr>
          <a:xfrm rot="5400000">
            <a:off x="20124712" y="14112552"/>
            <a:ext cx="576064" cy="5616624"/>
            <a:chOff x="2230413" y="5381861"/>
            <a:chExt cx="864096" cy="919844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3094509" y="5437609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2230413" y="5381861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667328" y="16632832"/>
            <a:ext cx="16201800" cy="11774649"/>
          </a:xfrm>
          <a:prstGeom prst="rect">
            <a:avLst/>
          </a:prstGeom>
          <a:noFill/>
        </p:spPr>
        <p:txBody>
          <a:bodyPr wrap="square" lIns="261253" tIns="130627" rIns="261253" bIns="130627" rtlCol="0">
            <a:spAutoFit/>
          </a:bodyPr>
          <a:lstStyle/>
          <a:p>
            <a:r>
              <a:rPr lang="en-US" sz="3400" dirty="0" smtClean="0"/>
              <a:t> private void </a:t>
            </a:r>
            <a:r>
              <a:rPr lang="en-US" sz="3400" dirty="0" err="1" smtClean="0"/>
              <a:t>doBorrowInHolidaysWithUser</a:t>
            </a:r>
            <a:r>
              <a:rPr lang="en-US" sz="3400" dirty="0" smtClean="0"/>
              <a:t>() {</a:t>
            </a:r>
          </a:p>
          <a:p>
            <a:r>
              <a:rPr lang="en-US" sz="3400" dirty="0" smtClean="0"/>
              <a:t>    User </a:t>
            </a:r>
            <a:r>
              <a:rPr lang="en-US" sz="3400" dirty="0" err="1" smtClean="0"/>
              <a:t>user</a:t>
            </a:r>
            <a:r>
              <a:rPr lang="en-US" sz="3400" dirty="0" smtClean="0"/>
              <a:t> = </a:t>
            </a:r>
            <a:r>
              <a:rPr lang="en-US" sz="3400" u="sng" dirty="0" err="1" smtClean="0"/>
              <a:t>UserGetInstance</a:t>
            </a:r>
            <a:r>
              <a:rPr lang="en-US" sz="3400" u="sng" dirty="0" smtClean="0"/>
              <a:t>(“ID”, “BORROWER”);</a:t>
            </a:r>
          </a:p>
          <a:p>
            <a:r>
              <a:rPr lang="en-US" sz="3400" dirty="0" smtClean="0"/>
              <a:t>    Context </a:t>
            </a:r>
            <a:r>
              <a:rPr lang="en-US" sz="3400" dirty="0" err="1" smtClean="0"/>
              <a:t>context</a:t>
            </a:r>
            <a:r>
              <a:rPr lang="en-US" sz="3400" dirty="0" smtClean="0"/>
              <a:t> = </a:t>
            </a:r>
            <a:r>
              <a:rPr lang="en-US" sz="3400" u="sng" dirty="0" err="1" smtClean="0"/>
              <a:t>ContextGetInstance</a:t>
            </a:r>
            <a:r>
              <a:rPr lang="en-US" sz="3400" u="sng" dirty="0" smtClean="0"/>
              <a:t>("holidays");</a:t>
            </a:r>
          </a:p>
          <a:p>
            <a:r>
              <a:rPr lang="en-US" sz="3400" dirty="0" smtClean="0"/>
              <a:t>    </a:t>
            </a:r>
          </a:p>
          <a:p>
            <a:r>
              <a:rPr lang="en-US" sz="3400" dirty="0" smtClean="0"/>
              <a:t>        Book </a:t>
            </a:r>
            <a:r>
              <a:rPr lang="en-US" sz="3400" u="sng" dirty="0" err="1" smtClean="0"/>
              <a:t>book</a:t>
            </a:r>
            <a:r>
              <a:rPr lang="en-US" sz="3400" u="sng" dirty="0" smtClean="0"/>
              <a:t> = new Book();</a:t>
            </a:r>
          </a:p>
          <a:p>
            <a:r>
              <a:rPr lang="en-US" sz="3400" dirty="0" smtClean="0"/>
              <a:t>        book1.setTitle("JAVA programming");</a:t>
            </a:r>
          </a:p>
          <a:p>
            <a:r>
              <a:rPr lang="en-US" sz="3400" dirty="0" smtClean="0"/>
              <a:t>        book1.setAuthor("James So");</a:t>
            </a:r>
          </a:p>
          <a:p>
            <a:r>
              <a:rPr lang="en-US" sz="3400" dirty="0" smtClean="0"/>
              <a:t>        </a:t>
            </a:r>
          </a:p>
          <a:p>
            <a:r>
              <a:rPr lang="en-US" sz="3400" dirty="0" smtClean="0"/>
              <a:t>        // test borrow books in holidays</a:t>
            </a:r>
          </a:p>
          <a:p>
            <a:r>
              <a:rPr lang="en-US" sz="3400" dirty="0" smtClean="0"/>
              <a:t>        try {</a:t>
            </a:r>
          </a:p>
          <a:p>
            <a:endParaRPr lang="en-US" sz="3400" dirty="0" smtClean="0"/>
          </a:p>
          <a:p>
            <a:r>
              <a:rPr lang="en-US" sz="3400" dirty="0" smtClean="0"/>
              <a:t>            </a:t>
            </a:r>
            <a:r>
              <a:rPr lang="en-US" sz="3400" dirty="0" err="1" smtClean="0"/>
              <a:t>bookService.</a:t>
            </a:r>
            <a:r>
              <a:rPr lang="en-US" sz="3400" u="sng" dirty="0" err="1" smtClean="0"/>
              <a:t>borrowBook</a:t>
            </a:r>
            <a:r>
              <a:rPr lang="en-US" sz="3400" u="sng" dirty="0" smtClean="0"/>
              <a:t>(user, book, context);</a:t>
            </a:r>
          </a:p>
          <a:p>
            <a:r>
              <a:rPr lang="en-US" sz="3400" dirty="0" smtClean="0"/>
              <a:t>            // if we go here then failure</a:t>
            </a:r>
          </a:p>
          <a:p>
            <a:r>
              <a:rPr lang="en-US" sz="3400" dirty="0" smtClean="0"/>
              <a:t>            fail("Book is borrowed by BORROWER during holidays");</a:t>
            </a:r>
          </a:p>
          <a:p>
            <a:endParaRPr lang="en-US" sz="3400" dirty="0" smtClean="0"/>
          </a:p>
          <a:p>
            <a:r>
              <a:rPr lang="en-US" sz="3400" dirty="0" smtClean="0"/>
              <a:t>        } catch (Exception e) {</a:t>
            </a:r>
          </a:p>
          <a:p>
            <a:r>
              <a:rPr lang="en-US" sz="3400" dirty="0" smtClean="0"/>
              <a:t>            fail(</a:t>
            </a:r>
            <a:r>
              <a:rPr lang="en-US" sz="3400" dirty="0" err="1" smtClean="0"/>
              <a:t>e.getMessage</a:t>
            </a:r>
            <a:r>
              <a:rPr lang="en-US" sz="3400" dirty="0" smtClean="0"/>
              <a:t>())</a:t>
            </a:r>
            <a:r>
              <a:rPr lang="en-US" sz="3400" u="sng" dirty="0" smtClean="0"/>
              <a:t>;</a:t>
            </a:r>
          </a:p>
          <a:p>
            <a:r>
              <a:rPr lang="en-US" sz="3400" dirty="0" smtClean="0"/>
              <a:t>        }</a:t>
            </a:r>
          </a:p>
          <a:p>
            <a:r>
              <a:rPr lang="en-US" sz="3400" dirty="0" smtClean="0"/>
              <a:t>        </a:t>
            </a:r>
          </a:p>
          <a:p>
            <a:r>
              <a:rPr lang="en-US" sz="3400" dirty="0" smtClean="0"/>
              <a:t>        // proceed if book is borrowed by BORROWER</a:t>
            </a:r>
            <a:endParaRPr lang="en-US" sz="3400" u="sng" dirty="0" smtClean="0"/>
          </a:p>
          <a:p>
            <a:r>
              <a:rPr lang="en-US" sz="3400" dirty="0" smtClean="0"/>
              <a:t>        ....        </a:t>
            </a:r>
          </a:p>
          <a:p>
            <a:r>
              <a:rPr lang="en-US" sz="3400" dirty="0" smtClean="0"/>
              <a:t>    </a:t>
            </a:r>
            <a:r>
              <a:rPr lang="en-US" sz="3400" u="sng" dirty="0" smtClean="0"/>
              <a:t>}</a:t>
            </a:r>
            <a:endParaRPr lang="en-US" sz="3400" dirty="0"/>
          </a:p>
        </p:txBody>
      </p:sp>
      <p:sp>
        <p:nvSpPr>
          <p:cNvPr id="36" name="Text Box 3"/>
          <p:cNvSpPr/>
          <p:nvPr/>
        </p:nvSpPr>
        <p:spPr>
          <a:xfrm>
            <a:off x="6083152" y="8999984"/>
            <a:ext cx="2664296" cy="7200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Request: “</a:t>
            </a:r>
            <a:r>
              <a:rPr lang="en-US" sz="1200" dirty="0" smtClean="0"/>
              <a:t>BORROWER</a:t>
            </a: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” is permitted</a:t>
            </a: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o borrow book during holidays</a:t>
            </a:r>
            <a:endParaRPr lang="en-US" sz="12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9" name="Text Box 3"/>
          <p:cNvSpPr/>
          <p:nvPr/>
        </p:nvSpPr>
        <p:spPr>
          <a:xfrm>
            <a:off x="9395520" y="9071992"/>
            <a:ext cx="2304256" cy="432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Response: Permit or Deny</a:t>
            </a:r>
            <a:endParaRPr lang="en-US" sz="12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179496" y="10512152"/>
            <a:ext cx="0" cy="43204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035480" y="10512152"/>
            <a:ext cx="0" cy="39277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AutoShape 9"/>
          <p:cNvSpPr/>
          <p:nvPr/>
        </p:nvSpPr>
        <p:spPr>
          <a:xfrm>
            <a:off x="8387408" y="11016208"/>
            <a:ext cx="1728192" cy="72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lvl="0"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</a:t>
            </a:r>
            <a:r>
              <a:rPr lang="en-US" sz="12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</a:t>
            </a:r>
          </a:p>
        </p:txBody>
      </p:sp>
      <p:sp>
        <p:nvSpPr>
          <p:cNvPr id="47" name="자유형 46"/>
          <p:cNvSpPr/>
          <p:nvPr/>
        </p:nvSpPr>
        <p:spPr>
          <a:xfrm>
            <a:off x="4570984" y="4031432"/>
            <a:ext cx="1690255" cy="3969328"/>
          </a:xfrm>
          <a:custGeom>
            <a:avLst/>
            <a:gdLst>
              <a:gd name="connsiteX0" fmla="*/ 0 w 1690255"/>
              <a:gd name="connsiteY0" fmla="*/ 3969328 h 3969328"/>
              <a:gd name="connsiteX1" fmla="*/ 803564 w 1690255"/>
              <a:gd name="connsiteY1" fmla="*/ 658091 h 3969328"/>
              <a:gd name="connsiteX2" fmla="*/ 1690255 w 1690255"/>
              <a:gd name="connsiteY2" fmla="*/ 20782 h 3969328"/>
              <a:gd name="connsiteX3" fmla="*/ 1690255 w 1690255"/>
              <a:gd name="connsiteY3" fmla="*/ 20782 h 396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55" h="3969328">
                <a:moveTo>
                  <a:pt x="0" y="3969328"/>
                </a:moveTo>
                <a:cubicBezTo>
                  <a:pt x="260927" y="2642755"/>
                  <a:pt x="521855" y="1316182"/>
                  <a:pt x="803564" y="658091"/>
                </a:cubicBezTo>
                <a:cubicBezTo>
                  <a:pt x="1085273" y="0"/>
                  <a:pt x="1690255" y="20782"/>
                  <a:pt x="1690255" y="20782"/>
                </a:cubicBezTo>
                <a:lnTo>
                  <a:pt x="1690255" y="20782"/>
                </a:lnTo>
              </a:path>
            </a:pathLst>
          </a:cu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"/>
          <p:cNvSpPr/>
          <p:nvPr/>
        </p:nvSpPr>
        <p:spPr>
          <a:xfrm>
            <a:off x="7739336" y="10584160"/>
            <a:ext cx="1224136" cy="28803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Request</a:t>
            </a: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9" name="Text Box 3"/>
          <p:cNvSpPr/>
          <p:nvPr/>
        </p:nvSpPr>
        <p:spPr>
          <a:xfrm>
            <a:off x="9323512" y="10584160"/>
            <a:ext cx="1224136" cy="21602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Response</a:t>
            </a: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b="1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53" name="꺾인 연결선 52"/>
          <p:cNvCxnSpPr/>
          <p:nvPr/>
        </p:nvCxnSpPr>
        <p:spPr>
          <a:xfrm>
            <a:off x="4642992" y="2447256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9179496" y="8927976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9035480" y="8855968"/>
            <a:ext cx="0" cy="75281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4747023" y="4131139"/>
            <a:ext cx="7992888" cy="1113723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 sz="4000" dirty="0"/>
          </a:p>
        </p:txBody>
      </p:sp>
      <p:sp>
        <p:nvSpPr>
          <p:cNvPr id="5" name="순서도: 처리 4"/>
          <p:cNvSpPr/>
          <p:nvPr/>
        </p:nvSpPr>
        <p:spPr>
          <a:xfrm>
            <a:off x="13820031" y="4323160"/>
            <a:ext cx="8856984" cy="7296811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6" name="AutoShape 9"/>
          <p:cNvSpPr/>
          <p:nvPr/>
        </p:nvSpPr>
        <p:spPr>
          <a:xfrm>
            <a:off x="15548223" y="6435395"/>
            <a:ext cx="5184576" cy="42244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7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Methods</a:t>
            </a:r>
            <a:endParaRPr lang="en-US" sz="57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Text Box 7"/>
          <p:cNvSpPr/>
          <p:nvPr/>
        </p:nvSpPr>
        <p:spPr>
          <a:xfrm>
            <a:off x="15116175" y="4515182"/>
            <a:ext cx="6696744" cy="76808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7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Application Code</a:t>
            </a:r>
            <a:endParaRPr lang="en-US" sz="57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535" y="10275821"/>
            <a:ext cx="0" cy="230425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7492439" y="10275821"/>
            <a:ext cx="0" cy="230425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Box 3"/>
          <p:cNvSpPr/>
          <p:nvPr/>
        </p:nvSpPr>
        <p:spPr>
          <a:xfrm>
            <a:off x="15440811" y="12772099"/>
            <a:ext cx="5291988" cy="1219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PDP</a:t>
            </a: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 Box 3"/>
          <p:cNvSpPr/>
          <p:nvPr/>
        </p:nvSpPr>
        <p:spPr>
          <a:xfrm>
            <a:off x="16628343" y="9123693"/>
            <a:ext cx="2592288" cy="857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B0F0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6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PEPs</a:t>
            </a: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6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7708463" y="14116248"/>
            <a:ext cx="0" cy="96010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572559" y="14116248"/>
            <a:ext cx="0" cy="11521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AutoShape 9"/>
          <p:cNvSpPr/>
          <p:nvPr/>
        </p:nvSpPr>
        <p:spPr>
          <a:xfrm>
            <a:off x="16196295" y="15460397"/>
            <a:ext cx="3672408" cy="2112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lvl="0"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7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</a:t>
            </a:r>
            <a:r>
              <a:rPr lang="en-US" sz="57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4314975" y="4515182"/>
            <a:ext cx="7992888" cy="1113723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 sz="4000" dirty="0"/>
          </a:p>
        </p:txBody>
      </p:sp>
      <p:sp>
        <p:nvSpPr>
          <p:cNvPr id="16" name="순서도: 처리 15"/>
          <p:cNvSpPr/>
          <p:nvPr/>
        </p:nvSpPr>
        <p:spPr>
          <a:xfrm>
            <a:off x="3882927" y="4899224"/>
            <a:ext cx="7992888" cy="1113723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 sz="4000" dirty="0"/>
          </a:p>
        </p:txBody>
      </p:sp>
      <p:sp>
        <p:nvSpPr>
          <p:cNvPr id="17" name="타원 16"/>
          <p:cNvSpPr/>
          <p:nvPr/>
        </p:nvSpPr>
        <p:spPr>
          <a:xfrm>
            <a:off x="4314975" y="7011459"/>
            <a:ext cx="3240360" cy="1728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4000" dirty="0" smtClean="0"/>
              <a:t>Subject</a:t>
            </a:r>
            <a:endParaRPr lang="en-US" sz="4000" dirty="0"/>
          </a:p>
        </p:txBody>
      </p:sp>
      <p:sp>
        <p:nvSpPr>
          <p:cNvPr id="18" name="타원 17"/>
          <p:cNvSpPr/>
          <p:nvPr/>
        </p:nvSpPr>
        <p:spPr>
          <a:xfrm>
            <a:off x="7987385" y="7011459"/>
            <a:ext cx="3183783" cy="1728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4000" dirty="0" smtClean="0"/>
              <a:t>Context</a:t>
            </a:r>
            <a:endParaRPr lang="en-US" sz="4000" dirty="0"/>
          </a:p>
        </p:txBody>
      </p:sp>
      <p:sp>
        <p:nvSpPr>
          <p:cNvPr id="19" name="Text Box 7"/>
          <p:cNvSpPr/>
          <p:nvPr/>
        </p:nvSpPr>
        <p:spPr>
          <a:xfrm>
            <a:off x="4963047" y="5091246"/>
            <a:ext cx="5899512" cy="76808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7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Test Case Code</a:t>
            </a:r>
            <a:endParaRPr lang="en-US" sz="57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71359" y="11235928"/>
            <a:ext cx="0" cy="38404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419431" y="8931672"/>
            <a:ext cx="432048" cy="5760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475215" y="8931672"/>
            <a:ext cx="457200" cy="59842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907263" y="9507736"/>
            <a:ext cx="1728192" cy="15361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4600" dirty="0" smtClean="0"/>
              <a:t>1</a:t>
            </a:r>
            <a:endParaRPr lang="en-US" sz="4600" dirty="0"/>
          </a:p>
        </p:txBody>
      </p:sp>
      <p:sp>
        <p:nvSpPr>
          <p:cNvPr id="24" name="타원 23"/>
          <p:cNvSpPr/>
          <p:nvPr/>
        </p:nvSpPr>
        <p:spPr>
          <a:xfrm>
            <a:off x="6907263" y="11619971"/>
            <a:ext cx="1728192" cy="15361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4600" dirty="0" smtClean="0"/>
              <a:t>2</a:t>
            </a:r>
            <a:endParaRPr lang="en-US" sz="4600" dirty="0"/>
          </a:p>
        </p:txBody>
      </p:sp>
      <p:sp>
        <p:nvSpPr>
          <p:cNvPr id="25" name="타원 24"/>
          <p:cNvSpPr/>
          <p:nvPr/>
        </p:nvSpPr>
        <p:spPr>
          <a:xfrm>
            <a:off x="6907263" y="13540184"/>
            <a:ext cx="1728192" cy="15361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4600" dirty="0" smtClean="0"/>
              <a:t>3</a:t>
            </a:r>
            <a:endParaRPr lang="en-US" sz="46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771359" y="13156141"/>
            <a:ext cx="0" cy="38404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771359" y="15076355"/>
            <a:ext cx="0" cy="38404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5400000">
            <a:off x="11803807" y="7371499"/>
            <a:ext cx="576064" cy="5616624"/>
            <a:chOff x="2230413" y="5381861"/>
            <a:chExt cx="864096" cy="919844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3094509" y="5437609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2230413" y="5381861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043167" y="4131139"/>
            <a:ext cx="16633848" cy="105611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7796511" y="7181123"/>
            <a:ext cx="6455568" cy="55909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6900" dirty="0" smtClean="0"/>
              <a:t>Security</a:t>
            </a:r>
          </a:p>
          <a:p>
            <a:pPr algn="ctr"/>
            <a:r>
              <a:rPr lang="en-US" sz="6900" dirty="0" smtClean="0"/>
              <a:t>Test Cases</a:t>
            </a:r>
            <a:endParaRPr lang="en-US" sz="6900" dirty="0"/>
          </a:p>
        </p:txBody>
      </p:sp>
      <p:sp>
        <p:nvSpPr>
          <p:cNvPr id="6" name="타원 5"/>
          <p:cNvSpPr/>
          <p:nvPr/>
        </p:nvSpPr>
        <p:spPr>
          <a:xfrm>
            <a:off x="14684127" y="7181123"/>
            <a:ext cx="6455568" cy="55909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sz="6900" dirty="0" smtClean="0"/>
              <a:t>Functional</a:t>
            </a:r>
          </a:p>
          <a:p>
            <a:pPr algn="ctr"/>
            <a:r>
              <a:rPr lang="en-US" sz="6900" dirty="0" smtClean="0"/>
              <a:t>Test Cases</a:t>
            </a:r>
            <a:endParaRPr lang="en-US" sz="6900" dirty="0"/>
          </a:p>
        </p:txBody>
      </p:sp>
      <p:sp>
        <p:nvSpPr>
          <p:cNvPr id="7" name="Text Box 3"/>
          <p:cNvSpPr/>
          <p:nvPr/>
        </p:nvSpPr>
        <p:spPr>
          <a:xfrm>
            <a:off x="9067503" y="5475288"/>
            <a:ext cx="10369152" cy="1219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noFill/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System Test Cases</a:t>
            </a: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/>
          <p:nvPr/>
        </p:nvSpPr>
        <p:spPr>
          <a:xfrm>
            <a:off x="-1724297" y="500284"/>
            <a:ext cx="28727997" cy="33599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257150" tIns="133707" rIns="257150" bIns="133707" anchor="ctr" anchorCtr="0" compatLnSpc="0"/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Text Box 3"/>
          <p:cNvSpPr/>
          <p:nvPr/>
        </p:nvSpPr>
        <p:spPr>
          <a:xfrm>
            <a:off x="1618656" y="1079104"/>
            <a:ext cx="5291988" cy="1219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P</a:t>
            </a: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Text Box 7"/>
          <p:cNvSpPr/>
          <p:nvPr/>
        </p:nvSpPr>
        <p:spPr>
          <a:xfrm>
            <a:off x="2914800" y="4919531"/>
            <a:ext cx="18794088" cy="153617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Policy-based Software </a:t>
            </a:r>
            <a:r>
              <a:rPr lang="en-US" sz="8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Application</a:t>
            </a: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AutoShape 9"/>
          <p:cNvSpPr/>
          <p:nvPr/>
        </p:nvSpPr>
        <p:spPr>
          <a:xfrm>
            <a:off x="2914800" y="8375915"/>
            <a:ext cx="4752528" cy="42244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</a:t>
            </a:r>
          </a:p>
        </p:txBody>
      </p:sp>
      <p:sp>
        <p:nvSpPr>
          <p:cNvPr id="8" name="Text Box 3"/>
          <p:cNvSpPr/>
          <p:nvPr/>
        </p:nvSpPr>
        <p:spPr>
          <a:xfrm>
            <a:off x="17388408" y="1079104"/>
            <a:ext cx="5291988" cy="1219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257150" tIns="128561" rIns="257150" bIns="128561" anchor="t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P'</a:t>
            </a: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0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8531424" y="2231232"/>
            <a:ext cx="7992888" cy="525090"/>
          </a:xfrm>
          <a:prstGeom prst="rect">
            <a:avLst/>
          </a:prstGeom>
          <a:noFill/>
          <a:ln>
            <a:noFill/>
          </a:ln>
        </p:spPr>
        <p:txBody>
          <a:bodyPr vert="horz" wrap="square" lIns="257150" tIns="128561" rIns="257150" bIns="128561" anchor="t" anchorCtr="0" compatLnSpc="0">
            <a:spAutoFit/>
          </a:bodyPr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Changes</a:t>
            </a:r>
          </a:p>
        </p:txBody>
      </p:sp>
      <p:sp>
        <p:nvSpPr>
          <p:cNvPr id="10" name="직선 연결선 12"/>
          <p:cNvSpPr/>
          <p:nvPr/>
        </p:nvSpPr>
        <p:spPr>
          <a:xfrm>
            <a:off x="-1108695" y="13239485"/>
            <a:ext cx="274320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  <a:ds d="0" sp="0"/>
            </a:custDash>
          </a:ln>
        </p:spPr>
        <p:txBody>
          <a:bodyPr vert="horz" wrap="square" lIns="257150" tIns="128561" rIns="257150" bIns="128561" anchor="ctr" anchorCtr="1" compatLnSpc="0"/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8747450" y="11640277"/>
            <a:ext cx="10332615" cy="1439315"/>
          </a:xfrm>
          <a:prstGeom prst="rect">
            <a:avLst/>
          </a:prstGeom>
          <a:noFill/>
          <a:ln>
            <a:noFill/>
          </a:ln>
        </p:spPr>
        <p:txBody>
          <a:bodyPr vert="horz" wrap="square" lIns="257150" tIns="128561" rIns="257150" bIns="128561" anchor="t" anchorCtr="0" compatLnSpc="0">
            <a:spAutoFit/>
          </a:bodyPr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Test Selection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9179496" y="17976981"/>
            <a:ext cx="11881326" cy="1439315"/>
          </a:xfrm>
          <a:prstGeom prst="rect">
            <a:avLst/>
          </a:prstGeom>
          <a:noFill/>
          <a:ln>
            <a:noFill/>
          </a:ln>
        </p:spPr>
        <p:txBody>
          <a:bodyPr vert="horz" wrap="square" lIns="257150" tIns="128561" rIns="257150" bIns="128561" anchor="t" anchorCtr="0" compatLnSpc="0">
            <a:spAutoFit/>
          </a:bodyPr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Test  Augmentation</a:t>
            </a:r>
          </a:p>
        </p:txBody>
      </p:sp>
      <p:sp>
        <p:nvSpPr>
          <p:cNvPr id="13" name="AutoShape 9"/>
          <p:cNvSpPr/>
          <p:nvPr/>
        </p:nvSpPr>
        <p:spPr>
          <a:xfrm>
            <a:off x="17820458" y="8530671"/>
            <a:ext cx="3240357" cy="34936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4" name="AutoShape 9"/>
          <p:cNvSpPr/>
          <p:nvPr/>
        </p:nvSpPr>
        <p:spPr>
          <a:xfrm>
            <a:off x="20628770" y="13752512"/>
            <a:ext cx="3788049" cy="31781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T''</a:t>
            </a:r>
          </a:p>
        </p:txBody>
      </p:sp>
      <p:sp>
        <p:nvSpPr>
          <p:cNvPr id="15" name="AutoShape 9"/>
          <p:cNvSpPr/>
          <p:nvPr/>
        </p:nvSpPr>
        <p:spPr>
          <a:xfrm>
            <a:off x="3562872" y="9336021"/>
            <a:ext cx="2057400" cy="1828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E6E6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6" name="AutoShape 9"/>
          <p:cNvSpPr/>
          <p:nvPr/>
        </p:nvSpPr>
        <p:spPr>
          <a:xfrm>
            <a:off x="14364074" y="13944533"/>
            <a:ext cx="3880545" cy="3235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257150" tIns="128561" rIns="257150" bIns="128561" anchor="ctr" anchorCtr="1" compatLnSpc="0"/>
          <a:lstStyle/>
          <a:p>
            <a:pPr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18900576" y="14904637"/>
            <a:ext cx="1371600" cy="1439315"/>
          </a:xfrm>
          <a:prstGeom prst="rect">
            <a:avLst/>
          </a:prstGeom>
          <a:noFill/>
          <a:ln>
            <a:noFill/>
          </a:ln>
        </p:spPr>
        <p:txBody>
          <a:bodyPr vert="horz" wrap="square" lIns="257150" tIns="128561" rIns="257150" bIns="128561" anchor="t" anchorCtr="0" compatLnSpc="0">
            <a:spAutoFit/>
          </a:bodyPr>
          <a:lstStyle/>
          <a:p>
            <a:pPr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+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723112" y="6647723"/>
            <a:ext cx="0" cy="153617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075040" y="6647723"/>
            <a:ext cx="0" cy="15138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9764672" y="6647723"/>
            <a:ext cx="0" cy="153617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9116600" y="6647723"/>
            <a:ext cx="0" cy="15138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15400" y="1655168"/>
            <a:ext cx="7776864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0196720" y="2807296"/>
            <a:ext cx="0" cy="153617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9548648" y="2807296"/>
            <a:ext cx="0" cy="15138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59016" y="2807296"/>
            <a:ext cx="0" cy="153617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210944" y="2807296"/>
            <a:ext cx="0" cy="15138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91064" y="10104107"/>
            <a:ext cx="4104456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4796120" y="10104108"/>
            <a:ext cx="3024336" cy="18632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43592" y="9336022"/>
            <a:ext cx="4536504" cy="19202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61253" tIns="130627" rIns="261253" bIns="130627" rtlCol="0" anchor="ctr"/>
          <a:lstStyle/>
          <a:p>
            <a:pPr algn="ctr"/>
            <a:r>
              <a:rPr lang="en-US" dirty="0" smtClean="0"/>
              <a:t>Different 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408</Words>
  <Application>Microsoft Office PowerPoint</Application>
  <PresentationFormat>사용자 지정</PresentationFormat>
  <Paragraphs>141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JeeHyun</dc:creator>
  <cp:lastModifiedBy>JeeHyun</cp:lastModifiedBy>
  <cp:revision>7</cp:revision>
  <dcterms:created xsi:type="dcterms:W3CDTF">2011-12-08T04:15:37Z</dcterms:created>
  <dcterms:modified xsi:type="dcterms:W3CDTF">2012-03-01T18:54:39Z</dcterms:modified>
</cp:coreProperties>
</file>