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93" r:id="rId1"/>
  </p:sldMasterIdLst>
  <p:notesMasterIdLst>
    <p:notesMasterId r:id="rId23"/>
  </p:notesMasterIdLst>
  <p:sldIdLst>
    <p:sldId id="256" r:id="rId2"/>
    <p:sldId id="257" r:id="rId3"/>
    <p:sldId id="275" r:id="rId4"/>
    <p:sldId id="280" r:id="rId5"/>
    <p:sldId id="262" r:id="rId6"/>
    <p:sldId id="263" r:id="rId7"/>
    <p:sldId id="264" r:id="rId8"/>
    <p:sldId id="265" r:id="rId9"/>
    <p:sldId id="266" r:id="rId10"/>
    <p:sldId id="267" r:id="rId11"/>
    <p:sldId id="276" r:id="rId12"/>
    <p:sldId id="277" r:id="rId13"/>
    <p:sldId id="278" r:id="rId14"/>
    <p:sldId id="268" r:id="rId15"/>
    <p:sldId id="269" r:id="rId16"/>
    <p:sldId id="279" r:id="rId17"/>
    <p:sldId id="270" r:id="rId18"/>
    <p:sldId id="271" r:id="rId19"/>
    <p:sldId id="272" r:id="rId20"/>
    <p:sldId id="273" r:id="rId21"/>
    <p:sldId id="274" r:id="rId2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72" autoAdjust="0"/>
  </p:normalViewPr>
  <p:slideViewPr>
    <p:cSldViewPr>
      <p:cViewPr>
        <p:scale>
          <a:sx n="90" d="100"/>
          <a:sy n="90" d="100"/>
        </p:scale>
        <p:origin x="-1398" y="-4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23038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16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6/20/2015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Chevron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6/20/2015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6/20/2015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6/20/2015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6/20/2015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6/20/2015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6/20/2015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6/20/2015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loangrants.azurewebsites.net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votaltracker.com/story/show/95163674" TargetMode="External"/><Relationship Id="rId2" Type="http://schemas.openxmlformats.org/officeDocument/2006/relationships/hyperlink" Target="https://www.pivotaltracker.com/story/show/95163892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pivotaltracker.com/story/show/95818194" TargetMode="External"/><Relationship Id="rId4" Type="http://schemas.openxmlformats.org/officeDocument/2006/relationships/hyperlink" Target="https://www.pivotaltracker.com/story/show/95113814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09600" y="438150"/>
            <a:ext cx="7772400" cy="217242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dirty="0"/>
              <a:t>Team 4 Presentation</a:t>
            </a:r>
            <a:br>
              <a:rPr lang="en" dirty="0"/>
            </a:br>
            <a:r>
              <a:rPr lang="en" dirty="0"/>
              <a:t>CS633</a:t>
            </a:r>
            <a:br>
              <a:rPr lang="en" dirty="0"/>
            </a:br>
            <a:endParaRPr lang="en" dirty="0"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2190750"/>
            <a:ext cx="7772400" cy="19966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Aleksandra Trendafilova</a:t>
            </a:r>
          </a:p>
          <a:p>
            <a:pPr>
              <a:spcBef>
                <a:spcPts val="0"/>
              </a:spcBef>
              <a:buNone/>
            </a:pPr>
            <a:r>
              <a:rPr lang="en" dirty="0" smtClean="0"/>
              <a:t>Guy O’Neal</a:t>
            </a:r>
          </a:p>
          <a:p>
            <a:pPr>
              <a:spcBef>
                <a:spcPts val="0"/>
              </a:spcBef>
              <a:buNone/>
            </a:pPr>
            <a:r>
              <a:rPr lang="en" dirty="0" smtClean="0"/>
              <a:t>Waseem Awan</a:t>
            </a:r>
          </a:p>
          <a:p>
            <a:pPr>
              <a:spcBef>
                <a:spcPts val="0"/>
              </a:spcBef>
              <a:buNone/>
            </a:pPr>
            <a:r>
              <a:rPr lang="en" dirty="0" smtClean="0"/>
              <a:t>Marvin Brown</a:t>
            </a:r>
          </a:p>
          <a:p>
            <a:pPr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" name="TextBox 1"/>
          <p:cNvSpPr txBox="1"/>
          <p:nvPr/>
        </p:nvSpPr>
        <p:spPr>
          <a:xfrm>
            <a:off x="8328837" y="4765158"/>
            <a:ext cx="838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6/21/15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49"/>
            <a:ext cx="8229600" cy="7314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State Transition Diagrams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380" y="895350"/>
            <a:ext cx="8431619" cy="4095750"/>
          </a:xfrm>
        </p:spPr>
        <p:txBody>
          <a:bodyPr/>
          <a:lstStyle/>
          <a:p>
            <a:r>
              <a:rPr lang="en-US" b="1" u="sng" dirty="0"/>
              <a:t>001 Registration_v2.0</a:t>
            </a: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14600" y="1560328"/>
            <a:ext cx="47244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49"/>
            <a:ext cx="8229600" cy="8076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State Transition Diagrams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380" y="895350"/>
            <a:ext cx="8431619" cy="4095750"/>
          </a:xfrm>
        </p:spPr>
        <p:txBody>
          <a:bodyPr/>
          <a:lstStyle/>
          <a:p>
            <a:r>
              <a:rPr lang="en-US" b="1" u="sng" dirty="0"/>
              <a:t>002 Search for Loans and Grants _v2.0</a:t>
            </a: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05000" y="1334105"/>
            <a:ext cx="5529580" cy="348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51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49"/>
            <a:ext cx="8229600" cy="8076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State Transition Diagrams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380" y="895350"/>
            <a:ext cx="8431619" cy="4095750"/>
          </a:xfrm>
        </p:spPr>
        <p:txBody>
          <a:bodyPr/>
          <a:lstStyle/>
          <a:p>
            <a:r>
              <a:rPr lang="en-US" b="1" u="sng" dirty="0"/>
              <a:t>004 Logging into an Account_v2.0</a:t>
            </a: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362200" y="1519238"/>
            <a:ext cx="3638550" cy="362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48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49"/>
            <a:ext cx="8229600" cy="731431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State Transition Diagrams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380" y="895350"/>
            <a:ext cx="8431619" cy="4095750"/>
          </a:xfrm>
        </p:spPr>
        <p:txBody>
          <a:bodyPr/>
          <a:lstStyle/>
          <a:p>
            <a:r>
              <a:rPr lang="en-US" b="1" u="sng" dirty="0"/>
              <a:t>005 Advance Search_v2.0</a:t>
            </a: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381750" y="590550"/>
            <a:ext cx="27622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93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Wireframes – Register Page</a:t>
            </a:r>
            <a:endParaRPr lang="en-US" dirty="0"/>
          </a:p>
        </p:txBody>
      </p:sp>
      <p:pic>
        <p:nvPicPr>
          <p:cNvPr id="4" name="Picture 3" descr="D:\Documents\GitHub\Team-Four\Documents\Demo\Register Screen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57274"/>
            <a:ext cx="6781799" cy="35718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9048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Wireframes – Log in Page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1164590"/>
            <a:ext cx="6934200" cy="361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95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Wireframes – </a:t>
            </a:r>
            <a:r>
              <a:rPr lang="en-US" dirty="0" smtClean="0"/>
              <a:t>Login Landing Page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99222" y="1271904"/>
            <a:ext cx="6525578" cy="297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45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Wireframes – Search Page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1123950"/>
            <a:ext cx="7030720" cy="355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95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Wireframes – Advance Search Page</a:t>
            </a:r>
            <a:endParaRPr lang="en-US" dirty="0"/>
          </a:p>
        </p:txBody>
      </p:sp>
      <p:pic>
        <p:nvPicPr>
          <p:cNvPr id="5" name="Picture 4" descr="D:\Documents\GitHub\Team-Four\Documents\Demo\AdvanceSearch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43965"/>
            <a:ext cx="7848600" cy="3537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4195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Wireframes – Admin Page</a:t>
            </a:r>
            <a:endParaRPr lang="en-US" dirty="0"/>
          </a:p>
        </p:txBody>
      </p:sp>
      <p:pic>
        <p:nvPicPr>
          <p:cNvPr id="5" name="Picture 4" descr="D:\Documents\GitHub\Team-Four\Documents\Demo\System Admin Scree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47750"/>
            <a:ext cx="7010400" cy="3825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419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 smtClean="0"/>
              <a:t>Project Scope </a:t>
            </a:r>
            <a:endParaRPr dirty="0"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228600" y="1047750"/>
            <a:ext cx="8458200" cy="38780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sz="2000" b="1" dirty="0" smtClean="0"/>
          </a:p>
          <a:p>
            <a:pPr algn="ctr">
              <a:buNone/>
            </a:pPr>
            <a:r>
              <a:rPr lang="en-US" sz="2000" dirty="0" smtClean="0"/>
              <a:t>The </a:t>
            </a:r>
            <a:r>
              <a:rPr lang="en-US" sz="2000" dirty="0"/>
              <a:t>Loans &amp; Grants website is a </a:t>
            </a:r>
            <a:r>
              <a:rPr lang="en-US" sz="2000" dirty="0" smtClean="0"/>
              <a:t>specialized web </a:t>
            </a:r>
            <a:r>
              <a:rPr lang="en-US" sz="2000" dirty="0"/>
              <a:t>site focused </a:t>
            </a:r>
            <a:r>
              <a:rPr lang="en-US" sz="2000" dirty="0" smtClean="0"/>
              <a:t>on providing </a:t>
            </a:r>
            <a:r>
              <a:rPr lang="en-US" sz="2000" dirty="0"/>
              <a:t>loan and grant information for businesses and entrepreneurs via interactive search tools and intuitive user design. The website uses the Small Business Administration database and its Web </a:t>
            </a:r>
            <a:r>
              <a:rPr lang="en-US" sz="2000" dirty="0" err="1"/>
              <a:t>APi</a:t>
            </a:r>
            <a:r>
              <a:rPr lang="en-US" sz="2000" dirty="0"/>
              <a:t> by providing keywords or different criteria such as industry, loan type and more.  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buNone/>
            </a:pPr>
            <a:endParaRPr lang="en-US" sz="2000" dirty="0"/>
          </a:p>
          <a:p>
            <a:pPr>
              <a:spcBef>
                <a:spcPts val="0"/>
              </a:spcBef>
              <a:buNone/>
            </a:pPr>
            <a:endParaRPr sz="2000" b="1" dirty="0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62507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Test Cases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66750"/>
            <a:ext cx="8534400" cy="4191000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u="sng" dirty="0"/>
              <a:t>001_Loans &amp; Grant Simple Search </a:t>
            </a:r>
            <a:r>
              <a:rPr lang="en-US" sz="1800" b="1" u="sng" dirty="0" smtClean="0"/>
              <a:t>Test_v1.2</a:t>
            </a:r>
          </a:p>
          <a:p>
            <a:pPr lvl="1"/>
            <a:r>
              <a:rPr lang="en-US" sz="1600" dirty="0"/>
              <a:t>Verify that user is able to provide simple search criteria to Loan &amp; Grant system and then submit the same to the SBA API</a:t>
            </a:r>
            <a:r>
              <a:rPr lang="en-US" sz="1600" dirty="0" smtClean="0"/>
              <a:t>.</a:t>
            </a:r>
          </a:p>
          <a:p>
            <a:pPr lvl="1"/>
            <a:endParaRPr lang="en-US" sz="1600" b="1" u="sng" dirty="0" smtClean="0"/>
          </a:p>
          <a:p>
            <a:r>
              <a:rPr lang="en-US" sz="1800" b="1" u="sng" dirty="0"/>
              <a:t>002_Register Screen </a:t>
            </a:r>
            <a:r>
              <a:rPr lang="en-US" sz="1800" b="1" u="sng" dirty="0" smtClean="0"/>
              <a:t>Test_v1.2</a:t>
            </a:r>
          </a:p>
          <a:p>
            <a:pPr lvl="1"/>
            <a:r>
              <a:rPr lang="en-US" sz="1600" dirty="0"/>
              <a:t>Verify that the user is able to register within the Loan &amp; Grant system by creating an Account</a:t>
            </a:r>
            <a:r>
              <a:rPr lang="en-US" sz="1600" dirty="0" smtClean="0"/>
              <a:t>.</a:t>
            </a:r>
          </a:p>
          <a:p>
            <a:pPr lvl="1"/>
            <a:endParaRPr lang="en-US" sz="1600" dirty="0"/>
          </a:p>
          <a:p>
            <a:r>
              <a:rPr lang="en-US" sz="1800" b="1" u="sng" dirty="0"/>
              <a:t>003_Account Login Invalid Password Test_v1.2</a:t>
            </a:r>
            <a:endParaRPr lang="en-US" sz="1800" dirty="0"/>
          </a:p>
          <a:p>
            <a:pPr lvl="1"/>
            <a:r>
              <a:rPr lang="en-US" sz="1400" dirty="0"/>
              <a:t>Verify that in the event a user provides an invalid password the system rejects the authentication</a:t>
            </a:r>
            <a:r>
              <a:rPr lang="en-US" sz="1400" dirty="0" smtClean="0"/>
              <a:t>.</a:t>
            </a:r>
          </a:p>
          <a:p>
            <a:pPr lvl="1"/>
            <a:endParaRPr lang="en-US" sz="1400" dirty="0" smtClean="0"/>
          </a:p>
          <a:p>
            <a:r>
              <a:rPr lang="en-US" sz="1800" b="1" u="sng" dirty="0"/>
              <a:t>004_Registration Email Uniqueness Test_v1.0</a:t>
            </a:r>
            <a:endParaRPr lang="en-US" sz="1800" dirty="0"/>
          </a:p>
          <a:p>
            <a:pPr lvl="1"/>
            <a:r>
              <a:rPr lang="en-US" sz="1400" dirty="0"/>
              <a:t>Verify that email addresses will only be registered to one user</a:t>
            </a:r>
            <a:r>
              <a:rPr lang="en-US" sz="1400" dirty="0" smtClean="0"/>
              <a:t>.</a:t>
            </a:r>
          </a:p>
          <a:p>
            <a:pPr lvl="1"/>
            <a:endParaRPr lang="en-US" sz="1400" dirty="0" smtClean="0"/>
          </a:p>
          <a:p>
            <a:r>
              <a:rPr lang="en-US" sz="1800" b="1" u="sng" dirty="0"/>
              <a:t>005_Valid User Credentials Test_v1.0</a:t>
            </a:r>
            <a:endParaRPr lang="en-US" sz="1800" dirty="0"/>
          </a:p>
          <a:p>
            <a:pPr lvl="1"/>
            <a:r>
              <a:rPr lang="en-US" sz="1400" dirty="0"/>
              <a:t>Registered user is logged into account upon successful authentication</a:t>
            </a:r>
            <a:r>
              <a:rPr lang="en-US" sz="1400" dirty="0" smtClean="0"/>
              <a:t>.</a:t>
            </a:r>
          </a:p>
          <a:p>
            <a:pPr lvl="1"/>
            <a:endParaRPr lang="en-US" sz="1400" dirty="0" smtClean="0"/>
          </a:p>
          <a:p>
            <a:r>
              <a:rPr lang="en-US" sz="1800" b="1" u="sng" dirty="0"/>
              <a:t>006_Account Login Invalid Username </a:t>
            </a:r>
            <a:r>
              <a:rPr lang="en-US" sz="1800" b="1" u="sng" dirty="0" smtClean="0"/>
              <a:t>Test_v1.0</a:t>
            </a:r>
          </a:p>
          <a:p>
            <a:pPr lvl="1"/>
            <a:r>
              <a:rPr lang="en-US" sz="1400" dirty="0"/>
              <a:t>Verify that in the event a user provides an invalid username the system rejects the authentication.</a:t>
            </a:r>
          </a:p>
          <a:p>
            <a:endParaRPr lang="en-US" sz="1800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886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4041" y="1733550"/>
            <a:ext cx="7391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u="sng" dirty="0">
                <a:hlinkClick r:id="rId2"/>
              </a:rPr>
              <a:t>Loans and Grants Website DEMO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514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555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System Infrastructure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819150"/>
            <a:ext cx="8229600" cy="37256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Cloud Based Architecture </a:t>
            </a:r>
          </a:p>
          <a:p>
            <a:r>
              <a:rPr lang="en-US" sz="2400" dirty="0" smtClean="0"/>
              <a:t>Azure Platform </a:t>
            </a:r>
          </a:p>
          <a:p>
            <a:pPr lvl="1"/>
            <a:r>
              <a:rPr lang="en-US" sz="1800" dirty="0" smtClean="0"/>
              <a:t>Availability – 24x7</a:t>
            </a:r>
          </a:p>
          <a:p>
            <a:pPr lvl="1"/>
            <a:r>
              <a:rPr lang="en-US" sz="1800" dirty="0" smtClean="0"/>
              <a:t>Scalable – Infrastructure Expansion is </a:t>
            </a:r>
          </a:p>
          <a:p>
            <a:pPr marL="393192" lvl="1" indent="0">
              <a:buNone/>
            </a:pPr>
            <a:r>
              <a:rPr lang="en-US" sz="1800" dirty="0" smtClean="0"/>
              <a:t>                   easy and quick</a:t>
            </a:r>
          </a:p>
          <a:p>
            <a:pPr lvl="1"/>
            <a:r>
              <a:rPr lang="en-US" sz="1800" dirty="0" smtClean="0"/>
              <a:t>Cost Effective – No upfront cost; </a:t>
            </a:r>
          </a:p>
          <a:p>
            <a:pPr marL="393192" lvl="1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         Rent as you grow</a:t>
            </a:r>
          </a:p>
          <a:p>
            <a:pPr lvl="1"/>
            <a:r>
              <a:rPr lang="en-US" sz="1800" dirty="0" smtClean="0"/>
              <a:t>Secure Infrastructure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Mobile friendly</a:t>
            </a:r>
          </a:p>
          <a:p>
            <a:pPr lvl="1"/>
            <a:r>
              <a:rPr lang="en-US" sz="1800" dirty="0"/>
              <a:t>T</a:t>
            </a:r>
            <a:r>
              <a:rPr lang="en-US" sz="1800" dirty="0" smtClean="0"/>
              <a:t>argets the grow number of mobile device users</a:t>
            </a:r>
          </a:p>
          <a:p>
            <a:pPr marL="109728" indent="0">
              <a:buNone/>
            </a:pPr>
            <a:endParaRPr lang="en-US" sz="2400" dirty="0" smtClean="0"/>
          </a:p>
          <a:p>
            <a:pPr marL="109728" indent="0">
              <a:buNone/>
            </a:pP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89984"/>
            <a:ext cx="247375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574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538163"/>
            <a:ext cx="582930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529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047750"/>
            <a:ext cx="8077200" cy="3810000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sz="1800" b="1" dirty="0" smtClean="0"/>
              <a:t>Team Composition</a:t>
            </a:r>
          </a:p>
          <a:p>
            <a:r>
              <a:rPr lang="en-US" sz="1800" dirty="0" smtClean="0"/>
              <a:t>Team </a:t>
            </a:r>
            <a:r>
              <a:rPr lang="en-US" sz="1800" dirty="0"/>
              <a:t>Lead – Aleksandra Trendafilova</a:t>
            </a:r>
          </a:p>
          <a:p>
            <a:r>
              <a:rPr lang="en-US" sz="1800" dirty="0"/>
              <a:t>Senior developer – </a:t>
            </a:r>
            <a:r>
              <a:rPr lang="en-US" sz="1800" dirty="0" err="1"/>
              <a:t>Waseem</a:t>
            </a:r>
            <a:r>
              <a:rPr lang="en-US" sz="1800" dirty="0"/>
              <a:t> </a:t>
            </a:r>
            <a:r>
              <a:rPr lang="en-US" sz="1800" dirty="0" smtClean="0"/>
              <a:t>Awan</a:t>
            </a:r>
          </a:p>
          <a:p>
            <a:r>
              <a:rPr lang="en-US" sz="1800" dirty="0" smtClean="0"/>
              <a:t>Usability </a:t>
            </a:r>
            <a:r>
              <a:rPr lang="en-US" sz="1800" dirty="0"/>
              <a:t>lead – Marvin Brown</a:t>
            </a:r>
          </a:p>
          <a:p>
            <a:r>
              <a:rPr lang="en-US" sz="1800" dirty="0"/>
              <a:t>Test expert – Guy </a:t>
            </a:r>
            <a:r>
              <a:rPr lang="en-US" sz="1800" dirty="0" smtClean="0"/>
              <a:t>O’Neal</a:t>
            </a:r>
          </a:p>
          <a:p>
            <a:endParaRPr lang="en-US" sz="1800" b="1" dirty="0" smtClean="0"/>
          </a:p>
          <a:p>
            <a:pPr marL="109728" indent="0">
              <a:buNone/>
            </a:pPr>
            <a:r>
              <a:rPr lang="en-US" sz="1800" b="1" dirty="0" smtClean="0"/>
              <a:t>Collaboration </a:t>
            </a:r>
            <a:r>
              <a:rPr lang="en-US" sz="1800" b="1" dirty="0" smtClean="0"/>
              <a:t>Tools</a:t>
            </a:r>
            <a:endParaRPr lang="en-US" sz="1800" b="1" dirty="0"/>
          </a:p>
          <a:p>
            <a:pPr lvl="0"/>
            <a:r>
              <a:rPr lang="en-US" sz="1800" dirty="0"/>
              <a:t>GitHub</a:t>
            </a:r>
          </a:p>
          <a:p>
            <a:pPr lvl="0"/>
            <a:r>
              <a:rPr lang="en-US" sz="1800" dirty="0"/>
              <a:t>Pivotal Tracker</a:t>
            </a:r>
          </a:p>
          <a:p>
            <a:pPr lvl="0"/>
            <a:r>
              <a:rPr lang="en-US" sz="1800" dirty="0"/>
              <a:t>Google + Hangouts</a:t>
            </a:r>
          </a:p>
          <a:p>
            <a:pPr lvl="0"/>
            <a:r>
              <a:rPr lang="en-US" sz="1800" dirty="0"/>
              <a:t>Emails</a:t>
            </a:r>
          </a:p>
          <a:p>
            <a:pPr lvl="0"/>
            <a:r>
              <a:rPr lang="en-US" sz="1800" dirty="0"/>
              <a:t>Phone</a:t>
            </a:r>
          </a:p>
          <a:p>
            <a:endParaRPr lang="en-US" sz="2000" b="1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33350"/>
            <a:ext cx="8153400" cy="742950"/>
          </a:xfrm>
        </p:spPr>
        <p:txBody>
          <a:bodyPr>
            <a:noAutofit/>
          </a:bodyPr>
          <a:lstStyle/>
          <a:p>
            <a:pPr algn="ctr"/>
            <a:r>
              <a:rPr lang="en-US" sz="3100" dirty="0" smtClean="0"/>
              <a:t>Team Composition and </a:t>
            </a:r>
            <a:br>
              <a:rPr lang="en-US" sz="3100" dirty="0" smtClean="0"/>
            </a:br>
            <a:r>
              <a:rPr lang="en-US" sz="3100" dirty="0" smtClean="0"/>
              <a:t>Collaboration </a:t>
            </a:r>
            <a:r>
              <a:rPr lang="en-US" sz="3100" dirty="0" smtClean="0"/>
              <a:t>Tools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3615501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580"/>
            <a:ext cx="8229600" cy="647700"/>
          </a:xfrm>
        </p:spPr>
        <p:txBody>
          <a:bodyPr>
            <a:noAutofit/>
          </a:bodyPr>
          <a:lstStyle/>
          <a:p>
            <a:pPr algn="ctr"/>
            <a:r>
              <a:rPr lang="en-US" sz="3100" dirty="0" smtClean="0"/>
              <a:t>Personas and Requirements</a:t>
            </a:r>
            <a:endParaRPr lang="en-US" sz="31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42950"/>
            <a:ext cx="3505200" cy="4038600"/>
          </a:xfrm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1800" dirty="0" smtClean="0"/>
              <a:t>Public User</a:t>
            </a:r>
          </a:p>
          <a:p>
            <a:r>
              <a:rPr lang="en-US" sz="1800" dirty="0" smtClean="0"/>
              <a:t>Registered User</a:t>
            </a:r>
          </a:p>
          <a:p>
            <a:r>
              <a:rPr lang="en-US" sz="1800" dirty="0" smtClean="0"/>
              <a:t>Super User</a:t>
            </a:r>
          </a:p>
          <a:p>
            <a:r>
              <a:rPr lang="en-US" sz="1800" dirty="0" smtClean="0"/>
              <a:t>Support User</a:t>
            </a:r>
          </a:p>
          <a:p>
            <a:r>
              <a:rPr lang="en-US" sz="1800" dirty="0" smtClean="0"/>
              <a:t>Web API</a:t>
            </a: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3962400" y="742950"/>
            <a:ext cx="5029199" cy="4038600"/>
          </a:xfrm>
          <a:ln w="38100">
            <a:solidFill>
              <a:schemeClr val="accent1"/>
            </a:solidFill>
            <a:prstDash val="solid"/>
          </a:ln>
        </p:spPr>
        <p:txBody>
          <a:bodyPr>
            <a:normAutofit fontScale="40000" lnSpcReduction="20000"/>
          </a:bodyPr>
          <a:lstStyle/>
          <a:p>
            <a:r>
              <a:rPr lang="en-US" sz="4500" dirty="0"/>
              <a:t>As a public user, I want to be able to register for an account, so I can save my personal information and searches.  </a:t>
            </a:r>
            <a:r>
              <a:rPr lang="en-US" sz="4500" u="sng" dirty="0">
                <a:hlinkClick r:id="rId2"/>
              </a:rPr>
              <a:t>Register for an account</a:t>
            </a:r>
            <a:endParaRPr lang="en-US" sz="4500" dirty="0"/>
          </a:p>
          <a:p>
            <a:r>
              <a:rPr lang="en-US" sz="4500" dirty="0"/>
              <a:t>As a registered user, I want to be able to log into my account, so I can look up my personal information and searches. </a:t>
            </a:r>
            <a:r>
              <a:rPr lang="en-US" sz="4500" u="sng" dirty="0">
                <a:hlinkClick r:id="rId3"/>
              </a:rPr>
              <a:t>Logging into an account</a:t>
            </a:r>
            <a:endParaRPr lang="en-US" sz="4500" dirty="0"/>
          </a:p>
          <a:p>
            <a:r>
              <a:rPr lang="en-US" sz="4500" dirty="0"/>
              <a:t>As a public user, I want to be able to search for loans and grants, so that I can find financing for my project. </a:t>
            </a:r>
            <a:r>
              <a:rPr lang="en-US" sz="4500" u="sng" dirty="0">
                <a:hlinkClick r:id="rId4"/>
              </a:rPr>
              <a:t>Searching for loans and grants</a:t>
            </a:r>
            <a:endParaRPr lang="en-US" sz="4500" dirty="0"/>
          </a:p>
          <a:p>
            <a:r>
              <a:rPr lang="en-US" sz="4500" dirty="0"/>
              <a:t>As a public or registered user, I would like to be able to apply advance search filters, so I can easily find the information I am looking for.  </a:t>
            </a:r>
            <a:r>
              <a:rPr lang="en-US" sz="4500" u="sng" dirty="0">
                <a:hlinkClick r:id="rId5"/>
              </a:rPr>
              <a:t>Advance Searching</a:t>
            </a:r>
            <a:endParaRPr lang="en-US" sz="4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6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3350"/>
            <a:ext cx="1905000" cy="13906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</a:t>
            </a:r>
            <a:br>
              <a:rPr lang="en-US" dirty="0" smtClean="0"/>
            </a:br>
            <a:r>
              <a:rPr lang="en-US" dirty="0" smtClean="0"/>
              <a:t>cases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0" y="0"/>
            <a:ext cx="63715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92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Estimation Record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5" y="1276350"/>
            <a:ext cx="91165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298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572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Configuration Items List</a:t>
            </a:r>
            <a:endParaRPr lang="en-US" sz="36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77568"/>
            <a:ext cx="7543800" cy="4643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6921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292</TotalTime>
  <Words>468</Words>
  <Application>Microsoft Office PowerPoint</Application>
  <PresentationFormat>On-screen Show (16:9)</PresentationFormat>
  <Paragraphs>81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Concourse</vt:lpstr>
      <vt:lpstr>Team 4 Presentation CS633 </vt:lpstr>
      <vt:lpstr>Project Scope </vt:lpstr>
      <vt:lpstr>System Infrastructure</vt:lpstr>
      <vt:lpstr>PowerPoint Presentation</vt:lpstr>
      <vt:lpstr>Team Composition and  Collaboration Tools</vt:lpstr>
      <vt:lpstr>Personas and Requirements</vt:lpstr>
      <vt:lpstr>Use  cases</vt:lpstr>
      <vt:lpstr>Estimation Record</vt:lpstr>
      <vt:lpstr>Configuration Items List</vt:lpstr>
      <vt:lpstr>State Transition Diagrams</vt:lpstr>
      <vt:lpstr>State Transition Diagrams</vt:lpstr>
      <vt:lpstr>State Transition Diagrams</vt:lpstr>
      <vt:lpstr>State Transition Diagrams</vt:lpstr>
      <vt:lpstr>Wireframes – Register Page</vt:lpstr>
      <vt:lpstr>Wireframes – Log in Page</vt:lpstr>
      <vt:lpstr>Wireframes – Login Landing Page</vt:lpstr>
      <vt:lpstr>Wireframes – Search Page</vt:lpstr>
      <vt:lpstr>Wireframes – Advance Search Page</vt:lpstr>
      <vt:lpstr>Wireframes – Admin Page</vt:lpstr>
      <vt:lpstr>Test Cases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4 Presentation</dc:title>
  <cp:lastModifiedBy>Aleksandra Trendafilova</cp:lastModifiedBy>
  <cp:revision>19</cp:revision>
  <dcterms:modified xsi:type="dcterms:W3CDTF">2015-06-20T20:48:59Z</dcterms:modified>
</cp:coreProperties>
</file>