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75" r:id="rId3"/>
    <p:sldId id="263" r:id="rId4"/>
    <p:sldId id="268" r:id="rId5"/>
    <p:sldId id="257" r:id="rId6"/>
    <p:sldId id="258" r:id="rId7"/>
    <p:sldId id="264" r:id="rId8"/>
    <p:sldId id="269" r:id="rId9"/>
    <p:sldId id="259" r:id="rId10"/>
    <p:sldId id="288" r:id="rId11"/>
    <p:sldId id="265" r:id="rId12"/>
    <p:sldId id="270" r:id="rId13"/>
    <p:sldId id="285" r:id="rId14"/>
    <p:sldId id="286" r:id="rId15"/>
    <p:sldId id="287" r:id="rId16"/>
    <p:sldId id="271" r:id="rId17"/>
    <p:sldId id="280" r:id="rId18"/>
    <p:sldId id="281" r:id="rId19"/>
    <p:sldId id="282" r:id="rId20"/>
    <p:sldId id="283" r:id="rId21"/>
    <p:sldId id="272" r:id="rId22"/>
    <p:sldId id="276" r:id="rId23"/>
    <p:sldId id="277" r:id="rId24"/>
    <p:sldId id="278" r:id="rId25"/>
    <p:sldId id="279" r:id="rId26"/>
    <p:sldId id="273" r:id="rId27"/>
    <p:sldId id="284" r:id="rId28"/>
    <p:sldId id="274" r:id="rId29"/>
    <p:sldId id="260" r:id="rId30"/>
    <p:sldId id="261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2527" autoAdjust="0"/>
  </p:normalViewPr>
  <p:slideViewPr>
    <p:cSldViewPr>
      <p:cViewPr>
        <p:scale>
          <a:sx n="78" d="100"/>
          <a:sy n="78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9FB6B-052C-4114-8665-21B782FEE73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34D6A-D2E7-413D-9008-FAE8411A3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a </a:t>
            </a:r>
            <a:r>
              <a:rPr lang="en-US" baseline="0" dirty="0" smtClean="0"/>
              <a:t>web app responsive to mobile and tablet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34D6A-D2E7-413D-9008-FAE8411A36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Electricity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34D6A-D2E7-413D-9008-FAE8411A36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34D6A-D2E7-413D-9008-FAE8411A367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FBE07F-65DA-4029-9F54-F0B712999747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067E89-3A61-484A-93D6-40FF24120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lgerian" pitchFamily="82" charset="0"/>
              </a:rPr>
              <a:t>Proposal Presentation </a:t>
            </a:r>
            <a:endParaRPr lang="en-US" sz="54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4724400" cy="1371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Lucida Handwriting" pitchFamily="66" charset="0"/>
              </a:rPr>
              <a:t>Group ID:</a:t>
            </a:r>
          </a:p>
          <a:p>
            <a:pPr algn="ctr"/>
            <a:r>
              <a:rPr lang="en-US" sz="3600" dirty="0" smtClean="0">
                <a:latin typeface="Lucida Handwriting" pitchFamily="66" charset="0"/>
              </a:rPr>
              <a:t> </a:t>
            </a:r>
            <a:r>
              <a:rPr lang="en-US" sz="3600" b="1" dirty="0" smtClean="0">
                <a:latin typeface="Lucida Handwriting" pitchFamily="66" charset="0"/>
              </a:rPr>
              <a:t>18-088</a:t>
            </a:r>
            <a:endParaRPr lang="en-US" sz="3600" b="1" dirty="0">
              <a:latin typeface="Lucida Handwriting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3733800"/>
            <a:ext cx="6019800" cy="1066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Handwriting" pitchFamily="66" charset="0"/>
                <a:ea typeface="+mn-ea"/>
                <a:cs typeface="+mn-cs"/>
              </a:rPr>
              <a:t>Home Automation System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Handwriting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Comparison with Existing Products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798" cy="485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/>
                <a:gridCol w="1143000"/>
                <a:gridCol w="685800"/>
                <a:gridCol w="1143000"/>
                <a:gridCol w="1143000"/>
                <a:gridCol w="762000"/>
                <a:gridCol w="838892"/>
                <a:gridCol w="1066107"/>
              </a:tblGrid>
              <a:tr h="828533">
                <a:tc>
                  <a:txBody>
                    <a:bodyPr/>
                    <a:lstStyle/>
                    <a:p>
                      <a:pPr marL="241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Times New Roman"/>
                        </a:rPr>
                        <a:t>FEATURES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Bluetooth home automation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GSM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Email interactive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Voice recognition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ZigBee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EnOcean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212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212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Home 365 AUTOMATION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943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Detect Open Doors or Windows, and Control Locking them remotely.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943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 On Lights and Off them accordingly, </a:t>
                      </a:r>
                      <a:r>
                        <a:rPr kumimoji="0" lang="en-US" sz="1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vise versa.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304995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High tech appliance, during power failures and avoid circuit burns.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838529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Alert Notifications to the mobile app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Benefits of our system 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Install , step by step procedure. </a:t>
            </a:r>
          </a:p>
          <a:p>
            <a:r>
              <a:rPr lang="en-US" dirty="0" smtClean="0"/>
              <a:t>Cost Effective </a:t>
            </a:r>
          </a:p>
          <a:p>
            <a:r>
              <a:rPr lang="en-US" dirty="0" smtClean="0"/>
              <a:t>Simple and manageable application  (</a:t>
            </a:r>
            <a:r>
              <a:rPr lang="en-US" dirty="0" err="1" smtClean="0"/>
              <a:t>i.e</a:t>
            </a:r>
            <a:r>
              <a:rPr lang="en-US" dirty="0" smtClean="0"/>
              <a:t> No switching between platforms, to control different functionalities)</a:t>
            </a:r>
          </a:p>
          <a:p>
            <a:r>
              <a:rPr lang="en-US" dirty="0" smtClean="0"/>
              <a:t>Automated Garages door opening, to increase flexibility and reduce Time and Effort for the Owners. </a:t>
            </a:r>
          </a:p>
          <a:p>
            <a:r>
              <a:rPr lang="en-US" dirty="0" smtClean="0"/>
              <a:t>Automated Exterior lighting control</a:t>
            </a:r>
          </a:p>
          <a:p>
            <a:pPr lvl="1"/>
            <a:r>
              <a:rPr lang="en-US" dirty="0" smtClean="0"/>
              <a:t>Help warn off intruders, </a:t>
            </a:r>
          </a:p>
          <a:p>
            <a:pPr lvl="1"/>
            <a:r>
              <a:rPr lang="en-US" dirty="0" smtClean="0"/>
              <a:t>Avoid getting injured, trying to find the light switches, in the dark. 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838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Key Pillars for our Research..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76600"/>
          </a:xfrm>
        </p:spPr>
        <p:txBody>
          <a:bodyPr/>
          <a:lstStyle/>
          <a:p>
            <a:r>
              <a:rPr lang="en-US" dirty="0" smtClean="0"/>
              <a:t>An application of artificial intelligence (AI )</a:t>
            </a:r>
          </a:p>
          <a:p>
            <a:r>
              <a:rPr lang="en-US" dirty="0" smtClean="0"/>
              <a:t>Provides systems ability to;</a:t>
            </a:r>
          </a:p>
          <a:p>
            <a:pPr lvl="1"/>
            <a:r>
              <a:rPr lang="en-US" dirty="0" smtClean="0"/>
              <a:t> Automatically learn and </a:t>
            </a:r>
          </a:p>
          <a:p>
            <a:pPr lvl="1"/>
            <a:r>
              <a:rPr lang="en-US" dirty="0" smtClean="0"/>
              <a:t>Improve from experience </a:t>
            </a:r>
            <a:r>
              <a:rPr lang="en-US" i="1" dirty="0" smtClean="0"/>
              <a:t>without</a:t>
            </a:r>
            <a:r>
              <a:rPr lang="en-US" dirty="0" smtClean="0"/>
              <a:t> being explicitly programmed.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600200"/>
            <a:ext cx="8839200" cy="838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algn="ctr"/>
            <a:r>
              <a:rPr lang="en-US" sz="3200" b="1" i="1" dirty="0" smtClean="0"/>
              <a:t>Machine Learning 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838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Key Pillars for our Research..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/>
          <a:lstStyle/>
          <a:p>
            <a:r>
              <a:rPr lang="en-US" dirty="0" smtClean="0"/>
              <a:t>Network of physical devices, vehicles, home appliances </a:t>
            </a:r>
            <a:r>
              <a:rPr lang="en-US" b="1" i="1" dirty="0" smtClean="0"/>
              <a:t>embedded</a:t>
            </a:r>
            <a:r>
              <a:rPr lang="en-US" dirty="0" smtClean="0"/>
              <a:t>  with electronics, software, sensors, actuators, and connectivity.</a:t>
            </a:r>
          </a:p>
          <a:p>
            <a:r>
              <a:rPr lang="en-US" dirty="0" smtClean="0"/>
              <a:t>By Assigning an </a:t>
            </a:r>
            <a:r>
              <a:rPr lang="en-US" i="1" dirty="0" smtClean="0"/>
              <a:t>IP address</a:t>
            </a:r>
            <a:r>
              <a:rPr lang="en-US" dirty="0" smtClean="0"/>
              <a:t>, therefore enabling these objects to connect and exchange data, over the network. 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600200"/>
            <a:ext cx="8839200" cy="838200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/>
          <a:p>
            <a:pPr algn="ctr"/>
            <a:r>
              <a:rPr lang="en-US" sz="3200" b="1" i="1" dirty="0" smtClean="0"/>
              <a:t>Internet of Things</a:t>
            </a:r>
          </a:p>
          <a:p>
            <a:pPr algn="ctr"/>
            <a:r>
              <a:rPr lang="en-US" sz="3200" b="1" i="1" dirty="0" smtClean="0"/>
              <a:t>(IOT)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838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Key Pillars for our Research..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590800"/>
          </a:xfrm>
        </p:spPr>
        <p:txBody>
          <a:bodyPr/>
          <a:lstStyle/>
          <a:p>
            <a:r>
              <a:rPr lang="en-US" dirty="0" smtClean="0"/>
              <a:t>Method to convert an image into digital form and perform some operation on it. </a:t>
            </a:r>
          </a:p>
          <a:p>
            <a:pPr lvl="1"/>
            <a:r>
              <a:rPr lang="en-US" dirty="0" smtClean="0"/>
              <a:t>To get an enhanced image </a:t>
            </a:r>
          </a:p>
          <a:p>
            <a:pPr lvl="1"/>
            <a:r>
              <a:rPr lang="en-US" dirty="0" smtClean="0"/>
              <a:t>To extract useful information.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600200"/>
            <a:ext cx="8839200" cy="6858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sz="3200" b="1" i="1" dirty="0" smtClean="0"/>
              <a:t>Image Processing 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10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Applying Key Pillars to the Functionalities.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458200" cy="534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67"/>
                <a:gridCol w="5325533"/>
              </a:tblGrid>
              <a:tr h="404434">
                <a:tc>
                  <a:txBody>
                    <a:bodyPr/>
                    <a:lstStyle/>
                    <a:p>
                      <a:r>
                        <a:rPr lang="en-US" dirty="0" smtClean="0"/>
                        <a:t>Key Pillars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Functionalities </a:t>
                      </a:r>
                      <a:endParaRPr lang="en-US" dirty="0"/>
                    </a:p>
                  </a:txBody>
                  <a:tcPr/>
                </a:tc>
              </a:tr>
              <a:tr h="1848346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of Things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Door</a:t>
                      </a:r>
                      <a:r>
                        <a:rPr lang="en-US" baseline="0" dirty="0" smtClean="0"/>
                        <a:t>  Window Controlling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Landscape And interior Lighting Control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Managing High technical appliances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Temperature Control </a:t>
                      </a:r>
                      <a:endParaRPr lang="en-US" dirty="0"/>
                    </a:p>
                  </a:txBody>
                  <a:tcPr/>
                </a:tc>
              </a:tr>
              <a:tr h="566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 Processing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Garage Door Control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Security Measures</a:t>
                      </a:r>
                    </a:p>
                  </a:txBody>
                  <a:tcPr/>
                </a:tc>
              </a:tr>
              <a:tr h="1777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Machine Learning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Temperature Control 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Landscape And interior Lighting Control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Managing High technical appliances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Door</a:t>
                      </a:r>
                      <a:r>
                        <a:rPr lang="en-US" baseline="0" dirty="0" smtClean="0"/>
                        <a:t>  Window Controlling</a:t>
                      </a:r>
                      <a:endParaRPr lang="en-US" dirty="0"/>
                    </a:p>
                  </a:txBody>
                  <a:tcPr/>
                </a:tc>
              </a:tr>
              <a:tr h="404434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Alerts</a:t>
                      </a:r>
                      <a:r>
                        <a:rPr lang="en-US" baseline="0" dirty="0" smtClean="0"/>
                        <a:t> , Push Notifications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</a:rPr>
              <a:t>Home Automation System Consists of…. 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 descr="5-Ways-Home-Autom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144000" cy="4876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2286000"/>
            <a:ext cx="3962400" cy="35814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Research Project Components </a:t>
            </a:r>
          </a:p>
          <a:p>
            <a:pPr lvl="1"/>
            <a:r>
              <a:rPr lang="en-US" sz="2800" b="1" dirty="0" smtClean="0"/>
              <a:t>Hardware components</a:t>
            </a:r>
          </a:p>
          <a:p>
            <a:pPr lvl="1"/>
            <a:r>
              <a:rPr lang="en-US" sz="2800" b="1" dirty="0" smtClean="0"/>
              <a:t>Web-based system application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6" name="Shape 116"/>
          <p:cNvSpPr txBox="1">
            <a:spLocks/>
          </p:cNvSpPr>
          <p:nvPr/>
        </p:nvSpPr>
        <p:spPr>
          <a:xfrm>
            <a:off x="304800" y="1447800"/>
            <a:ext cx="8229600" cy="51240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Raspberry pi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elays to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120-240V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devices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Router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Breadboard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1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6553200" y="2895600"/>
            <a:ext cx="1493293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216933" y="3337234"/>
            <a:ext cx="1234766" cy="123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9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3206662" y="5210826"/>
            <a:ext cx="1427967" cy="145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0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3200400" y="1447800"/>
            <a:ext cx="1254124" cy="82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Wires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Sensors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cameras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Shield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2438400" y="1447800"/>
            <a:ext cx="1422400" cy="11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114800" y="27432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8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5715000" y="2819400"/>
            <a:ext cx="1173234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Web-based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Technologies used to create the web application is;</a:t>
            </a:r>
          </a:p>
          <a:p>
            <a:pPr marL="742950" lvl="1" indent="-31115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framework</a:t>
            </a:r>
            <a:endParaRPr lang="en-US" dirty="0" smtClean="0"/>
          </a:p>
          <a:p>
            <a:pPr marL="742950" lvl="1" indent="-31115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5</a:t>
            </a:r>
            <a:endParaRPr lang="en-US" dirty="0" smtClean="0"/>
          </a:p>
          <a:p>
            <a:pPr marL="742950" lvl="1" indent="-31115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endParaRPr lang="en-US" dirty="0" smtClean="0"/>
          </a:p>
          <a:p>
            <a:pPr marL="742950" lvl="1" indent="-31115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04088"/>
            <a:ext cx="4343400" cy="1143000"/>
          </a:xfrm>
        </p:spPr>
        <p:txBody>
          <a:bodyPr/>
          <a:lstStyle/>
          <a:p>
            <a:r>
              <a:rPr lang="en-US" dirty="0" smtClean="0"/>
              <a:t>Our Team …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9799"/>
          <a:ext cx="8229600" cy="3352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/>
                <a:gridCol w="411480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Number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O.Y.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Navarathneraja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IT 15050786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A.R.J.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Akwaththa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IT15093660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H.M.P.H.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Halpe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IT15052902</a:t>
                      </a: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W.S.H.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Boteju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IT14034114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Device Monitoring and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457200" lvl="0" indent="-431800">
              <a:spcBef>
                <a:spcPts val="640"/>
              </a:spcBef>
              <a:buSzPts val="3200"/>
              <a:buFont typeface="Wingdings" pitchFamily="2" charset="2"/>
              <a:buChar char="v"/>
            </a:pPr>
            <a:r>
              <a:rPr lang="en-US" dirty="0" smtClean="0"/>
              <a:t>Monitoring the status of the devices.</a:t>
            </a:r>
          </a:p>
          <a:p>
            <a:pPr marL="457200" lvl="0" indent="-431800">
              <a:spcBef>
                <a:spcPts val="0"/>
              </a:spcBef>
              <a:buSzPts val="3200"/>
              <a:buFont typeface="Wingdings" pitchFamily="2" charset="2"/>
              <a:buChar char="v"/>
            </a:pPr>
            <a:r>
              <a:rPr lang="en-US" dirty="0" smtClean="0"/>
              <a:t>Controlling the basic actions of home devices.</a:t>
            </a:r>
          </a:p>
          <a:p>
            <a:pPr marL="457200" lvl="0" indent="-431800">
              <a:spcBef>
                <a:spcPts val="0"/>
              </a:spcBef>
              <a:buSzPts val="3200"/>
              <a:buFont typeface="Wingdings" pitchFamily="2" charset="2"/>
              <a:buChar char="v"/>
            </a:pPr>
            <a:r>
              <a:rPr lang="en-US" dirty="0" smtClean="0"/>
              <a:t>Monitoring surveillance feeds and Hence, acts accordingly.</a:t>
            </a:r>
          </a:p>
          <a:p>
            <a:pPr marL="457200" lvl="0" indent="-431800">
              <a:spcBef>
                <a:spcPts val="0"/>
              </a:spcBef>
              <a:buSzPts val="3200"/>
              <a:buFont typeface="Wingdings" pitchFamily="2" charset="2"/>
              <a:buChar char="v"/>
            </a:pPr>
            <a:endParaRPr lang="en-US" dirty="0" smtClean="0"/>
          </a:p>
          <a:p>
            <a:pPr marL="457200" lvl="0" indent="-431800">
              <a:spcBef>
                <a:spcPts val="0"/>
              </a:spcBef>
              <a:buSzPts val="3200"/>
              <a:buFont typeface="Wingdings" pitchFamily="2" charset="2"/>
              <a:buChar char="ü"/>
            </a:pPr>
            <a:r>
              <a:rPr lang="en-US" dirty="0" smtClean="0"/>
              <a:t>Technologies Used;</a:t>
            </a:r>
          </a:p>
          <a:p>
            <a:pPr marL="914400" lvl="1" indent="-406400">
              <a:spcBef>
                <a:spcPts val="0"/>
              </a:spcBef>
              <a:buSzPts val="2800"/>
              <a:buFont typeface="Wingdings" pitchFamily="2" charset="2"/>
              <a:buChar char="ü"/>
            </a:pPr>
            <a:r>
              <a:rPr lang="en-US" dirty="0" smtClean="0"/>
              <a:t>Raspberry Pi</a:t>
            </a:r>
          </a:p>
          <a:p>
            <a:pPr marL="914400" lvl="1" indent="-406400">
              <a:spcBef>
                <a:spcPts val="0"/>
              </a:spcBef>
              <a:buSzPts val="2800"/>
              <a:buFont typeface="Wingdings" pitchFamily="2" charset="2"/>
              <a:buChar char="ü"/>
            </a:pPr>
            <a:r>
              <a:rPr lang="en-US" dirty="0" smtClean="0"/>
              <a:t>Python </a:t>
            </a:r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Font typeface="Wingdings" pitchFamily="2" charset="2"/>
              <a:buChar char="ü"/>
            </a:pPr>
            <a:r>
              <a:rPr lang="en-US" dirty="0" smtClean="0"/>
              <a:t>Open CV </a:t>
            </a:r>
          </a:p>
          <a:p>
            <a:pPr marL="822960" lvl="1" indent="-431800">
              <a:spcBef>
                <a:spcPts val="0"/>
              </a:spcBef>
              <a:buSzPts val="3200"/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239000" cy="990600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Self Evaluation Plan… 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19912"/>
          </a:xfrm>
        </p:spPr>
        <p:txBody>
          <a:bodyPr>
            <a:normAutofit/>
          </a:bodyPr>
          <a:lstStyle/>
          <a:p>
            <a:pPr lvl="2" algn="ctr"/>
            <a:r>
              <a:rPr lang="en-US" sz="2000" b="1" dirty="0">
                <a:latin typeface="Arial" pitchFamily="34" charset="0"/>
                <a:cs typeface="Arial" pitchFamily="34" charset="0"/>
              </a:rPr>
              <a:t>Automated Garage gate Controlling and Surrounding Light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Control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Image processing to detect and capture the License plate number of the residence vehicles.</a:t>
            </a:r>
          </a:p>
          <a:p>
            <a:r>
              <a:rPr lang="en-US" sz="2400" dirty="0" smtClean="0"/>
              <a:t>Open the Garage gate when the vehicle is couple of meters away.</a:t>
            </a:r>
          </a:p>
          <a:p>
            <a:r>
              <a:rPr lang="en-US" sz="2400" dirty="0" smtClean="0"/>
              <a:t>Check if the vehicle is at a safe distance, once inside the garage, and close the garage gate.</a:t>
            </a:r>
          </a:p>
          <a:p>
            <a:r>
              <a:rPr lang="en-US" sz="2400" dirty="0" smtClean="0"/>
              <a:t>Automatically switch on the Home Porch Light, when nearing dusk.</a:t>
            </a:r>
          </a:p>
          <a:p>
            <a:r>
              <a:rPr lang="en-US" sz="2400" dirty="0" smtClean="0"/>
              <a:t>Switch on the garage light, if the light is limited, when the vehicle is approaching.</a:t>
            </a:r>
          </a:p>
          <a:p>
            <a:r>
              <a:rPr lang="en-US" sz="2400" dirty="0" smtClean="0"/>
              <a:t>Create and handle the Interface management of the house exterior (</a:t>
            </a:r>
            <a:r>
              <a:rPr lang="en-US" sz="2400" dirty="0" err="1" smtClean="0"/>
              <a:t>i.e</a:t>
            </a:r>
            <a:r>
              <a:rPr lang="en-US" sz="2400" dirty="0" smtClean="0"/>
              <a:t> Garage Gate and Lights)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/>
          </a:bodyPr>
          <a:lstStyle/>
          <a:p>
            <a:pPr lvl="2"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Interior Lighting and Temperature Control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800600"/>
          </a:xfrm>
        </p:spPr>
        <p:txBody>
          <a:bodyPr/>
          <a:lstStyle/>
          <a:p>
            <a:r>
              <a:rPr lang="en-US" dirty="0" smtClean="0"/>
              <a:t>Machine learning to detect time and automate switching the status of the house lights.</a:t>
            </a:r>
          </a:p>
          <a:p>
            <a:endParaRPr lang="en-US" dirty="0" smtClean="0"/>
          </a:p>
          <a:p>
            <a:r>
              <a:rPr lang="en-US" dirty="0" smtClean="0"/>
              <a:t>Monitor the temperate and count of people in a room, and operate the AC or Fan.</a:t>
            </a:r>
          </a:p>
          <a:p>
            <a:endParaRPr lang="en-US" dirty="0" smtClean="0"/>
          </a:p>
          <a:p>
            <a:r>
              <a:rPr lang="en-US" dirty="0" smtClean="0"/>
              <a:t>Create and handle the Interface of the house Interior and Cooling System  (</a:t>
            </a:r>
            <a:r>
              <a:rPr lang="en-US" dirty="0" err="1" smtClean="0"/>
              <a:t>i.e</a:t>
            </a:r>
            <a:r>
              <a:rPr lang="en-US" dirty="0" smtClean="0"/>
              <a:t> Lights, AC, Fan)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pPr lvl="2"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Managing and Controlling High Technical Appliances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is power failures, Detect the energy flow, Monitor and Handle the current flow of High Tech Appliances (refrigerator, routers, washing machines etc), once the power comes back.  </a:t>
            </a:r>
          </a:p>
          <a:p>
            <a:pPr lvl="1"/>
            <a:r>
              <a:rPr lang="en-US" dirty="0" smtClean="0"/>
              <a:t>Manage which appliances need to be switched back on.</a:t>
            </a:r>
          </a:p>
          <a:p>
            <a:endParaRPr lang="en-US" dirty="0" smtClean="0"/>
          </a:p>
          <a:p>
            <a:r>
              <a:rPr lang="en-US" dirty="0" smtClean="0"/>
              <a:t>Create and handle the Interface management of the house High Technical Appliances.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12"/>
          </a:xfrm>
        </p:spPr>
        <p:txBody>
          <a:bodyPr>
            <a:normAutofit/>
          </a:bodyPr>
          <a:lstStyle/>
          <a:p>
            <a:pPr lvl="2"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Remotely Controlling Doors and Windows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Sensor Communication to Detect Open Doors or Windows in the House.</a:t>
            </a:r>
          </a:p>
          <a:p>
            <a:endParaRPr lang="en-US" dirty="0" smtClean="0"/>
          </a:p>
          <a:p>
            <a:r>
              <a:rPr lang="en-US" dirty="0" smtClean="0"/>
              <a:t>Alert the Owners via the Server and Application and Lock the relevant Doors and windows.</a:t>
            </a:r>
          </a:p>
          <a:p>
            <a:endParaRPr lang="en-US" dirty="0" smtClean="0"/>
          </a:p>
          <a:p>
            <a:r>
              <a:rPr lang="en-US" dirty="0" smtClean="0"/>
              <a:t>Ensuring the Security of the Implemented System, securing the Internet connection with Firewall protection.</a:t>
            </a:r>
          </a:p>
          <a:p>
            <a:endParaRPr lang="en-US" dirty="0" smtClean="0"/>
          </a:p>
          <a:p>
            <a:r>
              <a:rPr lang="en-US" dirty="0" smtClean="0"/>
              <a:t>Create and handle the Interface management of the house Interior (</a:t>
            </a:r>
            <a:r>
              <a:rPr lang="en-US" dirty="0" err="1" smtClean="0"/>
              <a:t>i.e</a:t>
            </a:r>
            <a:r>
              <a:rPr lang="en-US" dirty="0" smtClean="0"/>
              <a:t> Doors and Windows)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9144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High-level System Architecture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HS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571" t="8571" r="4464"/>
          <a:stretch>
            <a:fillRect/>
          </a:stretch>
        </p:blipFill>
        <p:spPr>
          <a:xfrm>
            <a:off x="304800" y="1524000"/>
            <a:ext cx="8534400" cy="5105399"/>
          </a:xfrm>
        </p:spPr>
      </p:pic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Raspberry Pi Home Automation Block Diagram 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Ras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057400"/>
            <a:ext cx="8763000" cy="4191000"/>
          </a:xfrm>
        </p:spPr>
      </p:pic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6705600" cy="6858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Work Break-down Structure 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Users\DELL\Desktop\MemberShip\Sprint1\TD\Home Automation System 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33600"/>
            <a:ext cx="91440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086600" cy="9906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7030A0"/>
                </a:solidFill>
                <a:latin typeface="Kristen ITC" pitchFamily="66" charset="0"/>
              </a:rPr>
              <a:t>Commercialization </a:t>
            </a:r>
            <a:endParaRPr lang="en-US" i="1" dirty="0">
              <a:solidFill>
                <a:srgbClr val="7030A0"/>
              </a:solidFill>
              <a:latin typeface="Kristen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Cost Effective </a:t>
            </a:r>
            <a:endParaRPr lang="en-US" dirty="0"/>
          </a:p>
          <a:p>
            <a:r>
              <a:rPr lang="en-US" dirty="0" smtClean="0"/>
              <a:t>Protect appliances from damage due to Power failures / Lighting</a:t>
            </a:r>
          </a:p>
          <a:p>
            <a:endParaRPr lang="en-US" dirty="0"/>
          </a:p>
          <a:p>
            <a:r>
              <a:rPr lang="en-US" dirty="0" smtClean="0"/>
              <a:t>Most </a:t>
            </a:r>
            <a:r>
              <a:rPr lang="en-US" i="1" dirty="0" smtClean="0"/>
              <a:t>importantly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The ability of our application to </a:t>
            </a:r>
            <a:r>
              <a:rPr lang="en-US" i="1" dirty="0" smtClean="0"/>
              <a:t>Synchronies</a:t>
            </a:r>
            <a:r>
              <a:rPr lang="en-US" dirty="0" smtClean="0"/>
              <a:t> and </a:t>
            </a:r>
            <a:r>
              <a:rPr lang="en-US" i="1" dirty="0" smtClean="0"/>
              <a:t>Integrate</a:t>
            </a:r>
            <a:r>
              <a:rPr lang="en-US" dirty="0" smtClean="0"/>
              <a:t> with existing Sensors, using NEST APIs </a:t>
            </a:r>
          </a:p>
          <a:p>
            <a:pPr lvl="1"/>
            <a:r>
              <a:rPr lang="en-US" dirty="0" smtClean="0"/>
              <a:t>Provide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ore efficiency </a:t>
            </a:r>
          </a:p>
          <a:p>
            <a:pPr lvl="2"/>
            <a:r>
              <a:rPr lang="en-US" dirty="0" smtClean="0"/>
              <a:t>Maximum Control 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2895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Have you ever experienced, the dreadful feeling of leaving the Iron or Light ON or the Door Unlocked … ??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If Yes, then…. That’s what our Research is all about…. 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rcRect b="6494"/>
          <a:stretch>
            <a:fillRect/>
          </a:stretch>
        </p:blipFill>
        <p:spPr>
          <a:xfrm>
            <a:off x="4953000" y="2669098"/>
            <a:ext cx="3276600" cy="3246540"/>
          </a:xfrm>
          <a:prstGeom prst="rect">
            <a:avLst/>
          </a:prstGeom>
        </p:spPr>
      </p:pic>
      <p:pic>
        <p:nvPicPr>
          <p:cNvPr id="5" name="Picture 4" descr="McLrxAqca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41387">
            <a:off x="1027907" y="3389993"/>
            <a:ext cx="1827208" cy="1828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solidFill>
                  <a:srgbClr val="C00000"/>
                </a:solidFill>
                <a:latin typeface="Imprint MT Shadow" pitchFamily="82" charset="0"/>
              </a:rPr>
              <a:t>Questions &amp; Answers…</a:t>
            </a:r>
            <a:endParaRPr lang="en-US" sz="6000" b="1" i="1" dirty="0">
              <a:solidFill>
                <a:srgbClr val="C00000"/>
              </a:solidFill>
              <a:latin typeface="Imprint MT Shadow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Old English Text MT" pitchFamily="66" charset="0"/>
                <a:ea typeface="+mj-ea"/>
                <a:cs typeface="+mj-cs"/>
              </a:rPr>
              <a:t>Thank You…</a:t>
            </a:r>
            <a:endParaRPr kumimoji="0" lang="en-US" sz="720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Old English Text MT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1371600"/>
            <a:ext cx="4724400" cy="426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0955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443984"/>
            <a:ext cx="1219200" cy="53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Appliance control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58312" y="1828800"/>
            <a:ext cx="163372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 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48172" y="17907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49168" y="4255008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3184" y="4041648"/>
            <a:ext cx="1752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Processing by microcontroller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7" idx="2"/>
          </p:cNvCxnSpPr>
          <p:nvPr/>
        </p:nvCxnSpPr>
        <p:spPr>
          <a:xfrm>
            <a:off x="2286000" y="2362200"/>
            <a:ext cx="972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10003" y="2086615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Command signa</a:t>
            </a:r>
            <a:r>
              <a:rPr lang="en-US" sz="1100" dirty="0"/>
              <a:t>l</a:t>
            </a:r>
          </a:p>
        </p:txBody>
      </p:sp>
      <p:cxnSp>
        <p:nvCxnSpPr>
          <p:cNvPr id="23" name="Straight Arrow Connector 22"/>
          <p:cNvCxnSpPr>
            <a:stCxn id="7" idx="6"/>
            <a:endCxn id="8" idx="2"/>
          </p:cNvCxnSpPr>
          <p:nvPr/>
        </p:nvCxnSpPr>
        <p:spPr>
          <a:xfrm>
            <a:off x="4892040" y="2362200"/>
            <a:ext cx="1056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4"/>
          </p:cNvCxnSpPr>
          <p:nvPr/>
        </p:nvCxnSpPr>
        <p:spPr>
          <a:xfrm>
            <a:off x="6633972" y="2933700"/>
            <a:ext cx="0" cy="110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</p:cNvCxnSpPr>
          <p:nvPr/>
        </p:nvCxnSpPr>
        <p:spPr>
          <a:xfrm flipH="1">
            <a:off x="4724400" y="4613148"/>
            <a:ext cx="938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220" y="3243886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Electrical signals  forwarded to the  appliance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01563" y="4198435"/>
            <a:ext cx="123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Electrical signal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9" idx="2"/>
            <a:endCxn id="6" idx="3"/>
          </p:cNvCxnSpPr>
          <p:nvPr/>
        </p:nvCxnSpPr>
        <p:spPr>
          <a:xfrm flipH="1">
            <a:off x="2438400" y="4712208"/>
            <a:ext cx="810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75498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Home Automation?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410200" cy="4648200"/>
          </a:xfrm>
        </p:spPr>
        <p:txBody>
          <a:bodyPr/>
          <a:lstStyle/>
          <a:p>
            <a:r>
              <a:rPr lang="en-US" dirty="0" smtClean="0"/>
              <a:t>Referred to as “Internet of Things”</a:t>
            </a:r>
          </a:p>
          <a:p>
            <a:r>
              <a:rPr lang="en-US" dirty="0" smtClean="0"/>
              <a:t>Gives access to control devices in your Home from a mobile device, from anywhere. </a:t>
            </a:r>
          </a:p>
          <a:p>
            <a:endParaRPr lang="en-US" dirty="0" smtClean="0"/>
          </a:p>
          <a:p>
            <a:r>
              <a:rPr lang="en-US" dirty="0" smtClean="0"/>
              <a:t>With Home Automation, we can dictate how a device reacts, when it should react , and why it should react…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2667000"/>
            <a:ext cx="2782287" cy="20574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648200" cy="762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Knowledge Gap…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Busy Time schedules</a:t>
            </a:r>
          </a:p>
          <a:p>
            <a:pPr lvl="1"/>
            <a:r>
              <a:rPr lang="en-US" dirty="0" smtClean="0"/>
              <a:t>No Time </a:t>
            </a:r>
          </a:p>
          <a:p>
            <a:pPr lvl="1"/>
            <a:r>
              <a:rPr lang="en-US" dirty="0" smtClean="0"/>
              <a:t>Forgetfulness </a:t>
            </a:r>
          </a:p>
          <a:p>
            <a:r>
              <a:rPr lang="en-US" dirty="0" smtClean="0"/>
              <a:t>Makes tasks more convenient  </a:t>
            </a:r>
          </a:p>
          <a:p>
            <a:r>
              <a:rPr lang="en-US" dirty="0" smtClean="0"/>
              <a:t>Reduce Power Consumption / Energy Efficient </a:t>
            </a:r>
          </a:p>
          <a:p>
            <a:r>
              <a:rPr lang="en-US" dirty="0" smtClean="0"/>
              <a:t>Control over devices remotely</a:t>
            </a:r>
          </a:p>
          <a:p>
            <a:r>
              <a:rPr lang="en-US" dirty="0" smtClean="0"/>
              <a:t>Increase Home Security , Ensuring Peace of Mind..</a:t>
            </a:r>
          </a:p>
          <a:p>
            <a:r>
              <a:rPr lang="en-US" dirty="0" smtClean="0"/>
              <a:t>Power Failures/ Lighting resulting is Damaged Appliances. </a:t>
            </a:r>
          </a:p>
          <a:p>
            <a:r>
              <a:rPr lang="en-US" dirty="0" smtClean="0"/>
              <a:t>Save money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4881145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838200"/>
            <a:ext cx="2954655" cy="2514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ghting-strik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8800" y="3124200"/>
            <a:ext cx="3337719" cy="3337719"/>
          </a:xfrm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914400"/>
            <a:ext cx="2552700" cy="1790700"/>
          </a:xfrm>
          <a:prstGeom prst="rect">
            <a:avLst/>
          </a:prstGeom>
        </p:spPr>
      </p:pic>
      <p:pic>
        <p:nvPicPr>
          <p:cNvPr id="7" name="Picture 6" descr="ce10eb3aae133afcaf74339434e150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143000"/>
            <a:ext cx="5181600" cy="51054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3657600" cy="743712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Our Solution… 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334000" cy="4800600"/>
          </a:xfrm>
        </p:spPr>
        <p:txBody>
          <a:bodyPr/>
          <a:lstStyle/>
          <a:p>
            <a:r>
              <a:rPr lang="en-US" dirty="0" smtClean="0"/>
              <a:t>A Home Automation that is;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Cost-effective</a:t>
            </a:r>
          </a:p>
          <a:p>
            <a:pPr lvl="1"/>
            <a:r>
              <a:rPr lang="en-US" dirty="0" smtClean="0"/>
              <a:t>Multi-functional</a:t>
            </a:r>
          </a:p>
          <a:p>
            <a:pPr lvl="1"/>
            <a:r>
              <a:rPr lang="en-US" dirty="0" smtClean="0"/>
              <a:t>Highly energy Efficient</a:t>
            </a:r>
          </a:p>
          <a:p>
            <a:pPr lvl="1"/>
            <a:r>
              <a:rPr lang="en-US" dirty="0" smtClean="0"/>
              <a:t>Ensure Peace of Mind</a:t>
            </a:r>
          </a:p>
          <a:p>
            <a:pPr lvl="1"/>
            <a:r>
              <a:rPr lang="en-US" dirty="0" smtClean="0"/>
              <a:t>Easily Synchronize with existing  sensors</a:t>
            </a:r>
          </a:p>
          <a:p>
            <a:pPr lvl="1"/>
            <a:r>
              <a:rPr lang="en-US" dirty="0" smtClean="0"/>
              <a:t> Alert Notifications mobile device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057400"/>
            <a:ext cx="2862705" cy="1905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239000" cy="932688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Our System will the ability to…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Control the Status of Indoor Lights </a:t>
            </a:r>
          </a:p>
          <a:p>
            <a:r>
              <a:rPr lang="en-US" dirty="0" smtClean="0"/>
              <a:t>Control the Status of Fan / AC</a:t>
            </a:r>
          </a:p>
          <a:p>
            <a:r>
              <a:rPr lang="en-US" dirty="0" smtClean="0"/>
              <a:t>Lock or Unlock Doors and Windows </a:t>
            </a:r>
          </a:p>
          <a:p>
            <a:r>
              <a:rPr lang="en-US" dirty="0" smtClean="0"/>
              <a:t>Automating the Status of Outdoor Lights</a:t>
            </a:r>
          </a:p>
          <a:p>
            <a:r>
              <a:rPr lang="en-US" dirty="0" smtClean="0"/>
              <a:t>Automating the Garage Door and Light, when the correct vehicle is approaching. </a:t>
            </a:r>
          </a:p>
          <a:p>
            <a:r>
              <a:rPr lang="en-US" dirty="0" smtClean="0"/>
              <a:t>Protecting High technical appliances from power outages or Lighting storms. </a:t>
            </a:r>
          </a:p>
          <a:p>
            <a:r>
              <a:rPr lang="en-US" dirty="0" smtClean="0"/>
              <a:t>Protecting the Home and the system application from any kind of attacks. 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086600" y="1600200"/>
            <a:ext cx="1650139" cy="202406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10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Comparison with Existing Products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10600" cy="541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219200"/>
                <a:gridCol w="762000"/>
                <a:gridCol w="914400"/>
                <a:gridCol w="1066800"/>
                <a:gridCol w="762000"/>
                <a:gridCol w="838200"/>
                <a:gridCol w="1371600"/>
              </a:tblGrid>
              <a:tr h="881841">
                <a:tc>
                  <a:txBody>
                    <a:bodyPr/>
                    <a:lstStyle/>
                    <a:p>
                      <a:pPr marL="241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latin typeface="Times New Roman"/>
                          <a:ea typeface="Times New Roman"/>
                          <a:cs typeface="Times New Roman"/>
                        </a:rPr>
                        <a:t>FEATURES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Bluetooth home automation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GSM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Email interactive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Voice recognition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ZigBee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EnOcean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212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212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Home 365 AUTOMATION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305160"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Garage Door Automated Control.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✔   </a:t>
                      </a:r>
                    </a:p>
                    <a:p>
                      <a:r>
                        <a:rPr kumimoji="0" lang="en-US" sz="1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 and Close by monitoring the vehicle</a:t>
                      </a:r>
                      <a:endParaRPr lang="en-US" sz="1400" dirty="0"/>
                    </a:p>
                  </a:txBody>
                  <a:tcPr/>
                </a:tc>
              </a:tr>
              <a:tr h="1449271"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UV Light Detection and Switch on/off Light accordingly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7728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Indoor Temperature Monitoring to operate AC or Fan</a:t>
                      </a:r>
                      <a:endParaRPr lang="en-US" sz="14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MS Gothic"/>
                          <a:ea typeface="Times New Roman"/>
                          <a:cs typeface="MS Gothic"/>
                        </a:rPr>
                        <a:t>✔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 </a:t>
                      </a:r>
                      <a:endParaRPr lang="en-US" sz="12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241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Depending on the people count, the AC and Fan is controlled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2922</TotalTime>
  <Words>1102</Words>
  <Application>Microsoft Office PowerPoint</Application>
  <PresentationFormat>On-screen Show (4:3)</PresentationFormat>
  <Paragraphs>283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Proposal Presentation </vt:lpstr>
      <vt:lpstr>Our Team …  </vt:lpstr>
      <vt:lpstr>  Have you ever experienced, the dreadful feeling of leaving the Iron or Light ON or the Door Unlocked … ??    </vt:lpstr>
      <vt:lpstr>What is Home Automation?</vt:lpstr>
      <vt:lpstr>Knowledge Gap…</vt:lpstr>
      <vt:lpstr>PowerPoint Presentation</vt:lpstr>
      <vt:lpstr>Our Solution… </vt:lpstr>
      <vt:lpstr>Our System will the ability to…</vt:lpstr>
      <vt:lpstr>Comparison with Existing Products</vt:lpstr>
      <vt:lpstr>Comparison with Existing Products</vt:lpstr>
      <vt:lpstr>Benefits of our system </vt:lpstr>
      <vt:lpstr>The Key Pillars for our Research..</vt:lpstr>
      <vt:lpstr>The Key Pillars for our Research..</vt:lpstr>
      <vt:lpstr>The Key Pillars for our Research..</vt:lpstr>
      <vt:lpstr>Applying Key Pillars to the Functionalities. </vt:lpstr>
      <vt:lpstr>Home Automation System Consists of…. </vt:lpstr>
      <vt:lpstr>Hardware Components</vt:lpstr>
      <vt:lpstr>Hardware Components</vt:lpstr>
      <vt:lpstr>Web-based application</vt:lpstr>
      <vt:lpstr>Device Monitoring and Control </vt:lpstr>
      <vt:lpstr>Self Evaluation Plan… </vt:lpstr>
      <vt:lpstr>Automated Garage gate Controlling and Surrounding Light Control </vt:lpstr>
      <vt:lpstr>Interior Lighting and Temperature Control </vt:lpstr>
      <vt:lpstr>Managing and Controlling High Technical Appliances</vt:lpstr>
      <vt:lpstr>Remotely Controlling Doors and Windows </vt:lpstr>
      <vt:lpstr>High-level System Architecture</vt:lpstr>
      <vt:lpstr>Raspberry Pi Home Automation Block Diagram </vt:lpstr>
      <vt:lpstr>Work Break-down Structure </vt:lpstr>
      <vt:lpstr>Commercialization </vt:lpstr>
      <vt:lpstr>Questions &amp; Answers…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DELL</dc:creator>
  <cp:lastModifiedBy>Suwani Himasha</cp:lastModifiedBy>
  <cp:revision>140</cp:revision>
  <dcterms:created xsi:type="dcterms:W3CDTF">2018-04-19T23:17:55Z</dcterms:created>
  <dcterms:modified xsi:type="dcterms:W3CDTF">2018-08-07T18:19:54Z</dcterms:modified>
</cp:coreProperties>
</file>