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8"/>
  </p:notesMasterIdLst>
  <p:sldIdLst>
    <p:sldId id="257" r:id="rId3"/>
    <p:sldId id="278" r:id="rId4"/>
    <p:sldId id="259" r:id="rId5"/>
    <p:sldId id="266" r:id="rId6"/>
    <p:sldId id="261" r:id="rId7"/>
    <p:sldId id="270" r:id="rId8"/>
    <p:sldId id="267" r:id="rId9"/>
    <p:sldId id="268" r:id="rId10"/>
    <p:sldId id="269" r:id="rId11"/>
    <p:sldId id="264" r:id="rId12"/>
    <p:sldId id="271" r:id="rId13"/>
    <p:sldId id="275" r:id="rId14"/>
    <p:sldId id="276" r:id="rId15"/>
    <p:sldId id="277" r:id="rId16"/>
    <p:sldId id="2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66C8"/>
    <a:srgbClr val="157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0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A5A7C-3D2B-E148-A073-30E926620E8C}" type="datetimeFigureOut">
              <a:rPr kumimoji="1" lang="zh-CN" altLang="en-US" smtClean="0"/>
              <a:t>2023/5/21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DE70-73CA-914E-85DD-D742B0639C47}" type="slidenum">
              <a:rPr kumimoji="1" lang="zh-CN" altLang="en-US" smtClean="0"/>
              <a:t>‹#›</a:t>
            </a:fld>
            <a:endParaRPr kumimoji="1" lang="zh-CN" altLang="en-US"/>
          </a:p>
        </p:txBody>
      </p:sp>
    </p:spTree>
    <p:extLst>
      <p:ext uri="{BB962C8B-B14F-4D97-AF65-F5344CB8AC3E}">
        <p14:creationId xmlns:p14="http://schemas.microsoft.com/office/powerpoint/2010/main" val="102242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austindistel?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s/photos/objective?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Austin </a:t>
            </a:r>
            <a:r>
              <a:rPr lang="en-US" dirty="0" err="1">
                <a:hlinkClick r:id="rId3"/>
              </a:rPr>
              <a:t>Distel</a:t>
            </a:r>
            <a:r>
              <a:rPr lang="en-US" dirty="0"/>
              <a:t> on </a:t>
            </a:r>
            <a:r>
              <a:rPr lang="en-US" dirty="0" err="1">
                <a:hlinkClick r:id="rId4"/>
              </a:rPr>
              <a:t>Unsplash</a:t>
            </a:r>
            <a:endParaRPr lang="en-ID" dirty="0"/>
          </a:p>
        </p:txBody>
      </p:sp>
      <p:sp>
        <p:nvSpPr>
          <p:cNvPr id="4" name="Slide Number Placeholder 3"/>
          <p:cNvSpPr>
            <a:spLocks noGrp="1"/>
          </p:cNvSpPr>
          <p:nvPr>
            <p:ph type="sldNum" sz="quarter" idx="5"/>
          </p:nvPr>
        </p:nvSpPr>
        <p:spPr/>
        <p:txBody>
          <a:bodyPr/>
          <a:lstStyle/>
          <a:p>
            <a:fld id="{A754E36E-6716-41D4-8685-529BB2614D34}" type="slidenum">
              <a:rPr lang="en-ID" smtClean="0"/>
              <a:t>1</a:t>
            </a:fld>
            <a:endParaRPr lang="en-ID"/>
          </a:p>
        </p:txBody>
      </p:sp>
    </p:spTree>
    <p:extLst>
      <p:ext uri="{BB962C8B-B14F-4D97-AF65-F5344CB8AC3E}">
        <p14:creationId xmlns:p14="http://schemas.microsoft.com/office/powerpoint/2010/main" val="48562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https://www.freepik.com/free-photo/happy-business-woman-pointing-copyspace_7379048.htm</a:t>
            </a:r>
          </a:p>
          <a:p>
            <a:endParaRPr lang="en-US" dirty="0"/>
          </a:p>
          <a:p>
            <a:r>
              <a:rPr lang="en-US" dirty="0"/>
              <a:t>https://www.freepik.com/free-photo/happy-young-man-using-laptop-computer_8195606.htm</a:t>
            </a:r>
          </a:p>
          <a:p>
            <a:endParaRPr lang="en-US" dirty="0"/>
          </a:p>
          <a:p>
            <a:r>
              <a:rPr lang="en-US" dirty="0"/>
              <a:t>https://www.freepik.com/free-photo/smiling-confident-businesswoman-posing-with-arms-folded_5546285.htm</a:t>
            </a:r>
          </a:p>
          <a:p>
            <a:endParaRPr lang="en-US" dirty="0"/>
          </a:p>
          <a:p>
            <a:r>
              <a:rPr lang="en-US" dirty="0"/>
              <a:t>https://www.freepik.com/free-photo/portrait-handsome-businessman-with-glasses_12232405.htm</a:t>
            </a:r>
          </a:p>
          <a:p>
            <a:endParaRPr lang="en-US" dirty="0"/>
          </a:p>
          <a:p>
            <a:r>
              <a:rPr lang="en-US" dirty="0"/>
              <a:t>https://www.freepik.com/free-photo/confident-stylish-handsome-young-businessman-adjusting-necktie-looking-camera_2788501.htm#page=1&amp;query=business%20man&amp;position=45&amp;from_view=search</a:t>
            </a:r>
          </a:p>
        </p:txBody>
      </p:sp>
      <p:sp>
        <p:nvSpPr>
          <p:cNvPr id="4" name="Slide Number Placeholder 3"/>
          <p:cNvSpPr>
            <a:spLocks noGrp="1"/>
          </p:cNvSpPr>
          <p:nvPr>
            <p:ph type="sldNum" sz="quarter" idx="5"/>
          </p:nvPr>
        </p:nvSpPr>
        <p:spPr/>
        <p:txBody>
          <a:bodyPr/>
          <a:lstStyle/>
          <a:p>
            <a:fld id="{3810B2B9-07FE-486D-8FC4-01250521D8A7}" type="slidenum">
              <a:rPr lang="en-US" smtClean="0"/>
              <a:t>5</a:t>
            </a:fld>
            <a:endParaRPr lang="en-US"/>
          </a:p>
        </p:txBody>
      </p:sp>
    </p:spTree>
    <p:extLst>
      <p:ext uri="{BB962C8B-B14F-4D97-AF65-F5344CB8AC3E}">
        <p14:creationId xmlns:p14="http://schemas.microsoft.com/office/powerpoint/2010/main" val="210061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effectLst/>
                <a:latin typeface="-apple-system"/>
                <a:hlinkClick r:id=""/>
              </a:rPr>
              <a:t>Photo by Power Point asset</a:t>
            </a:r>
          </a:p>
          <a:p>
            <a:endParaRPr lang="en-US" b="0" i="0" u="none" strike="noStrike" dirty="0">
              <a:effectLst/>
              <a:latin typeface="-apple-system"/>
              <a:hlinkClick r:id=""/>
            </a:endParaRPr>
          </a:p>
        </p:txBody>
      </p:sp>
      <p:sp>
        <p:nvSpPr>
          <p:cNvPr id="4" name="Slide Number Placeholder 3"/>
          <p:cNvSpPr>
            <a:spLocks noGrp="1"/>
          </p:cNvSpPr>
          <p:nvPr>
            <p:ph type="sldNum" sz="quarter" idx="5"/>
          </p:nvPr>
        </p:nvSpPr>
        <p:spPr/>
        <p:txBody>
          <a:bodyPr/>
          <a:lstStyle/>
          <a:p>
            <a:fld id="{19B1D79F-E62C-484B-9221-666A810BDAA9}" type="slidenum">
              <a:rPr lang="en-US" smtClean="0"/>
              <a:t>14</a:t>
            </a:fld>
            <a:endParaRPr lang="en-US"/>
          </a:p>
        </p:txBody>
      </p:sp>
    </p:spTree>
    <p:extLst>
      <p:ext uri="{BB962C8B-B14F-4D97-AF65-F5344CB8AC3E}">
        <p14:creationId xmlns:p14="http://schemas.microsoft.com/office/powerpoint/2010/main" val="178626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60F93-2E57-C2B5-90B2-F33CA24A543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BBFA2B9-4C77-B7EF-3DE0-27F5BE7F1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F3F122F-CBB7-2BAD-6549-5E0E9CC490CC}"/>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5" name="页脚占位符 4">
            <a:extLst>
              <a:ext uri="{FF2B5EF4-FFF2-40B4-BE49-F238E27FC236}">
                <a16:creationId xmlns:a16="http://schemas.microsoft.com/office/drawing/2014/main" id="{41E8B070-F73C-AB1C-2837-5F92DDDCF5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6E51FC-97FC-B790-CDBA-AE5D4171ADA2}"/>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160971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FF1F2-A30B-FF9C-08BE-2014527A491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BB7C8AC-64EB-6003-22DD-10DC77795F6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A6131A-F15A-9AC4-1FD7-52FCB8342B5B}"/>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5" name="页脚占位符 4">
            <a:extLst>
              <a:ext uri="{FF2B5EF4-FFF2-40B4-BE49-F238E27FC236}">
                <a16:creationId xmlns:a16="http://schemas.microsoft.com/office/drawing/2014/main" id="{35374607-AD6E-46F3-4511-11213C1EAE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AAEF2D6-3D2D-64E6-40EF-576F8B8B834B}"/>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106649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3C8525D-A7C8-2536-230B-1C2A870BB38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4172014-E360-97D2-8542-9EDC6C4B2B1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87C8B4E-423C-07C9-C8FD-2525DD88A9B7}"/>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5" name="页脚占位符 4">
            <a:extLst>
              <a:ext uri="{FF2B5EF4-FFF2-40B4-BE49-F238E27FC236}">
                <a16:creationId xmlns:a16="http://schemas.microsoft.com/office/drawing/2014/main" id="{61D259C9-12A5-D463-3AC1-07CB16B418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57BE29-E9FC-FF56-246C-B9606D2AE43B}"/>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87143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2DCA-0379-43B6-A864-F6C5C4F9D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3E1EE2-F861-47CA-BA28-35C22E492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9A655-64D0-47F9-8317-D52DE29AEDBF}"/>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5" name="Footer Placeholder 4">
            <a:extLst>
              <a:ext uri="{FF2B5EF4-FFF2-40B4-BE49-F238E27FC236}">
                <a16:creationId xmlns:a16="http://schemas.microsoft.com/office/drawing/2014/main" id="{5CDE9ACC-9EF4-43BD-BBE2-00553CD05A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146B33F-F00C-441E-AE12-D029DAEF44B0}"/>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421870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9573-93A2-4C0A-83A5-DB9016E05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14816-5E9E-4EBD-B44F-1895D9DAD9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967AF-93E1-4CBE-9D44-5135B0756F9D}"/>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5" name="Footer Placeholder 4">
            <a:extLst>
              <a:ext uri="{FF2B5EF4-FFF2-40B4-BE49-F238E27FC236}">
                <a16:creationId xmlns:a16="http://schemas.microsoft.com/office/drawing/2014/main" id="{810B5625-5009-45E9-B0E3-4D6AE47C825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E5219F-F068-4A32-A5A2-3329E645504F}"/>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35742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D872-2CA8-4BFB-800D-A66470778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01744C-563D-46C9-8E0F-9425B187A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268AD3-259B-4B31-B046-E9B77845CFFA}"/>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5" name="Footer Placeholder 4">
            <a:extLst>
              <a:ext uri="{FF2B5EF4-FFF2-40B4-BE49-F238E27FC236}">
                <a16:creationId xmlns:a16="http://schemas.microsoft.com/office/drawing/2014/main" id="{9E074B9C-DC11-4888-9C87-64EB9E71726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183F2A-A85E-41D4-85C5-C7905A41FB00}"/>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3973019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9220-EDD3-4EC8-AC79-E4CAC9747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A6ADC-926B-4D07-80F2-9B35EB3D7D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F80ED-471A-4397-90EF-DB403AF2F4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3492D-779F-41D5-93D2-A98D5A6CA5BE}"/>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6" name="Footer Placeholder 5">
            <a:extLst>
              <a:ext uri="{FF2B5EF4-FFF2-40B4-BE49-F238E27FC236}">
                <a16:creationId xmlns:a16="http://schemas.microsoft.com/office/drawing/2014/main" id="{3ABFDC71-0D1C-458B-8A23-41955A47D87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2746CE-ADE1-432F-97AB-675E8E491B40}"/>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49745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397-012D-4804-8EEA-FDA952A3B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52FA10-E0BD-44D0-9FCE-FA2CF9305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8EE7FD-F1C1-4212-AA97-CE971676CE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2DB20A-10C2-4CB0-A997-9D5235EB4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316EEF-DAD7-4263-9D4C-391B7C48B1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11CADF-FD3D-4947-9239-24837CB8412D}"/>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8" name="Footer Placeholder 7">
            <a:extLst>
              <a:ext uri="{FF2B5EF4-FFF2-40B4-BE49-F238E27FC236}">
                <a16:creationId xmlns:a16="http://schemas.microsoft.com/office/drawing/2014/main" id="{330964FA-91E4-4CE5-B46A-FA994D4855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8254352-F8F6-4CA1-A0BA-52837CE3FC9B}"/>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843112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81E1-6AB2-402E-819F-62EC700DE6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239605-0165-4CB8-831F-86B8055BE22D}"/>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4" name="Footer Placeholder 3">
            <a:extLst>
              <a:ext uri="{FF2B5EF4-FFF2-40B4-BE49-F238E27FC236}">
                <a16:creationId xmlns:a16="http://schemas.microsoft.com/office/drawing/2014/main" id="{3278BCEA-1D2F-4945-A31A-CAC5F2F8A0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CBDDB7-5DF6-471D-AEF8-EC76DF8CFE01}"/>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99043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8644C-3E84-4A06-8416-955175CF43D9}"/>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3" name="Footer Placeholder 2">
            <a:extLst>
              <a:ext uri="{FF2B5EF4-FFF2-40B4-BE49-F238E27FC236}">
                <a16:creationId xmlns:a16="http://schemas.microsoft.com/office/drawing/2014/main" id="{5EF83580-5CE1-4014-B32D-F6FFCC906C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AAF76CE-CFCB-46C1-AB01-B403560524BB}"/>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1393241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47F2-F8D2-46CB-AAD8-E11665A97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6DF084-0222-479B-A901-D722BAA0B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AA15A-DB42-4399-823E-423910C10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1A3D8F-1D45-46C4-B422-05E334103FFF}"/>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6" name="Footer Placeholder 5">
            <a:extLst>
              <a:ext uri="{FF2B5EF4-FFF2-40B4-BE49-F238E27FC236}">
                <a16:creationId xmlns:a16="http://schemas.microsoft.com/office/drawing/2014/main" id="{31715FA0-7E43-419E-BB80-AFD70A9363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536D5B3-B724-427D-9CF4-0337243DC47A}"/>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378979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BE4D7-32F5-1566-72AE-31DEE019C8F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7198D90-4E4C-0470-7219-FB676E7D213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8B76D8D-3B75-2877-7FC1-7632A9ED9AF6}"/>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5" name="页脚占位符 4">
            <a:extLst>
              <a:ext uri="{FF2B5EF4-FFF2-40B4-BE49-F238E27FC236}">
                <a16:creationId xmlns:a16="http://schemas.microsoft.com/office/drawing/2014/main" id="{1B1E79D1-55A4-5D71-8898-8D69CA75550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53D3C0-B0C9-8BCE-D973-DA1A0B6B84E7}"/>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1250288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ABBE-B1B6-4309-9769-4161E65D1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99590-498E-4ADD-B687-AA080FA8C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4C4A7A-4EEF-4974-B4FB-8082D800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B3279D-9750-4891-B30F-48DF4F322FCA}"/>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6" name="Footer Placeholder 5">
            <a:extLst>
              <a:ext uri="{FF2B5EF4-FFF2-40B4-BE49-F238E27FC236}">
                <a16:creationId xmlns:a16="http://schemas.microsoft.com/office/drawing/2014/main" id="{0AE2A7CC-CB6D-4DDD-9096-F807E45EC2C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AAD6E30-AB29-426B-9705-C98B99505D74}"/>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2559389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4247-533A-4CDC-BCB2-FBBBB23EF4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83BCA-E29B-43B1-A3EF-F5B30AFDBB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89E6A-0EA1-4474-8671-B642B4BF16E9}"/>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5" name="Footer Placeholder 4">
            <a:extLst>
              <a:ext uri="{FF2B5EF4-FFF2-40B4-BE49-F238E27FC236}">
                <a16:creationId xmlns:a16="http://schemas.microsoft.com/office/drawing/2014/main" id="{760B6340-B24A-40BD-A17A-C2C2AD1F98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751813-C391-4404-A249-6BDB5210415C}"/>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4090113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C6831-F810-4517-988E-305083F48E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F5F41C-65A4-4480-B856-504428118C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FB8E9-B64B-401A-8BC4-7D26EBDE0815}"/>
              </a:ext>
            </a:extLst>
          </p:cNvPr>
          <p:cNvSpPr>
            <a:spLocks noGrp="1"/>
          </p:cNvSpPr>
          <p:nvPr>
            <p:ph type="dt" sz="half" idx="10"/>
          </p:nvPr>
        </p:nvSpPr>
        <p:spPr>
          <a:xfrm>
            <a:off x="838200" y="6356350"/>
            <a:ext cx="2743200" cy="365125"/>
          </a:xfrm>
          <a:prstGeom prst="rect">
            <a:avLst/>
          </a:prstGeom>
        </p:spPr>
        <p:txBody>
          <a:bodyPr/>
          <a:lstStyle/>
          <a:p>
            <a:fld id="{B0AAB9BE-E82E-4381-A46E-97E3FD27CE4D}" type="datetimeFigureOut">
              <a:rPr lang="en-US" smtClean="0"/>
              <a:t>5/21/23</a:t>
            </a:fld>
            <a:endParaRPr lang="en-US"/>
          </a:p>
        </p:txBody>
      </p:sp>
      <p:sp>
        <p:nvSpPr>
          <p:cNvPr id="5" name="Footer Placeholder 4">
            <a:extLst>
              <a:ext uri="{FF2B5EF4-FFF2-40B4-BE49-F238E27FC236}">
                <a16:creationId xmlns:a16="http://schemas.microsoft.com/office/drawing/2014/main" id="{6DF8A006-221A-4DA1-9387-63C0FB2B53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CAFE6AF-3D7B-4579-9D5D-EF87F65A826A}"/>
              </a:ext>
            </a:extLst>
          </p:cNvPr>
          <p:cNvSpPr>
            <a:spLocks noGrp="1"/>
          </p:cNvSpPr>
          <p:nvPr>
            <p:ph type="sldNum" sz="quarter" idx="12"/>
          </p:nvPr>
        </p:nvSpPr>
        <p:spPr/>
        <p:txBody>
          <a:bodyPr/>
          <a:lstStyle/>
          <a:p>
            <a:fld id="{361B912B-A057-4577-A722-02FC9AD7D3C5}" type="slidenum">
              <a:rPr lang="en-US" smtClean="0"/>
              <a:t>‹#›</a:t>
            </a:fld>
            <a:endParaRPr lang="en-US"/>
          </a:p>
        </p:txBody>
      </p:sp>
    </p:spTree>
    <p:extLst>
      <p:ext uri="{BB962C8B-B14F-4D97-AF65-F5344CB8AC3E}">
        <p14:creationId xmlns:p14="http://schemas.microsoft.com/office/powerpoint/2010/main" val="303861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C212F-EFDF-531B-BBA7-9909F9003F4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C7ECDF4-B3C9-02DE-F42A-35FF68A5A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57E88BB-53C1-E8C8-526E-C94B152E3025}"/>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5" name="页脚占位符 4">
            <a:extLst>
              <a:ext uri="{FF2B5EF4-FFF2-40B4-BE49-F238E27FC236}">
                <a16:creationId xmlns:a16="http://schemas.microsoft.com/office/drawing/2014/main" id="{3A7BA6CB-4DF2-DEE8-C3E1-BE5C3B8D04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153A427-7C76-0E27-CC54-4E634B99D698}"/>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341229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C8A66-E9C3-B62E-BA1C-C72A835C7FF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7167990-4BF7-4173-04B8-2B635C8CF97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F2F53E6-F308-50D1-9902-BCE52B0B00D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3B7C841-8EC1-80C6-A961-4CEAC20C62A9}"/>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6" name="页脚占位符 5">
            <a:extLst>
              <a:ext uri="{FF2B5EF4-FFF2-40B4-BE49-F238E27FC236}">
                <a16:creationId xmlns:a16="http://schemas.microsoft.com/office/drawing/2014/main" id="{B4DCEE1B-060F-F5B0-7B6E-F03633961BF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033EDDC-83B3-BDEB-B50F-DF3139B4104D}"/>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633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0DF66-9A33-0C5B-2FD3-ADCBA762399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DD97A50-7048-50DA-E5EF-61C7C3B6C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58973D1-9AF0-E21B-49F4-E11950A2E42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27FAFF2-AFE2-6CF6-C69E-7E18D81BD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3D85F5F-AC1C-EC7E-026E-B86FDF16384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4957876-1D1F-D3C2-82C3-4613CA799D2C}"/>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8" name="页脚占位符 7">
            <a:extLst>
              <a:ext uri="{FF2B5EF4-FFF2-40B4-BE49-F238E27FC236}">
                <a16:creationId xmlns:a16="http://schemas.microsoft.com/office/drawing/2014/main" id="{C2F89DEC-1646-7828-A9F2-5913BE9E893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DA60995-0B33-FC21-56B1-57CD3A78EF34}"/>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187208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A4319-A4F0-334B-59F0-83BE3BA8ABD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1381894-3C2F-E99D-F79A-A779806B33E8}"/>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4" name="页脚占位符 3">
            <a:extLst>
              <a:ext uri="{FF2B5EF4-FFF2-40B4-BE49-F238E27FC236}">
                <a16:creationId xmlns:a16="http://schemas.microsoft.com/office/drawing/2014/main" id="{867B38ED-4704-C8D0-833B-9809741B5AF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294B5EA-3ECB-FCBF-196F-52436FB36299}"/>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23385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9BC25E-9A27-94A3-EBB9-78765193B629}"/>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3" name="页脚占位符 2">
            <a:extLst>
              <a:ext uri="{FF2B5EF4-FFF2-40B4-BE49-F238E27FC236}">
                <a16:creationId xmlns:a16="http://schemas.microsoft.com/office/drawing/2014/main" id="{BE8340E4-8D65-5F7E-0B0A-F7AA9EC7F75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30BCD30-1FF1-6F7D-E063-1E333D92E624}"/>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314975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9304C-AC5A-452B-F802-2B94FE3DCB3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C8A2820-3333-FB40-9DDB-725E166B2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EC1A724-566B-B5EC-C8F0-38EE3E5CC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AF82D25-1768-6A72-6167-3BC08976E253}"/>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6" name="页脚占位符 5">
            <a:extLst>
              <a:ext uri="{FF2B5EF4-FFF2-40B4-BE49-F238E27FC236}">
                <a16:creationId xmlns:a16="http://schemas.microsoft.com/office/drawing/2014/main" id="{C2C0CDB6-B3CD-724E-5D51-A4D49C02F8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80C7430-35F1-9276-E1B1-4F86EB2311A5}"/>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362219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63897-F640-DE61-1542-6207A7DDD96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00F5C2F-3934-E74D-331A-A35EFBF78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DB89072-5270-8965-922C-A6DAD13C9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896038C-BFD9-33C0-C1B0-19FD2CB483D6}"/>
              </a:ext>
            </a:extLst>
          </p:cNvPr>
          <p:cNvSpPr>
            <a:spLocks noGrp="1"/>
          </p:cNvSpPr>
          <p:nvPr>
            <p:ph type="dt" sz="half" idx="10"/>
          </p:nvPr>
        </p:nvSpPr>
        <p:spPr/>
        <p:txBody>
          <a:bodyPr/>
          <a:lstStyle/>
          <a:p>
            <a:fld id="{EC9F4255-43AA-8D4E-81DD-C19267D92129}" type="datetimeFigureOut">
              <a:rPr kumimoji="1" lang="zh-CN" altLang="en-US" smtClean="0"/>
              <a:t>2023/5/21</a:t>
            </a:fld>
            <a:endParaRPr kumimoji="1" lang="zh-CN" altLang="en-US"/>
          </a:p>
        </p:txBody>
      </p:sp>
      <p:sp>
        <p:nvSpPr>
          <p:cNvPr id="6" name="页脚占位符 5">
            <a:extLst>
              <a:ext uri="{FF2B5EF4-FFF2-40B4-BE49-F238E27FC236}">
                <a16:creationId xmlns:a16="http://schemas.microsoft.com/office/drawing/2014/main" id="{F793DEA9-101C-0CDB-322E-E231C50AF3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966E97F-4A4E-3617-8219-8FD9EF848DCB}"/>
              </a:ext>
            </a:extLst>
          </p:cNvPr>
          <p:cNvSpPr>
            <a:spLocks noGrp="1"/>
          </p:cNvSpPr>
          <p:nvPr>
            <p:ph type="sldNum" sz="quarter" idx="12"/>
          </p:nvPr>
        </p:nvSpPr>
        <p:spPr/>
        <p:txBody>
          <a:body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90180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38AFA4-89A7-348A-802F-A461140EE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0E35EBB-3EC6-A4A6-620C-FA3AB4E7FB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4A0DA6-1304-1BB8-4E46-92CF69CB7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F4255-43AA-8D4E-81DD-C19267D92129}" type="datetimeFigureOut">
              <a:rPr kumimoji="1" lang="zh-CN" altLang="en-US" smtClean="0"/>
              <a:t>2023/5/21</a:t>
            </a:fld>
            <a:endParaRPr kumimoji="1" lang="zh-CN" altLang="en-US"/>
          </a:p>
        </p:txBody>
      </p:sp>
      <p:sp>
        <p:nvSpPr>
          <p:cNvPr id="5" name="页脚占位符 4">
            <a:extLst>
              <a:ext uri="{FF2B5EF4-FFF2-40B4-BE49-F238E27FC236}">
                <a16:creationId xmlns:a16="http://schemas.microsoft.com/office/drawing/2014/main" id="{A63B6A3B-BCEC-4C20-2C55-DD7FC4D22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4FA029F-BEB4-2419-A5BA-DAB82760D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344FC-7F50-1E42-89E6-982988BA0BB6}" type="slidenum">
              <a:rPr kumimoji="1" lang="zh-CN" altLang="en-US" smtClean="0"/>
              <a:t>‹#›</a:t>
            </a:fld>
            <a:endParaRPr kumimoji="1" lang="zh-CN" altLang="en-US"/>
          </a:p>
        </p:txBody>
      </p:sp>
    </p:spTree>
    <p:extLst>
      <p:ext uri="{BB962C8B-B14F-4D97-AF65-F5344CB8AC3E}">
        <p14:creationId xmlns:p14="http://schemas.microsoft.com/office/powerpoint/2010/main" val="11388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B1F55-A466-42C7-9ABD-ECD986F88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7BF859-57E7-4684-A05C-B4D7C3520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653E5F7-76A1-4CEA-B622-A8FC2344E88C}"/>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361B912B-A057-4577-A722-02FC9AD7D3C5}" type="slidenum">
              <a:rPr lang="en-US" smtClean="0"/>
              <a:pPr/>
              <a:t>‹#›</a:t>
            </a:fld>
            <a:endParaRPr lang="en-US"/>
          </a:p>
        </p:txBody>
      </p:sp>
    </p:spTree>
    <p:extLst>
      <p:ext uri="{BB962C8B-B14F-4D97-AF65-F5344CB8AC3E}">
        <p14:creationId xmlns:p14="http://schemas.microsoft.com/office/powerpoint/2010/main" val="1274776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ollege of William and Mary">
            <a:extLst>
              <a:ext uri="{FF2B5EF4-FFF2-40B4-BE49-F238E27FC236}">
                <a16:creationId xmlns:a16="http://schemas.microsoft.com/office/drawing/2014/main" id="{675AD767-3905-D4F7-83E6-6C4EC166B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12250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D686B6A0-0743-4C55-A575-220B76206525}"/>
              </a:ext>
            </a:extLst>
          </p:cNvPr>
          <p:cNvSpPr/>
          <p:nvPr/>
        </p:nvSpPr>
        <p:spPr>
          <a:xfrm>
            <a:off x="-89450" y="0"/>
            <a:ext cx="12386733" cy="6172200"/>
          </a:xfrm>
          <a:custGeom>
            <a:avLst/>
            <a:gdLst>
              <a:gd name="connsiteX0" fmla="*/ 0 w 12344400"/>
              <a:gd name="connsiteY0" fmla="*/ 0 h 6172200"/>
              <a:gd name="connsiteX1" fmla="*/ 12344400 w 12344400"/>
              <a:gd name="connsiteY1" fmla="*/ 0 h 6172200"/>
              <a:gd name="connsiteX2" fmla="*/ 6172200 w 12344400"/>
              <a:gd name="connsiteY2" fmla="*/ 6172200 h 6172200"/>
              <a:gd name="connsiteX3" fmla="*/ 0 w 12344400"/>
              <a:gd name="connsiteY3" fmla="*/ 0 h 6172200"/>
            </a:gdLst>
            <a:ahLst/>
            <a:cxnLst>
              <a:cxn ang="0">
                <a:pos x="connsiteX0" y="connsiteY0"/>
              </a:cxn>
              <a:cxn ang="0">
                <a:pos x="connsiteX1" y="connsiteY1"/>
              </a:cxn>
              <a:cxn ang="0">
                <a:pos x="connsiteX2" y="connsiteY2"/>
              </a:cxn>
              <a:cxn ang="0">
                <a:pos x="connsiteX3" y="connsiteY3"/>
              </a:cxn>
            </a:cxnLst>
            <a:rect l="l" t="t" r="r" b="b"/>
            <a:pathLst>
              <a:path w="12344400" h="6172200">
                <a:moveTo>
                  <a:pt x="0" y="0"/>
                </a:moveTo>
                <a:lnTo>
                  <a:pt x="12344400" y="0"/>
                </a:lnTo>
                <a:cubicBezTo>
                  <a:pt x="12344400" y="3408812"/>
                  <a:pt x="9581012" y="6172200"/>
                  <a:pt x="6172200" y="6172200"/>
                </a:cubicBezTo>
                <a:cubicBezTo>
                  <a:pt x="2763388" y="6172200"/>
                  <a:pt x="0" y="3408812"/>
                  <a:pt x="0" y="0"/>
                </a:cubicBezTo>
                <a:close/>
              </a:path>
            </a:pathLst>
          </a:custGeom>
          <a:solidFill>
            <a:srgbClr val="0866C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solidFill>
                <a:srgbClr val="FF8786"/>
              </a:solidFill>
              <a:highlight>
                <a:srgbClr val="FFFF00"/>
              </a:highlight>
            </a:endParaRPr>
          </a:p>
        </p:txBody>
      </p:sp>
      <p:sp>
        <p:nvSpPr>
          <p:cNvPr id="9" name="TextBox 8">
            <a:extLst>
              <a:ext uri="{FF2B5EF4-FFF2-40B4-BE49-F238E27FC236}">
                <a16:creationId xmlns:a16="http://schemas.microsoft.com/office/drawing/2014/main" id="{A7994932-AA13-40C2-B94B-EC62DD6E5358}"/>
              </a:ext>
            </a:extLst>
          </p:cNvPr>
          <p:cNvSpPr txBox="1"/>
          <p:nvPr/>
        </p:nvSpPr>
        <p:spPr>
          <a:xfrm>
            <a:off x="510944" y="1582342"/>
            <a:ext cx="11436096" cy="1661993"/>
          </a:xfrm>
          <a:prstGeom prst="rect">
            <a:avLst/>
          </a:prstGeom>
          <a:noFill/>
        </p:spPr>
        <p:txBody>
          <a:bodyPr wrap="square" lIns="0" tIns="0" rIns="0" bIns="0" rtlCol="0" anchor="ctr">
            <a:spAutoFit/>
          </a:bodyPr>
          <a:lstStyle/>
          <a:p>
            <a:pPr algn="ctr"/>
            <a:r>
              <a:rPr lang="en-ID" sz="5400"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Campus Security Act:</a:t>
            </a:r>
          </a:p>
          <a:p>
            <a:pPr algn="ctr"/>
            <a:r>
              <a:rPr lang="en-ID" sz="5400"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Don’t drive away smart students</a:t>
            </a:r>
          </a:p>
        </p:txBody>
      </p:sp>
      <p:sp>
        <p:nvSpPr>
          <p:cNvPr id="5" name="文本框 4">
            <a:extLst>
              <a:ext uri="{FF2B5EF4-FFF2-40B4-BE49-F238E27FC236}">
                <a16:creationId xmlns:a16="http://schemas.microsoft.com/office/drawing/2014/main" id="{5C9B230D-1584-277B-67F8-B3984D410534}"/>
              </a:ext>
            </a:extLst>
          </p:cNvPr>
          <p:cNvSpPr txBox="1"/>
          <p:nvPr/>
        </p:nvSpPr>
        <p:spPr>
          <a:xfrm>
            <a:off x="2458191" y="4099631"/>
            <a:ext cx="7291450" cy="954107"/>
          </a:xfrm>
          <a:prstGeom prst="rect">
            <a:avLst/>
          </a:prstGeom>
          <a:noFill/>
        </p:spPr>
        <p:txBody>
          <a:bodyPr wrap="square" rtlCol="0">
            <a:spAutoFit/>
          </a:bodyPr>
          <a:lstStyle/>
          <a:p>
            <a:pPr algn="ctr"/>
            <a:r>
              <a:rPr kumimoji="1" lang="en-US" altLang="zh-CN" sz="2800" b="1" dirty="0">
                <a:solidFill>
                  <a:schemeClr val="bg1"/>
                </a:solidFill>
              </a:rPr>
              <a:t>American Foreign Policy</a:t>
            </a:r>
          </a:p>
          <a:p>
            <a:pPr algn="ctr"/>
            <a:r>
              <a:rPr kumimoji="1" lang="en-US" altLang="zh-CN" sz="2800" b="1" dirty="0">
                <a:solidFill>
                  <a:schemeClr val="bg1"/>
                </a:solidFill>
              </a:rPr>
              <a:t>Presented by: Shen </a:t>
            </a:r>
            <a:r>
              <a:rPr kumimoji="1" lang="en-US" altLang="zh-CN" sz="2800" b="1" dirty="0" err="1">
                <a:solidFill>
                  <a:schemeClr val="bg1"/>
                </a:solidFill>
              </a:rPr>
              <a:t>Wenying</a:t>
            </a:r>
            <a:endParaRPr kumimoji="1" lang="zh-CN" altLang="en-US" sz="2800" b="1" dirty="0">
              <a:solidFill>
                <a:schemeClr val="bg1"/>
              </a:solidFill>
            </a:endParaRPr>
          </a:p>
        </p:txBody>
      </p:sp>
      <p:graphicFrame>
        <p:nvGraphicFramePr>
          <p:cNvPr id="4" name="Object 3" hidden="1">
            <a:extLst>
              <a:ext uri="{FF2B5EF4-FFF2-40B4-BE49-F238E27FC236}">
                <a16:creationId xmlns:a16="http://schemas.microsoft.com/office/drawing/2014/main" id="{5CA500FC-A4B6-4082-B737-9ADBA9DBA9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5CA500FC-A4B6-4082-B737-9ADBA9DBA99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43968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C11EE-C764-4E69-92A0-6097DB532056}"/>
              </a:ext>
            </a:extLst>
          </p:cNvPr>
          <p:cNvSpPr txBox="1"/>
          <p:nvPr/>
        </p:nvSpPr>
        <p:spPr>
          <a:xfrm>
            <a:off x="1905002" y="386636"/>
            <a:ext cx="8381996" cy="430887"/>
          </a:xfrm>
          <a:prstGeom prst="rect">
            <a:avLst/>
          </a:prstGeom>
          <a:noFill/>
        </p:spPr>
        <p:txBody>
          <a:bodyPr wrap="square" lIns="0" tIns="0" rIns="0" bIns="0" rtlCol="0" anchor="ctr">
            <a:spAutoFit/>
          </a:bodyPr>
          <a:lstStyle/>
          <a:p>
            <a:pPr algn="ctr"/>
            <a:r>
              <a:rPr lang="en-US" sz="2800" b="1" dirty="0">
                <a:latin typeface="+mj-lt"/>
                <a:cs typeface="Segoe UI Semibold" panose="020B0702040204020203" pitchFamily="34" charset="0"/>
              </a:rPr>
              <a:t>The scope of STEM VS China Scholarship Council</a:t>
            </a:r>
            <a:endParaRPr lang="en-US" sz="2800" dirty="0">
              <a:latin typeface="+mj-lt"/>
              <a:cs typeface="Segoe UI Semibold" panose="020B0702040204020203" pitchFamily="34" charset="0"/>
            </a:endParaRPr>
          </a:p>
        </p:txBody>
      </p:sp>
      <p:sp>
        <p:nvSpPr>
          <p:cNvPr id="31" name="TextBox 30">
            <a:extLst>
              <a:ext uri="{FF2B5EF4-FFF2-40B4-BE49-F238E27FC236}">
                <a16:creationId xmlns:a16="http://schemas.microsoft.com/office/drawing/2014/main" id="{C2F00EDD-C211-452A-8B9A-DC9F8283ABC2}"/>
              </a:ext>
            </a:extLst>
          </p:cNvPr>
          <p:cNvSpPr txBox="1"/>
          <p:nvPr/>
        </p:nvSpPr>
        <p:spPr>
          <a:xfrm>
            <a:off x="1150810" y="3963665"/>
            <a:ext cx="7053940" cy="307777"/>
          </a:xfrm>
          <a:prstGeom prst="rect">
            <a:avLst/>
          </a:prstGeom>
          <a:noFill/>
        </p:spPr>
        <p:txBody>
          <a:bodyPr wrap="square" lIns="0" tIns="0" rIns="0" bIns="0" rtlCol="0">
            <a:spAutoFit/>
          </a:bodyPr>
          <a:lstStyle/>
          <a:p>
            <a:pPr algn="ctr"/>
            <a:r>
              <a:rPr lang="en-US" sz="2000" dirty="0">
                <a:solidFill>
                  <a:srgbClr val="FF0000"/>
                </a:solidFill>
              </a:rPr>
              <a:t>Admit trustworthy students case by case</a:t>
            </a:r>
          </a:p>
        </p:txBody>
      </p:sp>
      <p:sp>
        <p:nvSpPr>
          <p:cNvPr id="40" name="Slide Number Placeholder 39">
            <a:extLst>
              <a:ext uri="{FF2B5EF4-FFF2-40B4-BE49-F238E27FC236}">
                <a16:creationId xmlns:a16="http://schemas.microsoft.com/office/drawing/2014/main" id="{3EF2C8E6-22D3-4437-A7AD-7E4788B88153}"/>
              </a:ext>
            </a:extLst>
          </p:cNvPr>
          <p:cNvSpPr>
            <a:spLocks noGrp="1"/>
          </p:cNvSpPr>
          <p:nvPr>
            <p:ph type="sldNum" sz="quarter" idx="12"/>
          </p:nvPr>
        </p:nvSpPr>
        <p:spPr/>
        <p:txBody>
          <a:bodyPr/>
          <a:lstStyle/>
          <a:p>
            <a:fld id="{361B912B-A057-4577-A722-02FC9AD7D3C5}" type="slidenum">
              <a:rPr lang="en-US" smtClean="0">
                <a:solidFill>
                  <a:schemeClr val="tx1"/>
                </a:solidFill>
              </a:rPr>
              <a:t>10</a:t>
            </a:fld>
            <a:endParaRPr lang="en-US">
              <a:solidFill>
                <a:schemeClr val="tx1"/>
              </a:solidFill>
            </a:endParaRPr>
          </a:p>
        </p:txBody>
      </p:sp>
      <p:grpSp>
        <p:nvGrpSpPr>
          <p:cNvPr id="7" name="Group 6">
            <a:extLst>
              <a:ext uri="{FF2B5EF4-FFF2-40B4-BE49-F238E27FC236}">
                <a16:creationId xmlns:a16="http://schemas.microsoft.com/office/drawing/2014/main" id="{54154045-0EB4-46B3-9D7F-0B85E325BE3B}"/>
              </a:ext>
            </a:extLst>
          </p:cNvPr>
          <p:cNvGrpSpPr/>
          <p:nvPr/>
        </p:nvGrpSpPr>
        <p:grpSpPr>
          <a:xfrm>
            <a:off x="6743698" y="1705248"/>
            <a:ext cx="3543300" cy="4299188"/>
            <a:chOff x="4324350" y="1901715"/>
            <a:chExt cx="3543301" cy="4299188"/>
          </a:xfrm>
        </p:grpSpPr>
        <p:sp>
          <p:nvSpPr>
            <p:cNvPr id="6" name="Isosceles Triangle 5">
              <a:extLst>
                <a:ext uri="{FF2B5EF4-FFF2-40B4-BE49-F238E27FC236}">
                  <a16:creationId xmlns:a16="http://schemas.microsoft.com/office/drawing/2014/main" id="{6D99A6DF-D017-41E2-9CAF-D14620E324E3}"/>
                </a:ext>
              </a:extLst>
            </p:cNvPr>
            <p:cNvSpPr/>
            <p:nvPr/>
          </p:nvSpPr>
          <p:spPr>
            <a:xfrm>
              <a:off x="4324350" y="3146334"/>
              <a:ext cx="3543300" cy="3054569"/>
            </a:xfrm>
            <a:prstGeom prst="triangl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E1E3AA3B-11B1-42A5-9834-03AE507F10CA}"/>
                </a:ext>
              </a:extLst>
            </p:cNvPr>
            <p:cNvSpPr/>
            <p:nvPr/>
          </p:nvSpPr>
          <p:spPr>
            <a:xfrm rot="10800000">
              <a:off x="4324351" y="1901715"/>
              <a:ext cx="3543300" cy="3054569"/>
            </a:xfrm>
            <a:prstGeom prs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AA02AAF6-D6B0-42C8-937F-E9F0ABD302AF}"/>
              </a:ext>
            </a:extLst>
          </p:cNvPr>
          <p:cNvSpPr txBox="1"/>
          <p:nvPr/>
        </p:nvSpPr>
        <p:spPr>
          <a:xfrm>
            <a:off x="7285680" y="1131108"/>
            <a:ext cx="2743198" cy="1107996"/>
          </a:xfrm>
          <a:prstGeom prst="rect">
            <a:avLst/>
          </a:prstGeom>
          <a:noFill/>
        </p:spPr>
        <p:txBody>
          <a:bodyPr wrap="square" lIns="0" tIns="0" rIns="0" bIns="0" rtlCol="0">
            <a:spAutoFit/>
          </a:bodyPr>
          <a:lstStyle/>
          <a:p>
            <a:pPr algn="ctr"/>
            <a:r>
              <a:rPr lang="en-US" sz="2400" dirty="0"/>
              <a:t>Traditional STEM,</a:t>
            </a:r>
          </a:p>
          <a:p>
            <a:pPr algn="ctr"/>
            <a:r>
              <a:rPr lang="en-US" sz="2400" dirty="0"/>
              <a:t>Data analysis in Business School, etc.</a:t>
            </a:r>
          </a:p>
        </p:txBody>
      </p:sp>
      <p:sp>
        <p:nvSpPr>
          <p:cNvPr id="37" name="TextBox 36">
            <a:extLst>
              <a:ext uri="{FF2B5EF4-FFF2-40B4-BE49-F238E27FC236}">
                <a16:creationId xmlns:a16="http://schemas.microsoft.com/office/drawing/2014/main" id="{5082B518-8CF6-4B7A-813D-43DF19EF9958}"/>
              </a:ext>
            </a:extLst>
          </p:cNvPr>
          <p:cNvSpPr txBox="1"/>
          <p:nvPr/>
        </p:nvSpPr>
        <p:spPr>
          <a:xfrm>
            <a:off x="7143750" y="5395102"/>
            <a:ext cx="2743198" cy="1107996"/>
          </a:xfrm>
          <a:prstGeom prst="rect">
            <a:avLst/>
          </a:prstGeom>
          <a:noFill/>
        </p:spPr>
        <p:txBody>
          <a:bodyPr wrap="square" lIns="0" tIns="0" rIns="0" bIns="0" rtlCol="0">
            <a:spAutoFit/>
          </a:bodyPr>
          <a:lstStyle/>
          <a:p>
            <a:pPr algn="ctr"/>
            <a:r>
              <a:rPr lang="en-US" sz="2400" dirty="0"/>
              <a:t>China Scholarship Council, PLA, and Chinese defense firms</a:t>
            </a:r>
          </a:p>
        </p:txBody>
      </p:sp>
      <p:cxnSp>
        <p:nvCxnSpPr>
          <p:cNvPr id="9" name="Straight Connector 8">
            <a:extLst>
              <a:ext uri="{FF2B5EF4-FFF2-40B4-BE49-F238E27FC236}">
                <a16:creationId xmlns:a16="http://schemas.microsoft.com/office/drawing/2014/main" id="{286D4F91-1EAD-4FB9-94C6-E196979B02FA}"/>
              </a:ext>
            </a:extLst>
          </p:cNvPr>
          <p:cNvCxnSpPr>
            <a:cxnSpLocks/>
          </p:cNvCxnSpPr>
          <p:nvPr/>
        </p:nvCxnSpPr>
        <p:spPr>
          <a:xfrm>
            <a:off x="2559048" y="3854842"/>
            <a:ext cx="737869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Freeform 272">
            <a:extLst>
              <a:ext uri="{FF2B5EF4-FFF2-40B4-BE49-F238E27FC236}">
                <a16:creationId xmlns:a16="http://schemas.microsoft.com/office/drawing/2014/main" id="{776D8B6F-E410-4D39-8C85-44EFF838F656}"/>
              </a:ext>
            </a:extLst>
          </p:cNvPr>
          <p:cNvSpPr>
            <a:spLocks noEditPoints="1"/>
          </p:cNvSpPr>
          <p:nvPr/>
        </p:nvSpPr>
        <p:spPr bwMode="auto">
          <a:xfrm>
            <a:off x="8373415" y="2320391"/>
            <a:ext cx="283864" cy="283864"/>
          </a:xfrm>
          <a:custGeom>
            <a:avLst/>
            <a:gdLst>
              <a:gd name="T0" fmla="*/ 301 w 596"/>
              <a:gd name="T1" fmla="*/ 416 h 596"/>
              <a:gd name="T2" fmla="*/ 290 w 596"/>
              <a:gd name="T3" fmla="*/ 414 h 596"/>
              <a:gd name="T4" fmla="*/ 109 w 596"/>
              <a:gd name="T5" fmla="*/ 207 h 596"/>
              <a:gd name="T6" fmla="*/ 115 w 596"/>
              <a:gd name="T7" fmla="*/ 199 h 596"/>
              <a:gd name="T8" fmla="*/ 126 w 596"/>
              <a:gd name="T9" fmla="*/ 202 h 596"/>
              <a:gd name="T10" fmla="*/ 472 w 596"/>
              <a:gd name="T11" fmla="*/ 200 h 596"/>
              <a:gd name="T12" fmla="*/ 482 w 596"/>
              <a:gd name="T13" fmla="*/ 201 h 596"/>
              <a:gd name="T14" fmla="*/ 486 w 596"/>
              <a:gd name="T15" fmla="*/ 212 h 596"/>
              <a:gd name="T16" fmla="*/ 283 w 596"/>
              <a:gd name="T17" fmla="*/ 0 h 596"/>
              <a:gd name="T18" fmla="*/ 237 w 596"/>
              <a:gd name="T19" fmla="*/ 6 h 596"/>
              <a:gd name="T20" fmla="*/ 195 w 596"/>
              <a:gd name="T21" fmla="*/ 18 h 596"/>
              <a:gd name="T22" fmla="*/ 155 w 596"/>
              <a:gd name="T23" fmla="*/ 36 h 596"/>
              <a:gd name="T24" fmla="*/ 120 w 596"/>
              <a:gd name="T25" fmla="*/ 60 h 596"/>
              <a:gd name="T26" fmla="*/ 87 w 596"/>
              <a:gd name="T27" fmla="*/ 88 h 596"/>
              <a:gd name="T28" fmla="*/ 59 w 596"/>
              <a:gd name="T29" fmla="*/ 120 h 596"/>
              <a:gd name="T30" fmla="*/ 35 w 596"/>
              <a:gd name="T31" fmla="*/ 156 h 596"/>
              <a:gd name="T32" fmla="*/ 18 w 596"/>
              <a:gd name="T33" fmla="*/ 196 h 596"/>
              <a:gd name="T34" fmla="*/ 5 w 596"/>
              <a:gd name="T35" fmla="*/ 238 h 596"/>
              <a:gd name="T36" fmla="*/ 0 w 596"/>
              <a:gd name="T37" fmla="*/ 282 h 596"/>
              <a:gd name="T38" fmla="*/ 1 w 596"/>
              <a:gd name="T39" fmla="*/ 328 h 596"/>
              <a:gd name="T40" fmla="*/ 9 w 596"/>
              <a:gd name="T41" fmla="*/ 373 h 596"/>
              <a:gd name="T42" fmla="*/ 23 w 596"/>
              <a:gd name="T43" fmla="*/ 414 h 596"/>
              <a:gd name="T44" fmla="*/ 43 w 596"/>
              <a:gd name="T45" fmla="*/ 453 h 596"/>
              <a:gd name="T46" fmla="*/ 68 w 596"/>
              <a:gd name="T47" fmla="*/ 487 h 596"/>
              <a:gd name="T48" fmla="*/ 97 w 596"/>
              <a:gd name="T49" fmla="*/ 519 h 596"/>
              <a:gd name="T50" fmla="*/ 131 w 596"/>
              <a:gd name="T51" fmla="*/ 544 h 596"/>
              <a:gd name="T52" fmla="*/ 168 w 596"/>
              <a:gd name="T53" fmla="*/ 566 h 596"/>
              <a:gd name="T54" fmla="*/ 209 w 596"/>
              <a:gd name="T55" fmla="*/ 582 h 596"/>
              <a:gd name="T56" fmla="*/ 252 w 596"/>
              <a:gd name="T57" fmla="*/ 592 h 596"/>
              <a:gd name="T58" fmla="*/ 298 w 596"/>
              <a:gd name="T59" fmla="*/ 596 h 596"/>
              <a:gd name="T60" fmla="*/ 343 w 596"/>
              <a:gd name="T61" fmla="*/ 592 h 596"/>
              <a:gd name="T62" fmla="*/ 386 w 596"/>
              <a:gd name="T63" fmla="*/ 582 h 596"/>
              <a:gd name="T64" fmla="*/ 426 w 596"/>
              <a:gd name="T65" fmla="*/ 566 h 596"/>
              <a:gd name="T66" fmla="*/ 464 w 596"/>
              <a:gd name="T67" fmla="*/ 544 h 596"/>
              <a:gd name="T68" fmla="*/ 498 w 596"/>
              <a:gd name="T69" fmla="*/ 519 h 596"/>
              <a:gd name="T70" fmla="*/ 527 w 596"/>
              <a:gd name="T71" fmla="*/ 487 h 596"/>
              <a:gd name="T72" fmla="*/ 553 w 596"/>
              <a:gd name="T73" fmla="*/ 453 h 596"/>
              <a:gd name="T74" fmla="*/ 572 w 596"/>
              <a:gd name="T75" fmla="*/ 414 h 596"/>
              <a:gd name="T76" fmla="*/ 586 w 596"/>
              <a:gd name="T77" fmla="*/ 373 h 596"/>
              <a:gd name="T78" fmla="*/ 594 w 596"/>
              <a:gd name="T79" fmla="*/ 328 h 596"/>
              <a:gd name="T80" fmla="*/ 595 w 596"/>
              <a:gd name="T81" fmla="*/ 282 h 596"/>
              <a:gd name="T82" fmla="*/ 589 w 596"/>
              <a:gd name="T83" fmla="*/ 238 h 596"/>
              <a:gd name="T84" fmla="*/ 577 w 596"/>
              <a:gd name="T85" fmla="*/ 196 h 596"/>
              <a:gd name="T86" fmla="*/ 559 w 596"/>
              <a:gd name="T87" fmla="*/ 156 h 596"/>
              <a:gd name="T88" fmla="*/ 536 w 596"/>
              <a:gd name="T89" fmla="*/ 120 h 596"/>
              <a:gd name="T90" fmla="*/ 508 w 596"/>
              <a:gd name="T91" fmla="*/ 88 h 596"/>
              <a:gd name="T92" fmla="*/ 476 w 596"/>
              <a:gd name="T93" fmla="*/ 60 h 596"/>
              <a:gd name="T94" fmla="*/ 439 w 596"/>
              <a:gd name="T95" fmla="*/ 36 h 596"/>
              <a:gd name="T96" fmla="*/ 399 w 596"/>
              <a:gd name="T97" fmla="*/ 18 h 596"/>
              <a:gd name="T98" fmla="*/ 357 w 596"/>
              <a:gd name="T99" fmla="*/ 6 h 596"/>
              <a:gd name="T100" fmla="*/ 313 w 596"/>
              <a:gd name="T10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596">
                <a:moveTo>
                  <a:pt x="484" y="215"/>
                </a:moveTo>
                <a:lnTo>
                  <a:pt x="305" y="414"/>
                </a:lnTo>
                <a:lnTo>
                  <a:pt x="301" y="416"/>
                </a:lnTo>
                <a:lnTo>
                  <a:pt x="298" y="417"/>
                </a:lnTo>
                <a:lnTo>
                  <a:pt x="293" y="416"/>
                </a:lnTo>
                <a:lnTo>
                  <a:pt x="290" y="414"/>
                </a:lnTo>
                <a:lnTo>
                  <a:pt x="111" y="215"/>
                </a:lnTo>
                <a:lnTo>
                  <a:pt x="110" y="212"/>
                </a:lnTo>
                <a:lnTo>
                  <a:pt x="109" y="207"/>
                </a:lnTo>
                <a:lnTo>
                  <a:pt x="110" y="204"/>
                </a:lnTo>
                <a:lnTo>
                  <a:pt x="112" y="201"/>
                </a:lnTo>
                <a:lnTo>
                  <a:pt x="115" y="199"/>
                </a:lnTo>
                <a:lnTo>
                  <a:pt x="120" y="199"/>
                </a:lnTo>
                <a:lnTo>
                  <a:pt x="123" y="200"/>
                </a:lnTo>
                <a:lnTo>
                  <a:pt x="126" y="202"/>
                </a:lnTo>
                <a:lnTo>
                  <a:pt x="298" y="392"/>
                </a:lnTo>
                <a:lnTo>
                  <a:pt x="468" y="202"/>
                </a:lnTo>
                <a:lnTo>
                  <a:pt x="472" y="200"/>
                </a:lnTo>
                <a:lnTo>
                  <a:pt x="476" y="199"/>
                </a:lnTo>
                <a:lnTo>
                  <a:pt x="479" y="199"/>
                </a:lnTo>
                <a:lnTo>
                  <a:pt x="482" y="201"/>
                </a:lnTo>
                <a:lnTo>
                  <a:pt x="486" y="204"/>
                </a:lnTo>
                <a:lnTo>
                  <a:pt x="486" y="207"/>
                </a:lnTo>
                <a:lnTo>
                  <a:pt x="486" y="212"/>
                </a:lnTo>
                <a:lnTo>
                  <a:pt x="484" y="215"/>
                </a:lnTo>
                <a:close/>
                <a:moveTo>
                  <a:pt x="298" y="0"/>
                </a:moveTo>
                <a:lnTo>
                  <a:pt x="283" y="0"/>
                </a:lnTo>
                <a:lnTo>
                  <a:pt x="268" y="1"/>
                </a:lnTo>
                <a:lnTo>
                  <a:pt x="252" y="3"/>
                </a:lnTo>
                <a:lnTo>
                  <a:pt x="237" y="6"/>
                </a:lnTo>
                <a:lnTo>
                  <a:pt x="223" y="9"/>
                </a:lnTo>
                <a:lnTo>
                  <a:pt x="209" y="13"/>
                </a:lnTo>
                <a:lnTo>
                  <a:pt x="195" y="18"/>
                </a:lnTo>
                <a:lnTo>
                  <a:pt x="181" y="24"/>
                </a:lnTo>
                <a:lnTo>
                  <a:pt x="168" y="29"/>
                </a:lnTo>
                <a:lnTo>
                  <a:pt x="155" y="36"/>
                </a:lnTo>
                <a:lnTo>
                  <a:pt x="143" y="43"/>
                </a:lnTo>
                <a:lnTo>
                  <a:pt x="131" y="51"/>
                </a:lnTo>
                <a:lnTo>
                  <a:pt x="120" y="60"/>
                </a:lnTo>
                <a:lnTo>
                  <a:pt x="108" y="68"/>
                </a:lnTo>
                <a:lnTo>
                  <a:pt x="97" y="78"/>
                </a:lnTo>
                <a:lnTo>
                  <a:pt x="87" y="88"/>
                </a:lnTo>
                <a:lnTo>
                  <a:pt x="77" y="97"/>
                </a:lnTo>
                <a:lnTo>
                  <a:pt x="68" y="108"/>
                </a:lnTo>
                <a:lnTo>
                  <a:pt x="59" y="120"/>
                </a:lnTo>
                <a:lnTo>
                  <a:pt x="50" y="132"/>
                </a:lnTo>
                <a:lnTo>
                  <a:pt x="43" y="144"/>
                </a:lnTo>
                <a:lnTo>
                  <a:pt x="35" y="156"/>
                </a:lnTo>
                <a:lnTo>
                  <a:pt x="29" y="169"/>
                </a:lnTo>
                <a:lnTo>
                  <a:pt x="23" y="182"/>
                </a:lnTo>
                <a:lnTo>
                  <a:pt x="18" y="196"/>
                </a:lnTo>
                <a:lnTo>
                  <a:pt x="13" y="210"/>
                </a:lnTo>
                <a:lnTo>
                  <a:pt x="9" y="224"/>
                </a:lnTo>
                <a:lnTo>
                  <a:pt x="5" y="238"/>
                </a:lnTo>
                <a:lnTo>
                  <a:pt x="3" y="253"/>
                </a:lnTo>
                <a:lnTo>
                  <a:pt x="1" y="267"/>
                </a:lnTo>
                <a:lnTo>
                  <a:pt x="0" y="282"/>
                </a:lnTo>
                <a:lnTo>
                  <a:pt x="0" y="298"/>
                </a:lnTo>
                <a:lnTo>
                  <a:pt x="0" y="313"/>
                </a:lnTo>
                <a:lnTo>
                  <a:pt x="1" y="328"/>
                </a:lnTo>
                <a:lnTo>
                  <a:pt x="3" y="344"/>
                </a:lnTo>
                <a:lnTo>
                  <a:pt x="5" y="358"/>
                </a:lnTo>
                <a:lnTo>
                  <a:pt x="9" y="373"/>
                </a:lnTo>
                <a:lnTo>
                  <a:pt x="13" y="387"/>
                </a:lnTo>
                <a:lnTo>
                  <a:pt x="18" y="400"/>
                </a:lnTo>
                <a:lnTo>
                  <a:pt x="23" y="414"/>
                </a:lnTo>
                <a:lnTo>
                  <a:pt x="29" y="427"/>
                </a:lnTo>
                <a:lnTo>
                  <a:pt x="35" y="440"/>
                </a:lnTo>
                <a:lnTo>
                  <a:pt x="43" y="453"/>
                </a:lnTo>
                <a:lnTo>
                  <a:pt x="50" y="465"/>
                </a:lnTo>
                <a:lnTo>
                  <a:pt x="59" y="476"/>
                </a:lnTo>
                <a:lnTo>
                  <a:pt x="68" y="487"/>
                </a:lnTo>
                <a:lnTo>
                  <a:pt x="77" y="498"/>
                </a:lnTo>
                <a:lnTo>
                  <a:pt x="87" y="509"/>
                </a:lnTo>
                <a:lnTo>
                  <a:pt x="97" y="519"/>
                </a:lnTo>
                <a:lnTo>
                  <a:pt x="108" y="527"/>
                </a:lnTo>
                <a:lnTo>
                  <a:pt x="120" y="537"/>
                </a:lnTo>
                <a:lnTo>
                  <a:pt x="131" y="544"/>
                </a:lnTo>
                <a:lnTo>
                  <a:pt x="143" y="553"/>
                </a:lnTo>
                <a:lnTo>
                  <a:pt x="155" y="560"/>
                </a:lnTo>
                <a:lnTo>
                  <a:pt x="168" y="566"/>
                </a:lnTo>
                <a:lnTo>
                  <a:pt x="181" y="573"/>
                </a:lnTo>
                <a:lnTo>
                  <a:pt x="195" y="578"/>
                </a:lnTo>
                <a:lnTo>
                  <a:pt x="209" y="582"/>
                </a:lnTo>
                <a:lnTo>
                  <a:pt x="223" y="587"/>
                </a:lnTo>
                <a:lnTo>
                  <a:pt x="237" y="590"/>
                </a:lnTo>
                <a:lnTo>
                  <a:pt x="252" y="592"/>
                </a:lnTo>
                <a:lnTo>
                  <a:pt x="268" y="594"/>
                </a:lnTo>
                <a:lnTo>
                  <a:pt x="283" y="595"/>
                </a:lnTo>
                <a:lnTo>
                  <a:pt x="298" y="596"/>
                </a:lnTo>
                <a:lnTo>
                  <a:pt x="313" y="595"/>
                </a:lnTo>
                <a:lnTo>
                  <a:pt x="328" y="594"/>
                </a:lnTo>
                <a:lnTo>
                  <a:pt x="343" y="592"/>
                </a:lnTo>
                <a:lnTo>
                  <a:pt x="357" y="590"/>
                </a:lnTo>
                <a:lnTo>
                  <a:pt x="372" y="587"/>
                </a:lnTo>
                <a:lnTo>
                  <a:pt x="386" y="582"/>
                </a:lnTo>
                <a:lnTo>
                  <a:pt x="399" y="578"/>
                </a:lnTo>
                <a:lnTo>
                  <a:pt x="413" y="573"/>
                </a:lnTo>
                <a:lnTo>
                  <a:pt x="426" y="566"/>
                </a:lnTo>
                <a:lnTo>
                  <a:pt x="439" y="560"/>
                </a:lnTo>
                <a:lnTo>
                  <a:pt x="452" y="553"/>
                </a:lnTo>
                <a:lnTo>
                  <a:pt x="464" y="544"/>
                </a:lnTo>
                <a:lnTo>
                  <a:pt x="476" y="537"/>
                </a:lnTo>
                <a:lnTo>
                  <a:pt x="487" y="527"/>
                </a:lnTo>
                <a:lnTo>
                  <a:pt x="498" y="519"/>
                </a:lnTo>
                <a:lnTo>
                  <a:pt x="508" y="509"/>
                </a:lnTo>
                <a:lnTo>
                  <a:pt x="518" y="498"/>
                </a:lnTo>
                <a:lnTo>
                  <a:pt x="527" y="487"/>
                </a:lnTo>
                <a:lnTo>
                  <a:pt x="536" y="476"/>
                </a:lnTo>
                <a:lnTo>
                  <a:pt x="544" y="465"/>
                </a:lnTo>
                <a:lnTo>
                  <a:pt x="553" y="453"/>
                </a:lnTo>
                <a:lnTo>
                  <a:pt x="559" y="440"/>
                </a:lnTo>
                <a:lnTo>
                  <a:pt x="566" y="427"/>
                </a:lnTo>
                <a:lnTo>
                  <a:pt x="572" y="414"/>
                </a:lnTo>
                <a:lnTo>
                  <a:pt x="577" y="400"/>
                </a:lnTo>
                <a:lnTo>
                  <a:pt x="582" y="387"/>
                </a:lnTo>
                <a:lnTo>
                  <a:pt x="586" y="373"/>
                </a:lnTo>
                <a:lnTo>
                  <a:pt x="589" y="358"/>
                </a:lnTo>
                <a:lnTo>
                  <a:pt x="592" y="344"/>
                </a:lnTo>
                <a:lnTo>
                  <a:pt x="594" y="328"/>
                </a:lnTo>
                <a:lnTo>
                  <a:pt x="595" y="313"/>
                </a:lnTo>
                <a:lnTo>
                  <a:pt x="596" y="298"/>
                </a:lnTo>
                <a:lnTo>
                  <a:pt x="595" y="282"/>
                </a:lnTo>
                <a:lnTo>
                  <a:pt x="594" y="267"/>
                </a:lnTo>
                <a:lnTo>
                  <a:pt x="592" y="253"/>
                </a:lnTo>
                <a:lnTo>
                  <a:pt x="589" y="238"/>
                </a:lnTo>
                <a:lnTo>
                  <a:pt x="586" y="224"/>
                </a:lnTo>
                <a:lnTo>
                  <a:pt x="582" y="210"/>
                </a:lnTo>
                <a:lnTo>
                  <a:pt x="577" y="196"/>
                </a:lnTo>
                <a:lnTo>
                  <a:pt x="572" y="182"/>
                </a:lnTo>
                <a:lnTo>
                  <a:pt x="566" y="169"/>
                </a:lnTo>
                <a:lnTo>
                  <a:pt x="559" y="156"/>
                </a:lnTo>
                <a:lnTo>
                  <a:pt x="553" y="144"/>
                </a:lnTo>
                <a:lnTo>
                  <a:pt x="544" y="132"/>
                </a:lnTo>
                <a:lnTo>
                  <a:pt x="536" y="120"/>
                </a:lnTo>
                <a:lnTo>
                  <a:pt x="527" y="108"/>
                </a:lnTo>
                <a:lnTo>
                  <a:pt x="518" y="97"/>
                </a:lnTo>
                <a:lnTo>
                  <a:pt x="508" y="88"/>
                </a:lnTo>
                <a:lnTo>
                  <a:pt x="498" y="78"/>
                </a:lnTo>
                <a:lnTo>
                  <a:pt x="487" y="68"/>
                </a:lnTo>
                <a:lnTo>
                  <a:pt x="476" y="60"/>
                </a:lnTo>
                <a:lnTo>
                  <a:pt x="464" y="51"/>
                </a:lnTo>
                <a:lnTo>
                  <a:pt x="452" y="43"/>
                </a:lnTo>
                <a:lnTo>
                  <a:pt x="439" y="36"/>
                </a:lnTo>
                <a:lnTo>
                  <a:pt x="426" y="29"/>
                </a:lnTo>
                <a:lnTo>
                  <a:pt x="413" y="24"/>
                </a:lnTo>
                <a:lnTo>
                  <a:pt x="399" y="18"/>
                </a:lnTo>
                <a:lnTo>
                  <a:pt x="386" y="13"/>
                </a:lnTo>
                <a:lnTo>
                  <a:pt x="372" y="9"/>
                </a:lnTo>
                <a:lnTo>
                  <a:pt x="357" y="6"/>
                </a:lnTo>
                <a:lnTo>
                  <a:pt x="343" y="3"/>
                </a:lnTo>
                <a:lnTo>
                  <a:pt x="328" y="1"/>
                </a:lnTo>
                <a:lnTo>
                  <a:pt x="313" y="0"/>
                </a:lnTo>
                <a:lnTo>
                  <a:pt x="298"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73">
            <a:extLst>
              <a:ext uri="{FF2B5EF4-FFF2-40B4-BE49-F238E27FC236}">
                <a16:creationId xmlns:a16="http://schemas.microsoft.com/office/drawing/2014/main" id="{2FACF525-CD29-4FB7-8DE3-AFA861F7FF8C}"/>
              </a:ext>
            </a:extLst>
          </p:cNvPr>
          <p:cNvSpPr>
            <a:spLocks noEditPoints="1"/>
          </p:cNvSpPr>
          <p:nvPr/>
        </p:nvSpPr>
        <p:spPr bwMode="auto">
          <a:xfrm>
            <a:off x="8373415" y="5102665"/>
            <a:ext cx="283864" cy="283864"/>
          </a:xfrm>
          <a:custGeom>
            <a:avLst/>
            <a:gdLst>
              <a:gd name="T0" fmla="*/ 477 w 596"/>
              <a:gd name="T1" fmla="*/ 398 h 596"/>
              <a:gd name="T2" fmla="*/ 298 w 596"/>
              <a:gd name="T3" fmla="*/ 203 h 596"/>
              <a:gd name="T4" fmla="*/ 120 w 596"/>
              <a:gd name="T5" fmla="*/ 398 h 596"/>
              <a:gd name="T6" fmla="*/ 110 w 596"/>
              <a:gd name="T7" fmla="*/ 391 h 596"/>
              <a:gd name="T8" fmla="*/ 112 w 596"/>
              <a:gd name="T9" fmla="*/ 380 h 596"/>
              <a:gd name="T10" fmla="*/ 298 w 596"/>
              <a:gd name="T11" fmla="*/ 178 h 596"/>
              <a:gd name="T12" fmla="*/ 484 w 596"/>
              <a:gd name="T13" fmla="*/ 380 h 596"/>
              <a:gd name="T14" fmla="*/ 486 w 596"/>
              <a:gd name="T15" fmla="*/ 391 h 596"/>
              <a:gd name="T16" fmla="*/ 283 w 596"/>
              <a:gd name="T17" fmla="*/ 0 h 596"/>
              <a:gd name="T18" fmla="*/ 239 w 596"/>
              <a:gd name="T19" fmla="*/ 6 h 596"/>
              <a:gd name="T20" fmla="*/ 195 w 596"/>
              <a:gd name="T21" fmla="*/ 18 h 596"/>
              <a:gd name="T22" fmla="*/ 156 w 596"/>
              <a:gd name="T23" fmla="*/ 36 h 596"/>
              <a:gd name="T24" fmla="*/ 120 w 596"/>
              <a:gd name="T25" fmla="*/ 60 h 596"/>
              <a:gd name="T26" fmla="*/ 87 w 596"/>
              <a:gd name="T27" fmla="*/ 88 h 596"/>
              <a:gd name="T28" fmla="*/ 59 w 596"/>
              <a:gd name="T29" fmla="*/ 120 h 596"/>
              <a:gd name="T30" fmla="*/ 37 w 596"/>
              <a:gd name="T31" fmla="*/ 156 h 596"/>
              <a:gd name="T32" fmla="*/ 18 w 596"/>
              <a:gd name="T33" fmla="*/ 196 h 596"/>
              <a:gd name="T34" fmla="*/ 6 w 596"/>
              <a:gd name="T35" fmla="*/ 238 h 596"/>
              <a:gd name="T36" fmla="*/ 1 w 596"/>
              <a:gd name="T37" fmla="*/ 282 h 596"/>
              <a:gd name="T38" fmla="*/ 2 w 596"/>
              <a:gd name="T39" fmla="*/ 328 h 596"/>
              <a:gd name="T40" fmla="*/ 10 w 596"/>
              <a:gd name="T41" fmla="*/ 373 h 596"/>
              <a:gd name="T42" fmla="*/ 24 w 596"/>
              <a:gd name="T43" fmla="*/ 414 h 596"/>
              <a:gd name="T44" fmla="*/ 43 w 596"/>
              <a:gd name="T45" fmla="*/ 453 h 596"/>
              <a:gd name="T46" fmla="*/ 68 w 596"/>
              <a:gd name="T47" fmla="*/ 487 h 596"/>
              <a:gd name="T48" fmla="*/ 98 w 596"/>
              <a:gd name="T49" fmla="*/ 519 h 596"/>
              <a:gd name="T50" fmla="*/ 132 w 596"/>
              <a:gd name="T51" fmla="*/ 544 h 596"/>
              <a:gd name="T52" fmla="*/ 169 w 596"/>
              <a:gd name="T53" fmla="*/ 566 h 596"/>
              <a:gd name="T54" fmla="*/ 209 w 596"/>
              <a:gd name="T55" fmla="*/ 582 h 596"/>
              <a:gd name="T56" fmla="*/ 253 w 596"/>
              <a:gd name="T57" fmla="*/ 592 h 596"/>
              <a:gd name="T58" fmla="*/ 298 w 596"/>
              <a:gd name="T59" fmla="*/ 596 h 596"/>
              <a:gd name="T60" fmla="*/ 343 w 596"/>
              <a:gd name="T61" fmla="*/ 592 h 596"/>
              <a:gd name="T62" fmla="*/ 386 w 596"/>
              <a:gd name="T63" fmla="*/ 582 h 596"/>
              <a:gd name="T64" fmla="*/ 428 w 596"/>
              <a:gd name="T65" fmla="*/ 566 h 596"/>
              <a:gd name="T66" fmla="*/ 464 w 596"/>
              <a:gd name="T67" fmla="*/ 544 h 596"/>
              <a:gd name="T68" fmla="*/ 499 w 596"/>
              <a:gd name="T69" fmla="*/ 519 h 596"/>
              <a:gd name="T70" fmla="*/ 528 w 596"/>
              <a:gd name="T71" fmla="*/ 487 h 596"/>
              <a:gd name="T72" fmla="*/ 553 w 596"/>
              <a:gd name="T73" fmla="*/ 453 h 596"/>
              <a:gd name="T74" fmla="*/ 572 w 596"/>
              <a:gd name="T75" fmla="*/ 414 h 596"/>
              <a:gd name="T76" fmla="*/ 586 w 596"/>
              <a:gd name="T77" fmla="*/ 373 h 596"/>
              <a:gd name="T78" fmla="*/ 595 w 596"/>
              <a:gd name="T79" fmla="*/ 328 h 596"/>
              <a:gd name="T80" fmla="*/ 596 w 596"/>
              <a:gd name="T81" fmla="*/ 282 h 596"/>
              <a:gd name="T82" fmla="*/ 590 w 596"/>
              <a:gd name="T83" fmla="*/ 238 h 596"/>
              <a:gd name="T84" fmla="*/ 578 w 596"/>
              <a:gd name="T85" fmla="*/ 196 h 596"/>
              <a:gd name="T86" fmla="*/ 560 w 596"/>
              <a:gd name="T87" fmla="*/ 156 h 596"/>
              <a:gd name="T88" fmla="*/ 537 w 596"/>
              <a:gd name="T89" fmla="*/ 120 h 596"/>
              <a:gd name="T90" fmla="*/ 509 w 596"/>
              <a:gd name="T91" fmla="*/ 88 h 596"/>
              <a:gd name="T92" fmla="*/ 476 w 596"/>
              <a:gd name="T93" fmla="*/ 60 h 596"/>
              <a:gd name="T94" fmla="*/ 440 w 596"/>
              <a:gd name="T95" fmla="*/ 36 h 596"/>
              <a:gd name="T96" fmla="*/ 401 w 596"/>
              <a:gd name="T97" fmla="*/ 18 h 596"/>
              <a:gd name="T98" fmla="*/ 358 w 596"/>
              <a:gd name="T99" fmla="*/ 6 h 596"/>
              <a:gd name="T100" fmla="*/ 313 w 596"/>
              <a:gd name="T10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6" h="596">
                <a:moveTo>
                  <a:pt x="484" y="394"/>
                </a:moveTo>
                <a:lnTo>
                  <a:pt x="480" y="396"/>
                </a:lnTo>
                <a:lnTo>
                  <a:pt x="477" y="398"/>
                </a:lnTo>
                <a:lnTo>
                  <a:pt x="473" y="396"/>
                </a:lnTo>
                <a:lnTo>
                  <a:pt x="470" y="394"/>
                </a:lnTo>
                <a:lnTo>
                  <a:pt x="298" y="203"/>
                </a:lnTo>
                <a:lnTo>
                  <a:pt x="126" y="394"/>
                </a:lnTo>
                <a:lnTo>
                  <a:pt x="124" y="396"/>
                </a:lnTo>
                <a:lnTo>
                  <a:pt x="120" y="398"/>
                </a:lnTo>
                <a:lnTo>
                  <a:pt x="117" y="396"/>
                </a:lnTo>
                <a:lnTo>
                  <a:pt x="112" y="394"/>
                </a:lnTo>
                <a:lnTo>
                  <a:pt x="110" y="391"/>
                </a:lnTo>
                <a:lnTo>
                  <a:pt x="109" y="388"/>
                </a:lnTo>
                <a:lnTo>
                  <a:pt x="110" y="384"/>
                </a:lnTo>
                <a:lnTo>
                  <a:pt x="112" y="380"/>
                </a:lnTo>
                <a:lnTo>
                  <a:pt x="290" y="182"/>
                </a:lnTo>
                <a:lnTo>
                  <a:pt x="294" y="179"/>
                </a:lnTo>
                <a:lnTo>
                  <a:pt x="298" y="178"/>
                </a:lnTo>
                <a:lnTo>
                  <a:pt x="302" y="179"/>
                </a:lnTo>
                <a:lnTo>
                  <a:pt x="306" y="182"/>
                </a:lnTo>
                <a:lnTo>
                  <a:pt x="484" y="380"/>
                </a:lnTo>
                <a:lnTo>
                  <a:pt x="486" y="384"/>
                </a:lnTo>
                <a:lnTo>
                  <a:pt x="487" y="388"/>
                </a:lnTo>
                <a:lnTo>
                  <a:pt x="486" y="391"/>
                </a:lnTo>
                <a:lnTo>
                  <a:pt x="484" y="394"/>
                </a:lnTo>
                <a:close/>
                <a:moveTo>
                  <a:pt x="298" y="0"/>
                </a:moveTo>
                <a:lnTo>
                  <a:pt x="283" y="0"/>
                </a:lnTo>
                <a:lnTo>
                  <a:pt x="268" y="1"/>
                </a:lnTo>
                <a:lnTo>
                  <a:pt x="253" y="3"/>
                </a:lnTo>
                <a:lnTo>
                  <a:pt x="239" y="6"/>
                </a:lnTo>
                <a:lnTo>
                  <a:pt x="223" y="9"/>
                </a:lnTo>
                <a:lnTo>
                  <a:pt x="209" y="13"/>
                </a:lnTo>
                <a:lnTo>
                  <a:pt x="195" y="18"/>
                </a:lnTo>
                <a:lnTo>
                  <a:pt x="182" y="24"/>
                </a:lnTo>
                <a:lnTo>
                  <a:pt x="169" y="29"/>
                </a:lnTo>
                <a:lnTo>
                  <a:pt x="156" y="36"/>
                </a:lnTo>
                <a:lnTo>
                  <a:pt x="144" y="43"/>
                </a:lnTo>
                <a:lnTo>
                  <a:pt x="132" y="51"/>
                </a:lnTo>
                <a:lnTo>
                  <a:pt x="120" y="60"/>
                </a:lnTo>
                <a:lnTo>
                  <a:pt x="109" y="68"/>
                </a:lnTo>
                <a:lnTo>
                  <a:pt x="98" y="78"/>
                </a:lnTo>
                <a:lnTo>
                  <a:pt x="87" y="88"/>
                </a:lnTo>
                <a:lnTo>
                  <a:pt x="78" y="97"/>
                </a:lnTo>
                <a:lnTo>
                  <a:pt x="68" y="108"/>
                </a:lnTo>
                <a:lnTo>
                  <a:pt x="59" y="120"/>
                </a:lnTo>
                <a:lnTo>
                  <a:pt x="51" y="132"/>
                </a:lnTo>
                <a:lnTo>
                  <a:pt x="43" y="144"/>
                </a:lnTo>
                <a:lnTo>
                  <a:pt x="37" y="156"/>
                </a:lnTo>
                <a:lnTo>
                  <a:pt x="30" y="169"/>
                </a:lnTo>
                <a:lnTo>
                  <a:pt x="24" y="182"/>
                </a:lnTo>
                <a:lnTo>
                  <a:pt x="18" y="196"/>
                </a:lnTo>
                <a:lnTo>
                  <a:pt x="14" y="210"/>
                </a:lnTo>
                <a:lnTo>
                  <a:pt x="10" y="224"/>
                </a:lnTo>
                <a:lnTo>
                  <a:pt x="6" y="238"/>
                </a:lnTo>
                <a:lnTo>
                  <a:pt x="3" y="253"/>
                </a:lnTo>
                <a:lnTo>
                  <a:pt x="2" y="267"/>
                </a:lnTo>
                <a:lnTo>
                  <a:pt x="1" y="282"/>
                </a:lnTo>
                <a:lnTo>
                  <a:pt x="0" y="298"/>
                </a:lnTo>
                <a:lnTo>
                  <a:pt x="1" y="313"/>
                </a:lnTo>
                <a:lnTo>
                  <a:pt x="2" y="328"/>
                </a:lnTo>
                <a:lnTo>
                  <a:pt x="3" y="344"/>
                </a:lnTo>
                <a:lnTo>
                  <a:pt x="6" y="358"/>
                </a:lnTo>
                <a:lnTo>
                  <a:pt x="10" y="373"/>
                </a:lnTo>
                <a:lnTo>
                  <a:pt x="14" y="387"/>
                </a:lnTo>
                <a:lnTo>
                  <a:pt x="18" y="400"/>
                </a:lnTo>
                <a:lnTo>
                  <a:pt x="24" y="414"/>
                </a:lnTo>
                <a:lnTo>
                  <a:pt x="30" y="427"/>
                </a:lnTo>
                <a:lnTo>
                  <a:pt x="37" y="440"/>
                </a:lnTo>
                <a:lnTo>
                  <a:pt x="43" y="453"/>
                </a:lnTo>
                <a:lnTo>
                  <a:pt x="51" y="465"/>
                </a:lnTo>
                <a:lnTo>
                  <a:pt x="59" y="476"/>
                </a:lnTo>
                <a:lnTo>
                  <a:pt x="68" y="487"/>
                </a:lnTo>
                <a:lnTo>
                  <a:pt x="78" y="498"/>
                </a:lnTo>
                <a:lnTo>
                  <a:pt x="87" y="509"/>
                </a:lnTo>
                <a:lnTo>
                  <a:pt x="98" y="519"/>
                </a:lnTo>
                <a:lnTo>
                  <a:pt x="109" y="527"/>
                </a:lnTo>
                <a:lnTo>
                  <a:pt x="120" y="537"/>
                </a:lnTo>
                <a:lnTo>
                  <a:pt x="132" y="544"/>
                </a:lnTo>
                <a:lnTo>
                  <a:pt x="144" y="553"/>
                </a:lnTo>
                <a:lnTo>
                  <a:pt x="156" y="560"/>
                </a:lnTo>
                <a:lnTo>
                  <a:pt x="169" y="566"/>
                </a:lnTo>
                <a:lnTo>
                  <a:pt x="182" y="573"/>
                </a:lnTo>
                <a:lnTo>
                  <a:pt x="195" y="578"/>
                </a:lnTo>
                <a:lnTo>
                  <a:pt x="209" y="582"/>
                </a:lnTo>
                <a:lnTo>
                  <a:pt x="223" y="587"/>
                </a:lnTo>
                <a:lnTo>
                  <a:pt x="239" y="590"/>
                </a:lnTo>
                <a:lnTo>
                  <a:pt x="253" y="592"/>
                </a:lnTo>
                <a:lnTo>
                  <a:pt x="268" y="594"/>
                </a:lnTo>
                <a:lnTo>
                  <a:pt x="283" y="595"/>
                </a:lnTo>
                <a:lnTo>
                  <a:pt x="298" y="596"/>
                </a:lnTo>
                <a:lnTo>
                  <a:pt x="313" y="595"/>
                </a:lnTo>
                <a:lnTo>
                  <a:pt x="328" y="594"/>
                </a:lnTo>
                <a:lnTo>
                  <a:pt x="343" y="592"/>
                </a:lnTo>
                <a:lnTo>
                  <a:pt x="358" y="590"/>
                </a:lnTo>
                <a:lnTo>
                  <a:pt x="372" y="587"/>
                </a:lnTo>
                <a:lnTo>
                  <a:pt x="386" y="582"/>
                </a:lnTo>
                <a:lnTo>
                  <a:pt x="401" y="578"/>
                </a:lnTo>
                <a:lnTo>
                  <a:pt x="413" y="573"/>
                </a:lnTo>
                <a:lnTo>
                  <a:pt x="428" y="566"/>
                </a:lnTo>
                <a:lnTo>
                  <a:pt x="440" y="560"/>
                </a:lnTo>
                <a:lnTo>
                  <a:pt x="452" y="553"/>
                </a:lnTo>
                <a:lnTo>
                  <a:pt x="464" y="544"/>
                </a:lnTo>
                <a:lnTo>
                  <a:pt x="476" y="537"/>
                </a:lnTo>
                <a:lnTo>
                  <a:pt x="488" y="527"/>
                </a:lnTo>
                <a:lnTo>
                  <a:pt x="499" y="519"/>
                </a:lnTo>
                <a:lnTo>
                  <a:pt x="509" y="509"/>
                </a:lnTo>
                <a:lnTo>
                  <a:pt x="518" y="498"/>
                </a:lnTo>
                <a:lnTo>
                  <a:pt x="528" y="487"/>
                </a:lnTo>
                <a:lnTo>
                  <a:pt x="537" y="476"/>
                </a:lnTo>
                <a:lnTo>
                  <a:pt x="545" y="465"/>
                </a:lnTo>
                <a:lnTo>
                  <a:pt x="553" y="453"/>
                </a:lnTo>
                <a:lnTo>
                  <a:pt x="560" y="440"/>
                </a:lnTo>
                <a:lnTo>
                  <a:pt x="567" y="427"/>
                </a:lnTo>
                <a:lnTo>
                  <a:pt x="572" y="414"/>
                </a:lnTo>
                <a:lnTo>
                  <a:pt x="578" y="400"/>
                </a:lnTo>
                <a:lnTo>
                  <a:pt x="583" y="387"/>
                </a:lnTo>
                <a:lnTo>
                  <a:pt x="586" y="373"/>
                </a:lnTo>
                <a:lnTo>
                  <a:pt x="590" y="358"/>
                </a:lnTo>
                <a:lnTo>
                  <a:pt x="593" y="344"/>
                </a:lnTo>
                <a:lnTo>
                  <a:pt x="595" y="328"/>
                </a:lnTo>
                <a:lnTo>
                  <a:pt x="596" y="313"/>
                </a:lnTo>
                <a:lnTo>
                  <a:pt x="596" y="298"/>
                </a:lnTo>
                <a:lnTo>
                  <a:pt x="596" y="282"/>
                </a:lnTo>
                <a:lnTo>
                  <a:pt x="595" y="267"/>
                </a:lnTo>
                <a:lnTo>
                  <a:pt x="593" y="253"/>
                </a:lnTo>
                <a:lnTo>
                  <a:pt x="590" y="238"/>
                </a:lnTo>
                <a:lnTo>
                  <a:pt x="586" y="224"/>
                </a:lnTo>
                <a:lnTo>
                  <a:pt x="583" y="210"/>
                </a:lnTo>
                <a:lnTo>
                  <a:pt x="578" y="196"/>
                </a:lnTo>
                <a:lnTo>
                  <a:pt x="572" y="182"/>
                </a:lnTo>
                <a:lnTo>
                  <a:pt x="567" y="169"/>
                </a:lnTo>
                <a:lnTo>
                  <a:pt x="560" y="156"/>
                </a:lnTo>
                <a:lnTo>
                  <a:pt x="553" y="144"/>
                </a:lnTo>
                <a:lnTo>
                  <a:pt x="545" y="132"/>
                </a:lnTo>
                <a:lnTo>
                  <a:pt x="537" y="120"/>
                </a:lnTo>
                <a:lnTo>
                  <a:pt x="528" y="108"/>
                </a:lnTo>
                <a:lnTo>
                  <a:pt x="518" y="97"/>
                </a:lnTo>
                <a:lnTo>
                  <a:pt x="509" y="88"/>
                </a:lnTo>
                <a:lnTo>
                  <a:pt x="499" y="78"/>
                </a:lnTo>
                <a:lnTo>
                  <a:pt x="488" y="68"/>
                </a:lnTo>
                <a:lnTo>
                  <a:pt x="476" y="60"/>
                </a:lnTo>
                <a:lnTo>
                  <a:pt x="464" y="51"/>
                </a:lnTo>
                <a:lnTo>
                  <a:pt x="452" y="43"/>
                </a:lnTo>
                <a:lnTo>
                  <a:pt x="440" y="36"/>
                </a:lnTo>
                <a:lnTo>
                  <a:pt x="428" y="29"/>
                </a:lnTo>
                <a:lnTo>
                  <a:pt x="413" y="24"/>
                </a:lnTo>
                <a:lnTo>
                  <a:pt x="401" y="18"/>
                </a:lnTo>
                <a:lnTo>
                  <a:pt x="386" y="13"/>
                </a:lnTo>
                <a:lnTo>
                  <a:pt x="372" y="9"/>
                </a:lnTo>
                <a:lnTo>
                  <a:pt x="358" y="6"/>
                </a:lnTo>
                <a:lnTo>
                  <a:pt x="343" y="3"/>
                </a:lnTo>
                <a:lnTo>
                  <a:pt x="328" y="1"/>
                </a:lnTo>
                <a:lnTo>
                  <a:pt x="313" y="0"/>
                </a:lnTo>
                <a:lnTo>
                  <a:pt x="298"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TextBox 46">
            <a:extLst>
              <a:ext uri="{FF2B5EF4-FFF2-40B4-BE49-F238E27FC236}">
                <a16:creationId xmlns:a16="http://schemas.microsoft.com/office/drawing/2014/main" id="{29534BEC-8128-4803-8625-309E8CABBDDE}"/>
              </a:ext>
            </a:extLst>
          </p:cNvPr>
          <p:cNvSpPr txBox="1"/>
          <p:nvPr/>
        </p:nvSpPr>
        <p:spPr>
          <a:xfrm>
            <a:off x="2559048" y="1801255"/>
            <a:ext cx="4225076" cy="1661993"/>
          </a:xfrm>
          <a:prstGeom prst="rect">
            <a:avLst/>
          </a:prstGeom>
          <a:noFill/>
        </p:spPr>
        <p:txBody>
          <a:bodyPr wrap="square" lIns="0" tIns="0" rIns="0" bIns="0" rtlCol="0" anchor="ctr">
            <a:spAutoFit/>
          </a:bodyPr>
          <a:lstStyle/>
          <a:p>
            <a:r>
              <a:rPr kumimoji="0" lang="en-US" altLang="zh-CN" b="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In many Business schools, 22% of admission officers say their business programs are currently designated as STEM programs. Meanwhile, 23% say that they plan to go through the curriculum overhaul, making the program STEM-designated.  </a:t>
            </a:r>
          </a:p>
        </p:txBody>
      </p:sp>
      <p:sp>
        <p:nvSpPr>
          <p:cNvPr id="50" name="TextBox 49">
            <a:extLst>
              <a:ext uri="{FF2B5EF4-FFF2-40B4-BE49-F238E27FC236}">
                <a16:creationId xmlns:a16="http://schemas.microsoft.com/office/drawing/2014/main" id="{1E6A5884-5E0D-4640-AD93-01898B103B73}"/>
              </a:ext>
            </a:extLst>
          </p:cNvPr>
          <p:cNvSpPr txBox="1"/>
          <p:nvPr/>
        </p:nvSpPr>
        <p:spPr>
          <a:xfrm>
            <a:off x="2559048" y="4355260"/>
            <a:ext cx="4225076" cy="2215991"/>
          </a:xfrm>
          <a:prstGeom prst="rect">
            <a:avLst/>
          </a:prstGeom>
          <a:noFill/>
        </p:spPr>
        <p:txBody>
          <a:bodyPr wrap="square" lIns="0" tIns="0" rIns="0" bIns="0" rtlCol="0" anchor="ctr">
            <a:spAutoFit/>
          </a:bodyPr>
          <a:lstStyle/>
          <a:p>
            <a:pPr marL="342900" indent="-342900">
              <a:buAutoNum type="arabicPeriod"/>
            </a:pPr>
            <a:r>
              <a:rPr lang="en-US" sz="1600" b="1" dirty="0"/>
              <a:t>Testify that you are not financially supported by government-run scholarship;</a:t>
            </a:r>
          </a:p>
          <a:p>
            <a:pPr marL="342900" indent="-342900">
              <a:buAutoNum type="arabicPeriod"/>
            </a:pPr>
            <a:r>
              <a:rPr lang="en-US" sz="1600" b="1" dirty="0"/>
              <a:t>Declare that you respect freedom of speech and human rights. (if violated, the U.S. will send you back)</a:t>
            </a:r>
          </a:p>
          <a:p>
            <a:pPr marL="342900" indent="-342900">
              <a:buAutoNum type="arabicPeriod"/>
            </a:pPr>
            <a:r>
              <a:rPr lang="en-US" sz="1600" b="1" dirty="0"/>
              <a:t>Add American constitution and history as required courses in any graduate curriculum. (China already set Mao’s ideology and Marxism as compulsory courses for foreign students)</a:t>
            </a:r>
          </a:p>
        </p:txBody>
      </p:sp>
    </p:spTree>
    <p:extLst>
      <p:ext uri="{BB962C8B-B14F-4D97-AF65-F5344CB8AC3E}">
        <p14:creationId xmlns:p14="http://schemas.microsoft.com/office/powerpoint/2010/main" val="343455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E032FB3-6FD9-4FE0-4480-50F1A1866311}"/>
              </a:ext>
            </a:extLst>
          </p:cNvPr>
          <p:cNvSpPr/>
          <p:nvPr/>
        </p:nvSpPr>
        <p:spPr>
          <a:xfrm>
            <a:off x="900051" y="413166"/>
            <a:ext cx="10975274" cy="430887"/>
          </a:xfrm>
          <a:prstGeom prst="rect">
            <a:avLst/>
          </a:prstGeom>
        </p:spPr>
        <p:txBody>
          <a:bodyPr wrap="square" lIns="0" tIns="0" rIns="0" bIns="0" anchor="t">
            <a:spAutoFit/>
          </a:bodyPr>
          <a:lstStyle/>
          <a:p>
            <a:r>
              <a:rPr lang="da-DK" sz="2800" b="1" dirty="0">
                <a:solidFill>
                  <a:srgbClr val="002060"/>
                </a:solidFill>
                <a:latin typeface="+mj-lt"/>
              </a:rPr>
              <a:t>Supporters VS Opponents (party): </a:t>
            </a:r>
            <a:r>
              <a:rPr lang="da-DK" sz="2800" b="1" dirty="0" err="1">
                <a:solidFill>
                  <a:srgbClr val="002060"/>
                </a:solidFill>
                <a:latin typeface="+mj-lt"/>
              </a:rPr>
              <a:t>Survey</a:t>
            </a:r>
            <a:r>
              <a:rPr lang="da-DK" sz="2800" b="1" dirty="0">
                <a:solidFill>
                  <a:srgbClr val="002060"/>
                </a:solidFill>
                <a:latin typeface="+mj-lt"/>
              </a:rPr>
              <a:t> </a:t>
            </a:r>
            <a:r>
              <a:rPr lang="da-DK" sz="2800" b="1" dirty="0" err="1">
                <a:solidFill>
                  <a:srgbClr val="002060"/>
                </a:solidFill>
                <a:latin typeface="+mj-lt"/>
              </a:rPr>
              <a:t>btw</a:t>
            </a:r>
            <a:r>
              <a:rPr lang="da-DK" sz="2800" b="1" dirty="0">
                <a:solidFill>
                  <a:srgbClr val="002060"/>
                </a:solidFill>
                <a:latin typeface="+mj-lt"/>
              </a:rPr>
              <a:t> 2020 and 2022</a:t>
            </a:r>
          </a:p>
        </p:txBody>
      </p:sp>
      <p:pic>
        <p:nvPicPr>
          <p:cNvPr id="3" name="图片 2">
            <a:extLst>
              <a:ext uri="{FF2B5EF4-FFF2-40B4-BE49-F238E27FC236}">
                <a16:creationId xmlns:a16="http://schemas.microsoft.com/office/drawing/2014/main" id="{53DEC41D-A3F7-E48B-6F7E-08F1D3003C7D}"/>
              </a:ext>
            </a:extLst>
          </p:cNvPr>
          <p:cNvPicPr>
            <a:picLocks noChangeAspect="1"/>
          </p:cNvPicPr>
          <p:nvPr/>
        </p:nvPicPr>
        <p:blipFill>
          <a:blip r:embed="rId2" cstate="print"/>
          <a:stretch>
            <a:fillRect/>
          </a:stretch>
        </p:blipFill>
        <p:spPr>
          <a:xfrm>
            <a:off x="1516908" y="1096398"/>
            <a:ext cx="3518230" cy="5265309"/>
          </a:xfrm>
          <a:prstGeom prst="rect">
            <a:avLst/>
          </a:prstGeom>
        </p:spPr>
      </p:pic>
      <p:pic>
        <p:nvPicPr>
          <p:cNvPr id="4" name="图片 3">
            <a:extLst>
              <a:ext uri="{FF2B5EF4-FFF2-40B4-BE49-F238E27FC236}">
                <a16:creationId xmlns:a16="http://schemas.microsoft.com/office/drawing/2014/main" id="{F7FF6C2E-2080-8B01-C6B9-82610908EE5B}"/>
              </a:ext>
            </a:extLst>
          </p:cNvPr>
          <p:cNvPicPr>
            <a:picLocks noChangeAspect="1"/>
          </p:cNvPicPr>
          <p:nvPr/>
        </p:nvPicPr>
        <p:blipFill>
          <a:blip r:embed="rId3"/>
          <a:stretch>
            <a:fillRect/>
          </a:stretch>
        </p:blipFill>
        <p:spPr>
          <a:xfrm>
            <a:off x="5826103" y="1096398"/>
            <a:ext cx="5609834" cy="4043035"/>
          </a:xfrm>
          <a:prstGeom prst="rect">
            <a:avLst/>
          </a:prstGeom>
        </p:spPr>
      </p:pic>
      <p:sp>
        <p:nvSpPr>
          <p:cNvPr id="5" name="文本框 4">
            <a:extLst>
              <a:ext uri="{FF2B5EF4-FFF2-40B4-BE49-F238E27FC236}">
                <a16:creationId xmlns:a16="http://schemas.microsoft.com/office/drawing/2014/main" id="{B1EF86F1-0A48-6391-048C-4A364CB7DB77}"/>
              </a:ext>
            </a:extLst>
          </p:cNvPr>
          <p:cNvSpPr txBox="1"/>
          <p:nvPr/>
        </p:nvSpPr>
        <p:spPr>
          <a:xfrm>
            <a:off x="6096000" y="5139433"/>
            <a:ext cx="5142016"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500" b="1" dirty="0"/>
              <a:t>Older adults: negative attitude, the least likely to changed;</a:t>
            </a:r>
          </a:p>
          <a:p>
            <a:pPr marL="285750" indent="-285750">
              <a:buFont typeface="Arial" panose="020B0604020202020204" pitchFamily="34" charset="0"/>
              <a:buChar char="•"/>
            </a:pPr>
            <a:r>
              <a:rPr kumimoji="1" lang="en-US" altLang="zh-CN" sz="1500" b="1" dirty="0"/>
              <a:t>Republicans tend to see China’s role in the world in more negative terms than Democrats;</a:t>
            </a:r>
          </a:p>
          <a:p>
            <a:pPr marL="285750" indent="-285750">
              <a:buFont typeface="Arial" panose="020B0604020202020204" pitchFamily="34" charset="0"/>
              <a:buChar char="•"/>
            </a:pPr>
            <a:r>
              <a:rPr kumimoji="1" lang="en-US" altLang="zh-CN" sz="1500" b="1" dirty="0"/>
              <a:t>Fortunately, there are two areas where Americans are more open to the possibility of collaboration with Beijing: student exchanges and trade and economic policy.</a:t>
            </a:r>
            <a:endParaRPr kumimoji="1" lang="zh-CN" altLang="en-US" sz="1500" b="1" dirty="0"/>
          </a:p>
        </p:txBody>
      </p:sp>
    </p:spTree>
    <p:extLst>
      <p:ext uri="{BB962C8B-B14F-4D97-AF65-F5344CB8AC3E}">
        <p14:creationId xmlns:p14="http://schemas.microsoft.com/office/powerpoint/2010/main" val="195247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514591" y="296858"/>
            <a:ext cx="11109346" cy="677108"/>
          </a:xfrm>
          <a:prstGeom prst="rect">
            <a:avLst/>
          </a:prstGeom>
          <a:noFill/>
        </p:spPr>
        <p:txBody>
          <a:bodyPr wrap="square" lIns="0" tIns="0" rIns="0" bIns="0" rtlCol="0" anchor="t">
            <a:spAutoFit/>
          </a:bodyPr>
          <a:lstStyle/>
          <a:p>
            <a:pPr algn="ctr"/>
            <a:r>
              <a:rPr lang="da-DK" altLang="zh-CN" sz="4400" b="1" dirty="0">
                <a:solidFill>
                  <a:srgbClr val="002060"/>
                </a:solidFill>
                <a:latin typeface="+mj-lt"/>
              </a:rPr>
              <a:t>Supporters VS Opponents</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ECD11C-4FA6-4A16-BE9F-F38468D0F345}"/>
              </a:ext>
            </a:extLst>
          </p:cNvPr>
          <p:cNvSpPr/>
          <p:nvPr/>
        </p:nvSpPr>
        <p:spPr>
          <a:xfrm>
            <a:off x="514591" y="1139322"/>
            <a:ext cx="5478819" cy="51056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BCD2A10-62F1-4AAC-ABE9-A66880F23E05}"/>
              </a:ext>
            </a:extLst>
          </p:cNvPr>
          <p:cNvGrpSpPr/>
          <p:nvPr/>
        </p:nvGrpSpPr>
        <p:grpSpPr>
          <a:xfrm>
            <a:off x="1080654" y="1559673"/>
            <a:ext cx="4551871" cy="3929004"/>
            <a:chOff x="1897287" y="1391280"/>
            <a:chExt cx="4279419" cy="1017674"/>
          </a:xfrm>
        </p:grpSpPr>
        <p:sp>
          <p:nvSpPr>
            <p:cNvPr id="17" name="TextBox 16">
              <a:extLst>
                <a:ext uri="{FF2B5EF4-FFF2-40B4-BE49-F238E27FC236}">
                  <a16:creationId xmlns:a16="http://schemas.microsoft.com/office/drawing/2014/main" id="{FAA2A180-151A-45CE-B0A2-77645083AFE3}"/>
                </a:ext>
              </a:extLst>
            </p:cNvPr>
            <p:cNvSpPr txBox="1"/>
            <p:nvPr/>
          </p:nvSpPr>
          <p:spPr>
            <a:xfrm>
              <a:off x="1897287" y="1691483"/>
              <a:ext cx="4279419" cy="717471"/>
            </a:xfrm>
            <a:prstGeom prst="rect">
              <a:avLst/>
            </a:prstGeom>
            <a:noFill/>
            <a:ln>
              <a:noFill/>
            </a:ln>
          </p:spPr>
          <p:txBody>
            <a:bodyPr wrap="square" lIns="0" tIns="0" rIns="0" bIns="0" rtlCol="0" anchor="t">
              <a:spAutoFit/>
            </a:bodyPr>
            <a:lstStyle/>
            <a:p>
              <a:pPr marL="285750" indent="-285750">
                <a:buClr>
                  <a:schemeClr val="accent1"/>
                </a:buClr>
                <a:buFont typeface="Wingdings" pitchFamily="2" charset="2"/>
                <a:buChar char="l"/>
              </a:pPr>
              <a:r>
                <a:rPr lang="en-US" dirty="0">
                  <a:solidFill>
                    <a:schemeClr val="tx1">
                      <a:lumMod val="75000"/>
                      <a:lumOff val="25000"/>
                    </a:schemeClr>
                  </a:solidFill>
                </a:rPr>
                <a:t>The idea that the United States must either bar all Chinese students from studying STEM fields or welcome them into every laboratory is a false choice.</a:t>
              </a:r>
            </a:p>
            <a:p>
              <a:pPr marL="285750" indent="-285750">
                <a:buClr>
                  <a:schemeClr val="accent1"/>
                </a:buClr>
                <a:buFont typeface="Wingdings" pitchFamily="2" charset="2"/>
                <a:buChar char="l"/>
              </a:pPr>
              <a:r>
                <a:rPr lang="en-US" dirty="0">
                  <a:solidFill>
                    <a:schemeClr val="tx1">
                      <a:lumMod val="75000"/>
                      <a:lumOff val="25000"/>
                    </a:schemeClr>
                  </a:solidFill>
                </a:rPr>
                <a:t>In fact, there is a spectrum of policy options the United States can pursue to guard against the most harmful programs enabling China’s technology transfer ambitions while minimizing the collateral damage done to foreign students and scholars.</a:t>
              </a:r>
            </a:p>
          </p:txBody>
        </p:sp>
        <p:sp>
          <p:nvSpPr>
            <p:cNvPr id="18" name="TextBox 17">
              <a:extLst>
                <a:ext uri="{FF2B5EF4-FFF2-40B4-BE49-F238E27FC236}">
                  <a16:creationId xmlns:a16="http://schemas.microsoft.com/office/drawing/2014/main" id="{8C0E2B3B-A7AB-4CD5-828A-34E2B07D0331}"/>
                </a:ext>
              </a:extLst>
            </p:cNvPr>
            <p:cNvSpPr txBox="1"/>
            <p:nvPr/>
          </p:nvSpPr>
          <p:spPr>
            <a:xfrm>
              <a:off x="2105149" y="1391280"/>
              <a:ext cx="3970112" cy="286988"/>
            </a:xfrm>
            <a:prstGeom prst="rect">
              <a:avLst/>
            </a:prstGeom>
            <a:noFill/>
            <a:ln>
              <a:noFill/>
            </a:ln>
          </p:spPr>
          <p:txBody>
            <a:bodyPr wrap="square" lIns="0" tIns="0" rIns="0" bIns="0" rtlCol="0" anchor="t">
              <a:spAutoFit/>
            </a:bodyPr>
            <a:lstStyle/>
            <a:p>
              <a:pPr>
                <a:buClr>
                  <a:schemeClr val="accent1"/>
                </a:buClr>
              </a:pPr>
              <a:r>
                <a:rPr lang="id-ID" sz="2400" b="1" dirty="0" err="1">
                  <a:solidFill>
                    <a:schemeClr val="accent1"/>
                  </a:solidFill>
                </a:rPr>
                <a:t>Congress</a:t>
              </a:r>
              <a:r>
                <a:rPr lang="id-ID" sz="2400" b="1" dirty="0">
                  <a:solidFill>
                    <a:schemeClr val="accent1"/>
                  </a:solidFill>
                </a:rPr>
                <a:t>: The U.S.-China </a:t>
              </a:r>
              <a:r>
                <a:rPr lang="id-ID" sz="2400" b="1" dirty="0" err="1">
                  <a:solidFill>
                    <a:schemeClr val="accent1"/>
                  </a:solidFill>
                </a:rPr>
                <a:t>Economic</a:t>
              </a:r>
              <a:r>
                <a:rPr lang="id-ID" sz="2400" b="1" dirty="0">
                  <a:solidFill>
                    <a:schemeClr val="accent1"/>
                  </a:solidFill>
                </a:rPr>
                <a:t> </a:t>
              </a:r>
              <a:r>
                <a:rPr lang="id-ID" sz="2400" b="1" dirty="0" err="1">
                  <a:solidFill>
                    <a:schemeClr val="accent1"/>
                  </a:solidFill>
                </a:rPr>
                <a:t>and</a:t>
              </a:r>
              <a:r>
                <a:rPr lang="id-ID" sz="2400" b="1" dirty="0">
                  <a:solidFill>
                    <a:schemeClr val="accent1"/>
                  </a:solidFill>
                </a:rPr>
                <a:t> </a:t>
              </a:r>
              <a:r>
                <a:rPr lang="id-ID" sz="2400" b="1" dirty="0" err="1">
                  <a:solidFill>
                    <a:schemeClr val="accent1"/>
                  </a:solidFill>
                </a:rPr>
                <a:t>Security</a:t>
              </a:r>
              <a:r>
                <a:rPr lang="id-ID" sz="2400" b="1" dirty="0">
                  <a:solidFill>
                    <a:schemeClr val="accent1"/>
                  </a:solidFill>
                </a:rPr>
                <a:t> </a:t>
              </a:r>
              <a:r>
                <a:rPr lang="id-ID" sz="2400" b="1" dirty="0" err="1">
                  <a:solidFill>
                    <a:schemeClr val="accent1"/>
                  </a:solidFill>
                </a:rPr>
                <a:t>Review</a:t>
              </a:r>
              <a:r>
                <a:rPr lang="id-ID" sz="2400" b="1" dirty="0">
                  <a:solidFill>
                    <a:schemeClr val="accent1"/>
                  </a:solidFill>
                </a:rPr>
                <a:t> </a:t>
              </a:r>
              <a:r>
                <a:rPr lang="id-ID" sz="2400" b="1" dirty="0" err="1">
                  <a:solidFill>
                    <a:schemeClr val="accent1"/>
                  </a:solidFill>
                </a:rPr>
                <a:t>Commission</a:t>
              </a:r>
              <a:r>
                <a:rPr lang="id-ID" sz="2400" b="1" dirty="0">
                  <a:solidFill>
                    <a:schemeClr val="accent1"/>
                  </a:solidFill>
                </a:rPr>
                <a:t> (</a:t>
              </a:r>
              <a:r>
                <a:rPr lang="id-ID" sz="2400" b="1" dirty="0" err="1">
                  <a:solidFill>
                    <a:schemeClr val="accent1"/>
                  </a:solidFill>
                </a:rPr>
                <a:t>supporter</a:t>
              </a:r>
              <a:r>
                <a:rPr lang="id-ID" sz="2400" b="1" dirty="0">
                  <a:solidFill>
                    <a:schemeClr val="accent1"/>
                  </a:solidFill>
                </a:rPr>
                <a:t>)</a:t>
              </a:r>
            </a:p>
          </p:txBody>
        </p:sp>
      </p:gr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a:xfrm>
            <a:off x="838200" y="6356350"/>
            <a:ext cx="2743200" cy="365125"/>
          </a:xfrm>
        </p:spPr>
        <p:txBody>
          <a:bodyPr/>
          <a:lstStyle/>
          <a:p>
            <a:fld id="{C531A2B2-876B-45BF-993B-6CDB1B8BF9AB}" type="datetime1">
              <a:rPr lang="en-US" smtClean="0"/>
              <a:t>5/21/23</a:t>
            </a:fld>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22C54-87D3-4C96-99E4-6E65A620FFA8}" type="slidenum">
              <a:rPr lang="en-US" smtClean="0"/>
              <a:pPr/>
              <a:t>12</a:t>
            </a:fld>
            <a:endParaRPr lang="en-US"/>
          </a:p>
        </p:txBody>
      </p:sp>
      <p:sp>
        <p:nvSpPr>
          <p:cNvPr id="10" name="Rectangle 9">
            <a:extLst>
              <a:ext uri="{FF2B5EF4-FFF2-40B4-BE49-F238E27FC236}">
                <a16:creationId xmlns:a16="http://schemas.microsoft.com/office/drawing/2014/main" id="{E36C6BA8-7FE3-440A-8453-0F935A69F903}"/>
              </a:ext>
            </a:extLst>
          </p:cNvPr>
          <p:cNvSpPr/>
          <p:nvPr/>
        </p:nvSpPr>
        <p:spPr>
          <a:xfrm>
            <a:off x="6145117" y="1139322"/>
            <a:ext cx="5478819" cy="50806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38BB839-D77E-4620-BBC8-BB7301D1634A}"/>
              </a:ext>
            </a:extLst>
          </p:cNvPr>
          <p:cNvGrpSpPr/>
          <p:nvPr/>
        </p:nvGrpSpPr>
        <p:grpSpPr>
          <a:xfrm>
            <a:off x="6816435" y="1478920"/>
            <a:ext cx="4294909" cy="4741031"/>
            <a:chOff x="1897287" y="1368232"/>
            <a:chExt cx="3970112" cy="1156294"/>
          </a:xfrm>
        </p:grpSpPr>
        <p:sp>
          <p:nvSpPr>
            <p:cNvPr id="23" name="TextBox 22">
              <a:extLst>
                <a:ext uri="{FF2B5EF4-FFF2-40B4-BE49-F238E27FC236}">
                  <a16:creationId xmlns:a16="http://schemas.microsoft.com/office/drawing/2014/main" id="{DEDF2628-1A6A-4B25-9C8A-879515AA6C00}"/>
                </a:ext>
              </a:extLst>
            </p:cNvPr>
            <p:cNvSpPr txBox="1"/>
            <p:nvPr/>
          </p:nvSpPr>
          <p:spPr>
            <a:xfrm>
              <a:off x="1897287" y="1718155"/>
              <a:ext cx="3970112" cy="806371"/>
            </a:xfrm>
            <a:prstGeom prst="rect">
              <a:avLst/>
            </a:prstGeom>
            <a:noFill/>
            <a:ln>
              <a:noFill/>
            </a:ln>
          </p:spPr>
          <p:txBody>
            <a:bodyPr wrap="square" lIns="0" tIns="0" rIns="0" bIns="0" rtlCol="0" anchor="t">
              <a:spAutoFit/>
            </a:bodyPr>
            <a:lstStyle/>
            <a:p>
              <a:pPr marL="285750" indent="-285750">
                <a:buClr>
                  <a:schemeClr val="accent1"/>
                </a:buClr>
                <a:buFont typeface="Wingdings" pitchFamily="2" charset="2"/>
                <a:buChar char="l"/>
              </a:pPr>
              <a:r>
                <a:rPr lang="en-US" sz="1700" dirty="0">
                  <a:solidFill>
                    <a:schemeClr val="tx1">
                      <a:lumMod val="75000"/>
                      <a:lumOff val="25000"/>
                    </a:schemeClr>
                  </a:solidFill>
                </a:rPr>
                <a:t>Committee Chair Rep. Mike Gallagher;</a:t>
              </a:r>
            </a:p>
            <a:p>
              <a:pPr marL="285750" indent="-285750">
                <a:buClr>
                  <a:schemeClr val="accent1"/>
                </a:buClr>
                <a:buFont typeface="Wingdings" pitchFamily="2" charset="2"/>
                <a:buChar char="l"/>
              </a:pPr>
              <a:r>
                <a:rPr lang="en-US" sz="1700" dirty="0">
                  <a:solidFill>
                    <a:schemeClr val="tx1">
                      <a:lumMod val="75000"/>
                      <a:lumOff val="25000"/>
                    </a:schemeClr>
                  </a:solidFill>
                </a:rPr>
                <a:t>Matthew Pottinger, Former deputy national security advisor: A Digital Dictatorship (Concerns Over Chinese Surveillance Technology): we need to have a much more rigorous defense and offense.</a:t>
              </a:r>
            </a:p>
            <a:p>
              <a:pPr marL="285750" indent="-285750">
                <a:buClr>
                  <a:schemeClr val="accent1"/>
                </a:buClr>
                <a:buFont typeface="Wingdings" pitchFamily="2" charset="2"/>
                <a:buChar char="l"/>
              </a:pPr>
              <a:r>
                <a:rPr lang="en-US" sz="1700" dirty="0">
                  <a:solidFill>
                    <a:schemeClr val="tx1">
                      <a:lumMod val="75000"/>
                      <a:lumOff val="25000"/>
                    </a:schemeClr>
                  </a:solidFill>
                </a:rPr>
                <a:t>On the defense side: on the defense side, we don’t want our technologies to be exported to CCP who will silence and intimidate people; </a:t>
              </a:r>
            </a:p>
            <a:p>
              <a:pPr marL="285750" indent="-285750">
                <a:buClr>
                  <a:schemeClr val="accent1"/>
                </a:buClr>
                <a:buFont typeface="Wingdings" pitchFamily="2" charset="2"/>
                <a:buChar char="l"/>
              </a:pPr>
              <a:r>
                <a:rPr lang="en-US" sz="1700" dirty="0">
                  <a:solidFill>
                    <a:schemeClr val="tx1">
                      <a:lumMod val="75000"/>
                      <a:lumOff val="25000"/>
                    </a:schemeClr>
                  </a:solidFill>
                </a:rPr>
                <a:t>On the offensive side, all we have to do is to connect people, making it easier for Chinese people to see news and info in the free world.</a:t>
              </a:r>
            </a:p>
            <a:p>
              <a:pPr marL="285750" indent="-285750">
                <a:buClr>
                  <a:schemeClr val="accent1"/>
                </a:buClr>
                <a:buFont typeface="Wingdings" pitchFamily="2" charset="2"/>
                <a:buChar char="l"/>
              </a:pPr>
              <a:endParaRPr lang="en-US" sz="1700" dirty="0">
                <a:solidFill>
                  <a:schemeClr val="tx1">
                    <a:lumMod val="75000"/>
                    <a:lumOff val="25000"/>
                  </a:schemeClr>
                </a:solidFill>
              </a:endParaRPr>
            </a:p>
          </p:txBody>
        </p:sp>
        <p:sp>
          <p:nvSpPr>
            <p:cNvPr id="24" name="TextBox 23">
              <a:extLst>
                <a:ext uri="{FF2B5EF4-FFF2-40B4-BE49-F238E27FC236}">
                  <a16:creationId xmlns:a16="http://schemas.microsoft.com/office/drawing/2014/main" id="{2FECD2A5-F8BF-4550-B639-65CA5FD242F6}"/>
                </a:ext>
              </a:extLst>
            </p:cNvPr>
            <p:cNvSpPr txBox="1"/>
            <p:nvPr/>
          </p:nvSpPr>
          <p:spPr>
            <a:xfrm>
              <a:off x="1897287" y="1368232"/>
              <a:ext cx="3970112" cy="315268"/>
            </a:xfrm>
            <a:prstGeom prst="rect">
              <a:avLst/>
            </a:prstGeom>
            <a:noFill/>
            <a:ln>
              <a:noFill/>
            </a:ln>
          </p:spPr>
          <p:txBody>
            <a:bodyPr wrap="square" lIns="0" tIns="0" rIns="0" bIns="0" rtlCol="0" anchor="t">
              <a:spAutoFit/>
            </a:bodyPr>
            <a:lstStyle/>
            <a:p>
              <a:pPr algn="ctr">
                <a:buClr>
                  <a:schemeClr val="accent1"/>
                </a:buClr>
              </a:pPr>
              <a:r>
                <a:rPr lang="en-US" sz="2800" b="1" dirty="0">
                  <a:solidFill>
                    <a:schemeClr val="accent1"/>
                  </a:solidFill>
                </a:rPr>
                <a:t>House: The Select Committee on the Strategic Competition btw US and CCP (?) </a:t>
              </a:r>
              <a:endParaRPr lang="id-ID" sz="2800" b="1" dirty="0">
                <a:solidFill>
                  <a:schemeClr val="accent1"/>
                </a:solidFill>
              </a:endParaRPr>
            </a:p>
          </p:txBody>
        </p:sp>
      </p:grpSp>
    </p:spTree>
    <p:extLst>
      <p:ext uri="{BB962C8B-B14F-4D97-AF65-F5344CB8AC3E}">
        <p14:creationId xmlns:p14="http://schemas.microsoft.com/office/powerpoint/2010/main" val="126661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853CB-B8B0-493A-B265-AA7795626625}"/>
              </a:ext>
            </a:extLst>
          </p:cNvPr>
          <p:cNvSpPr txBox="1"/>
          <p:nvPr/>
        </p:nvSpPr>
        <p:spPr>
          <a:xfrm>
            <a:off x="514591" y="296858"/>
            <a:ext cx="11109346" cy="677108"/>
          </a:xfrm>
          <a:prstGeom prst="rect">
            <a:avLst/>
          </a:prstGeom>
          <a:noFill/>
        </p:spPr>
        <p:txBody>
          <a:bodyPr wrap="square" lIns="0" tIns="0" rIns="0" bIns="0" rtlCol="0" anchor="t">
            <a:spAutoFit/>
          </a:bodyPr>
          <a:lstStyle/>
          <a:p>
            <a:pPr algn="ctr"/>
            <a:r>
              <a:rPr lang="da-DK" altLang="zh-CN" sz="4400" b="1" dirty="0">
                <a:solidFill>
                  <a:srgbClr val="002060"/>
                </a:solidFill>
                <a:latin typeface="+mj-lt"/>
              </a:rPr>
              <a:t>Supporters VS Opponents</a:t>
            </a:r>
          </a:p>
        </p:txBody>
      </p:sp>
      <p:sp>
        <p:nvSpPr>
          <p:cNvPr id="3" name="Rectangle 2">
            <a:extLst>
              <a:ext uri="{FF2B5EF4-FFF2-40B4-BE49-F238E27FC236}">
                <a16:creationId xmlns:a16="http://schemas.microsoft.com/office/drawing/2014/main" id="{5F940AB4-727D-477B-96AC-45E6CF3E8291}"/>
              </a:ext>
            </a:extLst>
          </p:cNvPr>
          <p:cNvSpPr/>
          <p:nvPr/>
        </p:nvSpPr>
        <p:spPr>
          <a:xfrm>
            <a:off x="381000" y="225739"/>
            <a:ext cx="1841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ECD11C-4FA6-4A16-BE9F-F38468D0F345}"/>
              </a:ext>
            </a:extLst>
          </p:cNvPr>
          <p:cNvSpPr/>
          <p:nvPr/>
        </p:nvSpPr>
        <p:spPr>
          <a:xfrm>
            <a:off x="514591" y="1139322"/>
            <a:ext cx="5478819" cy="51056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BCD2A10-62F1-4AAC-ABE9-A66880F23E05}"/>
              </a:ext>
            </a:extLst>
          </p:cNvPr>
          <p:cNvGrpSpPr/>
          <p:nvPr/>
        </p:nvGrpSpPr>
        <p:grpSpPr>
          <a:xfrm>
            <a:off x="1080654" y="1499318"/>
            <a:ext cx="4551871" cy="4820355"/>
            <a:chOff x="1897287" y="1375647"/>
            <a:chExt cx="4279419" cy="1248548"/>
          </a:xfrm>
        </p:grpSpPr>
        <p:sp>
          <p:nvSpPr>
            <p:cNvPr id="17" name="TextBox 16">
              <a:extLst>
                <a:ext uri="{FF2B5EF4-FFF2-40B4-BE49-F238E27FC236}">
                  <a16:creationId xmlns:a16="http://schemas.microsoft.com/office/drawing/2014/main" id="{FAA2A180-151A-45CE-B0A2-77645083AFE3}"/>
                </a:ext>
              </a:extLst>
            </p:cNvPr>
            <p:cNvSpPr txBox="1"/>
            <p:nvPr/>
          </p:nvSpPr>
          <p:spPr>
            <a:xfrm>
              <a:off x="1897287" y="1691483"/>
              <a:ext cx="4279419" cy="932712"/>
            </a:xfrm>
            <a:prstGeom prst="rect">
              <a:avLst/>
            </a:prstGeom>
            <a:noFill/>
            <a:ln>
              <a:noFill/>
            </a:ln>
          </p:spPr>
          <p:txBody>
            <a:bodyPr wrap="square" lIns="0" tIns="0" rIns="0" bIns="0" rtlCol="0" anchor="t">
              <a:spAutoFit/>
            </a:bodyPr>
            <a:lstStyle/>
            <a:p>
              <a:pPr marL="285750" indent="-285750">
                <a:buClr>
                  <a:schemeClr val="accent1"/>
                </a:buClr>
                <a:buFont typeface="Wingdings" pitchFamily="2" charset="2"/>
                <a:buChar char="l"/>
              </a:pPr>
              <a:r>
                <a:rPr lang="en-US" dirty="0">
                  <a:solidFill>
                    <a:schemeClr val="tx1">
                      <a:lumMod val="75000"/>
                      <a:lumOff val="25000"/>
                    </a:schemeClr>
                  </a:solidFill>
                </a:rPr>
                <a:t>US Assistant Secretary of State for Education and Cultural Affairs Marie Royce took the opportunity to “clarify misperceptions people have on the US government’s stance on students and scholars from China” </a:t>
              </a:r>
            </a:p>
            <a:p>
              <a:pPr marL="285750" indent="-285750">
                <a:buClr>
                  <a:schemeClr val="accent1"/>
                </a:buClr>
                <a:buFont typeface="Wingdings" pitchFamily="2" charset="2"/>
                <a:buChar char="l"/>
              </a:pPr>
              <a:r>
                <a:rPr lang="en-US" dirty="0">
                  <a:solidFill>
                    <a:schemeClr val="tx1">
                      <a:lumMod val="75000"/>
                      <a:lumOff val="25000"/>
                    </a:schemeClr>
                  </a:solidFill>
                </a:rPr>
                <a:t>The Chinese Communist Party is actively working to provide an inaccurate picture of the United States to Chinese citizens, including overseas students. </a:t>
              </a:r>
            </a:p>
            <a:p>
              <a:pPr marL="285750" indent="-285750">
                <a:buClr>
                  <a:schemeClr val="accent1"/>
                </a:buClr>
                <a:buFont typeface="Wingdings" pitchFamily="2" charset="2"/>
                <a:buChar char="l"/>
              </a:pPr>
              <a:r>
                <a:rPr lang="en-US" dirty="0">
                  <a:solidFill>
                    <a:schemeClr val="tx1">
                      <a:lumMod val="75000"/>
                      <a:lumOff val="25000"/>
                    </a:schemeClr>
                  </a:solidFill>
                </a:rPr>
                <a:t>Many institutions are working hard to help Chinese students who want to make friends with American peers. We applaud those schools.</a:t>
              </a:r>
            </a:p>
          </p:txBody>
        </p:sp>
        <p:sp>
          <p:nvSpPr>
            <p:cNvPr id="18" name="TextBox 17">
              <a:extLst>
                <a:ext uri="{FF2B5EF4-FFF2-40B4-BE49-F238E27FC236}">
                  <a16:creationId xmlns:a16="http://schemas.microsoft.com/office/drawing/2014/main" id="{8C0E2B3B-A7AB-4CD5-828A-34E2B07D0331}"/>
                </a:ext>
              </a:extLst>
            </p:cNvPr>
            <p:cNvSpPr txBox="1"/>
            <p:nvPr/>
          </p:nvSpPr>
          <p:spPr>
            <a:xfrm>
              <a:off x="1897287" y="1375647"/>
              <a:ext cx="3970112" cy="286988"/>
            </a:xfrm>
            <a:prstGeom prst="rect">
              <a:avLst/>
            </a:prstGeom>
            <a:noFill/>
            <a:ln>
              <a:noFill/>
            </a:ln>
          </p:spPr>
          <p:txBody>
            <a:bodyPr wrap="square" lIns="0" tIns="0" rIns="0" bIns="0" rtlCol="0" anchor="t">
              <a:spAutoFit/>
            </a:bodyPr>
            <a:lstStyle/>
            <a:p>
              <a:pPr algn="ctr">
                <a:buClr>
                  <a:schemeClr val="accent1"/>
                </a:buClr>
              </a:pPr>
              <a:r>
                <a:rPr lang="id-ID" sz="2400" b="1" dirty="0">
                  <a:solidFill>
                    <a:schemeClr val="accent1"/>
                  </a:solidFill>
                </a:rPr>
                <a:t>The </a:t>
              </a:r>
              <a:r>
                <a:rPr lang="id-ID" sz="2400" b="1" dirty="0" err="1">
                  <a:solidFill>
                    <a:schemeClr val="accent1"/>
                  </a:solidFill>
                </a:rPr>
                <a:t>Bureau</a:t>
              </a:r>
              <a:r>
                <a:rPr lang="id-ID" sz="2400" b="1" dirty="0">
                  <a:solidFill>
                    <a:schemeClr val="accent1"/>
                  </a:solidFill>
                </a:rPr>
                <a:t> </a:t>
              </a:r>
              <a:r>
                <a:rPr lang="id-ID" sz="2400" b="1" dirty="0" err="1">
                  <a:solidFill>
                    <a:schemeClr val="accent1"/>
                  </a:solidFill>
                </a:rPr>
                <a:t>of</a:t>
              </a:r>
              <a:r>
                <a:rPr lang="id-ID" sz="2400" b="1" dirty="0">
                  <a:solidFill>
                    <a:schemeClr val="accent1"/>
                  </a:solidFill>
                </a:rPr>
                <a:t> </a:t>
              </a:r>
              <a:r>
                <a:rPr lang="id-ID" sz="2400" b="1" dirty="0" err="1">
                  <a:solidFill>
                    <a:schemeClr val="accent1"/>
                  </a:solidFill>
                </a:rPr>
                <a:t>Educational</a:t>
              </a:r>
              <a:r>
                <a:rPr lang="id-ID" sz="2400" b="1" dirty="0">
                  <a:solidFill>
                    <a:schemeClr val="accent1"/>
                  </a:solidFill>
                </a:rPr>
                <a:t> </a:t>
              </a:r>
              <a:r>
                <a:rPr lang="id-ID" sz="2400" b="1" dirty="0" err="1">
                  <a:solidFill>
                    <a:schemeClr val="accent1"/>
                  </a:solidFill>
                </a:rPr>
                <a:t>and</a:t>
              </a:r>
              <a:r>
                <a:rPr lang="id-ID" sz="2400" b="1" dirty="0">
                  <a:solidFill>
                    <a:schemeClr val="accent1"/>
                  </a:solidFill>
                </a:rPr>
                <a:t> </a:t>
              </a:r>
              <a:r>
                <a:rPr lang="id-ID" sz="2400" b="1" dirty="0" err="1">
                  <a:solidFill>
                    <a:schemeClr val="accent1"/>
                  </a:solidFill>
                </a:rPr>
                <a:t>Cultural</a:t>
              </a:r>
              <a:r>
                <a:rPr lang="id-ID" sz="2400" b="1" dirty="0">
                  <a:solidFill>
                    <a:schemeClr val="accent1"/>
                  </a:solidFill>
                </a:rPr>
                <a:t> </a:t>
              </a:r>
              <a:r>
                <a:rPr lang="id-ID" sz="2400" b="1" dirty="0" err="1">
                  <a:solidFill>
                    <a:schemeClr val="accent1"/>
                  </a:solidFill>
                </a:rPr>
                <a:t>Affairs</a:t>
              </a:r>
              <a:r>
                <a:rPr lang="id-ID" sz="2400" b="1" dirty="0">
                  <a:solidFill>
                    <a:schemeClr val="accent1"/>
                  </a:solidFill>
                </a:rPr>
                <a:t> (ECA) </a:t>
              </a:r>
              <a:r>
                <a:rPr lang="id-ID" sz="2400" b="1" dirty="0" err="1">
                  <a:solidFill>
                    <a:schemeClr val="accent1"/>
                  </a:solidFill>
                </a:rPr>
                <a:t>of</a:t>
              </a:r>
              <a:r>
                <a:rPr lang="id-ID" sz="2400" b="1" dirty="0">
                  <a:solidFill>
                    <a:schemeClr val="accent1"/>
                  </a:solidFill>
                </a:rPr>
                <a:t> </a:t>
              </a:r>
              <a:r>
                <a:rPr lang="id-ID" sz="2400" b="1" dirty="0" err="1">
                  <a:solidFill>
                    <a:schemeClr val="accent1"/>
                  </a:solidFill>
                </a:rPr>
                <a:t>the</a:t>
              </a:r>
              <a:r>
                <a:rPr lang="id-ID" sz="2400" b="1" dirty="0">
                  <a:solidFill>
                    <a:schemeClr val="accent1"/>
                  </a:solidFill>
                </a:rPr>
                <a:t> Department </a:t>
              </a:r>
              <a:r>
                <a:rPr lang="id-ID" sz="2400" b="1" dirty="0" err="1">
                  <a:solidFill>
                    <a:schemeClr val="accent1"/>
                  </a:solidFill>
                </a:rPr>
                <a:t>of</a:t>
              </a:r>
              <a:r>
                <a:rPr lang="id-ID" sz="2400" b="1" dirty="0">
                  <a:solidFill>
                    <a:schemeClr val="accent1"/>
                  </a:solidFill>
                </a:rPr>
                <a:t> State (</a:t>
              </a:r>
              <a:r>
                <a:rPr lang="id-ID" sz="2400" b="1" dirty="0" err="1">
                  <a:solidFill>
                    <a:schemeClr val="accent1"/>
                  </a:solidFill>
                </a:rPr>
                <a:t>supporter</a:t>
              </a:r>
              <a:r>
                <a:rPr lang="id-ID" sz="2400" b="1" dirty="0">
                  <a:solidFill>
                    <a:schemeClr val="accent1"/>
                  </a:solidFill>
                </a:rPr>
                <a:t>)</a:t>
              </a:r>
            </a:p>
          </p:txBody>
        </p:sp>
      </p:grpSp>
      <p:sp>
        <p:nvSpPr>
          <p:cNvPr id="4" name="Date Placeholder 9">
            <a:extLst>
              <a:ext uri="{FF2B5EF4-FFF2-40B4-BE49-F238E27FC236}">
                <a16:creationId xmlns:a16="http://schemas.microsoft.com/office/drawing/2014/main" id="{55A67E2F-A8C6-44F7-985F-772C14236A5A}"/>
              </a:ext>
            </a:extLst>
          </p:cNvPr>
          <p:cNvSpPr>
            <a:spLocks noGrp="1"/>
          </p:cNvSpPr>
          <p:nvPr>
            <p:ph type="dt" sz="half" idx="10"/>
          </p:nvPr>
        </p:nvSpPr>
        <p:spPr>
          <a:xfrm>
            <a:off x="838200" y="6356350"/>
            <a:ext cx="2743200" cy="365125"/>
          </a:xfrm>
        </p:spPr>
        <p:txBody>
          <a:bodyPr/>
          <a:lstStyle/>
          <a:p>
            <a:fld id="{C531A2B2-876B-45BF-993B-6CDB1B8BF9AB}" type="datetime1">
              <a:rPr lang="en-US" smtClean="0"/>
              <a:t>5/21/23</a:t>
            </a:fld>
            <a:endParaRPr lang="en-US"/>
          </a:p>
        </p:txBody>
      </p:sp>
      <p:sp>
        <p:nvSpPr>
          <p:cNvPr id="5" name="Slide Number Placeholder 10">
            <a:extLst>
              <a:ext uri="{FF2B5EF4-FFF2-40B4-BE49-F238E27FC236}">
                <a16:creationId xmlns:a16="http://schemas.microsoft.com/office/drawing/2014/main" id="{572138F8-2B19-4BA5-9F96-38D8EA0D362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22C54-87D3-4C96-99E4-6E65A620FFA8}" type="slidenum">
              <a:rPr lang="en-US" smtClean="0"/>
              <a:pPr/>
              <a:t>13</a:t>
            </a:fld>
            <a:endParaRPr lang="en-US"/>
          </a:p>
        </p:txBody>
      </p:sp>
      <p:sp>
        <p:nvSpPr>
          <p:cNvPr id="10" name="Rectangle 9">
            <a:extLst>
              <a:ext uri="{FF2B5EF4-FFF2-40B4-BE49-F238E27FC236}">
                <a16:creationId xmlns:a16="http://schemas.microsoft.com/office/drawing/2014/main" id="{E36C6BA8-7FE3-440A-8453-0F935A69F903}"/>
              </a:ext>
            </a:extLst>
          </p:cNvPr>
          <p:cNvSpPr/>
          <p:nvPr/>
        </p:nvSpPr>
        <p:spPr>
          <a:xfrm>
            <a:off x="6145117" y="1139322"/>
            <a:ext cx="5478819" cy="508062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38BB839-D77E-4620-BBC8-BB7301D1634A}"/>
              </a:ext>
            </a:extLst>
          </p:cNvPr>
          <p:cNvGrpSpPr/>
          <p:nvPr/>
        </p:nvGrpSpPr>
        <p:grpSpPr>
          <a:xfrm>
            <a:off x="6816435" y="1547444"/>
            <a:ext cx="4294909" cy="4628115"/>
            <a:chOff x="1897287" y="1384945"/>
            <a:chExt cx="3970112" cy="1128755"/>
          </a:xfrm>
        </p:grpSpPr>
        <p:sp>
          <p:nvSpPr>
            <p:cNvPr id="23" name="TextBox 22">
              <a:extLst>
                <a:ext uri="{FF2B5EF4-FFF2-40B4-BE49-F238E27FC236}">
                  <a16:creationId xmlns:a16="http://schemas.microsoft.com/office/drawing/2014/main" id="{DEDF2628-1A6A-4B25-9C8A-879515AA6C00}"/>
                </a:ext>
              </a:extLst>
            </p:cNvPr>
            <p:cNvSpPr txBox="1"/>
            <p:nvPr/>
          </p:nvSpPr>
          <p:spPr>
            <a:xfrm>
              <a:off x="1897287" y="1635453"/>
              <a:ext cx="3970112" cy="878247"/>
            </a:xfrm>
            <a:prstGeom prst="rect">
              <a:avLst/>
            </a:prstGeom>
            <a:noFill/>
            <a:ln>
              <a:noFill/>
            </a:ln>
          </p:spPr>
          <p:txBody>
            <a:bodyPr wrap="square" lIns="0" tIns="0" rIns="0" bIns="0" rtlCol="0" anchor="t">
              <a:spAutoFit/>
            </a:bodyPr>
            <a:lstStyle/>
            <a:p>
              <a:pPr marL="285750" indent="-285750">
                <a:buClr>
                  <a:schemeClr val="accent1"/>
                </a:buClr>
                <a:buFont typeface="Wingdings" pitchFamily="2" charset="2"/>
                <a:buChar char="l"/>
              </a:pPr>
              <a:r>
                <a:rPr lang="en-US" dirty="0">
                  <a:solidFill>
                    <a:schemeClr val="tx1">
                      <a:lumMod val="75000"/>
                      <a:lumOff val="25000"/>
                    </a:schemeClr>
                  </a:solidFill>
                </a:rPr>
                <a:t>On April 18,  Police in New York have arrested two men for allegedly setting up a secret police station for a Chinese provincial police agency to collect information on opponents of the ruling Communist Party. </a:t>
              </a:r>
            </a:p>
            <a:p>
              <a:pPr marL="285750" indent="-285750">
                <a:buClr>
                  <a:schemeClr val="accent1"/>
                </a:buClr>
                <a:buFont typeface="Wingdings" pitchFamily="2" charset="2"/>
                <a:buChar char="l"/>
              </a:pPr>
              <a:r>
                <a:rPr lang="en-US" dirty="0">
                  <a:solidFill>
                    <a:schemeClr val="tx1">
                      <a:lumMod val="75000"/>
                      <a:lumOff val="25000"/>
                    </a:schemeClr>
                  </a:solidFill>
                </a:rPr>
                <a:t>Chinese Students and Scholars Association is another means of repressing Chinese students. Chinese students need help and support. We should raise concern with FBI.</a:t>
              </a:r>
            </a:p>
            <a:p>
              <a:pPr marL="285750" indent="-285750">
                <a:buClr>
                  <a:schemeClr val="accent1"/>
                </a:buClr>
                <a:buFont typeface="Wingdings" pitchFamily="2" charset="2"/>
                <a:buChar char="l"/>
              </a:pPr>
              <a:r>
                <a:rPr lang="en-US" dirty="0">
                  <a:solidFill>
                    <a:schemeClr val="tx1">
                      <a:lumMod val="75000"/>
                      <a:lumOff val="25000"/>
                    </a:schemeClr>
                  </a:solidFill>
                </a:rPr>
                <a:t>Campus security is not just for local students, but also for international students. </a:t>
              </a:r>
            </a:p>
          </p:txBody>
        </p:sp>
        <p:sp>
          <p:nvSpPr>
            <p:cNvPr id="24" name="TextBox 23">
              <a:extLst>
                <a:ext uri="{FF2B5EF4-FFF2-40B4-BE49-F238E27FC236}">
                  <a16:creationId xmlns:a16="http://schemas.microsoft.com/office/drawing/2014/main" id="{2FECD2A5-F8BF-4550-B639-65CA5FD242F6}"/>
                </a:ext>
              </a:extLst>
            </p:cNvPr>
            <p:cNvSpPr txBox="1"/>
            <p:nvPr/>
          </p:nvSpPr>
          <p:spPr>
            <a:xfrm>
              <a:off x="1897287" y="1384945"/>
              <a:ext cx="3970112" cy="210179"/>
            </a:xfrm>
            <a:prstGeom prst="rect">
              <a:avLst/>
            </a:prstGeom>
            <a:noFill/>
            <a:ln>
              <a:noFill/>
            </a:ln>
          </p:spPr>
          <p:txBody>
            <a:bodyPr wrap="square" lIns="0" tIns="0" rIns="0" bIns="0" rtlCol="0" anchor="t">
              <a:spAutoFit/>
            </a:bodyPr>
            <a:lstStyle/>
            <a:p>
              <a:pPr algn="ctr">
                <a:buClr>
                  <a:schemeClr val="accent1"/>
                </a:buClr>
              </a:pPr>
              <a:r>
                <a:rPr lang="en-US" sz="2800" b="1" dirty="0">
                  <a:solidFill>
                    <a:schemeClr val="accent1"/>
                  </a:solidFill>
                </a:rPr>
                <a:t>FBI of the Department of Justice (may not support) </a:t>
              </a:r>
              <a:endParaRPr lang="id-ID" sz="2800" b="1" dirty="0">
                <a:solidFill>
                  <a:schemeClr val="accent1"/>
                </a:solidFill>
              </a:endParaRPr>
            </a:p>
          </p:txBody>
        </p:sp>
      </p:grpSp>
    </p:spTree>
    <p:extLst>
      <p:ext uri="{BB962C8B-B14F-4D97-AF65-F5344CB8AC3E}">
        <p14:creationId xmlns:p14="http://schemas.microsoft.com/office/powerpoint/2010/main" val="221998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EFEB-0A2E-F53B-A63F-F3E9DCE10B4A}"/>
              </a:ext>
            </a:extLst>
          </p:cNvPr>
          <p:cNvSpPr txBox="1">
            <a:spLocks/>
          </p:cNvSpPr>
          <p:nvPr/>
        </p:nvSpPr>
        <p:spPr>
          <a:xfrm>
            <a:off x="609600" y="472341"/>
            <a:ext cx="10972800" cy="701675"/>
          </a:xfrm>
          <a:prstGeom prst="rect">
            <a:avLst/>
          </a:prstGeom>
        </p:spPr>
        <p:txBody>
          <a:bodyPr lIns="0" tIns="0" rIns="0" bIns="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Georgia" panose="02040502050405020303" pitchFamily="18" charset="0"/>
              </a:rPr>
              <a:t>Supporters (interest groups)</a:t>
            </a:r>
          </a:p>
        </p:txBody>
      </p:sp>
      <p:cxnSp>
        <p:nvCxnSpPr>
          <p:cNvPr id="5" name="Straight Connector 4">
            <a:extLst>
              <a:ext uri="{FF2B5EF4-FFF2-40B4-BE49-F238E27FC236}">
                <a16:creationId xmlns:a16="http://schemas.microsoft.com/office/drawing/2014/main" id="{1F8732A5-6043-5CCD-B127-60B9611075CA}"/>
              </a:ext>
            </a:extLst>
          </p:cNvPr>
          <p:cNvCxnSpPr>
            <a:cxnSpLocks/>
          </p:cNvCxnSpPr>
          <p:nvPr/>
        </p:nvCxnSpPr>
        <p:spPr>
          <a:xfrm>
            <a:off x="0" y="6439632"/>
            <a:ext cx="11201400" cy="0"/>
          </a:xfrm>
          <a:prstGeom prst="line">
            <a:avLst/>
          </a:prstGeom>
          <a:ln>
            <a:solidFill>
              <a:srgbClr val="4472C4"/>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3504B26-A528-C34F-22AD-63283C48CD98}"/>
              </a:ext>
            </a:extLst>
          </p:cNvPr>
          <p:cNvSpPr/>
          <p:nvPr/>
        </p:nvSpPr>
        <p:spPr>
          <a:xfrm>
            <a:off x="609600" y="1905921"/>
            <a:ext cx="5283200" cy="413092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Person creating a calendar with adhesive notes on a blackboard">
            <a:extLst>
              <a:ext uri="{FF2B5EF4-FFF2-40B4-BE49-F238E27FC236}">
                <a16:creationId xmlns:a16="http://schemas.microsoft.com/office/drawing/2014/main" id="{FE13E4BF-2ADD-EA75-46C2-1ED38E4D3DCE}"/>
              </a:ext>
            </a:extLst>
          </p:cNvPr>
          <p:cNvPicPr>
            <a:picLocks noChangeAspect="1"/>
          </p:cNvPicPr>
          <p:nvPr/>
        </p:nvPicPr>
        <p:blipFill>
          <a:blip r:embed="rId3" cstate="screen">
            <a:alphaModFix amt="10000"/>
            <a:extLst>
              <a:ext uri="{28A0092B-C50C-407E-A947-70E740481C1C}">
                <a14:useLocalDpi xmlns:a14="http://schemas.microsoft.com/office/drawing/2010/main"/>
              </a:ext>
            </a:extLst>
          </a:blip>
          <a:srcRect/>
          <a:stretch>
            <a:fillRect/>
          </a:stretch>
        </p:blipFill>
        <p:spPr>
          <a:xfrm>
            <a:off x="609600" y="1905920"/>
            <a:ext cx="5283200" cy="4130926"/>
          </a:xfrm>
          <a:custGeom>
            <a:avLst/>
            <a:gdLst>
              <a:gd name="connsiteX0" fmla="*/ 0 w 5283200"/>
              <a:gd name="connsiteY0" fmla="*/ 0 h 4130926"/>
              <a:gd name="connsiteX1" fmla="*/ 5283200 w 5283200"/>
              <a:gd name="connsiteY1" fmla="*/ 0 h 4130926"/>
              <a:gd name="connsiteX2" fmla="*/ 5283200 w 5283200"/>
              <a:gd name="connsiteY2" fmla="*/ 4130926 h 4130926"/>
              <a:gd name="connsiteX3" fmla="*/ 0 w 5283200"/>
              <a:gd name="connsiteY3" fmla="*/ 4130926 h 4130926"/>
            </a:gdLst>
            <a:ahLst/>
            <a:cxnLst>
              <a:cxn ang="0">
                <a:pos x="connsiteX0" y="connsiteY0"/>
              </a:cxn>
              <a:cxn ang="0">
                <a:pos x="connsiteX1" y="connsiteY1"/>
              </a:cxn>
              <a:cxn ang="0">
                <a:pos x="connsiteX2" y="connsiteY2"/>
              </a:cxn>
              <a:cxn ang="0">
                <a:pos x="connsiteX3" y="connsiteY3"/>
              </a:cxn>
            </a:cxnLst>
            <a:rect l="l" t="t" r="r" b="b"/>
            <a:pathLst>
              <a:path w="5283200" h="4130926">
                <a:moveTo>
                  <a:pt x="0" y="0"/>
                </a:moveTo>
                <a:lnTo>
                  <a:pt x="5283200" y="0"/>
                </a:lnTo>
                <a:lnTo>
                  <a:pt x="5283200" y="4130926"/>
                </a:lnTo>
                <a:lnTo>
                  <a:pt x="0" y="4130926"/>
                </a:lnTo>
                <a:close/>
              </a:path>
            </a:pathLst>
          </a:custGeom>
          <a:solidFill>
            <a:srgbClr val="0866C8"/>
          </a:solidFill>
        </p:spPr>
      </p:pic>
      <p:sp>
        <p:nvSpPr>
          <p:cNvPr id="11" name="Rectangle 10">
            <a:extLst>
              <a:ext uri="{FF2B5EF4-FFF2-40B4-BE49-F238E27FC236}">
                <a16:creationId xmlns:a16="http://schemas.microsoft.com/office/drawing/2014/main" id="{D4B865D6-595F-4914-E40B-E12A7E1CD18C}"/>
              </a:ext>
            </a:extLst>
          </p:cNvPr>
          <p:cNvSpPr/>
          <p:nvPr/>
        </p:nvSpPr>
        <p:spPr>
          <a:xfrm>
            <a:off x="869244" y="1449926"/>
            <a:ext cx="4742522" cy="9445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The GW Independent Chinese Student Union (GWICSU)</a:t>
            </a:r>
          </a:p>
        </p:txBody>
      </p:sp>
      <p:sp>
        <p:nvSpPr>
          <p:cNvPr id="14" name="TextBox 13">
            <a:extLst>
              <a:ext uri="{FF2B5EF4-FFF2-40B4-BE49-F238E27FC236}">
                <a16:creationId xmlns:a16="http://schemas.microsoft.com/office/drawing/2014/main" id="{A7BA6449-90AD-4400-1EDC-45D0F60C4F75}"/>
              </a:ext>
            </a:extLst>
          </p:cNvPr>
          <p:cNvSpPr txBox="1"/>
          <p:nvPr/>
        </p:nvSpPr>
        <p:spPr>
          <a:xfrm>
            <a:off x="869244" y="2570301"/>
            <a:ext cx="4830912" cy="2954655"/>
          </a:xfrm>
          <a:prstGeom prst="rect">
            <a:avLst/>
          </a:prstGeom>
          <a:noFill/>
        </p:spPr>
        <p:txBody>
          <a:bodyPr wrap="square" lIns="0" tIns="0" rIns="0" bIns="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Last year, we put up posters critical of the Winter Olympics in Beijing. In response, the GW CSSA, an organization founded by the PRC and CCP viciously attacked and smeared us. Since then, the GW Democracy Wall has continually been destroyed.</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We have resolutely sought to demonstrate that the Party does not speak for us and that we will not be complicit in its abuses.</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We presented two letters to the university administration regarding the destruction of our posters. But to this day, they was wholly ignored.</a:t>
            </a:r>
          </a:p>
        </p:txBody>
      </p:sp>
      <p:sp>
        <p:nvSpPr>
          <p:cNvPr id="19" name="Rectangle 18">
            <a:extLst>
              <a:ext uri="{FF2B5EF4-FFF2-40B4-BE49-F238E27FC236}">
                <a16:creationId xmlns:a16="http://schemas.microsoft.com/office/drawing/2014/main" id="{DAF10910-BED3-D0C9-7A02-F5E329CC1768}"/>
              </a:ext>
            </a:extLst>
          </p:cNvPr>
          <p:cNvSpPr/>
          <p:nvPr/>
        </p:nvSpPr>
        <p:spPr>
          <a:xfrm>
            <a:off x="6320590" y="1905921"/>
            <a:ext cx="5283200" cy="413092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Employee using laptop in office">
            <a:extLst>
              <a:ext uri="{FF2B5EF4-FFF2-40B4-BE49-F238E27FC236}">
                <a16:creationId xmlns:a16="http://schemas.microsoft.com/office/drawing/2014/main" id="{3939212E-ADE2-DF23-4702-EE8C19A17A17}"/>
              </a:ext>
            </a:extLst>
          </p:cNvPr>
          <p:cNvPicPr>
            <a:picLocks noChangeAspect="1"/>
          </p:cNvPicPr>
          <p:nvPr/>
        </p:nvPicPr>
        <p:blipFill>
          <a:blip r:embed="rId4" cstate="screen">
            <a:alphaModFix amt="10000"/>
            <a:extLst>
              <a:ext uri="{28A0092B-C50C-407E-A947-70E740481C1C}">
                <a14:useLocalDpi xmlns:a14="http://schemas.microsoft.com/office/drawing/2010/main"/>
              </a:ext>
            </a:extLst>
          </a:blip>
          <a:srcRect/>
          <a:stretch>
            <a:fillRect/>
          </a:stretch>
        </p:blipFill>
        <p:spPr>
          <a:xfrm>
            <a:off x="6320590" y="1905921"/>
            <a:ext cx="5283200" cy="4130926"/>
          </a:xfrm>
          <a:custGeom>
            <a:avLst/>
            <a:gdLst>
              <a:gd name="connsiteX0" fmla="*/ 0 w 5283200"/>
              <a:gd name="connsiteY0" fmla="*/ 0 h 4130926"/>
              <a:gd name="connsiteX1" fmla="*/ 5283200 w 5283200"/>
              <a:gd name="connsiteY1" fmla="*/ 0 h 4130926"/>
              <a:gd name="connsiteX2" fmla="*/ 5283200 w 5283200"/>
              <a:gd name="connsiteY2" fmla="*/ 4130926 h 4130926"/>
              <a:gd name="connsiteX3" fmla="*/ 0 w 5283200"/>
              <a:gd name="connsiteY3" fmla="*/ 4130926 h 4130926"/>
            </a:gdLst>
            <a:ahLst/>
            <a:cxnLst>
              <a:cxn ang="0">
                <a:pos x="connsiteX0" y="connsiteY0"/>
              </a:cxn>
              <a:cxn ang="0">
                <a:pos x="connsiteX1" y="connsiteY1"/>
              </a:cxn>
              <a:cxn ang="0">
                <a:pos x="connsiteX2" y="connsiteY2"/>
              </a:cxn>
              <a:cxn ang="0">
                <a:pos x="connsiteX3" y="connsiteY3"/>
              </a:cxn>
            </a:cxnLst>
            <a:rect l="l" t="t" r="r" b="b"/>
            <a:pathLst>
              <a:path w="5283200" h="4130926">
                <a:moveTo>
                  <a:pt x="0" y="0"/>
                </a:moveTo>
                <a:lnTo>
                  <a:pt x="5283200" y="0"/>
                </a:lnTo>
                <a:lnTo>
                  <a:pt x="5283200" y="4130926"/>
                </a:lnTo>
                <a:lnTo>
                  <a:pt x="0" y="4130926"/>
                </a:lnTo>
                <a:close/>
              </a:path>
            </a:pathLst>
          </a:custGeom>
          <a:solidFill>
            <a:srgbClr val="0866C8"/>
          </a:solidFill>
        </p:spPr>
      </p:pic>
      <p:sp>
        <p:nvSpPr>
          <p:cNvPr id="20" name="Rectangle 19">
            <a:extLst>
              <a:ext uri="{FF2B5EF4-FFF2-40B4-BE49-F238E27FC236}">
                <a16:creationId xmlns:a16="http://schemas.microsoft.com/office/drawing/2014/main" id="{CEA0A60F-AF8E-D192-0CB0-73B5D43878E8}"/>
              </a:ext>
            </a:extLst>
          </p:cNvPr>
          <p:cNvSpPr/>
          <p:nvPr/>
        </p:nvSpPr>
        <p:spPr>
          <a:xfrm>
            <a:off x="6580234" y="1450613"/>
            <a:ext cx="4742522" cy="9445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mj-lt"/>
              </a:rPr>
              <a:t>Association of American Universities</a:t>
            </a:r>
          </a:p>
          <a:p>
            <a:pPr algn="ctr"/>
            <a:r>
              <a:rPr lang="en-US" b="1" dirty="0">
                <a:solidFill>
                  <a:schemeClr val="bg1"/>
                </a:solidFill>
                <a:latin typeface="+mj-lt"/>
              </a:rPr>
              <a:t>American Council on Education</a:t>
            </a:r>
          </a:p>
        </p:txBody>
      </p:sp>
      <p:sp>
        <p:nvSpPr>
          <p:cNvPr id="21" name="TextBox 20">
            <a:extLst>
              <a:ext uri="{FF2B5EF4-FFF2-40B4-BE49-F238E27FC236}">
                <a16:creationId xmlns:a16="http://schemas.microsoft.com/office/drawing/2014/main" id="{191BF2F6-9E1C-5B70-BCEE-CFEE86324033}"/>
              </a:ext>
            </a:extLst>
          </p:cNvPr>
          <p:cNvSpPr txBox="1"/>
          <p:nvPr/>
        </p:nvSpPr>
        <p:spPr>
          <a:xfrm>
            <a:off x="6614695" y="2524478"/>
            <a:ext cx="4673600" cy="3139321"/>
          </a:xfrm>
          <a:prstGeom prst="rect">
            <a:avLst/>
          </a:prstGeom>
          <a:noFill/>
        </p:spPr>
        <p:txBody>
          <a:bodyPr wrap="square" lIns="0" tIns="0" rIns="0" bIns="0">
            <a:spAutoFit/>
          </a:bodyPr>
          <a:lstStyle/>
          <a:p>
            <a:pPr marL="285750" indent="-285750">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AAU, ACE, and 39 other associations sent a letter requesting a briefing from State Department officials on the implications of Presidential Proclamation 10043.</a:t>
            </a:r>
          </a:p>
          <a:p>
            <a:pPr marL="285750" indent="-285750">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The letter raises concerns about troubling reports that the proclamation is being applied very broadly and “is causing delays in students’ academic careers and critical projects.”</a:t>
            </a:r>
          </a:p>
          <a:p>
            <a:pPr marL="285750" indent="-285750">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Latest news: ﻿Prof. Scott Aaronson (quantum computing), “﻿Visas for Chinese students: US shoots itself in the foot”.</a:t>
            </a:r>
          </a:p>
        </p:txBody>
      </p:sp>
      <p:sp>
        <p:nvSpPr>
          <p:cNvPr id="24" name="Rectangle 23">
            <a:extLst>
              <a:ext uri="{FF2B5EF4-FFF2-40B4-BE49-F238E27FC236}">
                <a16:creationId xmlns:a16="http://schemas.microsoft.com/office/drawing/2014/main" id="{DE7B507F-8121-3C54-59F5-088DBBDB96A6}"/>
              </a:ext>
            </a:extLst>
          </p:cNvPr>
          <p:cNvSpPr/>
          <p:nvPr/>
        </p:nvSpPr>
        <p:spPr>
          <a:xfrm>
            <a:off x="5388979" y="5623805"/>
            <a:ext cx="153865" cy="15386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5B6759-D6E8-3AEA-2E2E-BF9FA82BD088}"/>
              </a:ext>
            </a:extLst>
          </p:cNvPr>
          <p:cNvSpPr/>
          <p:nvPr/>
        </p:nvSpPr>
        <p:spPr>
          <a:xfrm>
            <a:off x="11099969" y="5623805"/>
            <a:ext cx="153865" cy="15386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A74FF20D-6A3A-E80C-403E-F42C0247F174}"/>
              </a:ext>
            </a:extLst>
          </p:cNvPr>
          <p:cNvCxnSpPr/>
          <p:nvPr/>
        </p:nvCxnSpPr>
        <p:spPr>
          <a:xfrm flipH="1">
            <a:off x="6580234" y="5700737"/>
            <a:ext cx="4392566" cy="0"/>
          </a:xfrm>
          <a:prstGeom prst="straightConnector1">
            <a:avLst/>
          </a:prstGeom>
          <a:ln>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7C89353-3EF0-25F8-99FD-D11E8F06D828}"/>
              </a:ext>
            </a:extLst>
          </p:cNvPr>
          <p:cNvCxnSpPr>
            <a:cxnSpLocks/>
          </p:cNvCxnSpPr>
          <p:nvPr/>
        </p:nvCxnSpPr>
        <p:spPr>
          <a:xfrm flipH="1">
            <a:off x="869244" y="5700737"/>
            <a:ext cx="4392566" cy="0"/>
          </a:xfrm>
          <a:prstGeom prst="straightConnector1">
            <a:avLst/>
          </a:prstGeom>
          <a:ln>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2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67D6AB70-C839-4A03-A687-0B353A5036E0}"/>
              </a:ext>
            </a:extLst>
          </p:cNvPr>
          <p:cNvSpPr txBox="1">
            <a:spLocks/>
          </p:cNvSpPr>
          <p:nvPr/>
        </p:nvSpPr>
        <p:spPr>
          <a:xfrm>
            <a:off x="794689" y="2793103"/>
            <a:ext cx="2971269" cy="77559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73D65"/>
                </a:solidFill>
                <a:effectLst/>
                <a:uLnTx/>
                <a:uFillTx/>
                <a:latin typeface=""/>
                <a:ea typeface="Segoe UI Historic" panose="020B0502040204020203" pitchFamily="34" charset="0"/>
                <a:cs typeface="Segoe UI Historic" panose="020B0502040204020203" pitchFamily="34" charset="0"/>
              </a:rPr>
              <a:t>Strategy and Discussion</a:t>
            </a:r>
            <a:endParaRPr kumimoji="0" lang="en-US" sz="2800" i="0" u="none" strike="noStrike" kern="1200" cap="none" spc="0" normalizeH="0" baseline="0" noProof="0" dirty="0">
              <a:ln>
                <a:noFill/>
              </a:ln>
              <a:solidFill>
                <a:srgbClr val="073D65"/>
              </a:solidFill>
              <a:effectLst/>
              <a:uLnTx/>
              <a:uFillTx/>
              <a:latin typeface=""/>
              <a:ea typeface="Segoe UI Historic" panose="020B0502040204020203" pitchFamily="34" charset="0"/>
              <a:cs typeface="Segoe UI Historic" panose="020B0502040204020203" pitchFamily="34" charset="0"/>
            </a:endParaRPr>
          </a:p>
        </p:txBody>
      </p:sp>
      <p:sp>
        <p:nvSpPr>
          <p:cNvPr id="4" name="Date Placeholder 3">
            <a:extLst>
              <a:ext uri="{FF2B5EF4-FFF2-40B4-BE49-F238E27FC236}">
                <a16:creationId xmlns:a16="http://schemas.microsoft.com/office/drawing/2014/main" id="{3C232B2E-5528-43EC-8CFB-0993C30F8758}"/>
              </a:ext>
            </a:extLst>
          </p:cNvPr>
          <p:cNvSpPr>
            <a:spLocks noGrp="1"/>
          </p:cNvSpPr>
          <p:nvPr>
            <p:ph type="dt" sz="half" idx="10"/>
          </p:nvPr>
        </p:nvSpPr>
        <p:spPr/>
        <p:txBody>
          <a:bodyPr/>
          <a:lstStyle/>
          <a:p>
            <a:fld id="{E1EB0938-34CF-4DF0-8931-5E481ACC4322}" type="datetime1">
              <a:rPr lang="en-US" smtClean="0"/>
              <a:t>5/22/23</a:t>
            </a:fld>
            <a:endParaRPr lang="en-US"/>
          </a:p>
        </p:txBody>
      </p:sp>
      <p:sp>
        <p:nvSpPr>
          <p:cNvPr id="5" name="Slide Number Placeholder 4">
            <a:extLst>
              <a:ext uri="{FF2B5EF4-FFF2-40B4-BE49-F238E27FC236}">
                <a16:creationId xmlns:a16="http://schemas.microsoft.com/office/drawing/2014/main" id="{3673B84A-B90B-40E4-87D2-F15A25164EF2}"/>
              </a:ext>
            </a:extLst>
          </p:cNvPr>
          <p:cNvSpPr>
            <a:spLocks noGrp="1"/>
          </p:cNvSpPr>
          <p:nvPr>
            <p:ph type="sldNum" sz="quarter" idx="12"/>
          </p:nvPr>
        </p:nvSpPr>
        <p:spPr/>
        <p:txBody>
          <a:bodyPr/>
          <a:lstStyle/>
          <a:p>
            <a:fld id="{D12F1FC7-A12F-4810-B3C0-F705D0B9EA9E}" type="slidenum">
              <a:rPr lang="en-US" smtClean="0"/>
              <a:t>15</a:t>
            </a:fld>
            <a:endParaRPr lang="en-US"/>
          </a:p>
        </p:txBody>
      </p:sp>
      <p:sp>
        <p:nvSpPr>
          <p:cNvPr id="137" name="Freeform 6">
            <a:extLst>
              <a:ext uri="{FF2B5EF4-FFF2-40B4-BE49-F238E27FC236}">
                <a16:creationId xmlns:a16="http://schemas.microsoft.com/office/drawing/2014/main" id="{32254902-D3BC-47A7-9567-E991FF3A2ADD}"/>
              </a:ext>
            </a:extLst>
          </p:cNvPr>
          <p:cNvSpPr>
            <a:spLocks/>
          </p:cNvSpPr>
          <p:nvPr/>
        </p:nvSpPr>
        <p:spPr bwMode="auto">
          <a:xfrm flipH="1">
            <a:off x="2280324" y="1146240"/>
            <a:ext cx="2304375" cy="4318000"/>
          </a:xfrm>
          <a:custGeom>
            <a:avLst/>
            <a:gdLst>
              <a:gd name="T0" fmla="*/ 463 w 493"/>
              <a:gd name="T1" fmla="*/ 928 h 928"/>
              <a:gd name="T2" fmla="*/ 0 w 493"/>
              <a:gd name="T3" fmla="*/ 464 h 928"/>
              <a:gd name="T4" fmla="*/ 463 w 493"/>
              <a:gd name="T5" fmla="*/ 0 h 928"/>
              <a:gd name="T6" fmla="*/ 493 w 493"/>
              <a:gd name="T7" fmla="*/ 30 h 928"/>
              <a:gd name="T8" fmla="*/ 463 w 493"/>
              <a:gd name="T9" fmla="*/ 60 h 928"/>
              <a:gd name="T10" fmla="*/ 60 w 493"/>
              <a:gd name="T11" fmla="*/ 464 h 928"/>
              <a:gd name="T12" fmla="*/ 463 w 493"/>
              <a:gd name="T13" fmla="*/ 868 h 928"/>
              <a:gd name="T14" fmla="*/ 493 w 493"/>
              <a:gd name="T15" fmla="*/ 898 h 928"/>
              <a:gd name="T16" fmla="*/ 463 w 493"/>
              <a:gd name="T17"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928">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rgbClr val="0866C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9" name="Oval 138">
            <a:extLst>
              <a:ext uri="{FF2B5EF4-FFF2-40B4-BE49-F238E27FC236}">
                <a16:creationId xmlns:a16="http://schemas.microsoft.com/office/drawing/2014/main" id="{F38BA4CA-DAA3-41DD-BA4E-B2B3B096CB5A}"/>
              </a:ext>
            </a:extLst>
          </p:cNvPr>
          <p:cNvSpPr>
            <a:spLocks noChangeAspect="1"/>
          </p:cNvSpPr>
          <p:nvPr/>
        </p:nvSpPr>
        <p:spPr>
          <a:xfrm>
            <a:off x="2804121" y="1136839"/>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780001"/>
              </a:solidFill>
              <a:effectLst/>
              <a:uLnTx/>
              <a:uFillTx/>
              <a:latin typeface="Calibri" panose="020F0502020204030204"/>
              <a:ea typeface="+mn-ea"/>
              <a:cs typeface="+mn-cs"/>
            </a:endParaRPr>
          </a:p>
        </p:txBody>
      </p:sp>
      <p:sp>
        <p:nvSpPr>
          <p:cNvPr id="140" name="Oval 139">
            <a:extLst>
              <a:ext uri="{FF2B5EF4-FFF2-40B4-BE49-F238E27FC236}">
                <a16:creationId xmlns:a16="http://schemas.microsoft.com/office/drawing/2014/main" id="{22136FAF-1B90-4A45-858C-1D5C3C6162D6}"/>
              </a:ext>
            </a:extLst>
          </p:cNvPr>
          <p:cNvSpPr/>
          <p:nvPr/>
        </p:nvSpPr>
        <p:spPr>
          <a:xfrm>
            <a:off x="2857926" y="1190644"/>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C00000"/>
                </a:solidFill>
                <a:effectLst/>
                <a:uLnTx/>
                <a:uFillTx/>
                <a:ea typeface="+mn-ea"/>
                <a:cs typeface="+mn-cs"/>
              </a:rPr>
              <a:t>1</a:t>
            </a:r>
          </a:p>
        </p:txBody>
      </p:sp>
      <p:sp>
        <p:nvSpPr>
          <p:cNvPr id="141" name="TextBox 140">
            <a:extLst>
              <a:ext uri="{FF2B5EF4-FFF2-40B4-BE49-F238E27FC236}">
                <a16:creationId xmlns:a16="http://schemas.microsoft.com/office/drawing/2014/main" id="{DBC46C93-E201-4D70-9EF6-F3100E24B0CE}"/>
              </a:ext>
            </a:extLst>
          </p:cNvPr>
          <p:cNvSpPr txBox="1"/>
          <p:nvPr/>
        </p:nvSpPr>
        <p:spPr>
          <a:xfrm>
            <a:off x="5090640" y="2408528"/>
            <a:ext cx="6280612" cy="1202510"/>
          </a:xfrm>
          <a:prstGeom prst="rect">
            <a:avLst/>
          </a:prstGeom>
          <a:noFill/>
        </p:spPr>
        <p:txBody>
          <a:bodyPr wrap="square" lIns="46800" tIns="46800" rIns="46800" bIns="46800" rtlCol="0" anchor="t">
            <a:spAutoFit/>
          </a:bodyPr>
          <a:lstStyle/>
          <a:p>
            <a:r>
              <a:rPr lang="en-US" dirty="0"/>
              <a:t>Independent Chinese student organizations, e.g. GWICSU, write to Senator Tom Cotton, or other members of Congress/House, urging him or her to amend the act and to ensure campus safe for all the students.</a:t>
            </a:r>
          </a:p>
        </p:txBody>
      </p:sp>
      <p:grpSp>
        <p:nvGrpSpPr>
          <p:cNvPr id="142" name="Group 141">
            <a:extLst>
              <a:ext uri="{FF2B5EF4-FFF2-40B4-BE49-F238E27FC236}">
                <a16:creationId xmlns:a16="http://schemas.microsoft.com/office/drawing/2014/main" id="{DB66A4FF-3DE4-4FA0-BA76-7632363535A8}"/>
              </a:ext>
            </a:extLst>
          </p:cNvPr>
          <p:cNvGrpSpPr/>
          <p:nvPr/>
        </p:nvGrpSpPr>
        <p:grpSpPr>
          <a:xfrm>
            <a:off x="6921493" y="645331"/>
            <a:ext cx="952304" cy="491511"/>
            <a:chOff x="5484573" y="1489813"/>
            <a:chExt cx="952304" cy="491511"/>
          </a:xfrm>
        </p:grpSpPr>
        <p:sp>
          <p:nvSpPr>
            <p:cNvPr id="143" name="TextBox 142">
              <a:extLst>
                <a:ext uri="{FF2B5EF4-FFF2-40B4-BE49-F238E27FC236}">
                  <a16:creationId xmlns:a16="http://schemas.microsoft.com/office/drawing/2014/main" id="{FFD5F5E9-EBF7-40EC-9475-72CD5374FB20}"/>
                </a:ext>
              </a:extLst>
            </p:cNvPr>
            <p:cNvSpPr txBox="1"/>
            <p:nvPr/>
          </p:nvSpPr>
          <p:spPr>
            <a:xfrm>
              <a:off x="5484573" y="1735103"/>
              <a:ext cx="95230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rPr>
                <a:t>Jan-Mar</a:t>
              </a:r>
            </a:p>
          </p:txBody>
        </p:sp>
        <p:grpSp>
          <p:nvGrpSpPr>
            <p:cNvPr id="144" name="Group 143">
              <a:extLst>
                <a:ext uri="{FF2B5EF4-FFF2-40B4-BE49-F238E27FC236}">
                  <a16:creationId xmlns:a16="http://schemas.microsoft.com/office/drawing/2014/main" id="{0B0895EB-3138-4A9C-B8FD-9BF6E21D9F0E}"/>
                </a:ext>
              </a:extLst>
            </p:cNvPr>
            <p:cNvGrpSpPr>
              <a:grpSpLocks noChangeAspect="1"/>
            </p:cNvGrpSpPr>
            <p:nvPr/>
          </p:nvGrpSpPr>
          <p:grpSpPr>
            <a:xfrm>
              <a:off x="5816725" y="1489813"/>
              <a:ext cx="252000" cy="252000"/>
              <a:chOff x="11045825" y="2247900"/>
              <a:chExt cx="258763" cy="258763"/>
            </a:xfrm>
            <a:solidFill>
              <a:sysClr val="window" lastClr="FFFFFF"/>
            </a:solidFill>
          </p:grpSpPr>
          <p:sp>
            <p:nvSpPr>
              <p:cNvPr id="145" name="Freeform 207">
                <a:extLst>
                  <a:ext uri="{FF2B5EF4-FFF2-40B4-BE49-F238E27FC236}">
                    <a16:creationId xmlns:a16="http://schemas.microsoft.com/office/drawing/2014/main" id="{297CA271-B9AA-47EB-97E1-D4B03FDBB62F}"/>
                  </a:ext>
                </a:extLst>
              </p:cNvPr>
              <p:cNvSpPr>
                <a:spLocks/>
              </p:cNvSpPr>
              <p:nvPr/>
            </p:nvSpPr>
            <p:spPr bwMode="auto">
              <a:xfrm>
                <a:off x="11155363" y="2478088"/>
                <a:ext cx="38100" cy="9525"/>
              </a:xfrm>
              <a:custGeom>
                <a:avLst/>
                <a:gdLst>
                  <a:gd name="T0" fmla="*/ 105 w 120"/>
                  <a:gd name="T1" fmla="*/ 0 h 30"/>
                  <a:gd name="T2" fmla="*/ 15 w 120"/>
                  <a:gd name="T3" fmla="*/ 0 h 30"/>
                  <a:gd name="T4" fmla="*/ 12 w 120"/>
                  <a:gd name="T5" fmla="*/ 0 h 30"/>
                  <a:gd name="T6" fmla="*/ 9 w 120"/>
                  <a:gd name="T7" fmla="*/ 1 h 30"/>
                  <a:gd name="T8" fmla="*/ 7 w 120"/>
                  <a:gd name="T9" fmla="*/ 2 h 30"/>
                  <a:gd name="T10" fmla="*/ 5 w 120"/>
                  <a:gd name="T11" fmla="*/ 4 h 30"/>
                  <a:gd name="T12" fmla="*/ 2 w 120"/>
                  <a:gd name="T13" fmla="*/ 6 h 30"/>
                  <a:gd name="T14" fmla="*/ 1 w 120"/>
                  <a:gd name="T15" fmla="*/ 8 h 30"/>
                  <a:gd name="T16" fmla="*/ 0 w 120"/>
                  <a:gd name="T17" fmla="*/ 11 h 30"/>
                  <a:gd name="T18" fmla="*/ 0 w 120"/>
                  <a:gd name="T19" fmla="*/ 15 h 30"/>
                  <a:gd name="T20" fmla="*/ 0 w 120"/>
                  <a:gd name="T21" fmla="*/ 18 h 30"/>
                  <a:gd name="T22" fmla="*/ 1 w 120"/>
                  <a:gd name="T23" fmla="*/ 20 h 30"/>
                  <a:gd name="T24" fmla="*/ 2 w 120"/>
                  <a:gd name="T25" fmla="*/ 23 h 30"/>
                  <a:gd name="T26" fmla="*/ 5 w 120"/>
                  <a:gd name="T27" fmla="*/ 25 h 30"/>
                  <a:gd name="T28" fmla="*/ 7 w 120"/>
                  <a:gd name="T29" fmla="*/ 26 h 30"/>
                  <a:gd name="T30" fmla="*/ 9 w 120"/>
                  <a:gd name="T31" fmla="*/ 29 h 30"/>
                  <a:gd name="T32" fmla="*/ 12 w 120"/>
                  <a:gd name="T33" fmla="*/ 29 h 30"/>
                  <a:gd name="T34" fmla="*/ 15 w 120"/>
                  <a:gd name="T35" fmla="*/ 30 h 30"/>
                  <a:gd name="T36" fmla="*/ 105 w 120"/>
                  <a:gd name="T37" fmla="*/ 30 h 30"/>
                  <a:gd name="T38" fmla="*/ 109 w 120"/>
                  <a:gd name="T39" fmla="*/ 29 h 30"/>
                  <a:gd name="T40" fmla="*/ 111 w 120"/>
                  <a:gd name="T41" fmla="*/ 29 h 30"/>
                  <a:gd name="T42" fmla="*/ 114 w 120"/>
                  <a:gd name="T43" fmla="*/ 26 h 30"/>
                  <a:gd name="T44" fmla="*/ 116 w 120"/>
                  <a:gd name="T45" fmla="*/ 25 h 30"/>
                  <a:gd name="T46" fmla="*/ 118 w 120"/>
                  <a:gd name="T47" fmla="*/ 23 h 30"/>
                  <a:gd name="T48" fmla="*/ 119 w 120"/>
                  <a:gd name="T49" fmla="*/ 20 h 30"/>
                  <a:gd name="T50" fmla="*/ 120 w 120"/>
                  <a:gd name="T51" fmla="*/ 18 h 30"/>
                  <a:gd name="T52" fmla="*/ 120 w 120"/>
                  <a:gd name="T53" fmla="*/ 15 h 30"/>
                  <a:gd name="T54" fmla="*/ 120 w 120"/>
                  <a:gd name="T55" fmla="*/ 11 h 30"/>
                  <a:gd name="T56" fmla="*/ 119 w 120"/>
                  <a:gd name="T57" fmla="*/ 8 h 30"/>
                  <a:gd name="T58" fmla="*/ 118 w 120"/>
                  <a:gd name="T59" fmla="*/ 6 h 30"/>
                  <a:gd name="T60" fmla="*/ 116 w 120"/>
                  <a:gd name="T61" fmla="*/ 4 h 30"/>
                  <a:gd name="T62" fmla="*/ 114 w 120"/>
                  <a:gd name="T63" fmla="*/ 2 h 30"/>
                  <a:gd name="T64" fmla="*/ 111 w 120"/>
                  <a:gd name="T65" fmla="*/ 1 h 30"/>
                  <a:gd name="T66" fmla="*/ 109 w 120"/>
                  <a:gd name="T67" fmla="*/ 0 h 30"/>
                  <a:gd name="T68" fmla="*/ 105 w 12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30">
                    <a:moveTo>
                      <a:pt x="105" y="0"/>
                    </a:moveTo>
                    <a:lnTo>
                      <a:pt x="15" y="0"/>
                    </a:lnTo>
                    <a:lnTo>
                      <a:pt x="12" y="0"/>
                    </a:lnTo>
                    <a:lnTo>
                      <a:pt x="9" y="1"/>
                    </a:lnTo>
                    <a:lnTo>
                      <a:pt x="7" y="2"/>
                    </a:lnTo>
                    <a:lnTo>
                      <a:pt x="5" y="4"/>
                    </a:lnTo>
                    <a:lnTo>
                      <a:pt x="2" y="6"/>
                    </a:lnTo>
                    <a:lnTo>
                      <a:pt x="1" y="8"/>
                    </a:lnTo>
                    <a:lnTo>
                      <a:pt x="0" y="11"/>
                    </a:lnTo>
                    <a:lnTo>
                      <a:pt x="0" y="15"/>
                    </a:lnTo>
                    <a:lnTo>
                      <a:pt x="0" y="18"/>
                    </a:lnTo>
                    <a:lnTo>
                      <a:pt x="1" y="20"/>
                    </a:lnTo>
                    <a:lnTo>
                      <a:pt x="2" y="23"/>
                    </a:lnTo>
                    <a:lnTo>
                      <a:pt x="5" y="25"/>
                    </a:lnTo>
                    <a:lnTo>
                      <a:pt x="7" y="26"/>
                    </a:lnTo>
                    <a:lnTo>
                      <a:pt x="9" y="29"/>
                    </a:lnTo>
                    <a:lnTo>
                      <a:pt x="12" y="29"/>
                    </a:lnTo>
                    <a:lnTo>
                      <a:pt x="15" y="30"/>
                    </a:lnTo>
                    <a:lnTo>
                      <a:pt x="105" y="30"/>
                    </a:lnTo>
                    <a:lnTo>
                      <a:pt x="109" y="29"/>
                    </a:lnTo>
                    <a:lnTo>
                      <a:pt x="111" y="29"/>
                    </a:lnTo>
                    <a:lnTo>
                      <a:pt x="114" y="26"/>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6" name="Freeform 208">
                <a:extLst>
                  <a:ext uri="{FF2B5EF4-FFF2-40B4-BE49-F238E27FC236}">
                    <a16:creationId xmlns:a16="http://schemas.microsoft.com/office/drawing/2014/main" id="{D067415B-734D-43FE-AF04-EB7121B96FD8}"/>
                  </a:ext>
                </a:extLst>
              </p:cNvPr>
              <p:cNvSpPr>
                <a:spLocks/>
              </p:cNvSpPr>
              <p:nvPr/>
            </p:nvSpPr>
            <p:spPr bwMode="auto">
              <a:xfrm>
                <a:off x="11164888" y="2497138"/>
                <a:ext cx="19050" cy="9525"/>
              </a:xfrm>
              <a:custGeom>
                <a:avLst/>
                <a:gdLst>
                  <a:gd name="T0" fmla="*/ 45 w 60"/>
                  <a:gd name="T1" fmla="*/ 0 h 30"/>
                  <a:gd name="T2" fmla="*/ 15 w 60"/>
                  <a:gd name="T3" fmla="*/ 0 h 30"/>
                  <a:gd name="T4" fmla="*/ 12 w 60"/>
                  <a:gd name="T5" fmla="*/ 0 h 30"/>
                  <a:gd name="T6" fmla="*/ 9 w 60"/>
                  <a:gd name="T7" fmla="*/ 1 h 30"/>
                  <a:gd name="T8" fmla="*/ 7 w 60"/>
                  <a:gd name="T9" fmla="*/ 2 h 30"/>
                  <a:gd name="T10" fmla="*/ 5 w 60"/>
                  <a:gd name="T11" fmla="*/ 4 h 30"/>
                  <a:gd name="T12" fmla="*/ 3 w 60"/>
                  <a:gd name="T13" fmla="*/ 6 h 30"/>
                  <a:gd name="T14" fmla="*/ 1 w 60"/>
                  <a:gd name="T15" fmla="*/ 8 h 30"/>
                  <a:gd name="T16" fmla="*/ 0 w 60"/>
                  <a:gd name="T17" fmla="*/ 12 h 30"/>
                  <a:gd name="T18" fmla="*/ 0 w 60"/>
                  <a:gd name="T19" fmla="*/ 15 h 30"/>
                  <a:gd name="T20" fmla="*/ 0 w 60"/>
                  <a:gd name="T21" fmla="*/ 18 h 30"/>
                  <a:gd name="T22" fmla="*/ 1 w 60"/>
                  <a:gd name="T23" fmla="*/ 20 h 30"/>
                  <a:gd name="T24" fmla="*/ 3 w 60"/>
                  <a:gd name="T25" fmla="*/ 23 h 30"/>
                  <a:gd name="T26" fmla="*/ 5 w 60"/>
                  <a:gd name="T27" fmla="*/ 25 h 30"/>
                  <a:gd name="T28" fmla="*/ 7 w 60"/>
                  <a:gd name="T29" fmla="*/ 28 h 30"/>
                  <a:gd name="T30" fmla="*/ 9 w 60"/>
                  <a:gd name="T31" fmla="*/ 29 h 30"/>
                  <a:gd name="T32" fmla="*/ 12 w 60"/>
                  <a:gd name="T33" fmla="*/ 30 h 30"/>
                  <a:gd name="T34" fmla="*/ 15 w 60"/>
                  <a:gd name="T35" fmla="*/ 30 h 30"/>
                  <a:gd name="T36" fmla="*/ 45 w 60"/>
                  <a:gd name="T37" fmla="*/ 30 h 30"/>
                  <a:gd name="T38" fmla="*/ 49 w 60"/>
                  <a:gd name="T39" fmla="*/ 30 h 30"/>
                  <a:gd name="T40" fmla="*/ 51 w 60"/>
                  <a:gd name="T41" fmla="*/ 29 h 30"/>
                  <a:gd name="T42" fmla="*/ 54 w 60"/>
                  <a:gd name="T43" fmla="*/ 28 h 30"/>
                  <a:gd name="T44" fmla="*/ 56 w 60"/>
                  <a:gd name="T45" fmla="*/ 25 h 30"/>
                  <a:gd name="T46" fmla="*/ 57 w 60"/>
                  <a:gd name="T47" fmla="*/ 23 h 30"/>
                  <a:gd name="T48" fmla="*/ 59 w 60"/>
                  <a:gd name="T49" fmla="*/ 20 h 30"/>
                  <a:gd name="T50" fmla="*/ 60 w 60"/>
                  <a:gd name="T51" fmla="*/ 18 h 30"/>
                  <a:gd name="T52" fmla="*/ 60 w 60"/>
                  <a:gd name="T53" fmla="*/ 15 h 30"/>
                  <a:gd name="T54" fmla="*/ 60 w 60"/>
                  <a:gd name="T55" fmla="*/ 12 h 30"/>
                  <a:gd name="T56" fmla="*/ 59 w 60"/>
                  <a:gd name="T57" fmla="*/ 8 h 30"/>
                  <a:gd name="T58" fmla="*/ 57 w 60"/>
                  <a:gd name="T59" fmla="*/ 6 h 30"/>
                  <a:gd name="T60" fmla="*/ 56 w 60"/>
                  <a:gd name="T61" fmla="*/ 4 h 30"/>
                  <a:gd name="T62" fmla="*/ 54 w 60"/>
                  <a:gd name="T63" fmla="*/ 2 h 30"/>
                  <a:gd name="T64" fmla="*/ 51 w 60"/>
                  <a:gd name="T65" fmla="*/ 1 h 30"/>
                  <a:gd name="T66" fmla="*/ 49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2" y="0"/>
                    </a:lnTo>
                    <a:lnTo>
                      <a:pt x="9" y="1"/>
                    </a:lnTo>
                    <a:lnTo>
                      <a:pt x="7" y="2"/>
                    </a:lnTo>
                    <a:lnTo>
                      <a:pt x="5" y="4"/>
                    </a:lnTo>
                    <a:lnTo>
                      <a:pt x="3" y="6"/>
                    </a:lnTo>
                    <a:lnTo>
                      <a:pt x="1" y="8"/>
                    </a:lnTo>
                    <a:lnTo>
                      <a:pt x="0" y="12"/>
                    </a:lnTo>
                    <a:lnTo>
                      <a:pt x="0" y="15"/>
                    </a:lnTo>
                    <a:lnTo>
                      <a:pt x="0" y="18"/>
                    </a:lnTo>
                    <a:lnTo>
                      <a:pt x="1" y="20"/>
                    </a:lnTo>
                    <a:lnTo>
                      <a:pt x="3" y="23"/>
                    </a:lnTo>
                    <a:lnTo>
                      <a:pt x="5" y="25"/>
                    </a:lnTo>
                    <a:lnTo>
                      <a:pt x="7" y="28"/>
                    </a:lnTo>
                    <a:lnTo>
                      <a:pt x="9" y="29"/>
                    </a:lnTo>
                    <a:lnTo>
                      <a:pt x="12" y="30"/>
                    </a:lnTo>
                    <a:lnTo>
                      <a:pt x="15" y="30"/>
                    </a:lnTo>
                    <a:lnTo>
                      <a:pt x="45" y="30"/>
                    </a:lnTo>
                    <a:lnTo>
                      <a:pt x="49" y="30"/>
                    </a:lnTo>
                    <a:lnTo>
                      <a:pt x="51" y="29"/>
                    </a:lnTo>
                    <a:lnTo>
                      <a:pt x="54" y="28"/>
                    </a:lnTo>
                    <a:lnTo>
                      <a:pt x="56" y="25"/>
                    </a:lnTo>
                    <a:lnTo>
                      <a:pt x="57" y="23"/>
                    </a:lnTo>
                    <a:lnTo>
                      <a:pt x="59" y="20"/>
                    </a:lnTo>
                    <a:lnTo>
                      <a:pt x="60" y="18"/>
                    </a:lnTo>
                    <a:lnTo>
                      <a:pt x="60" y="15"/>
                    </a:lnTo>
                    <a:lnTo>
                      <a:pt x="60" y="12"/>
                    </a:lnTo>
                    <a:lnTo>
                      <a:pt x="59" y="8"/>
                    </a:lnTo>
                    <a:lnTo>
                      <a:pt x="57" y="6"/>
                    </a:lnTo>
                    <a:lnTo>
                      <a:pt x="56" y="4"/>
                    </a:lnTo>
                    <a:lnTo>
                      <a:pt x="54" y="2"/>
                    </a:lnTo>
                    <a:lnTo>
                      <a:pt x="51" y="1"/>
                    </a:lnTo>
                    <a:lnTo>
                      <a:pt x="49"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7" name="Freeform 209">
                <a:extLst>
                  <a:ext uri="{FF2B5EF4-FFF2-40B4-BE49-F238E27FC236}">
                    <a16:creationId xmlns:a16="http://schemas.microsoft.com/office/drawing/2014/main" id="{E2B1C793-682A-4B20-896E-7E1AB5E459FC}"/>
                  </a:ext>
                </a:extLst>
              </p:cNvPr>
              <p:cNvSpPr>
                <a:spLocks noEditPoints="1"/>
              </p:cNvSpPr>
              <p:nvPr/>
            </p:nvSpPr>
            <p:spPr bwMode="auto">
              <a:xfrm>
                <a:off x="11093450" y="2290763"/>
                <a:ext cx="163513" cy="177800"/>
              </a:xfrm>
              <a:custGeom>
                <a:avLst/>
                <a:gdLst>
                  <a:gd name="T0" fmla="*/ 303 w 512"/>
                  <a:gd name="T1" fmla="*/ 484 h 558"/>
                  <a:gd name="T2" fmla="*/ 211 w 512"/>
                  <a:gd name="T3" fmla="*/ 489 h 558"/>
                  <a:gd name="T4" fmla="*/ 200 w 512"/>
                  <a:gd name="T5" fmla="*/ 475 h 558"/>
                  <a:gd name="T6" fmla="*/ 131 w 512"/>
                  <a:gd name="T7" fmla="*/ 444 h 558"/>
                  <a:gd name="T8" fmla="*/ 77 w 512"/>
                  <a:gd name="T9" fmla="*/ 395 h 558"/>
                  <a:gd name="T10" fmla="*/ 43 w 512"/>
                  <a:gd name="T11" fmla="*/ 330 h 558"/>
                  <a:gd name="T12" fmla="*/ 30 w 512"/>
                  <a:gd name="T13" fmla="*/ 256 h 558"/>
                  <a:gd name="T14" fmla="*/ 35 w 512"/>
                  <a:gd name="T15" fmla="*/ 211 h 558"/>
                  <a:gd name="T16" fmla="*/ 48 w 512"/>
                  <a:gd name="T17" fmla="*/ 168 h 558"/>
                  <a:gd name="T18" fmla="*/ 97 w 512"/>
                  <a:gd name="T19" fmla="*/ 97 h 558"/>
                  <a:gd name="T20" fmla="*/ 168 w 512"/>
                  <a:gd name="T21" fmla="*/ 48 h 558"/>
                  <a:gd name="T22" fmla="*/ 210 w 512"/>
                  <a:gd name="T23" fmla="*/ 35 h 558"/>
                  <a:gd name="T24" fmla="*/ 256 w 512"/>
                  <a:gd name="T25" fmla="*/ 30 h 558"/>
                  <a:gd name="T26" fmla="*/ 301 w 512"/>
                  <a:gd name="T27" fmla="*/ 35 h 558"/>
                  <a:gd name="T28" fmla="*/ 344 w 512"/>
                  <a:gd name="T29" fmla="*/ 48 h 558"/>
                  <a:gd name="T30" fmla="*/ 416 w 512"/>
                  <a:gd name="T31" fmla="*/ 97 h 558"/>
                  <a:gd name="T32" fmla="*/ 464 w 512"/>
                  <a:gd name="T33" fmla="*/ 168 h 558"/>
                  <a:gd name="T34" fmla="*/ 477 w 512"/>
                  <a:gd name="T35" fmla="*/ 211 h 558"/>
                  <a:gd name="T36" fmla="*/ 482 w 512"/>
                  <a:gd name="T37" fmla="*/ 256 h 558"/>
                  <a:gd name="T38" fmla="*/ 470 w 512"/>
                  <a:gd name="T39" fmla="*/ 330 h 558"/>
                  <a:gd name="T40" fmla="*/ 434 w 512"/>
                  <a:gd name="T41" fmla="*/ 395 h 558"/>
                  <a:gd name="T42" fmla="*/ 381 w 512"/>
                  <a:gd name="T43" fmla="*/ 444 h 558"/>
                  <a:gd name="T44" fmla="*/ 312 w 512"/>
                  <a:gd name="T45" fmla="*/ 475 h 558"/>
                  <a:gd name="T46" fmla="*/ 218 w 512"/>
                  <a:gd name="T47" fmla="*/ 3 h 558"/>
                  <a:gd name="T48" fmla="*/ 168 w 512"/>
                  <a:gd name="T49" fmla="*/ 16 h 558"/>
                  <a:gd name="T50" fmla="*/ 123 w 512"/>
                  <a:gd name="T51" fmla="*/ 38 h 558"/>
                  <a:gd name="T52" fmla="*/ 84 w 512"/>
                  <a:gd name="T53" fmla="*/ 67 h 558"/>
                  <a:gd name="T54" fmla="*/ 52 w 512"/>
                  <a:gd name="T55" fmla="*/ 103 h 558"/>
                  <a:gd name="T56" fmla="*/ 26 w 512"/>
                  <a:gd name="T57" fmla="*/ 146 h 558"/>
                  <a:gd name="T58" fmla="*/ 9 w 512"/>
                  <a:gd name="T59" fmla="*/ 192 h 558"/>
                  <a:gd name="T60" fmla="*/ 0 w 512"/>
                  <a:gd name="T61" fmla="*/ 243 h 558"/>
                  <a:gd name="T62" fmla="*/ 8 w 512"/>
                  <a:gd name="T63" fmla="*/ 317 h 558"/>
                  <a:gd name="T64" fmla="*/ 39 w 512"/>
                  <a:gd name="T65" fmla="*/ 391 h 558"/>
                  <a:gd name="T66" fmla="*/ 91 w 512"/>
                  <a:gd name="T67" fmla="*/ 451 h 558"/>
                  <a:gd name="T68" fmla="*/ 161 w 512"/>
                  <a:gd name="T69" fmla="*/ 493 h 558"/>
                  <a:gd name="T70" fmla="*/ 182 w 512"/>
                  <a:gd name="T71" fmla="*/ 548 h 558"/>
                  <a:gd name="T72" fmla="*/ 190 w 512"/>
                  <a:gd name="T73" fmla="*/ 557 h 558"/>
                  <a:gd name="T74" fmla="*/ 320 w 512"/>
                  <a:gd name="T75" fmla="*/ 557 h 558"/>
                  <a:gd name="T76" fmla="*/ 329 w 512"/>
                  <a:gd name="T77" fmla="*/ 550 h 558"/>
                  <a:gd name="T78" fmla="*/ 331 w 512"/>
                  <a:gd name="T79" fmla="*/ 501 h 558"/>
                  <a:gd name="T80" fmla="*/ 404 w 512"/>
                  <a:gd name="T81" fmla="*/ 464 h 558"/>
                  <a:gd name="T82" fmla="*/ 462 w 512"/>
                  <a:gd name="T83" fmla="*/ 409 h 558"/>
                  <a:gd name="T84" fmla="*/ 499 w 512"/>
                  <a:gd name="T85" fmla="*/ 338 h 558"/>
                  <a:gd name="T86" fmla="*/ 512 w 512"/>
                  <a:gd name="T87" fmla="*/ 256 h 558"/>
                  <a:gd name="T88" fmla="*/ 507 w 512"/>
                  <a:gd name="T89" fmla="*/ 205 h 558"/>
                  <a:gd name="T90" fmla="*/ 492 w 512"/>
                  <a:gd name="T91" fmla="*/ 157 h 558"/>
                  <a:gd name="T92" fmla="*/ 469 w 512"/>
                  <a:gd name="T93" fmla="*/ 114 h 558"/>
                  <a:gd name="T94" fmla="*/ 437 w 512"/>
                  <a:gd name="T95" fmla="*/ 75 h 558"/>
                  <a:gd name="T96" fmla="*/ 399 w 512"/>
                  <a:gd name="T97" fmla="*/ 44 h 558"/>
                  <a:gd name="T98" fmla="*/ 356 w 512"/>
                  <a:gd name="T99" fmla="*/ 20 h 558"/>
                  <a:gd name="T100" fmla="*/ 308 w 512"/>
                  <a:gd name="T101" fmla="*/ 5 h 558"/>
                  <a:gd name="T102" fmla="*/ 256 w 512"/>
                  <a:gd name="T103"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58">
                    <a:moveTo>
                      <a:pt x="312" y="475"/>
                    </a:moveTo>
                    <a:lnTo>
                      <a:pt x="308" y="476"/>
                    </a:lnTo>
                    <a:lnTo>
                      <a:pt x="305" y="480"/>
                    </a:lnTo>
                    <a:lnTo>
                      <a:pt x="303" y="484"/>
                    </a:lnTo>
                    <a:lnTo>
                      <a:pt x="301" y="489"/>
                    </a:lnTo>
                    <a:lnTo>
                      <a:pt x="301" y="528"/>
                    </a:lnTo>
                    <a:lnTo>
                      <a:pt x="211" y="528"/>
                    </a:lnTo>
                    <a:lnTo>
                      <a:pt x="211" y="489"/>
                    </a:lnTo>
                    <a:lnTo>
                      <a:pt x="210" y="484"/>
                    </a:lnTo>
                    <a:lnTo>
                      <a:pt x="208" y="480"/>
                    </a:lnTo>
                    <a:lnTo>
                      <a:pt x="204" y="476"/>
                    </a:lnTo>
                    <a:lnTo>
                      <a:pt x="200" y="475"/>
                    </a:lnTo>
                    <a:lnTo>
                      <a:pt x="181" y="469"/>
                    </a:lnTo>
                    <a:lnTo>
                      <a:pt x="164" y="462"/>
                    </a:lnTo>
                    <a:lnTo>
                      <a:pt x="147" y="454"/>
                    </a:lnTo>
                    <a:lnTo>
                      <a:pt x="131" y="444"/>
                    </a:lnTo>
                    <a:lnTo>
                      <a:pt x="116" y="433"/>
                    </a:lnTo>
                    <a:lnTo>
                      <a:pt x="102" y="421"/>
                    </a:lnTo>
                    <a:lnTo>
                      <a:pt x="89" y="409"/>
                    </a:lnTo>
                    <a:lnTo>
                      <a:pt x="77" y="395"/>
                    </a:lnTo>
                    <a:lnTo>
                      <a:pt x="67" y="380"/>
                    </a:lnTo>
                    <a:lnTo>
                      <a:pt x="58" y="364"/>
                    </a:lnTo>
                    <a:lnTo>
                      <a:pt x="49" y="347"/>
                    </a:lnTo>
                    <a:lnTo>
                      <a:pt x="43" y="330"/>
                    </a:lnTo>
                    <a:lnTo>
                      <a:pt x="38" y="312"/>
                    </a:lnTo>
                    <a:lnTo>
                      <a:pt x="33" y="294"/>
                    </a:lnTo>
                    <a:lnTo>
                      <a:pt x="31" y="276"/>
                    </a:lnTo>
                    <a:lnTo>
                      <a:pt x="30" y="256"/>
                    </a:lnTo>
                    <a:lnTo>
                      <a:pt x="31" y="245"/>
                    </a:lnTo>
                    <a:lnTo>
                      <a:pt x="31" y="233"/>
                    </a:lnTo>
                    <a:lnTo>
                      <a:pt x="33" y="222"/>
                    </a:lnTo>
                    <a:lnTo>
                      <a:pt x="35" y="211"/>
                    </a:lnTo>
                    <a:lnTo>
                      <a:pt x="38" y="199"/>
                    </a:lnTo>
                    <a:lnTo>
                      <a:pt x="41" y="189"/>
                    </a:lnTo>
                    <a:lnTo>
                      <a:pt x="44" y="179"/>
                    </a:lnTo>
                    <a:lnTo>
                      <a:pt x="48" y="168"/>
                    </a:lnTo>
                    <a:lnTo>
                      <a:pt x="58" y="149"/>
                    </a:lnTo>
                    <a:lnTo>
                      <a:pt x="69" y="130"/>
                    </a:lnTo>
                    <a:lnTo>
                      <a:pt x="82" y="113"/>
                    </a:lnTo>
                    <a:lnTo>
                      <a:pt x="97" y="97"/>
                    </a:lnTo>
                    <a:lnTo>
                      <a:pt x="113" y="83"/>
                    </a:lnTo>
                    <a:lnTo>
                      <a:pt x="130" y="69"/>
                    </a:lnTo>
                    <a:lnTo>
                      <a:pt x="149" y="58"/>
                    </a:lnTo>
                    <a:lnTo>
                      <a:pt x="168" y="48"/>
                    </a:lnTo>
                    <a:lnTo>
                      <a:pt x="178" y="44"/>
                    </a:lnTo>
                    <a:lnTo>
                      <a:pt x="189" y="41"/>
                    </a:lnTo>
                    <a:lnTo>
                      <a:pt x="200" y="38"/>
                    </a:lnTo>
                    <a:lnTo>
                      <a:pt x="210" y="35"/>
                    </a:lnTo>
                    <a:lnTo>
                      <a:pt x="222" y="33"/>
                    </a:lnTo>
                    <a:lnTo>
                      <a:pt x="233" y="32"/>
                    </a:lnTo>
                    <a:lnTo>
                      <a:pt x="245" y="31"/>
                    </a:lnTo>
                    <a:lnTo>
                      <a:pt x="256" y="30"/>
                    </a:lnTo>
                    <a:lnTo>
                      <a:pt x="268" y="31"/>
                    </a:lnTo>
                    <a:lnTo>
                      <a:pt x="279" y="31"/>
                    </a:lnTo>
                    <a:lnTo>
                      <a:pt x="291" y="33"/>
                    </a:lnTo>
                    <a:lnTo>
                      <a:pt x="301" y="35"/>
                    </a:lnTo>
                    <a:lnTo>
                      <a:pt x="312" y="38"/>
                    </a:lnTo>
                    <a:lnTo>
                      <a:pt x="323" y="41"/>
                    </a:lnTo>
                    <a:lnTo>
                      <a:pt x="334" y="44"/>
                    </a:lnTo>
                    <a:lnTo>
                      <a:pt x="344" y="48"/>
                    </a:lnTo>
                    <a:lnTo>
                      <a:pt x="364" y="58"/>
                    </a:lnTo>
                    <a:lnTo>
                      <a:pt x="382" y="69"/>
                    </a:lnTo>
                    <a:lnTo>
                      <a:pt x="400" y="83"/>
                    </a:lnTo>
                    <a:lnTo>
                      <a:pt x="416" y="97"/>
                    </a:lnTo>
                    <a:lnTo>
                      <a:pt x="430" y="113"/>
                    </a:lnTo>
                    <a:lnTo>
                      <a:pt x="443" y="130"/>
                    </a:lnTo>
                    <a:lnTo>
                      <a:pt x="455" y="149"/>
                    </a:lnTo>
                    <a:lnTo>
                      <a:pt x="464" y="168"/>
                    </a:lnTo>
                    <a:lnTo>
                      <a:pt x="468" y="179"/>
                    </a:lnTo>
                    <a:lnTo>
                      <a:pt x="472" y="189"/>
                    </a:lnTo>
                    <a:lnTo>
                      <a:pt x="475" y="199"/>
                    </a:lnTo>
                    <a:lnTo>
                      <a:pt x="477" y="211"/>
                    </a:lnTo>
                    <a:lnTo>
                      <a:pt x="479" y="222"/>
                    </a:lnTo>
                    <a:lnTo>
                      <a:pt x="481" y="233"/>
                    </a:lnTo>
                    <a:lnTo>
                      <a:pt x="482" y="245"/>
                    </a:lnTo>
                    <a:lnTo>
                      <a:pt x="482" y="256"/>
                    </a:lnTo>
                    <a:lnTo>
                      <a:pt x="482" y="276"/>
                    </a:lnTo>
                    <a:lnTo>
                      <a:pt x="478" y="294"/>
                    </a:lnTo>
                    <a:lnTo>
                      <a:pt x="475" y="312"/>
                    </a:lnTo>
                    <a:lnTo>
                      <a:pt x="470" y="330"/>
                    </a:lnTo>
                    <a:lnTo>
                      <a:pt x="462" y="347"/>
                    </a:lnTo>
                    <a:lnTo>
                      <a:pt x="455" y="364"/>
                    </a:lnTo>
                    <a:lnTo>
                      <a:pt x="445" y="380"/>
                    </a:lnTo>
                    <a:lnTo>
                      <a:pt x="434" y="395"/>
                    </a:lnTo>
                    <a:lnTo>
                      <a:pt x="423" y="409"/>
                    </a:lnTo>
                    <a:lnTo>
                      <a:pt x="410" y="421"/>
                    </a:lnTo>
                    <a:lnTo>
                      <a:pt x="396" y="433"/>
                    </a:lnTo>
                    <a:lnTo>
                      <a:pt x="381" y="444"/>
                    </a:lnTo>
                    <a:lnTo>
                      <a:pt x="365" y="454"/>
                    </a:lnTo>
                    <a:lnTo>
                      <a:pt x="349" y="462"/>
                    </a:lnTo>
                    <a:lnTo>
                      <a:pt x="331" y="469"/>
                    </a:lnTo>
                    <a:lnTo>
                      <a:pt x="312" y="475"/>
                    </a:lnTo>
                    <a:close/>
                    <a:moveTo>
                      <a:pt x="256" y="0"/>
                    </a:moveTo>
                    <a:lnTo>
                      <a:pt x="244" y="1"/>
                    </a:lnTo>
                    <a:lnTo>
                      <a:pt x="230" y="2"/>
                    </a:lnTo>
                    <a:lnTo>
                      <a:pt x="218" y="3"/>
                    </a:lnTo>
                    <a:lnTo>
                      <a:pt x="205" y="5"/>
                    </a:lnTo>
                    <a:lnTo>
                      <a:pt x="192" y="9"/>
                    </a:lnTo>
                    <a:lnTo>
                      <a:pt x="180" y="12"/>
                    </a:lnTo>
                    <a:lnTo>
                      <a:pt x="168" y="16"/>
                    </a:lnTo>
                    <a:lnTo>
                      <a:pt x="157" y="20"/>
                    </a:lnTo>
                    <a:lnTo>
                      <a:pt x="145" y="26"/>
                    </a:lnTo>
                    <a:lnTo>
                      <a:pt x="134" y="31"/>
                    </a:lnTo>
                    <a:lnTo>
                      <a:pt x="123" y="38"/>
                    </a:lnTo>
                    <a:lnTo>
                      <a:pt x="113" y="44"/>
                    </a:lnTo>
                    <a:lnTo>
                      <a:pt x="103" y="52"/>
                    </a:lnTo>
                    <a:lnTo>
                      <a:pt x="93" y="59"/>
                    </a:lnTo>
                    <a:lnTo>
                      <a:pt x="84" y="67"/>
                    </a:lnTo>
                    <a:lnTo>
                      <a:pt x="75" y="75"/>
                    </a:lnTo>
                    <a:lnTo>
                      <a:pt x="67" y="85"/>
                    </a:lnTo>
                    <a:lnTo>
                      <a:pt x="59" y="93"/>
                    </a:lnTo>
                    <a:lnTo>
                      <a:pt x="52" y="103"/>
                    </a:lnTo>
                    <a:lnTo>
                      <a:pt x="44" y="114"/>
                    </a:lnTo>
                    <a:lnTo>
                      <a:pt x="38" y="123"/>
                    </a:lnTo>
                    <a:lnTo>
                      <a:pt x="31" y="134"/>
                    </a:lnTo>
                    <a:lnTo>
                      <a:pt x="26" y="146"/>
                    </a:lnTo>
                    <a:lnTo>
                      <a:pt x="20" y="157"/>
                    </a:lnTo>
                    <a:lnTo>
                      <a:pt x="16" y="168"/>
                    </a:lnTo>
                    <a:lnTo>
                      <a:pt x="12" y="180"/>
                    </a:lnTo>
                    <a:lnTo>
                      <a:pt x="9" y="192"/>
                    </a:lnTo>
                    <a:lnTo>
                      <a:pt x="5" y="205"/>
                    </a:lnTo>
                    <a:lnTo>
                      <a:pt x="3" y="218"/>
                    </a:lnTo>
                    <a:lnTo>
                      <a:pt x="1" y="231"/>
                    </a:lnTo>
                    <a:lnTo>
                      <a:pt x="0" y="243"/>
                    </a:lnTo>
                    <a:lnTo>
                      <a:pt x="0" y="256"/>
                    </a:lnTo>
                    <a:lnTo>
                      <a:pt x="1" y="277"/>
                    </a:lnTo>
                    <a:lnTo>
                      <a:pt x="3" y="298"/>
                    </a:lnTo>
                    <a:lnTo>
                      <a:pt x="8" y="317"/>
                    </a:lnTo>
                    <a:lnTo>
                      <a:pt x="13" y="338"/>
                    </a:lnTo>
                    <a:lnTo>
                      <a:pt x="20" y="356"/>
                    </a:lnTo>
                    <a:lnTo>
                      <a:pt x="29" y="374"/>
                    </a:lnTo>
                    <a:lnTo>
                      <a:pt x="39" y="391"/>
                    </a:lnTo>
                    <a:lnTo>
                      <a:pt x="50" y="409"/>
                    </a:lnTo>
                    <a:lnTo>
                      <a:pt x="63" y="424"/>
                    </a:lnTo>
                    <a:lnTo>
                      <a:pt x="77" y="439"/>
                    </a:lnTo>
                    <a:lnTo>
                      <a:pt x="91" y="451"/>
                    </a:lnTo>
                    <a:lnTo>
                      <a:pt x="107" y="464"/>
                    </a:lnTo>
                    <a:lnTo>
                      <a:pt x="124" y="475"/>
                    </a:lnTo>
                    <a:lnTo>
                      <a:pt x="143" y="485"/>
                    </a:lnTo>
                    <a:lnTo>
                      <a:pt x="161" y="493"/>
                    </a:lnTo>
                    <a:lnTo>
                      <a:pt x="181" y="501"/>
                    </a:lnTo>
                    <a:lnTo>
                      <a:pt x="181" y="543"/>
                    </a:lnTo>
                    <a:lnTo>
                      <a:pt x="181" y="545"/>
                    </a:lnTo>
                    <a:lnTo>
                      <a:pt x="182" y="548"/>
                    </a:lnTo>
                    <a:lnTo>
                      <a:pt x="183" y="550"/>
                    </a:lnTo>
                    <a:lnTo>
                      <a:pt x="186" y="553"/>
                    </a:lnTo>
                    <a:lnTo>
                      <a:pt x="188" y="554"/>
                    </a:lnTo>
                    <a:lnTo>
                      <a:pt x="190" y="557"/>
                    </a:lnTo>
                    <a:lnTo>
                      <a:pt x="193" y="557"/>
                    </a:lnTo>
                    <a:lnTo>
                      <a:pt x="196" y="558"/>
                    </a:lnTo>
                    <a:lnTo>
                      <a:pt x="316" y="558"/>
                    </a:lnTo>
                    <a:lnTo>
                      <a:pt x="320" y="557"/>
                    </a:lnTo>
                    <a:lnTo>
                      <a:pt x="322" y="557"/>
                    </a:lnTo>
                    <a:lnTo>
                      <a:pt x="325" y="554"/>
                    </a:lnTo>
                    <a:lnTo>
                      <a:pt x="327" y="553"/>
                    </a:lnTo>
                    <a:lnTo>
                      <a:pt x="329" y="550"/>
                    </a:lnTo>
                    <a:lnTo>
                      <a:pt x="330" y="548"/>
                    </a:lnTo>
                    <a:lnTo>
                      <a:pt x="331" y="545"/>
                    </a:lnTo>
                    <a:lnTo>
                      <a:pt x="331" y="543"/>
                    </a:lnTo>
                    <a:lnTo>
                      <a:pt x="331" y="501"/>
                    </a:lnTo>
                    <a:lnTo>
                      <a:pt x="351" y="493"/>
                    </a:lnTo>
                    <a:lnTo>
                      <a:pt x="370" y="485"/>
                    </a:lnTo>
                    <a:lnTo>
                      <a:pt x="388" y="475"/>
                    </a:lnTo>
                    <a:lnTo>
                      <a:pt x="404" y="464"/>
                    </a:lnTo>
                    <a:lnTo>
                      <a:pt x="420" y="451"/>
                    </a:lnTo>
                    <a:lnTo>
                      <a:pt x="436" y="439"/>
                    </a:lnTo>
                    <a:lnTo>
                      <a:pt x="449" y="424"/>
                    </a:lnTo>
                    <a:lnTo>
                      <a:pt x="462" y="409"/>
                    </a:lnTo>
                    <a:lnTo>
                      <a:pt x="473" y="391"/>
                    </a:lnTo>
                    <a:lnTo>
                      <a:pt x="483" y="374"/>
                    </a:lnTo>
                    <a:lnTo>
                      <a:pt x="491" y="356"/>
                    </a:lnTo>
                    <a:lnTo>
                      <a:pt x="499" y="338"/>
                    </a:lnTo>
                    <a:lnTo>
                      <a:pt x="504" y="317"/>
                    </a:lnTo>
                    <a:lnTo>
                      <a:pt x="508" y="298"/>
                    </a:lnTo>
                    <a:lnTo>
                      <a:pt x="512" y="277"/>
                    </a:lnTo>
                    <a:lnTo>
                      <a:pt x="512" y="256"/>
                    </a:lnTo>
                    <a:lnTo>
                      <a:pt x="512" y="243"/>
                    </a:lnTo>
                    <a:lnTo>
                      <a:pt x="511" y="231"/>
                    </a:lnTo>
                    <a:lnTo>
                      <a:pt x="510" y="218"/>
                    </a:lnTo>
                    <a:lnTo>
                      <a:pt x="507" y="205"/>
                    </a:lnTo>
                    <a:lnTo>
                      <a:pt x="504" y="192"/>
                    </a:lnTo>
                    <a:lnTo>
                      <a:pt x="501" y="180"/>
                    </a:lnTo>
                    <a:lnTo>
                      <a:pt x="497" y="168"/>
                    </a:lnTo>
                    <a:lnTo>
                      <a:pt x="492" y="157"/>
                    </a:lnTo>
                    <a:lnTo>
                      <a:pt x="487" y="146"/>
                    </a:lnTo>
                    <a:lnTo>
                      <a:pt x="482" y="134"/>
                    </a:lnTo>
                    <a:lnTo>
                      <a:pt x="475" y="123"/>
                    </a:lnTo>
                    <a:lnTo>
                      <a:pt x="469" y="114"/>
                    </a:lnTo>
                    <a:lnTo>
                      <a:pt x="461" y="103"/>
                    </a:lnTo>
                    <a:lnTo>
                      <a:pt x="454" y="93"/>
                    </a:lnTo>
                    <a:lnTo>
                      <a:pt x="445" y="85"/>
                    </a:lnTo>
                    <a:lnTo>
                      <a:pt x="437" y="75"/>
                    </a:lnTo>
                    <a:lnTo>
                      <a:pt x="428" y="67"/>
                    </a:lnTo>
                    <a:lnTo>
                      <a:pt x="418" y="59"/>
                    </a:lnTo>
                    <a:lnTo>
                      <a:pt x="409" y="52"/>
                    </a:lnTo>
                    <a:lnTo>
                      <a:pt x="399" y="44"/>
                    </a:lnTo>
                    <a:lnTo>
                      <a:pt x="388" y="38"/>
                    </a:lnTo>
                    <a:lnTo>
                      <a:pt x="378" y="31"/>
                    </a:lnTo>
                    <a:lnTo>
                      <a:pt x="367" y="26"/>
                    </a:lnTo>
                    <a:lnTo>
                      <a:pt x="356" y="20"/>
                    </a:lnTo>
                    <a:lnTo>
                      <a:pt x="344" y="16"/>
                    </a:lnTo>
                    <a:lnTo>
                      <a:pt x="333" y="12"/>
                    </a:lnTo>
                    <a:lnTo>
                      <a:pt x="320" y="9"/>
                    </a:lnTo>
                    <a:lnTo>
                      <a:pt x="308" y="5"/>
                    </a:lnTo>
                    <a:lnTo>
                      <a:pt x="295" y="3"/>
                    </a:lnTo>
                    <a:lnTo>
                      <a:pt x="282" y="2"/>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8" name="Freeform 210">
                <a:extLst>
                  <a:ext uri="{FF2B5EF4-FFF2-40B4-BE49-F238E27FC236}">
                    <a16:creationId xmlns:a16="http://schemas.microsoft.com/office/drawing/2014/main" id="{8C41D134-4F14-49B5-83B3-F05B0DA09BC8}"/>
                  </a:ext>
                </a:extLst>
              </p:cNvPr>
              <p:cNvSpPr>
                <a:spLocks/>
              </p:cNvSpPr>
              <p:nvPr/>
            </p:nvSpPr>
            <p:spPr bwMode="auto">
              <a:xfrm>
                <a:off x="11045825" y="2363788"/>
                <a:ext cx="28575" cy="9525"/>
              </a:xfrm>
              <a:custGeom>
                <a:avLst/>
                <a:gdLst>
                  <a:gd name="T0" fmla="*/ 75 w 90"/>
                  <a:gd name="T1" fmla="*/ 0 h 30"/>
                  <a:gd name="T2" fmla="*/ 15 w 90"/>
                  <a:gd name="T3" fmla="*/ 0 h 30"/>
                  <a:gd name="T4" fmla="*/ 12 w 90"/>
                  <a:gd name="T5" fmla="*/ 0 h 30"/>
                  <a:gd name="T6" fmla="*/ 9 w 90"/>
                  <a:gd name="T7" fmla="*/ 1 h 30"/>
                  <a:gd name="T8" fmla="*/ 6 w 90"/>
                  <a:gd name="T9" fmla="*/ 2 h 30"/>
                  <a:gd name="T10" fmla="*/ 4 w 90"/>
                  <a:gd name="T11" fmla="*/ 5 h 30"/>
                  <a:gd name="T12" fmla="*/ 2 w 90"/>
                  <a:gd name="T13" fmla="*/ 7 h 30"/>
                  <a:gd name="T14" fmla="*/ 1 w 90"/>
                  <a:gd name="T15" fmla="*/ 9 h 30"/>
                  <a:gd name="T16" fmla="*/ 0 w 90"/>
                  <a:gd name="T17" fmla="*/ 12 h 30"/>
                  <a:gd name="T18" fmla="*/ 0 w 90"/>
                  <a:gd name="T19" fmla="*/ 15 h 30"/>
                  <a:gd name="T20" fmla="*/ 0 w 90"/>
                  <a:gd name="T21" fmla="*/ 19 h 30"/>
                  <a:gd name="T22" fmla="*/ 1 w 90"/>
                  <a:gd name="T23" fmla="*/ 21 h 30"/>
                  <a:gd name="T24" fmla="*/ 2 w 90"/>
                  <a:gd name="T25" fmla="*/ 24 h 30"/>
                  <a:gd name="T26" fmla="*/ 4 w 90"/>
                  <a:gd name="T27" fmla="*/ 26 h 30"/>
                  <a:gd name="T28" fmla="*/ 6 w 90"/>
                  <a:gd name="T29" fmla="*/ 28 h 30"/>
                  <a:gd name="T30" fmla="*/ 9 w 90"/>
                  <a:gd name="T31" fmla="*/ 29 h 30"/>
                  <a:gd name="T32" fmla="*/ 12 w 90"/>
                  <a:gd name="T33" fmla="*/ 30 h 30"/>
                  <a:gd name="T34" fmla="*/ 15 w 90"/>
                  <a:gd name="T35" fmla="*/ 30 h 30"/>
                  <a:gd name="T36" fmla="*/ 75 w 90"/>
                  <a:gd name="T37" fmla="*/ 30 h 30"/>
                  <a:gd name="T38" fmla="*/ 78 w 90"/>
                  <a:gd name="T39" fmla="*/ 30 h 30"/>
                  <a:gd name="T40" fmla="*/ 80 w 90"/>
                  <a:gd name="T41" fmla="*/ 29 h 30"/>
                  <a:gd name="T42" fmla="*/ 84 w 90"/>
                  <a:gd name="T43" fmla="*/ 27 h 30"/>
                  <a:gd name="T44" fmla="*/ 86 w 90"/>
                  <a:gd name="T45" fmla="*/ 26 h 30"/>
                  <a:gd name="T46" fmla="*/ 88 w 90"/>
                  <a:gd name="T47" fmla="*/ 24 h 30"/>
                  <a:gd name="T48" fmla="*/ 89 w 90"/>
                  <a:gd name="T49" fmla="*/ 21 h 30"/>
                  <a:gd name="T50" fmla="*/ 90 w 90"/>
                  <a:gd name="T51" fmla="*/ 19 h 30"/>
                  <a:gd name="T52" fmla="*/ 90 w 90"/>
                  <a:gd name="T53" fmla="*/ 15 h 30"/>
                  <a:gd name="T54" fmla="*/ 90 w 90"/>
                  <a:gd name="T55" fmla="*/ 12 h 30"/>
                  <a:gd name="T56" fmla="*/ 89 w 90"/>
                  <a:gd name="T57" fmla="*/ 9 h 30"/>
                  <a:gd name="T58" fmla="*/ 88 w 90"/>
                  <a:gd name="T59" fmla="*/ 7 h 30"/>
                  <a:gd name="T60" fmla="*/ 86 w 90"/>
                  <a:gd name="T61" fmla="*/ 5 h 30"/>
                  <a:gd name="T62" fmla="*/ 84 w 90"/>
                  <a:gd name="T63" fmla="*/ 2 h 30"/>
                  <a:gd name="T64" fmla="*/ 80 w 90"/>
                  <a:gd name="T65" fmla="*/ 1 h 30"/>
                  <a:gd name="T66" fmla="*/ 78 w 90"/>
                  <a:gd name="T67" fmla="*/ 0 h 30"/>
                  <a:gd name="T68" fmla="*/ 75 w 9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30">
                    <a:moveTo>
                      <a:pt x="75" y="0"/>
                    </a:moveTo>
                    <a:lnTo>
                      <a:pt x="15" y="0"/>
                    </a:lnTo>
                    <a:lnTo>
                      <a:pt x="12" y="0"/>
                    </a:lnTo>
                    <a:lnTo>
                      <a:pt x="9" y="1"/>
                    </a:lnTo>
                    <a:lnTo>
                      <a:pt x="6" y="2"/>
                    </a:lnTo>
                    <a:lnTo>
                      <a:pt x="4" y="5"/>
                    </a:lnTo>
                    <a:lnTo>
                      <a:pt x="2" y="7"/>
                    </a:lnTo>
                    <a:lnTo>
                      <a:pt x="1" y="9"/>
                    </a:lnTo>
                    <a:lnTo>
                      <a:pt x="0" y="12"/>
                    </a:lnTo>
                    <a:lnTo>
                      <a:pt x="0" y="15"/>
                    </a:lnTo>
                    <a:lnTo>
                      <a:pt x="0" y="19"/>
                    </a:lnTo>
                    <a:lnTo>
                      <a:pt x="1" y="21"/>
                    </a:lnTo>
                    <a:lnTo>
                      <a:pt x="2" y="24"/>
                    </a:lnTo>
                    <a:lnTo>
                      <a:pt x="4" y="26"/>
                    </a:lnTo>
                    <a:lnTo>
                      <a:pt x="6" y="28"/>
                    </a:lnTo>
                    <a:lnTo>
                      <a:pt x="9" y="29"/>
                    </a:lnTo>
                    <a:lnTo>
                      <a:pt x="12" y="30"/>
                    </a:lnTo>
                    <a:lnTo>
                      <a:pt x="15" y="30"/>
                    </a:lnTo>
                    <a:lnTo>
                      <a:pt x="75" y="30"/>
                    </a:lnTo>
                    <a:lnTo>
                      <a:pt x="78" y="30"/>
                    </a:lnTo>
                    <a:lnTo>
                      <a:pt x="80" y="29"/>
                    </a:lnTo>
                    <a:lnTo>
                      <a:pt x="84" y="27"/>
                    </a:lnTo>
                    <a:lnTo>
                      <a:pt x="86" y="26"/>
                    </a:lnTo>
                    <a:lnTo>
                      <a:pt x="88" y="24"/>
                    </a:lnTo>
                    <a:lnTo>
                      <a:pt x="89" y="21"/>
                    </a:lnTo>
                    <a:lnTo>
                      <a:pt x="90" y="19"/>
                    </a:lnTo>
                    <a:lnTo>
                      <a:pt x="90" y="15"/>
                    </a:lnTo>
                    <a:lnTo>
                      <a:pt x="90" y="12"/>
                    </a:lnTo>
                    <a:lnTo>
                      <a:pt x="89" y="9"/>
                    </a:lnTo>
                    <a:lnTo>
                      <a:pt x="88" y="7"/>
                    </a:lnTo>
                    <a:lnTo>
                      <a:pt x="86" y="5"/>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0" name="Freeform 211">
                <a:extLst>
                  <a:ext uri="{FF2B5EF4-FFF2-40B4-BE49-F238E27FC236}">
                    <a16:creationId xmlns:a16="http://schemas.microsoft.com/office/drawing/2014/main" id="{ED6D0F5E-6B83-476A-A9BF-46B87FE79BC5}"/>
                  </a:ext>
                </a:extLst>
              </p:cNvPr>
              <p:cNvSpPr>
                <a:spLocks/>
              </p:cNvSpPr>
              <p:nvPr/>
            </p:nvSpPr>
            <p:spPr bwMode="auto">
              <a:xfrm>
                <a:off x="11074400" y="2276475"/>
                <a:ext cx="33338" cy="33338"/>
              </a:xfrm>
              <a:custGeom>
                <a:avLst/>
                <a:gdLst>
                  <a:gd name="T0" fmla="*/ 90 w 105"/>
                  <a:gd name="T1" fmla="*/ 105 h 105"/>
                  <a:gd name="T2" fmla="*/ 93 w 105"/>
                  <a:gd name="T3" fmla="*/ 105 h 105"/>
                  <a:gd name="T4" fmla="*/ 97 w 105"/>
                  <a:gd name="T5" fmla="*/ 104 h 105"/>
                  <a:gd name="T6" fmla="*/ 99 w 105"/>
                  <a:gd name="T7" fmla="*/ 103 h 105"/>
                  <a:gd name="T8" fmla="*/ 101 w 105"/>
                  <a:gd name="T9" fmla="*/ 101 h 105"/>
                  <a:gd name="T10" fmla="*/ 103 w 105"/>
                  <a:gd name="T11" fmla="*/ 99 h 105"/>
                  <a:gd name="T12" fmla="*/ 104 w 105"/>
                  <a:gd name="T13" fmla="*/ 97 h 105"/>
                  <a:gd name="T14" fmla="*/ 105 w 105"/>
                  <a:gd name="T15" fmla="*/ 93 h 105"/>
                  <a:gd name="T16" fmla="*/ 105 w 105"/>
                  <a:gd name="T17" fmla="*/ 90 h 105"/>
                  <a:gd name="T18" fmla="*/ 105 w 105"/>
                  <a:gd name="T19" fmla="*/ 88 h 105"/>
                  <a:gd name="T20" fmla="*/ 104 w 105"/>
                  <a:gd name="T21" fmla="*/ 85 h 105"/>
                  <a:gd name="T22" fmla="*/ 103 w 105"/>
                  <a:gd name="T23" fmla="*/ 83 h 105"/>
                  <a:gd name="T24" fmla="*/ 101 w 105"/>
                  <a:gd name="T25" fmla="*/ 79 h 105"/>
                  <a:gd name="T26" fmla="*/ 26 w 105"/>
                  <a:gd name="T27" fmla="*/ 4 h 105"/>
                  <a:gd name="T28" fmla="*/ 24 w 105"/>
                  <a:gd name="T29" fmla="*/ 2 h 105"/>
                  <a:gd name="T30" fmla="*/ 20 w 105"/>
                  <a:gd name="T31" fmla="*/ 1 h 105"/>
                  <a:gd name="T32" fmla="*/ 18 w 105"/>
                  <a:gd name="T33" fmla="*/ 0 h 105"/>
                  <a:gd name="T34" fmla="*/ 15 w 105"/>
                  <a:gd name="T35" fmla="*/ 0 h 105"/>
                  <a:gd name="T36" fmla="*/ 12 w 105"/>
                  <a:gd name="T37" fmla="*/ 0 h 105"/>
                  <a:gd name="T38" fmla="*/ 10 w 105"/>
                  <a:gd name="T39" fmla="*/ 1 h 105"/>
                  <a:gd name="T40" fmla="*/ 6 w 105"/>
                  <a:gd name="T41" fmla="*/ 3 h 105"/>
                  <a:gd name="T42" fmla="*/ 4 w 105"/>
                  <a:gd name="T43" fmla="*/ 4 h 105"/>
                  <a:gd name="T44" fmla="*/ 2 w 105"/>
                  <a:gd name="T45" fmla="*/ 6 h 105"/>
                  <a:gd name="T46" fmla="*/ 1 w 105"/>
                  <a:gd name="T47" fmla="*/ 10 h 105"/>
                  <a:gd name="T48" fmla="*/ 0 w 105"/>
                  <a:gd name="T49" fmla="*/ 13 h 105"/>
                  <a:gd name="T50" fmla="*/ 0 w 105"/>
                  <a:gd name="T51" fmla="*/ 15 h 105"/>
                  <a:gd name="T52" fmla="*/ 0 w 105"/>
                  <a:gd name="T53" fmla="*/ 18 h 105"/>
                  <a:gd name="T54" fmla="*/ 1 w 105"/>
                  <a:gd name="T55" fmla="*/ 21 h 105"/>
                  <a:gd name="T56" fmla="*/ 2 w 105"/>
                  <a:gd name="T57" fmla="*/ 24 h 105"/>
                  <a:gd name="T58" fmla="*/ 4 w 105"/>
                  <a:gd name="T59" fmla="*/ 26 h 105"/>
                  <a:gd name="T60" fmla="*/ 79 w 105"/>
                  <a:gd name="T61" fmla="*/ 101 h 105"/>
                  <a:gd name="T62" fmla="*/ 83 w 105"/>
                  <a:gd name="T63" fmla="*/ 103 h 105"/>
                  <a:gd name="T64" fmla="*/ 85 w 105"/>
                  <a:gd name="T65" fmla="*/ 104 h 105"/>
                  <a:gd name="T66" fmla="*/ 88 w 105"/>
                  <a:gd name="T67" fmla="*/ 105 h 105"/>
                  <a:gd name="T68" fmla="*/ 90 w 105"/>
                  <a:gd name="T6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105">
                    <a:moveTo>
                      <a:pt x="90" y="105"/>
                    </a:moveTo>
                    <a:lnTo>
                      <a:pt x="93" y="105"/>
                    </a:lnTo>
                    <a:lnTo>
                      <a:pt x="97" y="104"/>
                    </a:lnTo>
                    <a:lnTo>
                      <a:pt x="99" y="103"/>
                    </a:lnTo>
                    <a:lnTo>
                      <a:pt x="101" y="101"/>
                    </a:lnTo>
                    <a:lnTo>
                      <a:pt x="103" y="99"/>
                    </a:lnTo>
                    <a:lnTo>
                      <a:pt x="104" y="97"/>
                    </a:lnTo>
                    <a:lnTo>
                      <a:pt x="105" y="93"/>
                    </a:lnTo>
                    <a:lnTo>
                      <a:pt x="105" y="90"/>
                    </a:lnTo>
                    <a:lnTo>
                      <a:pt x="105" y="88"/>
                    </a:lnTo>
                    <a:lnTo>
                      <a:pt x="104" y="85"/>
                    </a:lnTo>
                    <a:lnTo>
                      <a:pt x="103" y="83"/>
                    </a:lnTo>
                    <a:lnTo>
                      <a:pt x="101" y="79"/>
                    </a:lnTo>
                    <a:lnTo>
                      <a:pt x="26" y="4"/>
                    </a:lnTo>
                    <a:lnTo>
                      <a:pt x="24" y="2"/>
                    </a:lnTo>
                    <a:lnTo>
                      <a:pt x="20" y="1"/>
                    </a:lnTo>
                    <a:lnTo>
                      <a:pt x="18" y="0"/>
                    </a:lnTo>
                    <a:lnTo>
                      <a:pt x="15" y="0"/>
                    </a:lnTo>
                    <a:lnTo>
                      <a:pt x="12" y="0"/>
                    </a:lnTo>
                    <a:lnTo>
                      <a:pt x="10" y="1"/>
                    </a:lnTo>
                    <a:lnTo>
                      <a:pt x="6" y="3"/>
                    </a:lnTo>
                    <a:lnTo>
                      <a:pt x="4" y="4"/>
                    </a:lnTo>
                    <a:lnTo>
                      <a:pt x="2" y="6"/>
                    </a:lnTo>
                    <a:lnTo>
                      <a:pt x="1" y="10"/>
                    </a:lnTo>
                    <a:lnTo>
                      <a:pt x="0" y="13"/>
                    </a:lnTo>
                    <a:lnTo>
                      <a:pt x="0" y="15"/>
                    </a:lnTo>
                    <a:lnTo>
                      <a:pt x="0" y="18"/>
                    </a:lnTo>
                    <a:lnTo>
                      <a:pt x="1" y="21"/>
                    </a:lnTo>
                    <a:lnTo>
                      <a:pt x="2" y="24"/>
                    </a:lnTo>
                    <a:lnTo>
                      <a:pt x="4" y="26"/>
                    </a:lnTo>
                    <a:lnTo>
                      <a:pt x="79" y="101"/>
                    </a:lnTo>
                    <a:lnTo>
                      <a:pt x="83" y="103"/>
                    </a:lnTo>
                    <a:lnTo>
                      <a:pt x="85" y="104"/>
                    </a:lnTo>
                    <a:lnTo>
                      <a:pt x="88" y="105"/>
                    </a:lnTo>
                    <a:lnTo>
                      <a:pt x="9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2" name="Freeform 212">
                <a:extLst>
                  <a:ext uri="{FF2B5EF4-FFF2-40B4-BE49-F238E27FC236}">
                    <a16:creationId xmlns:a16="http://schemas.microsoft.com/office/drawing/2014/main" id="{EA35A4E2-3AA1-4EE2-BCB8-D9AEBA7D5404}"/>
                  </a:ext>
                </a:extLst>
              </p:cNvPr>
              <p:cNvSpPr>
                <a:spLocks/>
              </p:cNvSpPr>
              <p:nvPr/>
            </p:nvSpPr>
            <p:spPr bwMode="auto">
              <a:xfrm>
                <a:off x="11169650" y="2247900"/>
                <a:ext cx="9525" cy="28575"/>
              </a:xfrm>
              <a:custGeom>
                <a:avLst/>
                <a:gdLst>
                  <a:gd name="T0" fmla="*/ 15 w 30"/>
                  <a:gd name="T1" fmla="*/ 90 h 90"/>
                  <a:gd name="T2" fmla="*/ 19 w 30"/>
                  <a:gd name="T3" fmla="*/ 90 h 90"/>
                  <a:gd name="T4" fmla="*/ 21 w 30"/>
                  <a:gd name="T5" fmla="*/ 89 h 90"/>
                  <a:gd name="T6" fmla="*/ 24 w 30"/>
                  <a:gd name="T7" fmla="*/ 88 h 90"/>
                  <a:gd name="T8" fmla="*/ 26 w 30"/>
                  <a:gd name="T9" fmla="*/ 86 h 90"/>
                  <a:gd name="T10" fmla="*/ 27 w 30"/>
                  <a:gd name="T11" fmla="*/ 84 h 90"/>
                  <a:gd name="T12" fmla="*/ 29 w 30"/>
                  <a:gd name="T13" fmla="*/ 81 h 90"/>
                  <a:gd name="T14" fmla="*/ 30 w 30"/>
                  <a:gd name="T15" fmla="*/ 78 h 90"/>
                  <a:gd name="T16" fmla="*/ 30 w 30"/>
                  <a:gd name="T17" fmla="*/ 75 h 90"/>
                  <a:gd name="T18" fmla="*/ 30 w 30"/>
                  <a:gd name="T19" fmla="*/ 15 h 90"/>
                  <a:gd name="T20" fmla="*/ 30 w 30"/>
                  <a:gd name="T21" fmla="*/ 12 h 90"/>
                  <a:gd name="T22" fmla="*/ 29 w 30"/>
                  <a:gd name="T23" fmla="*/ 10 h 90"/>
                  <a:gd name="T24" fmla="*/ 27 w 30"/>
                  <a:gd name="T25" fmla="*/ 6 h 90"/>
                  <a:gd name="T26" fmla="*/ 26 w 30"/>
                  <a:gd name="T27" fmla="*/ 4 h 90"/>
                  <a:gd name="T28" fmla="*/ 24 w 30"/>
                  <a:gd name="T29" fmla="*/ 2 h 90"/>
                  <a:gd name="T30" fmla="*/ 21 w 30"/>
                  <a:gd name="T31" fmla="*/ 1 h 90"/>
                  <a:gd name="T32" fmla="*/ 19 w 30"/>
                  <a:gd name="T33" fmla="*/ 0 h 90"/>
                  <a:gd name="T34" fmla="*/ 15 w 30"/>
                  <a:gd name="T35" fmla="*/ 0 h 90"/>
                  <a:gd name="T36" fmla="*/ 12 w 30"/>
                  <a:gd name="T37" fmla="*/ 0 h 90"/>
                  <a:gd name="T38" fmla="*/ 9 w 30"/>
                  <a:gd name="T39" fmla="*/ 1 h 90"/>
                  <a:gd name="T40" fmla="*/ 7 w 30"/>
                  <a:gd name="T41" fmla="*/ 2 h 90"/>
                  <a:gd name="T42" fmla="*/ 5 w 30"/>
                  <a:gd name="T43" fmla="*/ 4 h 90"/>
                  <a:gd name="T44" fmla="*/ 3 w 30"/>
                  <a:gd name="T45" fmla="*/ 6 h 90"/>
                  <a:gd name="T46" fmla="*/ 1 w 30"/>
                  <a:gd name="T47" fmla="*/ 10 h 90"/>
                  <a:gd name="T48" fmla="*/ 0 w 30"/>
                  <a:gd name="T49" fmla="*/ 12 h 90"/>
                  <a:gd name="T50" fmla="*/ 0 w 30"/>
                  <a:gd name="T51" fmla="*/ 15 h 90"/>
                  <a:gd name="T52" fmla="*/ 0 w 30"/>
                  <a:gd name="T53" fmla="*/ 75 h 90"/>
                  <a:gd name="T54" fmla="*/ 0 w 30"/>
                  <a:gd name="T55" fmla="*/ 78 h 90"/>
                  <a:gd name="T56" fmla="*/ 1 w 30"/>
                  <a:gd name="T57" fmla="*/ 81 h 90"/>
                  <a:gd name="T58" fmla="*/ 3 w 30"/>
                  <a:gd name="T59" fmla="*/ 84 h 90"/>
                  <a:gd name="T60" fmla="*/ 5 w 30"/>
                  <a:gd name="T61" fmla="*/ 86 h 90"/>
                  <a:gd name="T62" fmla="*/ 7 w 30"/>
                  <a:gd name="T63" fmla="*/ 88 h 90"/>
                  <a:gd name="T64" fmla="*/ 9 w 30"/>
                  <a:gd name="T65" fmla="*/ 89 h 90"/>
                  <a:gd name="T66" fmla="*/ 12 w 30"/>
                  <a:gd name="T67" fmla="*/ 90 h 90"/>
                  <a:gd name="T68" fmla="*/ 15 w 30"/>
                  <a:gd name="T6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90">
                    <a:moveTo>
                      <a:pt x="15" y="90"/>
                    </a:moveTo>
                    <a:lnTo>
                      <a:pt x="19" y="90"/>
                    </a:lnTo>
                    <a:lnTo>
                      <a:pt x="21" y="89"/>
                    </a:lnTo>
                    <a:lnTo>
                      <a:pt x="24" y="88"/>
                    </a:lnTo>
                    <a:lnTo>
                      <a:pt x="26" y="86"/>
                    </a:lnTo>
                    <a:lnTo>
                      <a:pt x="27" y="84"/>
                    </a:lnTo>
                    <a:lnTo>
                      <a:pt x="29" y="81"/>
                    </a:lnTo>
                    <a:lnTo>
                      <a:pt x="30" y="78"/>
                    </a:lnTo>
                    <a:lnTo>
                      <a:pt x="30" y="75"/>
                    </a:lnTo>
                    <a:lnTo>
                      <a:pt x="30" y="15"/>
                    </a:lnTo>
                    <a:lnTo>
                      <a:pt x="30" y="12"/>
                    </a:lnTo>
                    <a:lnTo>
                      <a:pt x="29" y="10"/>
                    </a:lnTo>
                    <a:lnTo>
                      <a:pt x="27" y="6"/>
                    </a:lnTo>
                    <a:lnTo>
                      <a:pt x="26" y="4"/>
                    </a:lnTo>
                    <a:lnTo>
                      <a:pt x="24" y="2"/>
                    </a:lnTo>
                    <a:lnTo>
                      <a:pt x="21" y="1"/>
                    </a:lnTo>
                    <a:lnTo>
                      <a:pt x="19" y="0"/>
                    </a:lnTo>
                    <a:lnTo>
                      <a:pt x="15" y="0"/>
                    </a:lnTo>
                    <a:lnTo>
                      <a:pt x="12" y="0"/>
                    </a:lnTo>
                    <a:lnTo>
                      <a:pt x="9" y="1"/>
                    </a:lnTo>
                    <a:lnTo>
                      <a:pt x="7" y="2"/>
                    </a:lnTo>
                    <a:lnTo>
                      <a:pt x="5" y="4"/>
                    </a:lnTo>
                    <a:lnTo>
                      <a:pt x="3" y="6"/>
                    </a:lnTo>
                    <a:lnTo>
                      <a:pt x="1" y="10"/>
                    </a:lnTo>
                    <a:lnTo>
                      <a:pt x="0" y="12"/>
                    </a:lnTo>
                    <a:lnTo>
                      <a:pt x="0" y="15"/>
                    </a:lnTo>
                    <a:lnTo>
                      <a:pt x="0" y="75"/>
                    </a:lnTo>
                    <a:lnTo>
                      <a:pt x="0" y="78"/>
                    </a:lnTo>
                    <a:lnTo>
                      <a:pt x="1" y="81"/>
                    </a:lnTo>
                    <a:lnTo>
                      <a:pt x="3" y="84"/>
                    </a:lnTo>
                    <a:lnTo>
                      <a:pt x="5" y="86"/>
                    </a:lnTo>
                    <a:lnTo>
                      <a:pt x="7" y="88"/>
                    </a:lnTo>
                    <a:lnTo>
                      <a:pt x="9" y="89"/>
                    </a:lnTo>
                    <a:lnTo>
                      <a:pt x="12" y="90"/>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3" name="Freeform 213">
                <a:extLst>
                  <a:ext uri="{FF2B5EF4-FFF2-40B4-BE49-F238E27FC236}">
                    <a16:creationId xmlns:a16="http://schemas.microsoft.com/office/drawing/2014/main" id="{7042E3FA-9983-470A-8853-0005DDE802E6}"/>
                  </a:ext>
                </a:extLst>
              </p:cNvPr>
              <p:cNvSpPr>
                <a:spLocks/>
              </p:cNvSpPr>
              <p:nvPr/>
            </p:nvSpPr>
            <p:spPr bwMode="auto">
              <a:xfrm>
                <a:off x="11242675" y="2276475"/>
                <a:ext cx="33338" cy="33338"/>
              </a:xfrm>
              <a:custGeom>
                <a:avLst/>
                <a:gdLst>
                  <a:gd name="T0" fmla="*/ 100 w 106"/>
                  <a:gd name="T1" fmla="*/ 4 h 105"/>
                  <a:gd name="T2" fmla="*/ 98 w 106"/>
                  <a:gd name="T3" fmla="*/ 2 h 105"/>
                  <a:gd name="T4" fmla="*/ 96 w 106"/>
                  <a:gd name="T5" fmla="*/ 1 h 105"/>
                  <a:gd name="T6" fmla="*/ 93 w 106"/>
                  <a:gd name="T7" fmla="*/ 0 h 105"/>
                  <a:gd name="T8" fmla="*/ 90 w 106"/>
                  <a:gd name="T9" fmla="*/ 0 h 105"/>
                  <a:gd name="T10" fmla="*/ 88 w 106"/>
                  <a:gd name="T11" fmla="*/ 0 h 105"/>
                  <a:gd name="T12" fmla="*/ 84 w 106"/>
                  <a:gd name="T13" fmla="*/ 1 h 105"/>
                  <a:gd name="T14" fmla="*/ 82 w 106"/>
                  <a:gd name="T15" fmla="*/ 3 h 105"/>
                  <a:gd name="T16" fmla="*/ 80 w 106"/>
                  <a:gd name="T17" fmla="*/ 4 h 105"/>
                  <a:gd name="T18" fmla="*/ 4 w 106"/>
                  <a:gd name="T19" fmla="*/ 79 h 105"/>
                  <a:gd name="T20" fmla="*/ 3 w 106"/>
                  <a:gd name="T21" fmla="*/ 83 h 105"/>
                  <a:gd name="T22" fmla="*/ 1 w 106"/>
                  <a:gd name="T23" fmla="*/ 85 h 105"/>
                  <a:gd name="T24" fmla="*/ 0 w 106"/>
                  <a:gd name="T25" fmla="*/ 88 h 105"/>
                  <a:gd name="T26" fmla="*/ 0 w 106"/>
                  <a:gd name="T27" fmla="*/ 90 h 105"/>
                  <a:gd name="T28" fmla="*/ 0 w 106"/>
                  <a:gd name="T29" fmla="*/ 93 h 105"/>
                  <a:gd name="T30" fmla="*/ 1 w 106"/>
                  <a:gd name="T31" fmla="*/ 97 h 105"/>
                  <a:gd name="T32" fmla="*/ 3 w 106"/>
                  <a:gd name="T33" fmla="*/ 99 h 105"/>
                  <a:gd name="T34" fmla="*/ 4 w 106"/>
                  <a:gd name="T35" fmla="*/ 101 h 105"/>
                  <a:gd name="T36" fmla="*/ 7 w 106"/>
                  <a:gd name="T37" fmla="*/ 103 h 105"/>
                  <a:gd name="T38" fmla="*/ 9 w 106"/>
                  <a:gd name="T39" fmla="*/ 104 h 105"/>
                  <a:gd name="T40" fmla="*/ 12 w 106"/>
                  <a:gd name="T41" fmla="*/ 105 h 105"/>
                  <a:gd name="T42" fmla="*/ 15 w 106"/>
                  <a:gd name="T43" fmla="*/ 105 h 105"/>
                  <a:gd name="T44" fmla="*/ 18 w 106"/>
                  <a:gd name="T45" fmla="*/ 105 h 105"/>
                  <a:gd name="T46" fmla="*/ 21 w 106"/>
                  <a:gd name="T47" fmla="*/ 104 h 105"/>
                  <a:gd name="T48" fmla="*/ 23 w 106"/>
                  <a:gd name="T49" fmla="*/ 103 h 105"/>
                  <a:gd name="T50" fmla="*/ 25 w 106"/>
                  <a:gd name="T51" fmla="*/ 101 h 105"/>
                  <a:gd name="T52" fmla="*/ 100 w 106"/>
                  <a:gd name="T53" fmla="*/ 26 h 105"/>
                  <a:gd name="T54" fmla="*/ 103 w 106"/>
                  <a:gd name="T55" fmla="*/ 24 h 105"/>
                  <a:gd name="T56" fmla="*/ 105 w 106"/>
                  <a:gd name="T57" fmla="*/ 21 h 105"/>
                  <a:gd name="T58" fmla="*/ 105 w 106"/>
                  <a:gd name="T59" fmla="*/ 18 h 105"/>
                  <a:gd name="T60" fmla="*/ 106 w 106"/>
                  <a:gd name="T61" fmla="*/ 15 h 105"/>
                  <a:gd name="T62" fmla="*/ 105 w 106"/>
                  <a:gd name="T63" fmla="*/ 13 h 105"/>
                  <a:gd name="T64" fmla="*/ 105 w 106"/>
                  <a:gd name="T65" fmla="*/ 10 h 105"/>
                  <a:gd name="T66" fmla="*/ 103 w 106"/>
                  <a:gd name="T67" fmla="*/ 6 h 105"/>
                  <a:gd name="T68" fmla="*/ 100 w 106"/>
                  <a:gd name="T69" fmla="*/ 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105">
                    <a:moveTo>
                      <a:pt x="100" y="4"/>
                    </a:moveTo>
                    <a:lnTo>
                      <a:pt x="98" y="2"/>
                    </a:lnTo>
                    <a:lnTo>
                      <a:pt x="96" y="1"/>
                    </a:lnTo>
                    <a:lnTo>
                      <a:pt x="93" y="0"/>
                    </a:lnTo>
                    <a:lnTo>
                      <a:pt x="90" y="0"/>
                    </a:lnTo>
                    <a:lnTo>
                      <a:pt x="88" y="0"/>
                    </a:lnTo>
                    <a:lnTo>
                      <a:pt x="84" y="1"/>
                    </a:lnTo>
                    <a:lnTo>
                      <a:pt x="82" y="3"/>
                    </a:lnTo>
                    <a:lnTo>
                      <a:pt x="80" y="4"/>
                    </a:lnTo>
                    <a:lnTo>
                      <a:pt x="4" y="79"/>
                    </a:lnTo>
                    <a:lnTo>
                      <a:pt x="3" y="83"/>
                    </a:lnTo>
                    <a:lnTo>
                      <a:pt x="1" y="85"/>
                    </a:lnTo>
                    <a:lnTo>
                      <a:pt x="0" y="88"/>
                    </a:lnTo>
                    <a:lnTo>
                      <a:pt x="0" y="90"/>
                    </a:lnTo>
                    <a:lnTo>
                      <a:pt x="0" y="93"/>
                    </a:lnTo>
                    <a:lnTo>
                      <a:pt x="1" y="97"/>
                    </a:lnTo>
                    <a:lnTo>
                      <a:pt x="3" y="99"/>
                    </a:lnTo>
                    <a:lnTo>
                      <a:pt x="4" y="101"/>
                    </a:lnTo>
                    <a:lnTo>
                      <a:pt x="7" y="103"/>
                    </a:lnTo>
                    <a:lnTo>
                      <a:pt x="9" y="104"/>
                    </a:lnTo>
                    <a:lnTo>
                      <a:pt x="12" y="105"/>
                    </a:lnTo>
                    <a:lnTo>
                      <a:pt x="15" y="105"/>
                    </a:lnTo>
                    <a:lnTo>
                      <a:pt x="18" y="105"/>
                    </a:lnTo>
                    <a:lnTo>
                      <a:pt x="21" y="104"/>
                    </a:lnTo>
                    <a:lnTo>
                      <a:pt x="23" y="103"/>
                    </a:lnTo>
                    <a:lnTo>
                      <a:pt x="25" y="101"/>
                    </a:lnTo>
                    <a:lnTo>
                      <a:pt x="100" y="26"/>
                    </a:lnTo>
                    <a:lnTo>
                      <a:pt x="103" y="24"/>
                    </a:lnTo>
                    <a:lnTo>
                      <a:pt x="105" y="21"/>
                    </a:lnTo>
                    <a:lnTo>
                      <a:pt x="105" y="18"/>
                    </a:lnTo>
                    <a:lnTo>
                      <a:pt x="106" y="15"/>
                    </a:lnTo>
                    <a:lnTo>
                      <a:pt x="105" y="13"/>
                    </a:lnTo>
                    <a:lnTo>
                      <a:pt x="105" y="10"/>
                    </a:lnTo>
                    <a:lnTo>
                      <a:pt x="103" y="6"/>
                    </a:lnTo>
                    <a:lnTo>
                      <a:pt x="10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4" name="Freeform 214">
                <a:extLst>
                  <a:ext uri="{FF2B5EF4-FFF2-40B4-BE49-F238E27FC236}">
                    <a16:creationId xmlns:a16="http://schemas.microsoft.com/office/drawing/2014/main" id="{79B61930-FC2D-4F77-AEEA-17EDC8244178}"/>
                  </a:ext>
                </a:extLst>
              </p:cNvPr>
              <p:cNvSpPr>
                <a:spLocks/>
              </p:cNvSpPr>
              <p:nvPr/>
            </p:nvSpPr>
            <p:spPr bwMode="auto">
              <a:xfrm>
                <a:off x="11276013" y="2363788"/>
                <a:ext cx="28575" cy="9525"/>
              </a:xfrm>
              <a:custGeom>
                <a:avLst/>
                <a:gdLst>
                  <a:gd name="T0" fmla="*/ 75 w 90"/>
                  <a:gd name="T1" fmla="*/ 0 h 30"/>
                  <a:gd name="T2" fmla="*/ 15 w 90"/>
                  <a:gd name="T3" fmla="*/ 0 h 30"/>
                  <a:gd name="T4" fmla="*/ 12 w 90"/>
                  <a:gd name="T5" fmla="*/ 0 h 30"/>
                  <a:gd name="T6" fmla="*/ 8 w 90"/>
                  <a:gd name="T7" fmla="*/ 1 h 30"/>
                  <a:gd name="T8" fmla="*/ 6 w 90"/>
                  <a:gd name="T9" fmla="*/ 2 h 30"/>
                  <a:gd name="T10" fmla="*/ 4 w 90"/>
                  <a:gd name="T11" fmla="*/ 5 h 30"/>
                  <a:gd name="T12" fmla="*/ 2 w 90"/>
                  <a:gd name="T13" fmla="*/ 7 h 30"/>
                  <a:gd name="T14" fmla="*/ 1 w 90"/>
                  <a:gd name="T15" fmla="*/ 9 h 30"/>
                  <a:gd name="T16" fmla="*/ 0 w 90"/>
                  <a:gd name="T17" fmla="*/ 12 h 30"/>
                  <a:gd name="T18" fmla="*/ 0 w 90"/>
                  <a:gd name="T19" fmla="*/ 15 h 30"/>
                  <a:gd name="T20" fmla="*/ 0 w 90"/>
                  <a:gd name="T21" fmla="*/ 19 h 30"/>
                  <a:gd name="T22" fmla="*/ 1 w 90"/>
                  <a:gd name="T23" fmla="*/ 21 h 30"/>
                  <a:gd name="T24" fmla="*/ 2 w 90"/>
                  <a:gd name="T25" fmla="*/ 24 h 30"/>
                  <a:gd name="T26" fmla="*/ 4 w 90"/>
                  <a:gd name="T27" fmla="*/ 26 h 30"/>
                  <a:gd name="T28" fmla="*/ 6 w 90"/>
                  <a:gd name="T29" fmla="*/ 28 h 30"/>
                  <a:gd name="T30" fmla="*/ 8 w 90"/>
                  <a:gd name="T31" fmla="*/ 29 h 30"/>
                  <a:gd name="T32" fmla="*/ 12 w 90"/>
                  <a:gd name="T33" fmla="*/ 30 h 30"/>
                  <a:gd name="T34" fmla="*/ 15 w 90"/>
                  <a:gd name="T35" fmla="*/ 30 h 30"/>
                  <a:gd name="T36" fmla="*/ 75 w 90"/>
                  <a:gd name="T37" fmla="*/ 30 h 30"/>
                  <a:gd name="T38" fmla="*/ 78 w 90"/>
                  <a:gd name="T39" fmla="*/ 30 h 30"/>
                  <a:gd name="T40" fmla="*/ 80 w 90"/>
                  <a:gd name="T41" fmla="*/ 29 h 30"/>
                  <a:gd name="T42" fmla="*/ 83 w 90"/>
                  <a:gd name="T43" fmla="*/ 27 h 30"/>
                  <a:gd name="T44" fmla="*/ 86 w 90"/>
                  <a:gd name="T45" fmla="*/ 26 h 30"/>
                  <a:gd name="T46" fmla="*/ 87 w 90"/>
                  <a:gd name="T47" fmla="*/ 24 h 30"/>
                  <a:gd name="T48" fmla="*/ 89 w 90"/>
                  <a:gd name="T49" fmla="*/ 21 h 30"/>
                  <a:gd name="T50" fmla="*/ 89 w 90"/>
                  <a:gd name="T51" fmla="*/ 19 h 30"/>
                  <a:gd name="T52" fmla="*/ 90 w 90"/>
                  <a:gd name="T53" fmla="*/ 15 h 30"/>
                  <a:gd name="T54" fmla="*/ 89 w 90"/>
                  <a:gd name="T55" fmla="*/ 12 h 30"/>
                  <a:gd name="T56" fmla="*/ 89 w 90"/>
                  <a:gd name="T57" fmla="*/ 9 h 30"/>
                  <a:gd name="T58" fmla="*/ 87 w 90"/>
                  <a:gd name="T59" fmla="*/ 7 h 30"/>
                  <a:gd name="T60" fmla="*/ 86 w 90"/>
                  <a:gd name="T61" fmla="*/ 5 h 30"/>
                  <a:gd name="T62" fmla="*/ 83 w 90"/>
                  <a:gd name="T63" fmla="*/ 2 h 30"/>
                  <a:gd name="T64" fmla="*/ 80 w 90"/>
                  <a:gd name="T65" fmla="*/ 1 h 30"/>
                  <a:gd name="T66" fmla="*/ 77 w 90"/>
                  <a:gd name="T67" fmla="*/ 0 h 30"/>
                  <a:gd name="T68" fmla="*/ 75 w 9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30">
                    <a:moveTo>
                      <a:pt x="75" y="0"/>
                    </a:moveTo>
                    <a:lnTo>
                      <a:pt x="15" y="0"/>
                    </a:lnTo>
                    <a:lnTo>
                      <a:pt x="12" y="0"/>
                    </a:lnTo>
                    <a:lnTo>
                      <a:pt x="8" y="1"/>
                    </a:lnTo>
                    <a:lnTo>
                      <a:pt x="6" y="2"/>
                    </a:lnTo>
                    <a:lnTo>
                      <a:pt x="4" y="5"/>
                    </a:lnTo>
                    <a:lnTo>
                      <a:pt x="2" y="7"/>
                    </a:lnTo>
                    <a:lnTo>
                      <a:pt x="1" y="9"/>
                    </a:lnTo>
                    <a:lnTo>
                      <a:pt x="0" y="12"/>
                    </a:lnTo>
                    <a:lnTo>
                      <a:pt x="0" y="15"/>
                    </a:lnTo>
                    <a:lnTo>
                      <a:pt x="0" y="19"/>
                    </a:lnTo>
                    <a:lnTo>
                      <a:pt x="1" y="21"/>
                    </a:lnTo>
                    <a:lnTo>
                      <a:pt x="2" y="24"/>
                    </a:lnTo>
                    <a:lnTo>
                      <a:pt x="4" y="26"/>
                    </a:lnTo>
                    <a:lnTo>
                      <a:pt x="6" y="28"/>
                    </a:lnTo>
                    <a:lnTo>
                      <a:pt x="8" y="29"/>
                    </a:lnTo>
                    <a:lnTo>
                      <a:pt x="12" y="30"/>
                    </a:lnTo>
                    <a:lnTo>
                      <a:pt x="15" y="30"/>
                    </a:lnTo>
                    <a:lnTo>
                      <a:pt x="75" y="30"/>
                    </a:lnTo>
                    <a:lnTo>
                      <a:pt x="78" y="30"/>
                    </a:lnTo>
                    <a:lnTo>
                      <a:pt x="80" y="29"/>
                    </a:lnTo>
                    <a:lnTo>
                      <a:pt x="83" y="27"/>
                    </a:lnTo>
                    <a:lnTo>
                      <a:pt x="86" y="26"/>
                    </a:lnTo>
                    <a:lnTo>
                      <a:pt x="87" y="24"/>
                    </a:lnTo>
                    <a:lnTo>
                      <a:pt x="89" y="21"/>
                    </a:lnTo>
                    <a:lnTo>
                      <a:pt x="89" y="19"/>
                    </a:lnTo>
                    <a:lnTo>
                      <a:pt x="90" y="15"/>
                    </a:lnTo>
                    <a:lnTo>
                      <a:pt x="89" y="12"/>
                    </a:lnTo>
                    <a:lnTo>
                      <a:pt x="89" y="9"/>
                    </a:lnTo>
                    <a:lnTo>
                      <a:pt x="87" y="7"/>
                    </a:lnTo>
                    <a:lnTo>
                      <a:pt x="86" y="5"/>
                    </a:lnTo>
                    <a:lnTo>
                      <a:pt x="83" y="2"/>
                    </a:lnTo>
                    <a:lnTo>
                      <a:pt x="80" y="1"/>
                    </a:lnTo>
                    <a:lnTo>
                      <a:pt x="77"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sp>
        <p:nvSpPr>
          <p:cNvPr id="186" name="TextBox 185">
            <a:extLst>
              <a:ext uri="{FF2B5EF4-FFF2-40B4-BE49-F238E27FC236}">
                <a16:creationId xmlns:a16="http://schemas.microsoft.com/office/drawing/2014/main" id="{DA241FF8-C491-4E61-871C-93567AF320A9}"/>
              </a:ext>
            </a:extLst>
          </p:cNvPr>
          <p:cNvSpPr txBox="1"/>
          <p:nvPr/>
        </p:nvSpPr>
        <p:spPr>
          <a:xfrm>
            <a:off x="4644108" y="1157829"/>
            <a:ext cx="6554320" cy="1202510"/>
          </a:xfrm>
          <a:prstGeom prst="rect">
            <a:avLst/>
          </a:prstGeom>
          <a:noFill/>
        </p:spPr>
        <p:txBody>
          <a:bodyPr wrap="square" lIns="46800" tIns="46800" rIns="46800" bIns="46800" rtlCol="0" anchor="t">
            <a:spAutoFit/>
          </a:bodyPr>
          <a:lstStyle/>
          <a:p>
            <a:r>
              <a:rPr lang="en-US" dirty="0"/>
              <a:t>Mobilize more and more Chinese students to stand up against intimidation from CCSA. (prerequisite: report CCSA’s suppression on freedom of speech to FBI; raising awareness of AAU and ACE; remove CCSA from American campus)</a:t>
            </a:r>
          </a:p>
        </p:txBody>
      </p:sp>
      <p:sp>
        <p:nvSpPr>
          <p:cNvPr id="188" name="TextBox 187">
            <a:extLst>
              <a:ext uri="{FF2B5EF4-FFF2-40B4-BE49-F238E27FC236}">
                <a16:creationId xmlns:a16="http://schemas.microsoft.com/office/drawing/2014/main" id="{CAFB3654-D23A-4151-9057-9EB7CCC377DE}"/>
              </a:ext>
            </a:extLst>
          </p:cNvPr>
          <p:cNvSpPr txBox="1"/>
          <p:nvPr/>
        </p:nvSpPr>
        <p:spPr>
          <a:xfrm>
            <a:off x="5122674" y="3638217"/>
            <a:ext cx="6280612" cy="1202510"/>
          </a:xfrm>
          <a:prstGeom prst="rect">
            <a:avLst/>
          </a:prstGeom>
          <a:noFill/>
        </p:spPr>
        <p:txBody>
          <a:bodyPr wrap="square" lIns="46800" tIns="46800" rIns="46800" bIns="46800" rtlCol="0" anchor="t">
            <a:spAutoFit/>
          </a:bodyPr>
          <a:lstStyle/>
          <a:p>
            <a:r>
              <a:rPr lang="en-US" dirty="0"/>
              <a:t>AASF can conduct similar research on ﻿the fear among Chinese-origin scientists in the US. Do they feel unwelcome on campus? What reaction should the U.S. administration do for protecting them from being controlled by the CCP? (contact ECA)</a:t>
            </a:r>
          </a:p>
        </p:txBody>
      </p:sp>
      <p:sp>
        <p:nvSpPr>
          <p:cNvPr id="190" name="TextBox 189">
            <a:extLst>
              <a:ext uri="{FF2B5EF4-FFF2-40B4-BE49-F238E27FC236}">
                <a16:creationId xmlns:a16="http://schemas.microsoft.com/office/drawing/2014/main" id="{7339B541-0BA7-4148-87BB-16915695303C}"/>
              </a:ext>
            </a:extLst>
          </p:cNvPr>
          <p:cNvSpPr txBox="1"/>
          <p:nvPr/>
        </p:nvSpPr>
        <p:spPr>
          <a:xfrm>
            <a:off x="4257338" y="4883295"/>
            <a:ext cx="7096461" cy="1479509"/>
          </a:xfrm>
          <a:prstGeom prst="rect">
            <a:avLst/>
          </a:prstGeom>
          <a:noFill/>
        </p:spPr>
        <p:txBody>
          <a:bodyPr wrap="square" lIns="46800" tIns="46800" rIns="46800" bIns="46800" rtlCol="0" anchor="t">
            <a:spAutoFit/>
          </a:bodyPr>
          <a:lstStyle/>
          <a:p>
            <a:r>
              <a:rPr lang="en-US" dirty="0"/>
              <a:t>Align with national interest of the U.S. in the long run: </a:t>
            </a:r>
          </a:p>
          <a:p>
            <a:r>
              <a:rPr lang="en-US" dirty="0"/>
              <a:t>Expect China to become a responsible player in the international community? Who should the U.S. rely on to change China? Chinese people (young Chinese people). Remember, the protestors in the White Paper Movement are mainly college students around 20 years old.</a:t>
            </a:r>
          </a:p>
        </p:txBody>
      </p:sp>
      <p:sp>
        <p:nvSpPr>
          <p:cNvPr id="193" name="Oval 192">
            <a:extLst>
              <a:ext uri="{FF2B5EF4-FFF2-40B4-BE49-F238E27FC236}">
                <a16:creationId xmlns:a16="http://schemas.microsoft.com/office/drawing/2014/main" id="{D4A624C6-E72D-4447-920C-90FC2D7155CA}"/>
              </a:ext>
            </a:extLst>
          </p:cNvPr>
          <p:cNvSpPr>
            <a:spLocks noChangeAspect="1"/>
          </p:cNvSpPr>
          <p:nvPr/>
        </p:nvSpPr>
        <p:spPr>
          <a:xfrm>
            <a:off x="2804121" y="4873040"/>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Oval 193">
            <a:extLst>
              <a:ext uri="{FF2B5EF4-FFF2-40B4-BE49-F238E27FC236}">
                <a16:creationId xmlns:a16="http://schemas.microsoft.com/office/drawing/2014/main" id="{8AF181A7-C089-4BC1-A4B0-09CE73F99DC6}"/>
              </a:ext>
            </a:extLst>
          </p:cNvPr>
          <p:cNvSpPr/>
          <p:nvPr/>
        </p:nvSpPr>
        <p:spPr>
          <a:xfrm>
            <a:off x="2857926" y="4926845"/>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C00000"/>
                </a:solidFill>
                <a:effectLst/>
                <a:uLnTx/>
                <a:uFillTx/>
                <a:ea typeface="+mn-ea"/>
                <a:cs typeface="+mn-cs"/>
              </a:rPr>
              <a:t>4</a:t>
            </a:r>
          </a:p>
        </p:txBody>
      </p:sp>
      <p:sp>
        <p:nvSpPr>
          <p:cNvPr id="195" name="Oval 194">
            <a:extLst>
              <a:ext uri="{FF2B5EF4-FFF2-40B4-BE49-F238E27FC236}">
                <a16:creationId xmlns:a16="http://schemas.microsoft.com/office/drawing/2014/main" id="{F2AAFDC0-83CD-41C4-808C-84B55CBE4068}"/>
              </a:ext>
            </a:extLst>
          </p:cNvPr>
          <p:cNvSpPr>
            <a:spLocks noChangeAspect="1"/>
          </p:cNvSpPr>
          <p:nvPr/>
        </p:nvSpPr>
        <p:spPr>
          <a:xfrm>
            <a:off x="4054175" y="3639945"/>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6" name="Oval 195">
            <a:extLst>
              <a:ext uri="{FF2B5EF4-FFF2-40B4-BE49-F238E27FC236}">
                <a16:creationId xmlns:a16="http://schemas.microsoft.com/office/drawing/2014/main" id="{6895EABB-3AEC-4681-876F-6A2FFA3E7B63}"/>
              </a:ext>
            </a:extLst>
          </p:cNvPr>
          <p:cNvSpPr/>
          <p:nvPr/>
        </p:nvSpPr>
        <p:spPr>
          <a:xfrm>
            <a:off x="4107980" y="3693750"/>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C00000"/>
                </a:solidFill>
                <a:effectLst/>
                <a:uLnTx/>
                <a:uFillTx/>
                <a:ea typeface="+mn-ea"/>
                <a:cs typeface="+mn-cs"/>
              </a:rPr>
              <a:t>3</a:t>
            </a:r>
          </a:p>
        </p:txBody>
      </p:sp>
      <p:sp>
        <p:nvSpPr>
          <p:cNvPr id="197" name="Oval 196">
            <a:extLst>
              <a:ext uri="{FF2B5EF4-FFF2-40B4-BE49-F238E27FC236}">
                <a16:creationId xmlns:a16="http://schemas.microsoft.com/office/drawing/2014/main" id="{08A90A91-B91B-44D2-B6A5-7A5A15470E61}"/>
              </a:ext>
            </a:extLst>
          </p:cNvPr>
          <p:cNvSpPr>
            <a:spLocks noChangeAspect="1"/>
          </p:cNvSpPr>
          <p:nvPr/>
        </p:nvSpPr>
        <p:spPr>
          <a:xfrm>
            <a:off x="4054175" y="2397283"/>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Oval 197">
            <a:extLst>
              <a:ext uri="{FF2B5EF4-FFF2-40B4-BE49-F238E27FC236}">
                <a16:creationId xmlns:a16="http://schemas.microsoft.com/office/drawing/2014/main" id="{E5A2303E-2A05-4410-8F51-0D8F02F36A7E}"/>
              </a:ext>
            </a:extLst>
          </p:cNvPr>
          <p:cNvSpPr/>
          <p:nvPr/>
        </p:nvSpPr>
        <p:spPr>
          <a:xfrm>
            <a:off x="4107980" y="2451088"/>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C00000"/>
                </a:solidFill>
                <a:effectLst/>
                <a:uLnTx/>
                <a:uFillTx/>
                <a:ea typeface="+mn-ea"/>
                <a:cs typeface="+mn-cs"/>
              </a:rPr>
              <a:t>2</a:t>
            </a:r>
          </a:p>
        </p:txBody>
      </p:sp>
      <p:cxnSp>
        <p:nvCxnSpPr>
          <p:cNvPr id="199" name="Straight Connector 198">
            <a:extLst>
              <a:ext uri="{FF2B5EF4-FFF2-40B4-BE49-F238E27FC236}">
                <a16:creationId xmlns:a16="http://schemas.microsoft.com/office/drawing/2014/main" id="{E1E6B431-559F-4183-AACE-9FAF2CAE7C9E}"/>
              </a:ext>
            </a:extLst>
          </p:cNvPr>
          <p:cNvCxnSpPr>
            <a:stCxn id="139" idx="0"/>
          </p:cNvCxnSpPr>
          <p:nvPr/>
        </p:nvCxnSpPr>
        <p:spPr>
          <a:xfrm>
            <a:off x="3092124" y="1136839"/>
            <a:ext cx="8311162" cy="0"/>
          </a:xfrm>
          <a:prstGeom prst="line">
            <a:avLst/>
          </a:prstGeom>
          <a:noFill/>
          <a:ln w="6350" cap="flat" cmpd="sng" algn="ctr">
            <a:solidFill>
              <a:srgbClr val="0866C8"/>
            </a:solidFill>
            <a:prstDash val="solid"/>
            <a:miter lim="800000"/>
          </a:ln>
          <a:effectLst/>
        </p:spPr>
      </p:cxnSp>
      <p:cxnSp>
        <p:nvCxnSpPr>
          <p:cNvPr id="200" name="Straight Connector 199">
            <a:extLst>
              <a:ext uri="{FF2B5EF4-FFF2-40B4-BE49-F238E27FC236}">
                <a16:creationId xmlns:a16="http://schemas.microsoft.com/office/drawing/2014/main" id="{F283C766-D45A-48B3-A205-3D6E33B41C6F}"/>
              </a:ext>
            </a:extLst>
          </p:cNvPr>
          <p:cNvCxnSpPr>
            <a:stCxn id="193" idx="0"/>
          </p:cNvCxnSpPr>
          <p:nvPr/>
        </p:nvCxnSpPr>
        <p:spPr>
          <a:xfrm>
            <a:off x="3092124" y="4873040"/>
            <a:ext cx="8311162" cy="0"/>
          </a:xfrm>
          <a:prstGeom prst="line">
            <a:avLst/>
          </a:prstGeom>
          <a:noFill/>
          <a:ln w="6350" cap="flat" cmpd="sng" algn="ctr">
            <a:solidFill>
              <a:srgbClr val="0866C8"/>
            </a:solidFill>
            <a:prstDash val="solid"/>
            <a:miter lim="800000"/>
          </a:ln>
          <a:effectLst/>
        </p:spPr>
      </p:cxnSp>
      <p:cxnSp>
        <p:nvCxnSpPr>
          <p:cNvPr id="202" name="Straight Connector 201">
            <a:extLst>
              <a:ext uri="{FF2B5EF4-FFF2-40B4-BE49-F238E27FC236}">
                <a16:creationId xmlns:a16="http://schemas.microsoft.com/office/drawing/2014/main" id="{71E6B2CF-1EDB-4FA6-B19D-F206CC428772}"/>
              </a:ext>
            </a:extLst>
          </p:cNvPr>
          <p:cNvCxnSpPr>
            <a:stCxn id="195" idx="0"/>
          </p:cNvCxnSpPr>
          <p:nvPr/>
        </p:nvCxnSpPr>
        <p:spPr>
          <a:xfrm>
            <a:off x="4359548" y="3639945"/>
            <a:ext cx="7043738" cy="0"/>
          </a:xfrm>
          <a:prstGeom prst="line">
            <a:avLst/>
          </a:prstGeom>
          <a:noFill/>
          <a:ln w="6350" cap="flat" cmpd="sng" algn="ctr">
            <a:solidFill>
              <a:srgbClr val="0866C8"/>
            </a:solidFill>
            <a:prstDash val="solid"/>
            <a:miter lim="800000"/>
          </a:ln>
          <a:effectLst/>
        </p:spPr>
      </p:cxnSp>
      <p:cxnSp>
        <p:nvCxnSpPr>
          <p:cNvPr id="203" name="Straight Connector 202">
            <a:extLst>
              <a:ext uri="{FF2B5EF4-FFF2-40B4-BE49-F238E27FC236}">
                <a16:creationId xmlns:a16="http://schemas.microsoft.com/office/drawing/2014/main" id="{AC160DD6-2DD7-4238-8F1F-9E2794C70644}"/>
              </a:ext>
            </a:extLst>
          </p:cNvPr>
          <p:cNvCxnSpPr>
            <a:stCxn id="197" idx="0"/>
          </p:cNvCxnSpPr>
          <p:nvPr/>
        </p:nvCxnSpPr>
        <p:spPr>
          <a:xfrm>
            <a:off x="4359548" y="2397283"/>
            <a:ext cx="7043738" cy="0"/>
          </a:xfrm>
          <a:prstGeom prst="line">
            <a:avLst/>
          </a:prstGeom>
          <a:noFill/>
          <a:ln w="6350" cap="flat" cmpd="sng" algn="ctr">
            <a:solidFill>
              <a:srgbClr val="0866C8"/>
            </a:solidFill>
            <a:prstDash val="solid"/>
            <a:miter lim="800000"/>
          </a:ln>
          <a:effectLst/>
        </p:spPr>
      </p:cxnSp>
      <p:grpSp>
        <p:nvGrpSpPr>
          <p:cNvPr id="206" name="Group 205">
            <a:extLst>
              <a:ext uri="{FF2B5EF4-FFF2-40B4-BE49-F238E27FC236}">
                <a16:creationId xmlns:a16="http://schemas.microsoft.com/office/drawing/2014/main" id="{EAE6053A-09B1-4CC0-995C-C26590C66A00}"/>
              </a:ext>
            </a:extLst>
          </p:cNvPr>
          <p:cNvGrpSpPr>
            <a:grpSpLocks noChangeAspect="1"/>
          </p:cNvGrpSpPr>
          <p:nvPr/>
        </p:nvGrpSpPr>
        <p:grpSpPr>
          <a:xfrm>
            <a:off x="8134844" y="3103135"/>
            <a:ext cx="256272" cy="252000"/>
            <a:chOff x="314325" y="2508251"/>
            <a:chExt cx="285750" cy="280987"/>
          </a:xfrm>
          <a:solidFill>
            <a:sysClr val="window" lastClr="FFFFFF"/>
          </a:solidFill>
        </p:grpSpPr>
        <p:sp>
          <p:nvSpPr>
            <p:cNvPr id="207" name="Freeform 158">
              <a:extLst>
                <a:ext uri="{FF2B5EF4-FFF2-40B4-BE49-F238E27FC236}">
                  <a16:creationId xmlns:a16="http://schemas.microsoft.com/office/drawing/2014/main" id="{E78C8E77-B44F-41BF-A9C5-A3072E670C84}"/>
                </a:ext>
              </a:extLst>
            </p:cNvPr>
            <p:cNvSpPr>
              <a:spLocks/>
            </p:cNvSpPr>
            <p:nvPr/>
          </p:nvSpPr>
          <p:spPr bwMode="auto">
            <a:xfrm>
              <a:off x="314325" y="2508251"/>
              <a:ext cx="214313" cy="195263"/>
            </a:xfrm>
            <a:custGeom>
              <a:avLst/>
              <a:gdLst>
                <a:gd name="T0" fmla="*/ 383 w 674"/>
                <a:gd name="T1" fmla="*/ 32 h 615"/>
                <a:gd name="T2" fmla="*/ 442 w 674"/>
                <a:gd name="T3" fmla="*/ 45 h 615"/>
                <a:gd name="T4" fmla="*/ 495 w 674"/>
                <a:gd name="T5" fmla="*/ 65 h 615"/>
                <a:gd name="T6" fmla="*/ 544 w 674"/>
                <a:gd name="T7" fmla="*/ 94 h 615"/>
                <a:gd name="T8" fmla="*/ 583 w 674"/>
                <a:gd name="T9" fmla="*/ 129 h 615"/>
                <a:gd name="T10" fmla="*/ 613 w 674"/>
                <a:gd name="T11" fmla="*/ 170 h 615"/>
                <a:gd name="T12" fmla="*/ 635 w 674"/>
                <a:gd name="T13" fmla="*/ 215 h 615"/>
                <a:gd name="T14" fmla="*/ 643 w 674"/>
                <a:gd name="T15" fmla="*/ 264 h 615"/>
                <a:gd name="T16" fmla="*/ 672 w 674"/>
                <a:gd name="T17" fmla="*/ 249 h 615"/>
                <a:gd name="T18" fmla="*/ 659 w 674"/>
                <a:gd name="T19" fmla="*/ 194 h 615"/>
                <a:gd name="T20" fmla="*/ 633 w 674"/>
                <a:gd name="T21" fmla="*/ 144 h 615"/>
                <a:gd name="T22" fmla="*/ 597 w 674"/>
                <a:gd name="T23" fmla="*/ 100 h 615"/>
                <a:gd name="T24" fmla="*/ 551 w 674"/>
                <a:gd name="T25" fmla="*/ 63 h 615"/>
                <a:gd name="T26" fmla="*/ 498 w 674"/>
                <a:gd name="T27" fmla="*/ 33 h 615"/>
                <a:gd name="T28" fmla="*/ 437 w 674"/>
                <a:gd name="T29" fmla="*/ 11 h 615"/>
                <a:gd name="T30" fmla="*/ 371 w 674"/>
                <a:gd name="T31" fmla="*/ 1 h 615"/>
                <a:gd name="T32" fmla="*/ 303 w 674"/>
                <a:gd name="T33" fmla="*/ 1 h 615"/>
                <a:gd name="T34" fmla="*/ 236 w 674"/>
                <a:gd name="T35" fmla="*/ 11 h 615"/>
                <a:gd name="T36" fmla="*/ 177 w 674"/>
                <a:gd name="T37" fmla="*/ 33 h 615"/>
                <a:gd name="T38" fmla="*/ 123 w 674"/>
                <a:gd name="T39" fmla="*/ 63 h 615"/>
                <a:gd name="T40" fmla="*/ 77 w 674"/>
                <a:gd name="T41" fmla="*/ 100 h 615"/>
                <a:gd name="T42" fmla="*/ 41 w 674"/>
                <a:gd name="T43" fmla="*/ 145 h 615"/>
                <a:gd name="T44" fmla="*/ 15 w 674"/>
                <a:gd name="T45" fmla="*/ 194 h 615"/>
                <a:gd name="T46" fmla="*/ 2 w 674"/>
                <a:gd name="T47" fmla="*/ 249 h 615"/>
                <a:gd name="T48" fmla="*/ 1 w 674"/>
                <a:gd name="T49" fmla="*/ 305 h 615"/>
                <a:gd name="T50" fmla="*/ 13 w 674"/>
                <a:gd name="T51" fmla="*/ 357 h 615"/>
                <a:gd name="T52" fmla="*/ 34 w 674"/>
                <a:gd name="T53" fmla="*/ 406 h 615"/>
                <a:gd name="T54" fmla="*/ 66 w 674"/>
                <a:gd name="T55" fmla="*/ 449 h 615"/>
                <a:gd name="T56" fmla="*/ 15 w 674"/>
                <a:gd name="T57" fmla="*/ 597 h 615"/>
                <a:gd name="T58" fmla="*/ 21 w 674"/>
                <a:gd name="T59" fmla="*/ 612 h 615"/>
                <a:gd name="T60" fmla="*/ 33 w 674"/>
                <a:gd name="T61" fmla="*/ 615 h 615"/>
                <a:gd name="T62" fmla="*/ 254 w 674"/>
                <a:gd name="T63" fmla="*/ 549 h 615"/>
                <a:gd name="T64" fmla="*/ 273 w 674"/>
                <a:gd name="T65" fmla="*/ 522 h 615"/>
                <a:gd name="T66" fmla="*/ 225 w 674"/>
                <a:gd name="T67" fmla="*/ 510 h 615"/>
                <a:gd name="T68" fmla="*/ 120 w 674"/>
                <a:gd name="T69" fmla="*/ 467 h 615"/>
                <a:gd name="T70" fmla="*/ 105 w 674"/>
                <a:gd name="T71" fmla="*/ 445 h 615"/>
                <a:gd name="T72" fmla="*/ 71 w 674"/>
                <a:gd name="T73" fmla="*/ 407 h 615"/>
                <a:gd name="T74" fmla="*/ 47 w 674"/>
                <a:gd name="T75" fmla="*/ 364 h 615"/>
                <a:gd name="T76" fmla="*/ 33 w 674"/>
                <a:gd name="T77" fmla="*/ 315 h 615"/>
                <a:gd name="T78" fmla="*/ 30 w 674"/>
                <a:gd name="T79" fmla="*/ 264 h 615"/>
                <a:gd name="T80" fmla="*/ 40 w 674"/>
                <a:gd name="T81" fmla="*/ 215 h 615"/>
                <a:gd name="T82" fmla="*/ 60 w 674"/>
                <a:gd name="T83" fmla="*/ 170 h 615"/>
                <a:gd name="T84" fmla="*/ 91 w 674"/>
                <a:gd name="T85" fmla="*/ 129 h 615"/>
                <a:gd name="T86" fmla="*/ 131 w 674"/>
                <a:gd name="T87" fmla="*/ 94 h 615"/>
                <a:gd name="T88" fmla="*/ 178 w 674"/>
                <a:gd name="T89" fmla="*/ 65 h 615"/>
                <a:gd name="T90" fmla="*/ 231 w 674"/>
                <a:gd name="T91" fmla="*/ 45 h 615"/>
                <a:gd name="T92" fmla="*/ 290 w 674"/>
                <a:gd name="T93" fmla="*/ 32 h 615"/>
                <a:gd name="T94" fmla="*/ 337 w 674"/>
                <a:gd name="T95" fmla="*/ 3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615">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08" name="Freeform 159">
              <a:extLst>
                <a:ext uri="{FF2B5EF4-FFF2-40B4-BE49-F238E27FC236}">
                  <a16:creationId xmlns:a16="http://schemas.microsoft.com/office/drawing/2014/main" id="{24849950-FCDA-49EB-896A-A471023F70D2}"/>
                </a:ext>
              </a:extLst>
            </p:cNvPr>
            <p:cNvSpPr>
              <a:spLocks noEditPoints="1"/>
            </p:cNvSpPr>
            <p:nvPr/>
          </p:nvSpPr>
          <p:spPr bwMode="auto">
            <a:xfrm>
              <a:off x="422275" y="2620963"/>
              <a:ext cx="177800" cy="168275"/>
            </a:xfrm>
            <a:custGeom>
              <a:avLst/>
              <a:gdLst>
                <a:gd name="T0" fmla="*/ 377 w 560"/>
                <a:gd name="T1" fmla="*/ 437 h 527"/>
                <a:gd name="T2" fmla="*/ 336 w 560"/>
                <a:gd name="T3" fmla="*/ 451 h 527"/>
                <a:gd name="T4" fmla="*/ 285 w 560"/>
                <a:gd name="T5" fmla="*/ 459 h 527"/>
                <a:gd name="T6" fmla="*/ 248 w 560"/>
                <a:gd name="T7" fmla="*/ 458 h 527"/>
                <a:gd name="T8" fmla="*/ 179 w 560"/>
                <a:gd name="T9" fmla="*/ 442 h 527"/>
                <a:gd name="T10" fmla="*/ 102 w 560"/>
                <a:gd name="T11" fmla="*/ 395 h 527"/>
                <a:gd name="T12" fmla="*/ 59 w 560"/>
                <a:gd name="T13" fmla="*/ 345 h 527"/>
                <a:gd name="T14" fmla="*/ 41 w 560"/>
                <a:gd name="T15" fmla="*/ 306 h 527"/>
                <a:gd name="T16" fmla="*/ 31 w 560"/>
                <a:gd name="T17" fmla="*/ 265 h 527"/>
                <a:gd name="T18" fmla="*/ 31 w 560"/>
                <a:gd name="T19" fmla="*/ 221 h 527"/>
                <a:gd name="T20" fmla="*/ 41 w 560"/>
                <a:gd name="T21" fmla="*/ 180 h 527"/>
                <a:gd name="T22" fmla="*/ 60 w 560"/>
                <a:gd name="T23" fmla="*/ 143 h 527"/>
                <a:gd name="T24" fmla="*/ 104 w 560"/>
                <a:gd name="T25" fmla="*/ 93 h 527"/>
                <a:gd name="T26" fmla="*/ 183 w 560"/>
                <a:gd name="T27" fmla="*/ 47 h 527"/>
                <a:gd name="T28" fmla="*/ 255 w 560"/>
                <a:gd name="T29" fmla="*/ 31 h 527"/>
                <a:gd name="T30" fmla="*/ 305 w 560"/>
                <a:gd name="T31" fmla="*/ 31 h 527"/>
                <a:gd name="T32" fmla="*/ 376 w 560"/>
                <a:gd name="T33" fmla="*/ 47 h 527"/>
                <a:gd name="T34" fmla="*/ 456 w 560"/>
                <a:gd name="T35" fmla="*/ 93 h 527"/>
                <a:gd name="T36" fmla="*/ 499 w 560"/>
                <a:gd name="T37" fmla="*/ 143 h 527"/>
                <a:gd name="T38" fmla="*/ 518 w 560"/>
                <a:gd name="T39" fmla="*/ 180 h 527"/>
                <a:gd name="T40" fmla="*/ 529 w 560"/>
                <a:gd name="T41" fmla="*/ 221 h 527"/>
                <a:gd name="T42" fmla="*/ 529 w 560"/>
                <a:gd name="T43" fmla="*/ 262 h 527"/>
                <a:gd name="T44" fmla="*/ 520 w 560"/>
                <a:gd name="T45" fmla="*/ 301 h 527"/>
                <a:gd name="T46" fmla="*/ 502 w 560"/>
                <a:gd name="T47" fmla="*/ 336 h 527"/>
                <a:gd name="T48" fmla="*/ 476 w 560"/>
                <a:gd name="T49" fmla="*/ 367 h 527"/>
                <a:gd name="T50" fmla="*/ 455 w 560"/>
                <a:gd name="T51" fmla="*/ 391 h 527"/>
                <a:gd name="T52" fmla="*/ 386 w 560"/>
                <a:gd name="T53" fmla="*/ 437 h 527"/>
                <a:gd name="T54" fmla="*/ 512 w 560"/>
                <a:gd name="T55" fmla="*/ 373 h 527"/>
                <a:gd name="T56" fmla="*/ 536 w 560"/>
                <a:gd name="T57" fmla="*/ 336 h 527"/>
                <a:gd name="T58" fmla="*/ 552 w 560"/>
                <a:gd name="T59" fmla="*/ 297 h 527"/>
                <a:gd name="T60" fmla="*/ 560 w 560"/>
                <a:gd name="T61" fmla="*/ 254 h 527"/>
                <a:gd name="T62" fmla="*/ 557 w 560"/>
                <a:gd name="T63" fmla="*/ 206 h 527"/>
                <a:gd name="T64" fmla="*/ 543 w 560"/>
                <a:gd name="T65" fmla="*/ 160 h 527"/>
                <a:gd name="T66" fmla="*/ 519 w 560"/>
                <a:gd name="T67" fmla="*/ 118 h 527"/>
                <a:gd name="T68" fmla="*/ 486 w 560"/>
                <a:gd name="T69" fmla="*/ 81 h 527"/>
                <a:gd name="T70" fmla="*/ 447 w 560"/>
                <a:gd name="T71" fmla="*/ 48 h 527"/>
                <a:gd name="T72" fmla="*/ 401 w 560"/>
                <a:gd name="T73" fmla="*/ 24 h 527"/>
                <a:gd name="T74" fmla="*/ 349 w 560"/>
                <a:gd name="T75" fmla="*/ 8 h 527"/>
                <a:gd name="T76" fmla="*/ 295 w 560"/>
                <a:gd name="T77" fmla="*/ 0 h 527"/>
                <a:gd name="T78" fmla="*/ 238 w 560"/>
                <a:gd name="T79" fmla="*/ 2 h 527"/>
                <a:gd name="T80" fmla="*/ 184 w 560"/>
                <a:gd name="T81" fmla="*/ 15 h 527"/>
                <a:gd name="T82" fmla="*/ 136 w 560"/>
                <a:gd name="T83" fmla="*/ 36 h 527"/>
                <a:gd name="T84" fmla="*/ 92 w 560"/>
                <a:gd name="T85" fmla="*/ 63 h 527"/>
                <a:gd name="T86" fmla="*/ 56 w 560"/>
                <a:gd name="T87" fmla="*/ 99 h 527"/>
                <a:gd name="T88" fmla="*/ 28 w 560"/>
                <a:gd name="T89" fmla="*/ 138 h 527"/>
                <a:gd name="T90" fmla="*/ 9 w 560"/>
                <a:gd name="T91" fmla="*/ 182 h 527"/>
                <a:gd name="T92" fmla="*/ 0 w 560"/>
                <a:gd name="T93" fmla="*/ 230 h 527"/>
                <a:gd name="T94" fmla="*/ 4 w 560"/>
                <a:gd name="T95" fmla="*/ 280 h 527"/>
                <a:gd name="T96" fmla="*/ 16 w 560"/>
                <a:gd name="T97" fmla="*/ 327 h 527"/>
                <a:gd name="T98" fmla="*/ 40 w 560"/>
                <a:gd name="T99" fmla="*/ 369 h 527"/>
                <a:gd name="T100" fmla="*/ 72 w 560"/>
                <a:gd name="T101" fmla="*/ 407 h 527"/>
                <a:gd name="T102" fmla="*/ 111 w 560"/>
                <a:gd name="T103" fmla="*/ 439 h 527"/>
                <a:gd name="T104" fmla="*/ 155 w 560"/>
                <a:gd name="T105" fmla="*/ 465 h 527"/>
                <a:gd name="T106" fmla="*/ 205 w 560"/>
                <a:gd name="T107" fmla="*/ 482 h 527"/>
                <a:gd name="T108" fmla="*/ 258 w 560"/>
                <a:gd name="T109" fmla="*/ 489 h 527"/>
                <a:gd name="T110" fmla="*/ 300 w 560"/>
                <a:gd name="T111" fmla="*/ 488 h 527"/>
                <a:gd name="T112" fmla="*/ 353 w 560"/>
                <a:gd name="T113" fmla="*/ 478 h 527"/>
                <a:gd name="T114" fmla="*/ 527 w 560"/>
                <a:gd name="T115" fmla="*/ 526 h 527"/>
                <a:gd name="T116" fmla="*/ 539 w 560"/>
                <a:gd name="T117" fmla="*/ 524 h 527"/>
                <a:gd name="T118" fmla="*/ 545 w 560"/>
                <a:gd name="T119" fmla="*/ 50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 h="527">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2" name="文本框 1">
            <a:extLst>
              <a:ext uri="{FF2B5EF4-FFF2-40B4-BE49-F238E27FC236}">
                <a16:creationId xmlns:a16="http://schemas.microsoft.com/office/drawing/2014/main" id="{A8056F3B-1B61-E5CF-DA87-F2B2BA9DEAC9}"/>
              </a:ext>
            </a:extLst>
          </p:cNvPr>
          <p:cNvSpPr txBox="1"/>
          <p:nvPr/>
        </p:nvSpPr>
        <p:spPr>
          <a:xfrm>
            <a:off x="3092121" y="523482"/>
            <a:ext cx="8106307" cy="369332"/>
          </a:xfrm>
          <a:prstGeom prst="rect">
            <a:avLst/>
          </a:prstGeom>
          <a:noFill/>
        </p:spPr>
        <p:txBody>
          <a:bodyPr wrap="square" rtlCol="0">
            <a:spAutoFit/>
          </a:bodyPr>
          <a:lstStyle/>
          <a:p>
            <a:r>
              <a:rPr kumimoji="1" lang="en-US" altLang="zh-CN" sz="1800" b="1" dirty="0">
                <a:solidFill>
                  <a:srgbClr val="C00000"/>
                </a:solidFill>
              </a:rPr>
              <a:t>Make Chinese students represent themselves and keep campus safe and prosperous!</a:t>
            </a:r>
            <a:endParaRPr kumimoji="1" lang="zh-CN" altLang="en-US" dirty="0"/>
          </a:p>
        </p:txBody>
      </p:sp>
    </p:spTree>
    <p:extLst>
      <p:ext uri="{BB962C8B-B14F-4D97-AF65-F5344CB8AC3E}">
        <p14:creationId xmlns:p14="http://schemas.microsoft.com/office/powerpoint/2010/main" val="79029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C11EE-C764-4E69-92A0-6097DB532056}"/>
              </a:ext>
            </a:extLst>
          </p:cNvPr>
          <p:cNvSpPr txBox="1"/>
          <p:nvPr/>
        </p:nvSpPr>
        <p:spPr>
          <a:xfrm>
            <a:off x="1905002" y="263525"/>
            <a:ext cx="8381996" cy="67710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solidFill>
                  <a:prstClr val="black"/>
                </a:solidFill>
                <a:latin typeface="Segoe UI"/>
                <a:cs typeface="Segoe UI Semibold" panose="020B0702040204020203" pitchFamily="34" charset="0"/>
              </a:rPr>
              <a:t>OUTLINE</a:t>
            </a:r>
            <a:endParaRPr kumimoji="0" lang="en-US" sz="4400"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cxnSp>
        <p:nvCxnSpPr>
          <p:cNvPr id="30" name="Straight Connector 29">
            <a:extLst>
              <a:ext uri="{FF2B5EF4-FFF2-40B4-BE49-F238E27FC236}">
                <a16:creationId xmlns:a16="http://schemas.microsoft.com/office/drawing/2014/main" id="{24213B26-FC29-4642-B151-D2B24FB55424}"/>
              </a:ext>
            </a:extLst>
          </p:cNvPr>
          <p:cNvCxnSpPr/>
          <p:nvPr/>
        </p:nvCxnSpPr>
        <p:spPr>
          <a:xfrm>
            <a:off x="1504949" y="1969438"/>
            <a:ext cx="91821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2F00EDD-C211-452A-8B9A-DC9F8283ABC2}"/>
              </a:ext>
            </a:extLst>
          </p:cNvPr>
          <p:cNvSpPr txBox="1"/>
          <p:nvPr/>
        </p:nvSpPr>
        <p:spPr>
          <a:xfrm>
            <a:off x="2569030" y="1350162"/>
            <a:ext cx="7053940"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Light"/>
              </a:rPr>
              <a:t>Introduction of Campus Security Act</a:t>
            </a: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32" name="Straight Connector 31">
            <a:extLst>
              <a:ext uri="{FF2B5EF4-FFF2-40B4-BE49-F238E27FC236}">
                <a16:creationId xmlns:a16="http://schemas.microsoft.com/office/drawing/2014/main" id="{D258C382-E3C8-44D3-A0C0-C11A633F50FF}"/>
              </a:ext>
            </a:extLst>
          </p:cNvPr>
          <p:cNvCxnSpPr/>
          <p:nvPr/>
        </p:nvCxnSpPr>
        <p:spPr>
          <a:xfrm>
            <a:off x="1504949" y="2838658"/>
            <a:ext cx="91821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DE94420-3B35-4966-B555-1EF5987CE052}"/>
              </a:ext>
            </a:extLst>
          </p:cNvPr>
          <p:cNvSpPr txBox="1"/>
          <p:nvPr/>
        </p:nvSpPr>
        <p:spPr>
          <a:xfrm>
            <a:off x="2569030" y="2219382"/>
            <a:ext cx="7053940" cy="369332"/>
          </a:xfrm>
          <a:prstGeom prst="rect">
            <a:avLst/>
          </a:prstGeom>
          <a:noFill/>
        </p:spPr>
        <p:txBody>
          <a:bodyPr wrap="square" lIns="0" tIns="0" rIns="0" bIns="0" rtlCol="0">
            <a:spAutoFit/>
          </a:bodyPr>
          <a:lstStyle/>
          <a:p>
            <a:pPr algn="ctr"/>
            <a:r>
              <a:rPr kumimoji="0" lang="en-US" sz="2400" b="0" i="0" u="none" strike="noStrike" kern="1200" cap="none" spc="0" normalizeH="0" baseline="0" noProof="0" dirty="0">
                <a:ln>
                  <a:noFill/>
                </a:ln>
                <a:solidFill>
                  <a:prstClr val="black"/>
                </a:solidFill>
                <a:effectLst/>
                <a:uLnTx/>
                <a:uFillTx/>
                <a:latin typeface="Calibri Light"/>
                <a:ea typeface="+mn-ea"/>
                <a:cs typeface="+mn-cs"/>
              </a:rPr>
              <a:t>Who am I representing?</a:t>
            </a:r>
          </a:p>
        </p:txBody>
      </p:sp>
      <p:cxnSp>
        <p:nvCxnSpPr>
          <p:cNvPr id="34" name="Straight Connector 33">
            <a:extLst>
              <a:ext uri="{FF2B5EF4-FFF2-40B4-BE49-F238E27FC236}">
                <a16:creationId xmlns:a16="http://schemas.microsoft.com/office/drawing/2014/main" id="{1FA0D869-55E3-4993-9313-59955281042A}"/>
              </a:ext>
            </a:extLst>
          </p:cNvPr>
          <p:cNvCxnSpPr/>
          <p:nvPr/>
        </p:nvCxnSpPr>
        <p:spPr>
          <a:xfrm>
            <a:off x="1504949" y="3707878"/>
            <a:ext cx="91821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FCAB809-1030-479C-B83E-8755B8F2C329}"/>
              </a:ext>
            </a:extLst>
          </p:cNvPr>
          <p:cNvSpPr txBox="1"/>
          <p:nvPr/>
        </p:nvSpPr>
        <p:spPr>
          <a:xfrm>
            <a:off x="2569030" y="3088602"/>
            <a:ext cx="7053940" cy="73866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Chinese students’ Contribution on and outside of campus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36" name="Straight Connector 35">
            <a:extLst>
              <a:ext uri="{FF2B5EF4-FFF2-40B4-BE49-F238E27FC236}">
                <a16:creationId xmlns:a16="http://schemas.microsoft.com/office/drawing/2014/main" id="{7B39932C-7AC2-43A9-AFA6-EC3AADFE755B}"/>
              </a:ext>
            </a:extLst>
          </p:cNvPr>
          <p:cNvCxnSpPr/>
          <p:nvPr/>
        </p:nvCxnSpPr>
        <p:spPr>
          <a:xfrm>
            <a:off x="1504949" y="4577098"/>
            <a:ext cx="91821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3A8ED93-7CC2-44B8-9296-33F82AD5EDAF}"/>
              </a:ext>
            </a:extLst>
          </p:cNvPr>
          <p:cNvSpPr txBox="1"/>
          <p:nvPr/>
        </p:nvSpPr>
        <p:spPr>
          <a:xfrm>
            <a:off x="2569030" y="3957822"/>
            <a:ext cx="7053940" cy="369332"/>
          </a:xfrm>
          <a:prstGeom prst="rect">
            <a:avLst/>
          </a:prstGeom>
          <a:noFill/>
        </p:spPr>
        <p:txBody>
          <a:bodyPr wrap="square" lIns="0" tIns="0" rIns="0" bIns="0" rtlCol="0">
            <a:spAutoFit/>
          </a:bodyPr>
          <a:lstStyle/>
          <a:p>
            <a:pPr algn="ctr"/>
            <a:r>
              <a:rPr kumimoji="0" lang="en-US" sz="2400" b="0" i="0" u="none" strike="noStrike" kern="1200" cap="none" spc="0" normalizeH="0" baseline="0" noProof="0" dirty="0">
                <a:ln>
                  <a:noFill/>
                </a:ln>
                <a:solidFill>
                  <a:prstClr val="black"/>
                </a:solidFill>
                <a:effectLst/>
                <a:uLnTx/>
                <a:uFillTx/>
                <a:latin typeface="Calibri Light"/>
                <a:ea typeface="+mn-ea"/>
                <a:cs typeface="+mn-cs"/>
              </a:rPr>
              <a:t>The scope of STEM degree</a:t>
            </a:r>
          </a:p>
        </p:txBody>
      </p:sp>
      <p:sp>
        <p:nvSpPr>
          <p:cNvPr id="39" name="TextBox 38">
            <a:extLst>
              <a:ext uri="{FF2B5EF4-FFF2-40B4-BE49-F238E27FC236}">
                <a16:creationId xmlns:a16="http://schemas.microsoft.com/office/drawing/2014/main" id="{EB8B5ED1-6F59-4ECB-85AE-03C4DDA3B713}"/>
              </a:ext>
            </a:extLst>
          </p:cNvPr>
          <p:cNvSpPr txBox="1"/>
          <p:nvPr/>
        </p:nvSpPr>
        <p:spPr>
          <a:xfrm>
            <a:off x="2569030" y="4827039"/>
            <a:ext cx="7053940" cy="369332"/>
          </a:xfrm>
          <a:prstGeom prst="rect">
            <a:avLst/>
          </a:prstGeom>
          <a:noFill/>
        </p:spPr>
        <p:txBody>
          <a:bodyPr wrap="square" lIns="0" tIns="0" rIns="0" bIns="0" rtlCol="0">
            <a:spAutoFit/>
          </a:bodyPr>
          <a:lstStyle/>
          <a:p>
            <a:pPr algn="ctr"/>
            <a:r>
              <a:rPr kumimoji="0" lang="en-US" sz="2400" b="0" i="0" u="none" strike="noStrike" kern="1200" cap="none" spc="0" normalizeH="0" baseline="0" noProof="0" dirty="0">
                <a:ln>
                  <a:noFill/>
                </a:ln>
                <a:solidFill>
                  <a:prstClr val="black"/>
                </a:solidFill>
                <a:effectLst/>
                <a:uLnTx/>
                <a:uFillTx/>
                <a:latin typeface="Calibri Light"/>
                <a:ea typeface="+mn-ea"/>
                <a:cs typeface="+mn-cs"/>
              </a:rPr>
              <a:t>Supporters VS Opponents</a:t>
            </a:r>
          </a:p>
        </p:txBody>
      </p:sp>
      <p:sp>
        <p:nvSpPr>
          <p:cNvPr id="40" name="Slide Number Placeholder 39">
            <a:extLst>
              <a:ext uri="{FF2B5EF4-FFF2-40B4-BE49-F238E27FC236}">
                <a16:creationId xmlns:a16="http://schemas.microsoft.com/office/drawing/2014/main" id="{3EF2C8E6-22D3-4437-A7AD-7E4788B8815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1B912B-A057-4577-A722-02FC9AD7D3C5}"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Light"/>
              <a:ea typeface="+mn-ea"/>
              <a:cs typeface="+mn-cs"/>
            </a:endParaRPr>
          </a:p>
        </p:txBody>
      </p:sp>
      <p:cxnSp>
        <p:nvCxnSpPr>
          <p:cNvPr id="6" name="Straight Connector 35">
            <a:extLst>
              <a:ext uri="{FF2B5EF4-FFF2-40B4-BE49-F238E27FC236}">
                <a16:creationId xmlns:a16="http://schemas.microsoft.com/office/drawing/2014/main" id="{40299570-4D15-D71A-3B91-241FBB01A842}"/>
              </a:ext>
            </a:extLst>
          </p:cNvPr>
          <p:cNvCxnSpPr/>
          <p:nvPr/>
        </p:nvCxnSpPr>
        <p:spPr>
          <a:xfrm>
            <a:off x="1609848" y="5358891"/>
            <a:ext cx="91821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D20E158-EAB4-58BD-FF81-679CB7C3F307}"/>
              </a:ext>
            </a:extLst>
          </p:cNvPr>
          <p:cNvSpPr txBox="1"/>
          <p:nvPr/>
        </p:nvSpPr>
        <p:spPr>
          <a:xfrm>
            <a:off x="4322617" y="5485155"/>
            <a:ext cx="3538847" cy="461665"/>
          </a:xfrm>
          <a:prstGeom prst="rect">
            <a:avLst/>
          </a:prstGeom>
          <a:noFill/>
        </p:spPr>
        <p:txBody>
          <a:bodyPr wrap="square" rtlCol="0">
            <a:spAutoFit/>
          </a:bodyPr>
          <a:lstStyle/>
          <a:p>
            <a:pPr algn="ctr"/>
            <a:r>
              <a:rPr kumimoji="1" lang="en-US" altLang="zh-CN" sz="2400" dirty="0"/>
              <a:t>Strategy and Discussion</a:t>
            </a:r>
            <a:endParaRPr kumimoji="1" lang="zh-CN" altLang="en-US" sz="2400" dirty="0"/>
          </a:p>
        </p:txBody>
      </p:sp>
    </p:spTree>
    <p:extLst>
      <p:ext uri="{BB962C8B-B14F-4D97-AF65-F5344CB8AC3E}">
        <p14:creationId xmlns:p14="http://schemas.microsoft.com/office/powerpoint/2010/main" val="28736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a:extLst>
              <a:ext uri="{FF2B5EF4-FFF2-40B4-BE49-F238E27FC236}">
                <a16:creationId xmlns:a16="http://schemas.microsoft.com/office/drawing/2014/main" id="{FBF21FAE-D6AB-478A-8E0B-25ABB6C06DE2}"/>
              </a:ext>
            </a:extLst>
          </p:cNvPr>
          <p:cNvSpPr txBox="1">
            <a:spLocks/>
          </p:cNvSpPr>
          <p:nvPr/>
        </p:nvSpPr>
        <p:spPr>
          <a:xfrm>
            <a:off x="-14856" y="1506349"/>
            <a:ext cx="12206856" cy="1252537"/>
          </a:xfrm>
          <a:prstGeom prst="rect">
            <a:avLst/>
          </a:prstGeom>
          <a:solidFill>
            <a:schemeClr val="bg1">
              <a:lumMod val="95000"/>
            </a:schemeClr>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endParaRPr lang="en-US" sz="1800" b="1" dirty="0">
              <a:solidFill>
                <a:schemeClr val="bg1"/>
              </a:solidFill>
            </a:endParaRPr>
          </a:p>
        </p:txBody>
      </p:sp>
      <p:sp>
        <p:nvSpPr>
          <p:cNvPr id="21" name="Arrow: Pentagon 20">
            <a:extLst>
              <a:ext uri="{FF2B5EF4-FFF2-40B4-BE49-F238E27FC236}">
                <a16:creationId xmlns:a16="http://schemas.microsoft.com/office/drawing/2014/main" id="{03398CC6-CD4D-43A7-9265-1CD01B3314DA}"/>
              </a:ext>
            </a:extLst>
          </p:cNvPr>
          <p:cNvSpPr/>
          <p:nvPr/>
        </p:nvSpPr>
        <p:spPr>
          <a:xfrm>
            <a:off x="9387841" y="2427100"/>
            <a:ext cx="2618112" cy="633412"/>
          </a:xfrm>
          <a:prstGeom prst="homePlate">
            <a:avLst>
              <a:gd name="adj" fmla="val 33658"/>
            </a:avLst>
          </a:prstGeom>
          <a:solidFill>
            <a:srgbClr val="157B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ctr"/>
            <a:r>
              <a:rPr lang="en-US" altLang="zh-CN" sz="1500" b="1" dirty="0">
                <a:solidFill>
                  <a:schemeClr val="bg1"/>
                </a:solidFill>
              </a:rPr>
              <a:t>Protecting Higher Education from the CCP Act of 2022</a:t>
            </a:r>
          </a:p>
        </p:txBody>
      </p:sp>
      <p:sp>
        <p:nvSpPr>
          <p:cNvPr id="20" name="Arrow: Pentagon 19">
            <a:extLst>
              <a:ext uri="{FF2B5EF4-FFF2-40B4-BE49-F238E27FC236}">
                <a16:creationId xmlns:a16="http://schemas.microsoft.com/office/drawing/2014/main" id="{03264334-5874-4A0B-871B-6BDF41BF2A4B}"/>
              </a:ext>
            </a:extLst>
          </p:cNvPr>
          <p:cNvSpPr/>
          <p:nvPr/>
        </p:nvSpPr>
        <p:spPr>
          <a:xfrm>
            <a:off x="7167086" y="2427100"/>
            <a:ext cx="2492374" cy="633412"/>
          </a:xfrm>
          <a:prstGeom prst="homePlate">
            <a:avLst>
              <a:gd name="adj" fmla="val 33658"/>
            </a:avLst>
          </a:prstGeom>
          <a:solidFill>
            <a:srgbClr val="157B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ctr"/>
            <a:r>
              <a:rPr lang="en-US" altLang="zh-CN" sz="1500" b="1" dirty="0">
                <a:solidFill>
                  <a:schemeClr val="bg1"/>
                </a:solidFill>
              </a:rPr>
              <a:t>Countering Communist China Act</a:t>
            </a:r>
          </a:p>
        </p:txBody>
      </p:sp>
      <p:sp>
        <p:nvSpPr>
          <p:cNvPr id="19" name="Arrow: Pentagon 18">
            <a:extLst>
              <a:ext uri="{FF2B5EF4-FFF2-40B4-BE49-F238E27FC236}">
                <a16:creationId xmlns:a16="http://schemas.microsoft.com/office/drawing/2014/main" id="{EC703BEF-61E7-4D40-A909-FD229FE765BA}"/>
              </a:ext>
            </a:extLst>
          </p:cNvPr>
          <p:cNvSpPr/>
          <p:nvPr/>
        </p:nvSpPr>
        <p:spPr>
          <a:xfrm>
            <a:off x="4946332" y="2427100"/>
            <a:ext cx="2492374" cy="633412"/>
          </a:xfrm>
          <a:prstGeom prst="homePlate">
            <a:avLst>
              <a:gd name="adj" fmla="val 33658"/>
            </a:avLst>
          </a:prstGeom>
          <a:solidFill>
            <a:srgbClr val="157B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ctr"/>
            <a:r>
              <a:rPr lang="en-US" sz="1400" b="1" dirty="0">
                <a:solidFill>
                  <a:schemeClr val="bg1"/>
                </a:solidFill>
              </a:rPr>
              <a:t>The America COMPETES Act of 2022</a:t>
            </a:r>
          </a:p>
        </p:txBody>
      </p:sp>
      <p:sp>
        <p:nvSpPr>
          <p:cNvPr id="18" name="Arrow: Pentagon 17">
            <a:extLst>
              <a:ext uri="{FF2B5EF4-FFF2-40B4-BE49-F238E27FC236}">
                <a16:creationId xmlns:a16="http://schemas.microsoft.com/office/drawing/2014/main" id="{7D0EF745-9263-4D20-813D-C77567917B50}"/>
              </a:ext>
            </a:extLst>
          </p:cNvPr>
          <p:cNvSpPr/>
          <p:nvPr/>
        </p:nvSpPr>
        <p:spPr>
          <a:xfrm>
            <a:off x="2725578" y="2427100"/>
            <a:ext cx="2492374" cy="633412"/>
          </a:xfrm>
          <a:prstGeom prst="homePlate">
            <a:avLst>
              <a:gd name="adj" fmla="val 33658"/>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ctr"/>
            <a:r>
              <a:rPr lang="en-US" sz="1800" b="1" dirty="0">
                <a:solidFill>
                  <a:schemeClr val="bg1"/>
                </a:solidFill>
              </a:rPr>
              <a:t>Secure Campus Act of 2021</a:t>
            </a:r>
          </a:p>
        </p:txBody>
      </p:sp>
      <p:sp>
        <p:nvSpPr>
          <p:cNvPr id="2" name="Title 1">
            <a:extLst>
              <a:ext uri="{FF2B5EF4-FFF2-40B4-BE49-F238E27FC236}">
                <a16:creationId xmlns:a16="http://schemas.microsoft.com/office/drawing/2014/main" id="{FD6F6593-F9A2-416A-B3D5-AA67B20AC0F7}"/>
              </a:ext>
            </a:extLst>
          </p:cNvPr>
          <p:cNvSpPr>
            <a:spLocks noGrp="1"/>
          </p:cNvSpPr>
          <p:nvPr>
            <p:ph type="title"/>
          </p:nvPr>
        </p:nvSpPr>
        <p:spPr/>
        <p:txBody>
          <a:bodyPr vert="horz">
            <a:normAutofit/>
          </a:bodyPr>
          <a:lstStyle/>
          <a:p>
            <a:r>
              <a:rPr lang="en-US" sz="4800" dirty="0">
                <a:latin typeface=""/>
                <a:ea typeface="Segoe UI Historic" panose="020B0502040204020203" pitchFamily="34" charset="0"/>
                <a:cs typeface="Segoe UI Historic" panose="020B0502040204020203" pitchFamily="34" charset="0"/>
              </a:rPr>
              <a:t>Timeline of Acts</a:t>
            </a:r>
          </a:p>
        </p:txBody>
      </p:sp>
      <p:sp>
        <p:nvSpPr>
          <p:cNvPr id="17" name="Arrow: Pentagon 16">
            <a:extLst>
              <a:ext uri="{FF2B5EF4-FFF2-40B4-BE49-F238E27FC236}">
                <a16:creationId xmlns:a16="http://schemas.microsoft.com/office/drawing/2014/main" id="{4CA30B8E-C667-48E5-928E-80227DDAE688}"/>
              </a:ext>
            </a:extLst>
          </p:cNvPr>
          <p:cNvSpPr/>
          <p:nvPr/>
        </p:nvSpPr>
        <p:spPr>
          <a:xfrm>
            <a:off x="504824" y="2427100"/>
            <a:ext cx="2492374" cy="633412"/>
          </a:xfrm>
          <a:prstGeom prst="homePlate">
            <a:avLst>
              <a:gd name="adj" fmla="val 33658"/>
            </a:avLst>
          </a:prstGeom>
          <a:solidFill>
            <a:srgbClr val="157B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Proclamation 10043</a:t>
            </a:r>
          </a:p>
        </p:txBody>
      </p:sp>
      <p:sp>
        <p:nvSpPr>
          <p:cNvPr id="55" name="Subtitle 2">
            <a:extLst>
              <a:ext uri="{FF2B5EF4-FFF2-40B4-BE49-F238E27FC236}">
                <a16:creationId xmlns:a16="http://schemas.microsoft.com/office/drawing/2014/main" id="{8BF38E4C-6154-41EE-98A7-01E23F172AB4}"/>
              </a:ext>
            </a:extLst>
          </p:cNvPr>
          <p:cNvSpPr txBox="1">
            <a:spLocks/>
          </p:cNvSpPr>
          <p:nvPr/>
        </p:nvSpPr>
        <p:spPr>
          <a:xfrm>
            <a:off x="520700" y="3209657"/>
            <a:ext cx="2117029" cy="274647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Prohibit students in the PRC associated with the People's Liberation Army from obtaining F visas or J visas;</a:t>
            </a:r>
          </a:p>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As was reported by Reuters in Sep 2020, visas of more than 1,000 Chinese students had been canceled.</a:t>
            </a:r>
          </a:p>
        </p:txBody>
      </p:sp>
      <p:sp>
        <p:nvSpPr>
          <p:cNvPr id="56" name="Subtitle 2">
            <a:extLst>
              <a:ext uri="{FF2B5EF4-FFF2-40B4-BE49-F238E27FC236}">
                <a16:creationId xmlns:a16="http://schemas.microsoft.com/office/drawing/2014/main" id="{9923EC8C-1578-4ECF-8AF7-0DA5CE41917E}"/>
              </a:ext>
            </a:extLst>
          </p:cNvPr>
          <p:cNvSpPr txBox="1">
            <a:spLocks/>
          </p:cNvSpPr>
          <p:nvPr/>
        </p:nvSpPr>
        <p:spPr>
          <a:xfrm>
            <a:off x="2776874" y="3209657"/>
            <a:ext cx="2117029" cy="274647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altLang="zh-CN" sz="1500" dirty="0">
                <a:solidFill>
                  <a:schemeClr val="tx1">
                    <a:lumMod val="75000"/>
                    <a:lumOff val="25000"/>
                  </a:schemeClr>
                </a:solidFill>
              </a:rPr>
              <a:t>Deny the citizen of the PRC: </a:t>
            </a:r>
          </a:p>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altLang="zh-CN" sz="1500" dirty="0">
                <a:solidFill>
                  <a:schemeClr val="tx1">
                    <a:lumMod val="75000"/>
                    <a:lumOff val="25000"/>
                  </a:schemeClr>
                </a:solidFill>
              </a:rPr>
              <a:t>Enter </a:t>
            </a:r>
            <a:r>
              <a:rPr lang="en-US" sz="1500" dirty="0">
                <a:solidFill>
                  <a:schemeClr val="tx1">
                    <a:lumMod val="75000"/>
                    <a:lumOff val="25000"/>
                  </a:schemeClr>
                </a:solidFill>
              </a:rPr>
              <a:t>to the U.S. to participate in graduate-level or post-graduate-level coursework or academic research in a field of STEM at an institution of higher education;</a:t>
            </a:r>
          </a:p>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500" dirty="0">
                <a:solidFill>
                  <a:schemeClr val="tx1">
                    <a:lumMod val="75000"/>
                    <a:lumOff val="25000"/>
                  </a:schemeClr>
                </a:solidFill>
              </a:rPr>
              <a:t>Receive a Federal research and grant.</a:t>
            </a:r>
          </a:p>
        </p:txBody>
      </p:sp>
      <p:sp>
        <p:nvSpPr>
          <p:cNvPr id="57" name="Subtitle 2">
            <a:extLst>
              <a:ext uri="{FF2B5EF4-FFF2-40B4-BE49-F238E27FC236}">
                <a16:creationId xmlns:a16="http://schemas.microsoft.com/office/drawing/2014/main" id="{248BB7EA-62A4-4FE3-AA91-FADDF339D7C4}"/>
              </a:ext>
            </a:extLst>
          </p:cNvPr>
          <p:cNvSpPr txBox="1">
            <a:spLocks/>
          </p:cNvSpPr>
          <p:nvPr/>
        </p:nvSpPr>
        <p:spPr>
          <a:xfrm>
            <a:off x="4998367" y="3209657"/>
            <a:ext cx="2117029" cy="3511818"/>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a:t>
            </a:r>
            <a:r>
              <a:rPr lang="en-US" sz="1500" dirty="0">
                <a:solidFill>
                  <a:schemeClr val="tx1">
                    <a:lumMod val="75000"/>
                    <a:lumOff val="25000"/>
                  </a:schemeClr>
                </a:solidFill>
              </a:rPr>
              <a:t>Prohibit all personnel of each Federal science agency ﻿from participating in a foreign government talent recruitment program (TRP);</a:t>
            </a:r>
          </a:p>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500" dirty="0">
                <a:solidFill>
                  <a:schemeClr val="tx1">
                    <a:lumMod val="75000"/>
                    <a:lumOff val="25000"/>
                  </a:schemeClr>
                </a:solidFill>
              </a:rPr>
              <a:t>﻿Prohibit awards from being made for any proposal in which any individual ﻿is participating in a foreign government TRP.</a:t>
            </a:r>
          </a:p>
        </p:txBody>
      </p:sp>
      <p:sp>
        <p:nvSpPr>
          <p:cNvPr id="58" name="Subtitle 2">
            <a:extLst>
              <a:ext uri="{FF2B5EF4-FFF2-40B4-BE49-F238E27FC236}">
                <a16:creationId xmlns:a16="http://schemas.microsoft.com/office/drawing/2014/main" id="{23113FA3-E804-4A75-9743-FFDA91330E98}"/>
              </a:ext>
            </a:extLst>
          </p:cNvPr>
          <p:cNvSpPr txBox="1">
            <a:spLocks/>
          </p:cNvSpPr>
          <p:nvPr/>
        </p:nvSpPr>
        <p:spPr>
          <a:xfrm>
            <a:off x="9627626" y="3209657"/>
            <a:ext cx="2117029" cy="274647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﻿No institution of higher education shall be eligible to receive funds or any other form of financial assistance under any Federal program for an award year in which the institution employs an CCP-funded instructor.</a:t>
            </a:r>
          </a:p>
        </p:txBody>
      </p:sp>
      <p:sp>
        <p:nvSpPr>
          <p:cNvPr id="59" name="Subtitle 2">
            <a:extLst>
              <a:ext uri="{FF2B5EF4-FFF2-40B4-BE49-F238E27FC236}">
                <a16:creationId xmlns:a16="http://schemas.microsoft.com/office/drawing/2014/main" id="{CC51528B-AF8E-40DB-BAB9-C7C97D78A726}"/>
              </a:ext>
            </a:extLst>
          </p:cNvPr>
          <p:cNvSpPr txBox="1">
            <a:spLocks/>
          </p:cNvSpPr>
          <p:nvPr/>
        </p:nvSpPr>
        <p:spPr>
          <a:xfrm>
            <a:off x="7370457" y="3209657"/>
            <a:ext cx="2117029" cy="274647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﻿Sensitive research project list. </a:t>
            </a:r>
          </a:p>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Foreign student participation in sensitive research projects.﻿</a:t>
            </a:r>
          </a:p>
          <a:p>
            <a:pPr marL="285750" indent="-285750">
              <a:lnSpc>
                <a:spcPct val="100000"/>
              </a:lnSpc>
              <a:spcBef>
                <a:spcPts val="0"/>
              </a:spcBef>
              <a:spcAft>
                <a:spcPts val="1200"/>
              </a:spcAft>
              <a:buClr>
                <a:srgbClr val="157BA7"/>
              </a:buClr>
              <a:buSzPct val="80000"/>
              <a:buFont typeface="Arial" panose="020B0604020202020204" pitchFamily="34" charset="0"/>
              <a:buChar char="•"/>
            </a:pPr>
            <a:r>
              <a:rPr lang="en-US" sz="1600" dirty="0">
                <a:solidFill>
                  <a:schemeClr val="tx1">
                    <a:lumMod val="75000"/>
                    <a:lumOff val="25000"/>
                  </a:schemeClr>
                </a:solidFill>
              </a:rPr>
              <a:t>Prohibiting lobbying contacts by former Members of Congress on behalf of communist countries. </a:t>
            </a:r>
          </a:p>
        </p:txBody>
      </p:sp>
      <p:graphicFrame>
        <p:nvGraphicFramePr>
          <p:cNvPr id="6" name="Object 5" hidden="1">
            <a:extLst>
              <a:ext uri="{FF2B5EF4-FFF2-40B4-BE49-F238E27FC236}">
                <a16:creationId xmlns:a16="http://schemas.microsoft.com/office/drawing/2014/main" id="{9B661812-78E0-4466-99C6-F4A6F065E93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a:extLst>
                          <a:ext uri="{FF2B5EF4-FFF2-40B4-BE49-F238E27FC236}">
                            <a16:creationId xmlns:a16="http://schemas.microsoft.com/office/drawing/2014/main" id="{9B661812-78E0-4466-99C6-F4A6F065E93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BA111C57-0D82-4481-B5A6-4F4877EE043B}"/>
              </a:ext>
            </a:extLst>
          </p:cNvPr>
          <p:cNvSpPr>
            <a:spLocks noGrp="1"/>
          </p:cNvSpPr>
          <p:nvPr>
            <p:ph type="sldNum" sz="quarter" idx="12"/>
          </p:nvPr>
        </p:nvSpPr>
        <p:spPr>
          <a:xfrm>
            <a:off x="10215823" y="6356350"/>
            <a:ext cx="2743200" cy="365125"/>
          </a:xfrm>
        </p:spPr>
        <p:txBody>
          <a:bodyPr/>
          <a:lstStyle/>
          <a:p>
            <a:pPr algn="ctr"/>
            <a:fld id="{733E5F35-52AC-4FB6-B88F-8427C812263F}" type="slidenum">
              <a:rPr lang="en-US" smtClean="0"/>
              <a:pPr algn="ctr"/>
              <a:t>3</a:t>
            </a:fld>
            <a:endParaRPr lang="en-US" dirty="0"/>
          </a:p>
        </p:txBody>
      </p:sp>
      <p:sp>
        <p:nvSpPr>
          <p:cNvPr id="3" name="文本框 2">
            <a:extLst>
              <a:ext uri="{FF2B5EF4-FFF2-40B4-BE49-F238E27FC236}">
                <a16:creationId xmlns:a16="http://schemas.microsoft.com/office/drawing/2014/main" id="{3FE588FB-72F9-DFEB-B7D7-C27C9D79746E}"/>
              </a:ext>
            </a:extLst>
          </p:cNvPr>
          <p:cNvSpPr txBox="1"/>
          <p:nvPr/>
        </p:nvSpPr>
        <p:spPr>
          <a:xfrm>
            <a:off x="838200" y="1615996"/>
            <a:ext cx="1739710" cy="707886"/>
          </a:xfrm>
          <a:prstGeom prst="rect">
            <a:avLst/>
          </a:prstGeom>
          <a:noFill/>
        </p:spPr>
        <p:txBody>
          <a:bodyPr wrap="square" rtlCol="0">
            <a:spAutoFit/>
          </a:bodyPr>
          <a:lstStyle/>
          <a:p>
            <a:pPr algn="ctr"/>
            <a:r>
              <a:rPr kumimoji="1" lang="en-US" altLang="zh-CN" sz="2000" b="1" dirty="0">
                <a:solidFill>
                  <a:srgbClr val="C00000"/>
                </a:solidFill>
              </a:rPr>
              <a:t>May 29, 2020</a:t>
            </a:r>
          </a:p>
          <a:p>
            <a:pPr algn="ctr"/>
            <a:r>
              <a:rPr kumimoji="1" lang="en-US" altLang="zh-CN" sz="2000" b="1" dirty="0">
                <a:solidFill>
                  <a:srgbClr val="C00000"/>
                </a:solidFill>
              </a:rPr>
              <a:t>signed up</a:t>
            </a:r>
            <a:endParaRPr kumimoji="1" lang="zh-CN" altLang="en-US" sz="2000" b="1" dirty="0">
              <a:solidFill>
                <a:srgbClr val="C00000"/>
              </a:solidFill>
            </a:endParaRPr>
          </a:p>
        </p:txBody>
      </p:sp>
      <p:sp>
        <p:nvSpPr>
          <p:cNvPr id="5" name="文本框 4">
            <a:extLst>
              <a:ext uri="{FF2B5EF4-FFF2-40B4-BE49-F238E27FC236}">
                <a16:creationId xmlns:a16="http://schemas.microsoft.com/office/drawing/2014/main" id="{40500BEB-B53E-E726-8708-CC6888E6C328}"/>
              </a:ext>
            </a:extLst>
          </p:cNvPr>
          <p:cNvSpPr txBox="1"/>
          <p:nvPr/>
        </p:nvSpPr>
        <p:spPr>
          <a:xfrm>
            <a:off x="3000850" y="1612782"/>
            <a:ext cx="1797814" cy="707886"/>
          </a:xfrm>
          <a:prstGeom prst="rect">
            <a:avLst/>
          </a:prstGeom>
          <a:noFill/>
        </p:spPr>
        <p:txBody>
          <a:bodyPr wrap="square" rtlCol="0">
            <a:spAutoFit/>
          </a:bodyPr>
          <a:lstStyle/>
          <a:p>
            <a:pPr algn="ctr"/>
            <a:r>
              <a:rPr kumimoji="1" lang="en-US" altLang="zh-CN" sz="2000" b="1" dirty="0">
                <a:solidFill>
                  <a:srgbClr val="C00000"/>
                </a:solidFill>
              </a:rPr>
              <a:t>April 22, 2021</a:t>
            </a:r>
          </a:p>
          <a:p>
            <a:pPr algn="ctr"/>
            <a:r>
              <a:rPr kumimoji="1" lang="en-US" altLang="zh-CN" sz="2000" b="1" dirty="0">
                <a:solidFill>
                  <a:srgbClr val="C00000"/>
                </a:solidFill>
              </a:rPr>
              <a:t>introduced</a:t>
            </a:r>
            <a:endParaRPr kumimoji="1" lang="zh-CN" altLang="en-US" sz="2000" b="1" dirty="0">
              <a:solidFill>
                <a:srgbClr val="C00000"/>
              </a:solidFill>
            </a:endParaRPr>
          </a:p>
        </p:txBody>
      </p:sp>
      <p:sp>
        <p:nvSpPr>
          <p:cNvPr id="7" name="文本框 6">
            <a:extLst>
              <a:ext uri="{FF2B5EF4-FFF2-40B4-BE49-F238E27FC236}">
                <a16:creationId xmlns:a16="http://schemas.microsoft.com/office/drawing/2014/main" id="{0D2192B9-952C-EAE9-7BDC-A488F8B600FE}"/>
              </a:ext>
            </a:extLst>
          </p:cNvPr>
          <p:cNvSpPr txBox="1"/>
          <p:nvPr/>
        </p:nvSpPr>
        <p:spPr>
          <a:xfrm>
            <a:off x="5293612" y="1612782"/>
            <a:ext cx="1873474" cy="707886"/>
          </a:xfrm>
          <a:prstGeom prst="rect">
            <a:avLst/>
          </a:prstGeom>
          <a:noFill/>
        </p:spPr>
        <p:txBody>
          <a:bodyPr wrap="square" rtlCol="0">
            <a:spAutoFit/>
          </a:bodyPr>
          <a:lstStyle/>
          <a:p>
            <a:pPr algn="ctr"/>
            <a:r>
              <a:rPr kumimoji="1" lang="en-US" altLang="zh-CN" sz="2000" b="1" dirty="0">
                <a:solidFill>
                  <a:srgbClr val="C00000"/>
                </a:solidFill>
              </a:rPr>
              <a:t>June 8, 2021 passed Senate</a:t>
            </a:r>
            <a:endParaRPr kumimoji="1" lang="zh-CN" altLang="en-US" sz="2000" b="1" dirty="0">
              <a:solidFill>
                <a:srgbClr val="C00000"/>
              </a:solidFill>
            </a:endParaRPr>
          </a:p>
        </p:txBody>
      </p:sp>
      <p:sp>
        <p:nvSpPr>
          <p:cNvPr id="8" name="文本框 7">
            <a:extLst>
              <a:ext uri="{FF2B5EF4-FFF2-40B4-BE49-F238E27FC236}">
                <a16:creationId xmlns:a16="http://schemas.microsoft.com/office/drawing/2014/main" id="{BA69FCBD-A4A0-D658-1F01-8F6A8941F4FC}"/>
              </a:ext>
            </a:extLst>
          </p:cNvPr>
          <p:cNvSpPr txBox="1"/>
          <p:nvPr/>
        </p:nvSpPr>
        <p:spPr>
          <a:xfrm>
            <a:off x="9691796" y="1573700"/>
            <a:ext cx="1873474" cy="707886"/>
          </a:xfrm>
          <a:prstGeom prst="rect">
            <a:avLst/>
          </a:prstGeom>
          <a:noFill/>
        </p:spPr>
        <p:txBody>
          <a:bodyPr wrap="square" rtlCol="0">
            <a:spAutoFit/>
          </a:bodyPr>
          <a:lstStyle/>
          <a:p>
            <a:pPr algn="ctr"/>
            <a:r>
              <a:rPr kumimoji="1" lang="en-US" altLang="zh-CN" sz="2000" b="1" dirty="0">
                <a:solidFill>
                  <a:srgbClr val="C00000"/>
                </a:solidFill>
              </a:rPr>
              <a:t>Nov, 2022</a:t>
            </a:r>
          </a:p>
          <a:p>
            <a:pPr algn="ctr"/>
            <a:r>
              <a:rPr kumimoji="1" lang="en-US" altLang="zh-CN" sz="2000" b="1" dirty="0">
                <a:solidFill>
                  <a:srgbClr val="C00000"/>
                </a:solidFill>
              </a:rPr>
              <a:t>introduced</a:t>
            </a:r>
            <a:endParaRPr kumimoji="1" lang="zh-CN" altLang="en-US" sz="2000" b="1" dirty="0">
              <a:solidFill>
                <a:srgbClr val="C00000"/>
              </a:solidFill>
            </a:endParaRPr>
          </a:p>
        </p:txBody>
      </p:sp>
      <p:sp>
        <p:nvSpPr>
          <p:cNvPr id="9" name="文本框 8">
            <a:extLst>
              <a:ext uri="{FF2B5EF4-FFF2-40B4-BE49-F238E27FC236}">
                <a16:creationId xmlns:a16="http://schemas.microsoft.com/office/drawing/2014/main" id="{CA39E799-B8E8-CC45-8157-48688D6DD17F}"/>
              </a:ext>
            </a:extLst>
          </p:cNvPr>
          <p:cNvSpPr txBox="1"/>
          <p:nvPr/>
        </p:nvSpPr>
        <p:spPr>
          <a:xfrm>
            <a:off x="7662034" y="1612782"/>
            <a:ext cx="1873474" cy="707886"/>
          </a:xfrm>
          <a:prstGeom prst="rect">
            <a:avLst/>
          </a:prstGeom>
          <a:noFill/>
        </p:spPr>
        <p:txBody>
          <a:bodyPr wrap="square" rtlCol="0">
            <a:spAutoFit/>
          </a:bodyPr>
          <a:lstStyle/>
          <a:p>
            <a:pPr algn="ctr"/>
            <a:r>
              <a:rPr kumimoji="1" lang="en-US" altLang="zh-CN" sz="2000" b="1" dirty="0">
                <a:solidFill>
                  <a:srgbClr val="C00000"/>
                </a:solidFill>
              </a:rPr>
              <a:t>July 29, 2021</a:t>
            </a:r>
          </a:p>
          <a:p>
            <a:pPr algn="ctr"/>
            <a:r>
              <a:rPr kumimoji="1" lang="en-US" altLang="zh-CN" sz="2000" b="1" dirty="0">
                <a:solidFill>
                  <a:srgbClr val="C00000"/>
                </a:solidFill>
              </a:rPr>
              <a:t>introduced</a:t>
            </a:r>
            <a:endParaRPr kumimoji="1" lang="zh-CN" altLang="en-US" sz="2000" b="1" dirty="0">
              <a:solidFill>
                <a:srgbClr val="C00000"/>
              </a:solidFill>
            </a:endParaRPr>
          </a:p>
        </p:txBody>
      </p:sp>
    </p:spTree>
    <p:extLst>
      <p:ext uri="{BB962C8B-B14F-4D97-AF65-F5344CB8AC3E}">
        <p14:creationId xmlns:p14="http://schemas.microsoft.com/office/powerpoint/2010/main" val="296516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mond 9">
            <a:extLst>
              <a:ext uri="{FF2B5EF4-FFF2-40B4-BE49-F238E27FC236}">
                <a16:creationId xmlns:a16="http://schemas.microsoft.com/office/drawing/2014/main" id="{829B69B5-2BA9-4360-A6CA-2AB6C33E59A9}"/>
              </a:ext>
            </a:extLst>
          </p:cNvPr>
          <p:cNvSpPr/>
          <p:nvPr/>
        </p:nvSpPr>
        <p:spPr>
          <a:xfrm>
            <a:off x="4587865" y="2126275"/>
            <a:ext cx="3016270" cy="3016270"/>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solidFill>
                  <a:srgbClr val="C00000"/>
                </a:solidFill>
                <a:latin typeface="Calibri Light"/>
              </a:rPr>
              <a:t>FLAWS</a:t>
            </a:r>
            <a:endParaRPr kumimoji="0" lang="en-US" sz="2100" b="1" i="0" u="none" strike="noStrike" kern="1200" cap="none" spc="0" normalizeH="0" baseline="0" noProof="0" dirty="0">
              <a:ln>
                <a:noFill/>
              </a:ln>
              <a:solidFill>
                <a:srgbClr val="C00000"/>
              </a:solidFill>
              <a:effectLst/>
              <a:uLnTx/>
              <a:uFillTx/>
              <a:latin typeface="Calibri Light"/>
              <a:ea typeface="+mn-ea"/>
              <a:cs typeface="+mn-cs"/>
            </a:endParaRPr>
          </a:p>
        </p:txBody>
      </p:sp>
      <p:sp>
        <p:nvSpPr>
          <p:cNvPr id="4" name="TextBox 3">
            <a:extLst>
              <a:ext uri="{FF2B5EF4-FFF2-40B4-BE49-F238E27FC236}">
                <a16:creationId xmlns:a16="http://schemas.microsoft.com/office/drawing/2014/main" id="{393C11EE-C764-4E69-92A0-6097DB532056}"/>
              </a:ext>
            </a:extLst>
          </p:cNvPr>
          <p:cNvSpPr txBox="1"/>
          <p:nvPr/>
        </p:nvSpPr>
        <p:spPr>
          <a:xfrm>
            <a:off x="1905002" y="371247"/>
            <a:ext cx="8381996" cy="46166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Purpose: Stop CCP from stealing technology</a:t>
            </a:r>
            <a:endParaRPr kumimoji="0" lang="en-US" sz="3000"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40" name="Slide Number Placeholder 39">
            <a:extLst>
              <a:ext uri="{FF2B5EF4-FFF2-40B4-BE49-F238E27FC236}">
                <a16:creationId xmlns:a16="http://schemas.microsoft.com/office/drawing/2014/main" id="{3EF2C8E6-22D3-4437-A7AD-7E4788B8815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1B912B-A057-4577-A722-02FC9AD7D3C5}"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 name="Arrow: Down 6">
            <a:extLst>
              <a:ext uri="{FF2B5EF4-FFF2-40B4-BE49-F238E27FC236}">
                <a16:creationId xmlns:a16="http://schemas.microsoft.com/office/drawing/2014/main" id="{B4D453A2-96E7-488A-9AB3-D0EBE24E16D5}"/>
              </a:ext>
            </a:extLst>
          </p:cNvPr>
          <p:cNvSpPr/>
          <p:nvPr/>
        </p:nvSpPr>
        <p:spPr>
          <a:xfrm>
            <a:off x="4489424" y="1286327"/>
            <a:ext cx="1465944" cy="22397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1" name="Arrow: Down 50">
            <a:extLst>
              <a:ext uri="{FF2B5EF4-FFF2-40B4-BE49-F238E27FC236}">
                <a16:creationId xmlns:a16="http://schemas.microsoft.com/office/drawing/2014/main" id="{B2962CD1-690F-44D9-904B-6B48B3BAE43D}"/>
              </a:ext>
            </a:extLst>
          </p:cNvPr>
          <p:cNvSpPr/>
          <p:nvPr/>
        </p:nvSpPr>
        <p:spPr>
          <a:xfrm rot="5400000">
            <a:off x="6623521" y="1673215"/>
            <a:ext cx="1465944" cy="223972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80" name="Arrow: Down 79">
            <a:extLst>
              <a:ext uri="{FF2B5EF4-FFF2-40B4-BE49-F238E27FC236}">
                <a16:creationId xmlns:a16="http://schemas.microsoft.com/office/drawing/2014/main" id="{064017D6-1274-4BA0-B685-02C0C45B6838}"/>
              </a:ext>
            </a:extLst>
          </p:cNvPr>
          <p:cNvSpPr/>
          <p:nvPr/>
        </p:nvSpPr>
        <p:spPr>
          <a:xfrm rot="10800000">
            <a:off x="6236633" y="3770935"/>
            <a:ext cx="1465944" cy="223972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81" name="Arrow: Down 80">
            <a:extLst>
              <a:ext uri="{FF2B5EF4-FFF2-40B4-BE49-F238E27FC236}">
                <a16:creationId xmlns:a16="http://schemas.microsoft.com/office/drawing/2014/main" id="{55CB924B-FB12-4C3D-B061-CF345DB9FE1D}"/>
              </a:ext>
            </a:extLst>
          </p:cNvPr>
          <p:cNvSpPr/>
          <p:nvPr/>
        </p:nvSpPr>
        <p:spPr>
          <a:xfrm rot="16200000">
            <a:off x="4102536" y="3384048"/>
            <a:ext cx="1465944" cy="2239720"/>
          </a:xfrm>
          <a:prstGeom prst="down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82" name="TextBox 81">
            <a:extLst>
              <a:ext uri="{FF2B5EF4-FFF2-40B4-BE49-F238E27FC236}">
                <a16:creationId xmlns:a16="http://schemas.microsoft.com/office/drawing/2014/main" id="{3BC82709-39C6-419C-B5DB-24195FB899EF}"/>
              </a:ext>
            </a:extLst>
          </p:cNvPr>
          <p:cNvSpPr txBox="1"/>
          <p:nvPr/>
        </p:nvSpPr>
        <p:spPr>
          <a:xfrm>
            <a:off x="1106875" y="1866635"/>
            <a:ext cx="3617525" cy="830997"/>
          </a:xfrm>
          <a:prstGeom prst="rect">
            <a:avLst/>
          </a:prstGeom>
          <a:noFill/>
        </p:spPr>
        <p:txBody>
          <a:bodyPr wrap="square" lIns="0" tIns="0" rIns="0" bIns="0" rtlCol="0" anchor="ctr">
            <a:spAutoFit/>
          </a:bodyPr>
          <a:lstStyle/>
          <a:p>
            <a:pPr marL="0" marR="0" lvl="0" indent="0" algn="r" defTabSz="914400" rtl="0" eaLnBrk="1" fontAlgn="auto" latinLnBrk="0" hangingPunct="1">
              <a:lnSpc>
                <a:spcPct val="100000"/>
              </a:lnSpc>
              <a:spcBef>
                <a:spcPts val="0"/>
              </a:spcBef>
              <a:spcAft>
                <a:spcPts val="0"/>
              </a:spcAft>
              <a:buClr>
                <a:srgbClr val="4EA9FA"/>
              </a:buClr>
              <a:buSzTx/>
              <a:buFontTx/>
              <a:buNone/>
              <a:tabLst/>
              <a:defRPr/>
            </a:pPr>
            <a:r>
              <a:rPr lang="en-US" altLang="zh-CN" sz="1800" dirty="0">
                <a:effectLst/>
                <a:latin typeface="Arial" panose="020B0604020202020204" pitchFamily="34" charset="0"/>
                <a:ea typeface="宋体" panose="02010600030101010101" pitchFamily="2" charset="-122"/>
                <a:cs typeface="Arial" panose="020B0604020202020204" pitchFamily="34" charset="0"/>
              </a:rPr>
              <a:t>Assume: all the Chinese students who pursue STEM degrees are controlled by the CCP </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DF7B257B-CEA5-49F5-AF7F-2B0E8E7E60A3}"/>
              </a:ext>
            </a:extLst>
          </p:cNvPr>
          <p:cNvSpPr txBox="1"/>
          <p:nvPr/>
        </p:nvSpPr>
        <p:spPr>
          <a:xfrm>
            <a:off x="1461995" y="4942578"/>
            <a:ext cx="3617525" cy="984885"/>
          </a:xfrm>
          <a:prstGeom prst="rect">
            <a:avLst/>
          </a:prstGeom>
          <a:noFill/>
        </p:spPr>
        <p:txBody>
          <a:bodyPr wrap="square" lIns="0" tIns="0" rIns="0" bIns="0" rtlCol="0" anchor="ctr">
            <a:spAutoFit/>
          </a:bodyPr>
          <a:lstStyle/>
          <a:p>
            <a:pPr marL="0" marR="0" lvl="0" indent="0" algn="r" defTabSz="914400" rtl="0" eaLnBrk="1" fontAlgn="auto" latinLnBrk="0" hangingPunct="1">
              <a:lnSpc>
                <a:spcPct val="100000"/>
              </a:lnSpc>
              <a:spcBef>
                <a:spcPts val="0"/>
              </a:spcBef>
              <a:spcAft>
                <a:spcPts val="0"/>
              </a:spcAft>
              <a:buClr>
                <a:srgbClr val="4EA9FA"/>
              </a:buClr>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act align with national interest of the  United States when the U.S. and China compete in cutting-edge technologies.</a:t>
            </a:r>
            <a:r>
              <a:rPr kumimoji="0" lang="en-US" sz="1600" b="0" i="0" u="none" strike="noStrike" kern="1200" cap="none" spc="0" normalizeH="0" baseline="0" noProof="0" dirty="0">
                <a:ln>
                  <a:noFill/>
                </a:ln>
                <a:solidFill>
                  <a:prstClr val="black"/>
                </a:solidFill>
                <a:effectLst/>
                <a:uLnTx/>
                <a:uFillTx/>
                <a:latin typeface="Calibri Light"/>
                <a:ea typeface="+mn-ea"/>
                <a:cs typeface="+mn-cs"/>
              </a:rPr>
              <a:t> </a:t>
            </a:r>
          </a:p>
        </p:txBody>
      </p:sp>
      <p:sp>
        <p:nvSpPr>
          <p:cNvPr id="84" name="TextBox 83">
            <a:extLst>
              <a:ext uri="{FF2B5EF4-FFF2-40B4-BE49-F238E27FC236}">
                <a16:creationId xmlns:a16="http://schemas.microsoft.com/office/drawing/2014/main" id="{22269AD5-C9B4-4C85-9256-A1D207DFA944}"/>
              </a:ext>
            </a:extLst>
          </p:cNvPr>
          <p:cNvSpPr txBox="1"/>
          <p:nvPr/>
        </p:nvSpPr>
        <p:spPr>
          <a:xfrm>
            <a:off x="7467600" y="4645517"/>
            <a:ext cx="3617525" cy="738664"/>
          </a:xfrm>
          <a:prstGeom prst="rect">
            <a:avLst/>
          </a:prstGeom>
          <a:noFill/>
        </p:spPr>
        <p:txBody>
          <a:bodyPr wrap="square" lIns="0" tIns="0" rIns="0" bIns="0" rtlCol="0" anchor="ctr">
            <a:spAutoFit/>
          </a:bodyPr>
          <a:lstStyle/>
          <a:p>
            <a:pPr>
              <a:buClr>
                <a:srgbClr val="4EA9FA"/>
              </a:buCl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act ensure fair competition of ideas, protect American intellectual property and innovation.</a:t>
            </a:r>
          </a:p>
        </p:txBody>
      </p:sp>
      <p:sp>
        <p:nvSpPr>
          <p:cNvPr id="86" name="TextBox 85">
            <a:extLst>
              <a:ext uri="{FF2B5EF4-FFF2-40B4-BE49-F238E27FC236}">
                <a16:creationId xmlns:a16="http://schemas.microsoft.com/office/drawing/2014/main" id="{6F94FAC2-6897-4504-ABE1-1E973B0340E6}"/>
              </a:ext>
            </a:extLst>
          </p:cNvPr>
          <p:cNvSpPr txBox="1"/>
          <p:nvPr/>
        </p:nvSpPr>
        <p:spPr>
          <a:xfrm>
            <a:off x="7143750" y="1543470"/>
            <a:ext cx="3617525" cy="738664"/>
          </a:xfrm>
          <a:prstGeom prst="rect">
            <a:avLst/>
          </a:prstGeom>
          <a:noFill/>
        </p:spPr>
        <p:txBody>
          <a:bodyPr wrap="square" lIns="0" tIns="0" rIns="0" bIns="0" rtlCol="0" anchor="ctr">
            <a:spAutoFit/>
          </a:bodyPr>
          <a:lstStyle/>
          <a:p>
            <a:pPr>
              <a:buClr>
                <a:srgbClr val="4EA9FA"/>
              </a:buClr>
            </a:pPr>
            <a:r>
              <a:rPr lang="en-US" sz="1600" dirty="0">
                <a:solidFill>
                  <a:prstClr val="black"/>
                </a:solidFill>
                <a:latin typeface="Arial" panose="020B0604020202020204" pitchFamily="34" charset="0"/>
                <a:cs typeface="Arial" panose="020B0604020202020204" pitchFamily="34" charset="0"/>
              </a:rPr>
              <a:t>It seems that the scope of STEM degree is clear-cut. Therefore, it is easy to exclude the thieves.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1DBB56B-0994-4795-8854-84BAFE07B7EE}"/>
              </a:ext>
            </a:extLst>
          </p:cNvPr>
          <p:cNvSpPr txBox="1"/>
          <p:nvPr/>
        </p:nvSpPr>
        <p:spPr>
          <a:xfrm>
            <a:off x="4855683" y="1376607"/>
            <a:ext cx="733425" cy="43088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ea typeface="+mn-ea"/>
                <a:cs typeface="Segoe UI Semibold" panose="020B0702040204020203" pitchFamily="34" charset="0"/>
              </a:rPr>
              <a:t>01</a:t>
            </a:r>
          </a:p>
        </p:txBody>
      </p:sp>
      <p:sp>
        <p:nvSpPr>
          <p:cNvPr id="91" name="TextBox 90">
            <a:extLst>
              <a:ext uri="{FF2B5EF4-FFF2-40B4-BE49-F238E27FC236}">
                <a16:creationId xmlns:a16="http://schemas.microsoft.com/office/drawing/2014/main" id="{9C4413B3-B7F4-4431-ACAA-C26B1C430162}"/>
              </a:ext>
            </a:extLst>
          </p:cNvPr>
          <p:cNvSpPr txBox="1"/>
          <p:nvPr/>
        </p:nvSpPr>
        <p:spPr>
          <a:xfrm>
            <a:off x="7673531" y="2577631"/>
            <a:ext cx="733425" cy="43088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ea typeface="+mn-ea"/>
                <a:cs typeface="Segoe UI Semibold" panose="020B0702040204020203" pitchFamily="34" charset="0"/>
              </a:rPr>
              <a:t>02</a:t>
            </a:r>
          </a:p>
        </p:txBody>
      </p:sp>
      <p:sp>
        <p:nvSpPr>
          <p:cNvPr id="92" name="TextBox 91">
            <a:extLst>
              <a:ext uri="{FF2B5EF4-FFF2-40B4-BE49-F238E27FC236}">
                <a16:creationId xmlns:a16="http://schemas.microsoft.com/office/drawing/2014/main" id="{B62F6223-E8F7-4972-B63F-8C91B7E7E9F4}"/>
              </a:ext>
            </a:extLst>
          </p:cNvPr>
          <p:cNvSpPr txBox="1"/>
          <p:nvPr/>
        </p:nvSpPr>
        <p:spPr>
          <a:xfrm>
            <a:off x="6602891" y="5481768"/>
            <a:ext cx="733425" cy="43088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ea typeface="+mn-ea"/>
                <a:cs typeface="Segoe UI Semibold" panose="020B0702040204020203" pitchFamily="34" charset="0"/>
              </a:rPr>
              <a:t>03</a:t>
            </a:r>
          </a:p>
        </p:txBody>
      </p:sp>
      <p:sp>
        <p:nvSpPr>
          <p:cNvPr id="93" name="TextBox 92">
            <a:extLst>
              <a:ext uri="{FF2B5EF4-FFF2-40B4-BE49-F238E27FC236}">
                <a16:creationId xmlns:a16="http://schemas.microsoft.com/office/drawing/2014/main" id="{1C34F0F9-DF28-4537-B5C3-9C346823CF67}"/>
              </a:ext>
            </a:extLst>
          </p:cNvPr>
          <p:cNvSpPr txBox="1"/>
          <p:nvPr/>
        </p:nvSpPr>
        <p:spPr>
          <a:xfrm>
            <a:off x="3785044" y="4282771"/>
            <a:ext cx="733425" cy="43088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ea typeface="+mn-ea"/>
                <a:cs typeface="Segoe UI Semibold" panose="020B0702040204020203" pitchFamily="34" charset="0"/>
              </a:rPr>
              <a:t>04</a:t>
            </a:r>
          </a:p>
        </p:txBody>
      </p:sp>
      <p:grpSp>
        <p:nvGrpSpPr>
          <p:cNvPr id="94" name="Group 93">
            <a:extLst>
              <a:ext uri="{FF2B5EF4-FFF2-40B4-BE49-F238E27FC236}">
                <a16:creationId xmlns:a16="http://schemas.microsoft.com/office/drawing/2014/main" id="{E9A646D7-91E9-4347-B1A3-050A762C5B44}"/>
              </a:ext>
            </a:extLst>
          </p:cNvPr>
          <p:cNvGrpSpPr/>
          <p:nvPr/>
        </p:nvGrpSpPr>
        <p:grpSpPr>
          <a:xfrm>
            <a:off x="5301771" y="4360238"/>
            <a:ext cx="287337" cy="287338"/>
            <a:chOff x="5465763" y="1943100"/>
            <a:chExt cx="287337" cy="287338"/>
          </a:xfrm>
          <a:solidFill>
            <a:schemeClr val="bg1"/>
          </a:solidFill>
        </p:grpSpPr>
        <p:sp>
          <p:nvSpPr>
            <p:cNvPr id="95" name="Freeform 1026">
              <a:extLst>
                <a:ext uri="{FF2B5EF4-FFF2-40B4-BE49-F238E27FC236}">
                  <a16:creationId xmlns:a16="http://schemas.microsoft.com/office/drawing/2014/main" id="{6FD29802-7264-4251-8183-20AC916F79F4}"/>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96" name="Freeform 1027">
              <a:extLst>
                <a:ext uri="{FF2B5EF4-FFF2-40B4-BE49-F238E27FC236}">
                  <a16:creationId xmlns:a16="http://schemas.microsoft.com/office/drawing/2014/main" id="{A59BEA2A-F1CD-4731-9FBD-65026F2311B0}"/>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97" name="Freeform 1028">
              <a:extLst>
                <a:ext uri="{FF2B5EF4-FFF2-40B4-BE49-F238E27FC236}">
                  <a16:creationId xmlns:a16="http://schemas.microsoft.com/office/drawing/2014/main" id="{426A5A52-5AB2-4ED6-BBBD-CA6F9EE7B673}"/>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grpSp>
      <p:sp>
        <p:nvSpPr>
          <p:cNvPr id="98" name="Freeform 1032">
            <a:extLst>
              <a:ext uri="{FF2B5EF4-FFF2-40B4-BE49-F238E27FC236}">
                <a16:creationId xmlns:a16="http://schemas.microsoft.com/office/drawing/2014/main" id="{7EFDB28D-D61D-4518-B213-6C08AD167E4D}"/>
              </a:ext>
            </a:extLst>
          </p:cNvPr>
          <p:cNvSpPr>
            <a:spLocks noEditPoints="1"/>
          </p:cNvSpPr>
          <p:nvPr/>
        </p:nvSpPr>
        <p:spPr bwMode="auto">
          <a:xfrm>
            <a:off x="6825934" y="4156327"/>
            <a:ext cx="287338" cy="211138"/>
          </a:xfrm>
          <a:custGeom>
            <a:avLst/>
            <a:gdLst>
              <a:gd name="T0" fmla="*/ 518 w 722"/>
              <a:gd name="T1" fmla="*/ 11 h 529"/>
              <a:gd name="T2" fmla="*/ 518 w 722"/>
              <a:gd name="T3" fmla="*/ 180 h 529"/>
              <a:gd name="T4" fmla="*/ 476 w 722"/>
              <a:gd name="T5" fmla="*/ 407 h 529"/>
              <a:gd name="T6" fmla="*/ 471 w 722"/>
              <a:gd name="T7" fmla="*/ 409 h 529"/>
              <a:gd name="T8" fmla="*/ 164 w 722"/>
              <a:gd name="T9" fmla="*/ 409 h 529"/>
              <a:gd name="T10" fmla="*/ 158 w 722"/>
              <a:gd name="T11" fmla="*/ 407 h 529"/>
              <a:gd name="T12" fmla="*/ 153 w 722"/>
              <a:gd name="T13" fmla="*/ 402 h 529"/>
              <a:gd name="T14" fmla="*/ 152 w 722"/>
              <a:gd name="T15" fmla="*/ 396 h 529"/>
              <a:gd name="T16" fmla="*/ 155 w 722"/>
              <a:gd name="T17" fmla="*/ 389 h 529"/>
              <a:gd name="T18" fmla="*/ 234 w 722"/>
              <a:gd name="T19" fmla="*/ 301 h 529"/>
              <a:gd name="T20" fmla="*/ 241 w 722"/>
              <a:gd name="T21" fmla="*/ 300 h 529"/>
              <a:gd name="T22" fmla="*/ 298 w 722"/>
              <a:gd name="T23" fmla="*/ 327 h 529"/>
              <a:gd name="T24" fmla="*/ 385 w 722"/>
              <a:gd name="T25" fmla="*/ 226 h 529"/>
              <a:gd name="T26" fmla="*/ 390 w 722"/>
              <a:gd name="T27" fmla="*/ 224 h 529"/>
              <a:gd name="T28" fmla="*/ 396 w 722"/>
              <a:gd name="T29" fmla="*/ 224 h 529"/>
              <a:gd name="T30" fmla="*/ 401 w 722"/>
              <a:gd name="T31" fmla="*/ 228 h 529"/>
              <a:gd name="T32" fmla="*/ 479 w 722"/>
              <a:gd name="T33" fmla="*/ 392 h 529"/>
              <a:gd name="T34" fmla="*/ 480 w 722"/>
              <a:gd name="T35" fmla="*/ 399 h 529"/>
              <a:gd name="T36" fmla="*/ 478 w 722"/>
              <a:gd name="T37" fmla="*/ 404 h 529"/>
              <a:gd name="T38" fmla="*/ 235 w 722"/>
              <a:gd name="T39" fmla="*/ 145 h 529"/>
              <a:gd name="T40" fmla="*/ 247 w 722"/>
              <a:gd name="T41" fmla="*/ 147 h 529"/>
              <a:gd name="T42" fmla="*/ 257 w 722"/>
              <a:gd name="T43" fmla="*/ 152 h 529"/>
              <a:gd name="T44" fmla="*/ 268 w 722"/>
              <a:gd name="T45" fmla="*/ 158 h 529"/>
              <a:gd name="T46" fmla="*/ 276 w 722"/>
              <a:gd name="T47" fmla="*/ 166 h 529"/>
              <a:gd name="T48" fmla="*/ 282 w 722"/>
              <a:gd name="T49" fmla="*/ 176 h 529"/>
              <a:gd name="T50" fmla="*/ 287 w 722"/>
              <a:gd name="T51" fmla="*/ 187 h 529"/>
              <a:gd name="T52" fmla="*/ 289 w 722"/>
              <a:gd name="T53" fmla="*/ 199 h 529"/>
              <a:gd name="T54" fmla="*/ 289 w 722"/>
              <a:gd name="T55" fmla="*/ 211 h 529"/>
              <a:gd name="T56" fmla="*/ 287 w 722"/>
              <a:gd name="T57" fmla="*/ 222 h 529"/>
              <a:gd name="T58" fmla="*/ 282 w 722"/>
              <a:gd name="T59" fmla="*/ 233 h 529"/>
              <a:gd name="T60" fmla="*/ 276 w 722"/>
              <a:gd name="T61" fmla="*/ 243 h 529"/>
              <a:gd name="T62" fmla="*/ 268 w 722"/>
              <a:gd name="T63" fmla="*/ 251 h 529"/>
              <a:gd name="T64" fmla="*/ 257 w 722"/>
              <a:gd name="T65" fmla="*/ 257 h 529"/>
              <a:gd name="T66" fmla="*/ 247 w 722"/>
              <a:gd name="T67" fmla="*/ 262 h 529"/>
              <a:gd name="T68" fmla="*/ 235 w 722"/>
              <a:gd name="T69" fmla="*/ 264 h 529"/>
              <a:gd name="T70" fmla="*/ 223 w 722"/>
              <a:gd name="T71" fmla="*/ 264 h 529"/>
              <a:gd name="T72" fmla="*/ 212 w 722"/>
              <a:gd name="T73" fmla="*/ 262 h 529"/>
              <a:gd name="T74" fmla="*/ 200 w 722"/>
              <a:gd name="T75" fmla="*/ 257 h 529"/>
              <a:gd name="T76" fmla="*/ 191 w 722"/>
              <a:gd name="T77" fmla="*/ 251 h 529"/>
              <a:gd name="T78" fmla="*/ 183 w 722"/>
              <a:gd name="T79" fmla="*/ 243 h 529"/>
              <a:gd name="T80" fmla="*/ 176 w 722"/>
              <a:gd name="T81" fmla="*/ 233 h 529"/>
              <a:gd name="T82" fmla="*/ 172 w 722"/>
              <a:gd name="T83" fmla="*/ 222 h 529"/>
              <a:gd name="T84" fmla="*/ 169 w 722"/>
              <a:gd name="T85" fmla="*/ 211 h 529"/>
              <a:gd name="T86" fmla="*/ 169 w 722"/>
              <a:gd name="T87" fmla="*/ 199 h 529"/>
              <a:gd name="T88" fmla="*/ 172 w 722"/>
              <a:gd name="T89" fmla="*/ 187 h 529"/>
              <a:gd name="T90" fmla="*/ 176 w 722"/>
              <a:gd name="T91" fmla="*/ 176 h 529"/>
              <a:gd name="T92" fmla="*/ 183 w 722"/>
              <a:gd name="T93" fmla="*/ 166 h 529"/>
              <a:gd name="T94" fmla="*/ 191 w 722"/>
              <a:gd name="T95" fmla="*/ 158 h 529"/>
              <a:gd name="T96" fmla="*/ 200 w 722"/>
              <a:gd name="T97" fmla="*/ 152 h 529"/>
              <a:gd name="T98" fmla="*/ 212 w 722"/>
              <a:gd name="T99" fmla="*/ 147 h 529"/>
              <a:gd name="T100" fmla="*/ 223 w 722"/>
              <a:gd name="T101" fmla="*/ 145 h 529"/>
              <a:gd name="T102" fmla="*/ 718 w 722"/>
              <a:gd name="T103" fmla="*/ 172 h 529"/>
              <a:gd name="T104" fmla="*/ 523 w 722"/>
              <a:gd name="T105" fmla="*/ 1 h 529"/>
              <a:gd name="T106" fmla="*/ 13 w 722"/>
              <a:gd name="T107" fmla="*/ 0 h 529"/>
              <a:gd name="T108" fmla="*/ 4 w 722"/>
              <a:gd name="T109" fmla="*/ 3 h 529"/>
              <a:gd name="T110" fmla="*/ 0 w 722"/>
              <a:gd name="T111" fmla="*/ 11 h 529"/>
              <a:gd name="T112" fmla="*/ 1 w 722"/>
              <a:gd name="T113" fmla="*/ 522 h 529"/>
              <a:gd name="T114" fmla="*/ 8 w 722"/>
              <a:gd name="T115" fmla="*/ 528 h 529"/>
              <a:gd name="T116" fmla="*/ 711 w 722"/>
              <a:gd name="T117" fmla="*/ 529 h 529"/>
              <a:gd name="T118" fmla="*/ 719 w 722"/>
              <a:gd name="T119" fmla="*/ 526 h 529"/>
              <a:gd name="T120" fmla="*/ 722 w 722"/>
              <a:gd name="T121" fmla="*/ 517 h 529"/>
              <a:gd name="T122" fmla="*/ 721 w 722"/>
              <a:gd name="T123" fmla="*/ 176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2" h="529">
                <a:moveTo>
                  <a:pt x="518" y="180"/>
                </a:moveTo>
                <a:lnTo>
                  <a:pt x="518" y="11"/>
                </a:lnTo>
                <a:lnTo>
                  <a:pt x="711" y="180"/>
                </a:lnTo>
                <a:lnTo>
                  <a:pt x="518" y="180"/>
                </a:lnTo>
                <a:close/>
                <a:moveTo>
                  <a:pt x="478" y="404"/>
                </a:moveTo>
                <a:lnTo>
                  <a:pt x="476" y="407"/>
                </a:lnTo>
                <a:lnTo>
                  <a:pt x="474" y="408"/>
                </a:lnTo>
                <a:lnTo>
                  <a:pt x="471" y="409"/>
                </a:lnTo>
                <a:lnTo>
                  <a:pt x="467" y="409"/>
                </a:lnTo>
                <a:lnTo>
                  <a:pt x="164" y="409"/>
                </a:lnTo>
                <a:lnTo>
                  <a:pt x="161" y="409"/>
                </a:lnTo>
                <a:lnTo>
                  <a:pt x="158" y="407"/>
                </a:lnTo>
                <a:lnTo>
                  <a:pt x="155" y="405"/>
                </a:lnTo>
                <a:lnTo>
                  <a:pt x="153" y="402"/>
                </a:lnTo>
                <a:lnTo>
                  <a:pt x="152" y="399"/>
                </a:lnTo>
                <a:lnTo>
                  <a:pt x="152" y="396"/>
                </a:lnTo>
                <a:lnTo>
                  <a:pt x="153" y="392"/>
                </a:lnTo>
                <a:lnTo>
                  <a:pt x="155" y="389"/>
                </a:lnTo>
                <a:lnTo>
                  <a:pt x="231" y="303"/>
                </a:lnTo>
                <a:lnTo>
                  <a:pt x="234" y="301"/>
                </a:lnTo>
                <a:lnTo>
                  <a:pt x="238" y="300"/>
                </a:lnTo>
                <a:lnTo>
                  <a:pt x="241" y="300"/>
                </a:lnTo>
                <a:lnTo>
                  <a:pt x="245" y="301"/>
                </a:lnTo>
                <a:lnTo>
                  <a:pt x="298" y="327"/>
                </a:lnTo>
                <a:lnTo>
                  <a:pt x="383" y="228"/>
                </a:lnTo>
                <a:lnTo>
                  <a:pt x="385" y="226"/>
                </a:lnTo>
                <a:lnTo>
                  <a:pt x="388" y="224"/>
                </a:lnTo>
                <a:lnTo>
                  <a:pt x="390" y="224"/>
                </a:lnTo>
                <a:lnTo>
                  <a:pt x="393" y="223"/>
                </a:lnTo>
                <a:lnTo>
                  <a:pt x="396" y="224"/>
                </a:lnTo>
                <a:lnTo>
                  <a:pt x="399" y="226"/>
                </a:lnTo>
                <a:lnTo>
                  <a:pt x="401" y="228"/>
                </a:lnTo>
                <a:lnTo>
                  <a:pt x="403" y="230"/>
                </a:lnTo>
                <a:lnTo>
                  <a:pt x="479" y="392"/>
                </a:lnTo>
                <a:lnTo>
                  <a:pt x="480" y="395"/>
                </a:lnTo>
                <a:lnTo>
                  <a:pt x="480" y="399"/>
                </a:lnTo>
                <a:lnTo>
                  <a:pt x="480" y="402"/>
                </a:lnTo>
                <a:lnTo>
                  <a:pt x="478" y="404"/>
                </a:lnTo>
                <a:close/>
                <a:moveTo>
                  <a:pt x="229" y="144"/>
                </a:moveTo>
                <a:lnTo>
                  <a:pt x="235" y="145"/>
                </a:lnTo>
                <a:lnTo>
                  <a:pt x="241" y="146"/>
                </a:lnTo>
                <a:lnTo>
                  <a:pt x="247" y="147"/>
                </a:lnTo>
                <a:lnTo>
                  <a:pt x="252" y="149"/>
                </a:lnTo>
                <a:lnTo>
                  <a:pt x="257" y="152"/>
                </a:lnTo>
                <a:lnTo>
                  <a:pt x="263" y="155"/>
                </a:lnTo>
                <a:lnTo>
                  <a:pt x="268" y="158"/>
                </a:lnTo>
                <a:lnTo>
                  <a:pt x="272" y="162"/>
                </a:lnTo>
                <a:lnTo>
                  <a:pt x="276" y="166"/>
                </a:lnTo>
                <a:lnTo>
                  <a:pt x="279" y="171"/>
                </a:lnTo>
                <a:lnTo>
                  <a:pt x="282" y="176"/>
                </a:lnTo>
                <a:lnTo>
                  <a:pt x="285" y="181"/>
                </a:lnTo>
                <a:lnTo>
                  <a:pt x="287" y="187"/>
                </a:lnTo>
                <a:lnTo>
                  <a:pt x="288" y="193"/>
                </a:lnTo>
                <a:lnTo>
                  <a:pt x="289" y="199"/>
                </a:lnTo>
                <a:lnTo>
                  <a:pt x="289" y="204"/>
                </a:lnTo>
                <a:lnTo>
                  <a:pt x="289" y="211"/>
                </a:lnTo>
                <a:lnTo>
                  <a:pt x="288" y="216"/>
                </a:lnTo>
                <a:lnTo>
                  <a:pt x="287" y="222"/>
                </a:lnTo>
                <a:lnTo>
                  <a:pt x="285" y="228"/>
                </a:lnTo>
                <a:lnTo>
                  <a:pt x="282" y="233"/>
                </a:lnTo>
                <a:lnTo>
                  <a:pt x="279" y="239"/>
                </a:lnTo>
                <a:lnTo>
                  <a:pt x="276" y="243"/>
                </a:lnTo>
                <a:lnTo>
                  <a:pt x="272" y="247"/>
                </a:lnTo>
                <a:lnTo>
                  <a:pt x="268" y="251"/>
                </a:lnTo>
                <a:lnTo>
                  <a:pt x="263" y="255"/>
                </a:lnTo>
                <a:lnTo>
                  <a:pt x="257" y="257"/>
                </a:lnTo>
                <a:lnTo>
                  <a:pt x="252" y="260"/>
                </a:lnTo>
                <a:lnTo>
                  <a:pt x="247" y="262"/>
                </a:lnTo>
                <a:lnTo>
                  <a:pt x="241" y="263"/>
                </a:lnTo>
                <a:lnTo>
                  <a:pt x="235" y="264"/>
                </a:lnTo>
                <a:lnTo>
                  <a:pt x="229" y="264"/>
                </a:lnTo>
                <a:lnTo>
                  <a:pt x="223" y="264"/>
                </a:lnTo>
                <a:lnTo>
                  <a:pt x="217" y="263"/>
                </a:lnTo>
                <a:lnTo>
                  <a:pt x="212" y="262"/>
                </a:lnTo>
                <a:lnTo>
                  <a:pt x="205" y="260"/>
                </a:lnTo>
                <a:lnTo>
                  <a:pt x="200" y="257"/>
                </a:lnTo>
                <a:lnTo>
                  <a:pt x="195" y="255"/>
                </a:lnTo>
                <a:lnTo>
                  <a:pt x="191" y="251"/>
                </a:lnTo>
                <a:lnTo>
                  <a:pt x="186" y="247"/>
                </a:lnTo>
                <a:lnTo>
                  <a:pt x="183" y="243"/>
                </a:lnTo>
                <a:lnTo>
                  <a:pt x="179" y="239"/>
                </a:lnTo>
                <a:lnTo>
                  <a:pt x="176" y="233"/>
                </a:lnTo>
                <a:lnTo>
                  <a:pt x="174" y="228"/>
                </a:lnTo>
                <a:lnTo>
                  <a:pt x="172" y="222"/>
                </a:lnTo>
                <a:lnTo>
                  <a:pt x="170" y="216"/>
                </a:lnTo>
                <a:lnTo>
                  <a:pt x="169" y="211"/>
                </a:lnTo>
                <a:lnTo>
                  <a:pt x="169" y="204"/>
                </a:lnTo>
                <a:lnTo>
                  <a:pt x="169" y="199"/>
                </a:lnTo>
                <a:lnTo>
                  <a:pt x="170" y="193"/>
                </a:lnTo>
                <a:lnTo>
                  <a:pt x="172" y="187"/>
                </a:lnTo>
                <a:lnTo>
                  <a:pt x="174" y="181"/>
                </a:lnTo>
                <a:lnTo>
                  <a:pt x="176" y="176"/>
                </a:lnTo>
                <a:lnTo>
                  <a:pt x="179" y="171"/>
                </a:lnTo>
                <a:lnTo>
                  <a:pt x="183" y="166"/>
                </a:lnTo>
                <a:lnTo>
                  <a:pt x="186" y="162"/>
                </a:lnTo>
                <a:lnTo>
                  <a:pt x="191" y="158"/>
                </a:lnTo>
                <a:lnTo>
                  <a:pt x="195" y="155"/>
                </a:lnTo>
                <a:lnTo>
                  <a:pt x="200" y="152"/>
                </a:lnTo>
                <a:lnTo>
                  <a:pt x="205" y="149"/>
                </a:lnTo>
                <a:lnTo>
                  <a:pt x="212" y="147"/>
                </a:lnTo>
                <a:lnTo>
                  <a:pt x="217" y="146"/>
                </a:lnTo>
                <a:lnTo>
                  <a:pt x="223" y="145"/>
                </a:lnTo>
                <a:lnTo>
                  <a:pt x="229" y="144"/>
                </a:lnTo>
                <a:close/>
                <a:moveTo>
                  <a:pt x="718" y="172"/>
                </a:moveTo>
                <a:lnTo>
                  <a:pt x="526" y="3"/>
                </a:lnTo>
                <a:lnTo>
                  <a:pt x="523" y="1"/>
                </a:lnTo>
                <a:lnTo>
                  <a:pt x="518" y="0"/>
                </a:lnTo>
                <a:lnTo>
                  <a:pt x="13" y="0"/>
                </a:lnTo>
                <a:lnTo>
                  <a:pt x="8" y="1"/>
                </a:lnTo>
                <a:lnTo>
                  <a:pt x="4" y="3"/>
                </a:lnTo>
                <a:lnTo>
                  <a:pt x="1" y="7"/>
                </a:lnTo>
                <a:lnTo>
                  <a:pt x="0" y="11"/>
                </a:lnTo>
                <a:lnTo>
                  <a:pt x="0" y="517"/>
                </a:lnTo>
                <a:lnTo>
                  <a:pt x="1" y="522"/>
                </a:lnTo>
                <a:lnTo>
                  <a:pt x="4" y="526"/>
                </a:lnTo>
                <a:lnTo>
                  <a:pt x="8" y="528"/>
                </a:lnTo>
                <a:lnTo>
                  <a:pt x="13" y="529"/>
                </a:lnTo>
                <a:lnTo>
                  <a:pt x="711" y="529"/>
                </a:lnTo>
                <a:lnTo>
                  <a:pt x="715" y="528"/>
                </a:lnTo>
                <a:lnTo>
                  <a:pt x="719" y="526"/>
                </a:lnTo>
                <a:lnTo>
                  <a:pt x="721" y="522"/>
                </a:lnTo>
                <a:lnTo>
                  <a:pt x="722" y="517"/>
                </a:lnTo>
                <a:lnTo>
                  <a:pt x="722" y="180"/>
                </a:lnTo>
                <a:lnTo>
                  <a:pt x="721" y="176"/>
                </a:lnTo>
                <a:lnTo>
                  <a:pt x="718" y="1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grpSp>
        <p:nvGrpSpPr>
          <p:cNvPr id="99" name="Group 98">
            <a:extLst>
              <a:ext uri="{FF2B5EF4-FFF2-40B4-BE49-F238E27FC236}">
                <a16:creationId xmlns:a16="http://schemas.microsoft.com/office/drawing/2014/main" id="{D57BE4EF-0104-4F2C-B4EF-C478959E3A7D}"/>
              </a:ext>
            </a:extLst>
          </p:cNvPr>
          <p:cNvGrpSpPr/>
          <p:nvPr/>
        </p:nvGrpSpPr>
        <p:grpSpPr>
          <a:xfrm>
            <a:off x="5079520" y="2875169"/>
            <a:ext cx="285750" cy="285750"/>
            <a:chOff x="11028363" y="2487613"/>
            <a:chExt cx="285750" cy="285750"/>
          </a:xfrm>
          <a:solidFill>
            <a:schemeClr val="bg1"/>
          </a:solidFill>
        </p:grpSpPr>
        <p:sp>
          <p:nvSpPr>
            <p:cNvPr id="100" name="Freeform 3496">
              <a:extLst>
                <a:ext uri="{FF2B5EF4-FFF2-40B4-BE49-F238E27FC236}">
                  <a16:creationId xmlns:a16="http://schemas.microsoft.com/office/drawing/2014/main" id="{9B014133-748D-4807-9DDE-E56F42FC7C91}"/>
                </a:ext>
              </a:extLst>
            </p:cNvPr>
            <p:cNvSpPr>
              <a:spLocks noEditPoints="1"/>
            </p:cNvSpPr>
            <p:nvPr/>
          </p:nvSpPr>
          <p:spPr bwMode="auto">
            <a:xfrm>
              <a:off x="11028363" y="2487613"/>
              <a:ext cx="285750" cy="285750"/>
            </a:xfrm>
            <a:custGeom>
              <a:avLst/>
              <a:gdLst>
                <a:gd name="T0" fmla="*/ 630 w 721"/>
                <a:gd name="T1" fmla="*/ 636 h 721"/>
                <a:gd name="T2" fmla="*/ 621 w 721"/>
                <a:gd name="T3" fmla="*/ 636 h 721"/>
                <a:gd name="T4" fmla="*/ 464 w 721"/>
                <a:gd name="T5" fmla="*/ 505 h 721"/>
                <a:gd name="T6" fmla="*/ 103 w 721"/>
                <a:gd name="T7" fmla="*/ 635 h 721"/>
                <a:gd name="T8" fmla="*/ 95 w 721"/>
                <a:gd name="T9" fmla="*/ 637 h 721"/>
                <a:gd name="T10" fmla="*/ 86 w 721"/>
                <a:gd name="T11" fmla="*/ 632 h 721"/>
                <a:gd name="T12" fmla="*/ 84 w 721"/>
                <a:gd name="T13" fmla="*/ 625 h 721"/>
                <a:gd name="T14" fmla="*/ 88 w 721"/>
                <a:gd name="T15" fmla="*/ 616 h 721"/>
                <a:gd name="T16" fmla="*/ 248 w 721"/>
                <a:gd name="T17" fmla="*/ 482 h 721"/>
                <a:gd name="T18" fmla="*/ 469 w 721"/>
                <a:gd name="T19" fmla="*/ 481 h 721"/>
                <a:gd name="T20" fmla="*/ 477 w 721"/>
                <a:gd name="T21" fmla="*/ 483 h 721"/>
                <a:gd name="T22" fmla="*/ 636 w 721"/>
                <a:gd name="T23" fmla="*/ 619 h 721"/>
                <a:gd name="T24" fmla="*/ 636 w 721"/>
                <a:gd name="T25" fmla="*/ 628 h 721"/>
                <a:gd name="T26" fmla="*/ 144 w 721"/>
                <a:gd name="T27" fmla="*/ 397 h 721"/>
                <a:gd name="T28" fmla="*/ 577 w 721"/>
                <a:gd name="T29" fmla="*/ 25 h 721"/>
                <a:gd name="T30" fmla="*/ 144 w 721"/>
                <a:gd name="T31" fmla="*/ 397 h 721"/>
                <a:gd name="T32" fmla="*/ 531 w 721"/>
                <a:gd name="T33" fmla="*/ 478 h 721"/>
                <a:gd name="T34" fmla="*/ 524 w 721"/>
                <a:gd name="T35" fmla="*/ 478 h 721"/>
                <a:gd name="T36" fmla="*/ 519 w 721"/>
                <a:gd name="T37" fmla="*/ 476 h 721"/>
                <a:gd name="T38" fmla="*/ 515 w 721"/>
                <a:gd name="T39" fmla="*/ 469 h 721"/>
                <a:gd name="T40" fmla="*/ 517 w 721"/>
                <a:gd name="T41" fmla="*/ 460 h 721"/>
                <a:gd name="T42" fmla="*/ 708 w 721"/>
                <a:gd name="T43" fmla="*/ 330 h 721"/>
                <a:gd name="T44" fmla="*/ 600 w 721"/>
                <a:gd name="T45" fmla="*/ 12 h 721"/>
                <a:gd name="T46" fmla="*/ 598 w 721"/>
                <a:gd name="T47" fmla="*/ 4 h 721"/>
                <a:gd name="T48" fmla="*/ 589 w 721"/>
                <a:gd name="T49" fmla="*/ 0 h 721"/>
                <a:gd name="T50" fmla="*/ 127 w 721"/>
                <a:gd name="T51" fmla="*/ 2 h 721"/>
                <a:gd name="T52" fmla="*/ 121 w 721"/>
                <a:gd name="T53" fmla="*/ 8 h 721"/>
                <a:gd name="T54" fmla="*/ 120 w 721"/>
                <a:gd name="T55" fmla="*/ 259 h 721"/>
                <a:gd name="T56" fmla="*/ 201 w 721"/>
                <a:gd name="T57" fmla="*/ 456 h 721"/>
                <a:gd name="T58" fmla="*/ 206 w 721"/>
                <a:gd name="T59" fmla="*/ 464 h 721"/>
                <a:gd name="T60" fmla="*/ 203 w 721"/>
                <a:gd name="T61" fmla="*/ 473 h 721"/>
                <a:gd name="T62" fmla="*/ 199 w 721"/>
                <a:gd name="T63" fmla="*/ 477 h 721"/>
                <a:gd name="T64" fmla="*/ 194 w 721"/>
                <a:gd name="T65" fmla="*/ 479 h 721"/>
                <a:gd name="T66" fmla="*/ 187 w 721"/>
                <a:gd name="T67" fmla="*/ 477 h 721"/>
                <a:gd name="T68" fmla="*/ 0 w 721"/>
                <a:gd name="T69" fmla="*/ 664 h 721"/>
                <a:gd name="T70" fmla="*/ 4 w 721"/>
                <a:gd name="T71" fmla="*/ 686 h 721"/>
                <a:gd name="T72" fmla="*/ 17 w 721"/>
                <a:gd name="T73" fmla="*/ 704 h 721"/>
                <a:gd name="T74" fmla="*/ 35 w 721"/>
                <a:gd name="T75" fmla="*/ 717 h 721"/>
                <a:gd name="T76" fmla="*/ 57 w 721"/>
                <a:gd name="T77" fmla="*/ 721 h 721"/>
                <a:gd name="T78" fmla="*/ 675 w 721"/>
                <a:gd name="T79" fmla="*/ 720 h 721"/>
                <a:gd name="T80" fmla="*/ 695 w 721"/>
                <a:gd name="T81" fmla="*/ 712 h 721"/>
                <a:gd name="T82" fmla="*/ 711 w 721"/>
                <a:gd name="T83" fmla="*/ 696 h 721"/>
                <a:gd name="T84" fmla="*/ 720 w 721"/>
                <a:gd name="T85" fmla="*/ 676 h 721"/>
                <a:gd name="T86" fmla="*/ 721 w 721"/>
                <a:gd name="T87" fmla="*/ 35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1" h="721">
                  <a:moveTo>
                    <a:pt x="633" y="632"/>
                  </a:moveTo>
                  <a:lnTo>
                    <a:pt x="630" y="636"/>
                  </a:lnTo>
                  <a:lnTo>
                    <a:pt x="624" y="637"/>
                  </a:lnTo>
                  <a:lnTo>
                    <a:pt x="621" y="636"/>
                  </a:lnTo>
                  <a:lnTo>
                    <a:pt x="617" y="635"/>
                  </a:lnTo>
                  <a:lnTo>
                    <a:pt x="464" y="505"/>
                  </a:lnTo>
                  <a:lnTo>
                    <a:pt x="257" y="505"/>
                  </a:lnTo>
                  <a:lnTo>
                    <a:pt x="103" y="635"/>
                  </a:lnTo>
                  <a:lnTo>
                    <a:pt x="99" y="636"/>
                  </a:lnTo>
                  <a:lnTo>
                    <a:pt x="95" y="637"/>
                  </a:lnTo>
                  <a:lnTo>
                    <a:pt x="90" y="636"/>
                  </a:lnTo>
                  <a:lnTo>
                    <a:pt x="86" y="632"/>
                  </a:lnTo>
                  <a:lnTo>
                    <a:pt x="84" y="628"/>
                  </a:lnTo>
                  <a:lnTo>
                    <a:pt x="84" y="625"/>
                  </a:lnTo>
                  <a:lnTo>
                    <a:pt x="85" y="619"/>
                  </a:lnTo>
                  <a:lnTo>
                    <a:pt x="88" y="616"/>
                  </a:lnTo>
                  <a:lnTo>
                    <a:pt x="244" y="483"/>
                  </a:lnTo>
                  <a:lnTo>
                    <a:pt x="248" y="482"/>
                  </a:lnTo>
                  <a:lnTo>
                    <a:pt x="252" y="481"/>
                  </a:lnTo>
                  <a:lnTo>
                    <a:pt x="469" y="481"/>
                  </a:lnTo>
                  <a:lnTo>
                    <a:pt x="473" y="482"/>
                  </a:lnTo>
                  <a:lnTo>
                    <a:pt x="477" y="483"/>
                  </a:lnTo>
                  <a:lnTo>
                    <a:pt x="632" y="616"/>
                  </a:lnTo>
                  <a:lnTo>
                    <a:pt x="636" y="619"/>
                  </a:lnTo>
                  <a:lnTo>
                    <a:pt x="637" y="625"/>
                  </a:lnTo>
                  <a:lnTo>
                    <a:pt x="636" y="628"/>
                  </a:lnTo>
                  <a:lnTo>
                    <a:pt x="633" y="632"/>
                  </a:lnTo>
                  <a:close/>
                  <a:moveTo>
                    <a:pt x="144" y="397"/>
                  </a:moveTo>
                  <a:lnTo>
                    <a:pt x="144" y="25"/>
                  </a:lnTo>
                  <a:lnTo>
                    <a:pt x="577" y="25"/>
                  </a:lnTo>
                  <a:lnTo>
                    <a:pt x="577" y="397"/>
                  </a:lnTo>
                  <a:lnTo>
                    <a:pt x="144" y="397"/>
                  </a:lnTo>
                  <a:close/>
                  <a:moveTo>
                    <a:pt x="533" y="477"/>
                  </a:moveTo>
                  <a:lnTo>
                    <a:pt x="531" y="478"/>
                  </a:lnTo>
                  <a:lnTo>
                    <a:pt x="527" y="479"/>
                  </a:lnTo>
                  <a:lnTo>
                    <a:pt x="524" y="478"/>
                  </a:lnTo>
                  <a:lnTo>
                    <a:pt x="522" y="477"/>
                  </a:lnTo>
                  <a:lnTo>
                    <a:pt x="519" y="476"/>
                  </a:lnTo>
                  <a:lnTo>
                    <a:pt x="517" y="473"/>
                  </a:lnTo>
                  <a:lnTo>
                    <a:pt x="515" y="469"/>
                  </a:lnTo>
                  <a:lnTo>
                    <a:pt x="515" y="464"/>
                  </a:lnTo>
                  <a:lnTo>
                    <a:pt x="517" y="460"/>
                  </a:lnTo>
                  <a:lnTo>
                    <a:pt x="520" y="456"/>
                  </a:lnTo>
                  <a:lnTo>
                    <a:pt x="708" y="330"/>
                  </a:lnTo>
                  <a:lnTo>
                    <a:pt x="600" y="259"/>
                  </a:lnTo>
                  <a:lnTo>
                    <a:pt x="600" y="12"/>
                  </a:lnTo>
                  <a:lnTo>
                    <a:pt x="600" y="8"/>
                  </a:lnTo>
                  <a:lnTo>
                    <a:pt x="598" y="4"/>
                  </a:lnTo>
                  <a:lnTo>
                    <a:pt x="594" y="2"/>
                  </a:lnTo>
                  <a:lnTo>
                    <a:pt x="589" y="0"/>
                  </a:lnTo>
                  <a:lnTo>
                    <a:pt x="133" y="0"/>
                  </a:lnTo>
                  <a:lnTo>
                    <a:pt x="127" y="2"/>
                  </a:lnTo>
                  <a:lnTo>
                    <a:pt x="124" y="4"/>
                  </a:lnTo>
                  <a:lnTo>
                    <a:pt x="121" y="8"/>
                  </a:lnTo>
                  <a:lnTo>
                    <a:pt x="120" y="12"/>
                  </a:lnTo>
                  <a:lnTo>
                    <a:pt x="120" y="259"/>
                  </a:lnTo>
                  <a:lnTo>
                    <a:pt x="12" y="330"/>
                  </a:lnTo>
                  <a:lnTo>
                    <a:pt x="201" y="456"/>
                  </a:lnTo>
                  <a:lnTo>
                    <a:pt x="203" y="460"/>
                  </a:lnTo>
                  <a:lnTo>
                    <a:pt x="206" y="464"/>
                  </a:lnTo>
                  <a:lnTo>
                    <a:pt x="206" y="469"/>
                  </a:lnTo>
                  <a:lnTo>
                    <a:pt x="203" y="473"/>
                  </a:lnTo>
                  <a:lnTo>
                    <a:pt x="202" y="476"/>
                  </a:lnTo>
                  <a:lnTo>
                    <a:pt x="199" y="477"/>
                  </a:lnTo>
                  <a:lnTo>
                    <a:pt x="197" y="478"/>
                  </a:lnTo>
                  <a:lnTo>
                    <a:pt x="194" y="479"/>
                  </a:lnTo>
                  <a:lnTo>
                    <a:pt x="190" y="478"/>
                  </a:lnTo>
                  <a:lnTo>
                    <a:pt x="187" y="477"/>
                  </a:lnTo>
                  <a:lnTo>
                    <a:pt x="0" y="351"/>
                  </a:lnTo>
                  <a:lnTo>
                    <a:pt x="0" y="664"/>
                  </a:lnTo>
                  <a:lnTo>
                    <a:pt x="0" y="676"/>
                  </a:lnTo>
                  <a:lnTo>
                    <a:pt x="4" y="686"/>
                  </a:lnTo>
                  <a:lnTo>
                    <a:pt x="9" y="696"/>
                  </a:lnTo>
                  <a:lnTo>
                    <a:pt x="17" y="704"/>
                  </a:lnTo>
                  <a:lnTo>
                    <a:pt x="25" y="712"/>
                  </a:lnTo>
                  <a:lnTo>
                    <a:pt x="35" y="717"/>
                  </a:lnTo>
                  <a:lnTo>
                    <a:pt x="45" y="720"/>
                  </a:lnTo>
                  <a:lnTo>
                    <a:pt x="57" y="721"/>
                  </a:lnTo>
                  <a:lnTo>
                    <a:pt x="663" y="721"/>
                  </a:lnTo>
                  <a:lnTo>
                    <a:pt x="675" y="720"/>
                  </a:lnTo>
                  <a:lnTo>
                    <a:pt x="686" y="717"/>
                  </a:lnTo>
                  <a:lnTo>
                    <a:pt x="695" y="712"/>
                  </a:lnTo>
                  <a:lnTo>
                    <a:pt x="704" y="704"/>
                  </a:lnTo>
                  <a:lnTo>
                    <a:pt x="711" y="696"/>
                  </a:lnTo>
                  <a:lnTo>
                    <a:pt x="717" y="686"/>
                  </a:lnTo>
                  <a:lnTo>
                    <a:pt x="720" y="676"/>
                  </a:lnTo>
                  <a:lnTo>
                    <a:pt x="721" y="664"/>
                  </a:lnTo>
                  <a:lnTo>
                    <a:pt x="721" y="351"/>
                  </a:lnTo>
                  <a:lnTo>
                    <a:pt x="533"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101" name="Freeform 3497">
              <a:extLst>
                <a:ext uri="{FF2B5EF4-FFF2-40B4-BE49-F238E27FC236}">
                  <a16:creationId xmlns:a16="http://schemas.microsoft.com/office/drawing/2014/main" id="{E130BAE8-81BB-473E-85B5-C2106678C587}"/>
                </a:ext>
              </a:extLst>
            </p:cNvPr>
            <p:cNvSpPr>
              <a:spLocks/>
            </p:cNvSpPr>
            <p:nvPr/>
          </p:nvSpPr>
          <p:spPr bwMode="auto">
            <a:xfrm>
              <a:off x="11114088" y="2516188"/>
              <a:ext cx="33337" cy="9525"/>
            </a:xfrm>
            <a:custGeom>
              <a:avLst/>
              <a:gdLst>
                <a:gd name="T0" fmla="*/ 12 w 85"/>
                <a:gd name="T1" fmla="*/ 25 h 25"/>
                <a:gd name="T2" fmla="*/ 72 w 85"/>
                <a:gd name="T3" fmla="*/ 25 h 25"/>
                <a:gd name="T4" fmla="*/ 77 w 85"/>
                <a:gd name="T5" fmla="*/ 23 h 25"/>
                <a:gd name="T6" fmla="*/ 81 w 85"/>
                <a:gd name="T7" fmla="*/ 21 h 25"/>
                <a:gd name="T8" fmla="*/ 84 w 85"/>
                <a:gd name="T9" fmla="*/ 17 h 25"/>
                <a:gd name="T10" fmla="*/ 85 w 85"/>
                <a:gd name="T11" fmla="*/ 12 h 25"/>
                <a:gd name="T12" fmla="*/ 84 w 85"/>
                <a:gd name="T13" fmla="*/ 8 h 25"/>
                <a:gd name="T14" fmla="*/ 81 w 85"/>
                <a:gd name="T15" fmla="*/ 4 h 25"/>
                <a:gd name="T16" fmla="*/ 77 w 85"/>
                <a:gd name="T17" fmla="*/ 2 h 25"/>
                <a:gd name="T18" fmla="*/ 72 w 85"/>
                <a:gd name="T19" fmla="*/ 0 h 25"/>
                <a:gd name="T20" fmla="*/ 12 w 85"/>
                <a:gd name="T21" fmla="*/ 0 h 25"/>
                <a:gd name="T22" fmla="*/ 8 w 85"/>
                <a:gd name="T23" fmla="*/ 2 h 25"/>
                <a:gd name="T24" fmla="*/ 4 w 85"/>
                <a:gd name="T25" fmla="*/ 4 h 25"/>
                <a:gd name="T26" fmla="*/ 1 w 85"/>
                <a:gd name="T27" fmla="*/ 8 h 25"/>
                <a:gd name="T28" fmla="*/ 0 w 85"/>
                <a:gd name="T29" fmla="*/ 12 h 25"/>
                <a:gd name="T30" fmla="*/ 1 w 85"/>
                <a:gd name="T31" fmla="*/ 17 h 25"/>
                <a:gd name="T32" fmla="*/ 4 w 85"/>
                <a:gd name="T33" fmla="*/ 21 h 25"/>
                <a:gd name="T34" fmla="*/ 8 w 85"/>
                <a:gd name="T35" fmla="*/ 23 h 25"/>
                <a:gd name="T36" fmla="*/ 12 w 85"/>
                <a:gd name="T3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25">
                  <a:moveTo>
                    <a:pt x="12" y="25"/>
                  </a:moveTo>
                  <a:lnTo>
                    <a:pt x="72" y="25"/>
                  </a:lnTo>
                  <a:lnTo>
                    <a:pt x="77" y="23"/>
                  </a:lnTo>
                  <a:lnTo>
                    <a:pt x="81" y="21"/>
                  </a:lnTo>
                  <a:lnTo>
                    <a:pt x="84" y="17"/>
                  </a:lnTo>
                  <a:lnTo>
                    <a:pt x="85" y="12"/>
                  </a:lnTo>
                  <a:lnTo>
                    <a:pt x="84" y="8"/>
                  </a:lnTo>
                  <a:lnTo>
                    <a:pt x="81" y="4"/>
                  </a:lnTo>
                  <a:lnTo>
                    <a:pt x="77" y="2"/>
                  </a:lnTo>
                  <a:lnTo>
                    <a:pt x="72" y="0"/>
                  </a:lnTo>
                  <a:lnTo>
                    <a:pt x="12" y="0"/>
                  </a:lnTo>
                  <a:lnTo>
                    <a:pt x="8" y="2"/>
                  </a:lnTo>
                  <a:lnTo>
                    <a:pt x="4" y="4"/>
                  </a:lnTo>
                  <a:lnTo>
                    <a:pt x="1" y="8"/>
                  </a:lnTo>
                  <a:lnTo>
                    <a:pt x="0" y="12"/>
                  </a:lnTo>
                  <a:lnTo>
                    <a:pt x="1" y="17"/>
                  </a:lnTo>
                  <a:lnTo>
                    <a:pt x="4" y="21"/>
                  </a:lnTo>
                  <a:lnTo>
                    <a:pt x="8" y="23"/>
                  </a:lnTo>
                  <a:lnTo>
                    <a:pt x="1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102" name="Freeform 3498">
              <a:extLst>
                <a:ext uri="{FF2B5EF4-FFF2-40B4-BE49-F238E27FC236}">
                  <a16:creationId xmlns:a16="http://schemas.microsoft.com/office/drawing/2014/main" id="{8A40DADB-E827-4205-9FBC-9CFA54B07634}"/>
                </a:ext>
              </a:extLst>
            </p:cNvPr>
            <p:cNvSpPr>
              <a:spLocks/>
            </p:cNvSpPr>
            <p:nvPr/>
          </p:nvSpPr>
          <p:spPr bwMode="auto">
            <a:xfrm>
              <a:off x="11137900" y="2544763"/>
              <a:ext cx="92075" cy="9525"/>
            </a:xfrm>
            <a:custGeom>
              <a:avLst/>
              <a:gdLst>
                <a:gd name="T0" fmla="*/ 216 w 229"/>
                <a:gd name="T1" fmla="*/ 0 h 25"/>
                <a:gd name="T2" fmla="*/ 12 w 229"/>
                <a:gd name="T3" fmla="*/ 0 h 25"/>
                <a:gd name="T4" fmla="*/ 8 w 229"/>
                <a:gd name="T5" fmla="*/ 2 h 25"/>
                <a:gd name="T6" fmla="*/ 4 w 229"/>
                <a:gd name="T7" fmla="*/ 4 h 25"/>
                <a:gd name="T8" fmla="*/ 2 w 229"/>
                <a:gd name="T9" fmla="*/ 8 h 25"/>
                <a:gd name="T10" fmla="*/ 0 w 229"/>
                <a:gd name="T11" fmla="*/ 13 h 25"/>
                <a:gd name="T12" fmla="*/ 2 w 229"/>
                <a:gd name="T13" fmla="*/ 17 h 25"/>
                <a:gd name="T14" fmla="*/ 4 w 229"/>
                <a:gd name="T15" fmla="*/ 21 h 25"/>
                <a:gd name="T16" fmla="*/ 8 w 229"/>
                <a:gd name="T17" fmla="*/ 23 h 25"/>
                <a:gd name="T18" fmla="*/ 12 w 229"/>
                <a:gd name="T19" fmla="*/ 25 h 25"/>
                <a:gd name="T20" fmla="*/ 216 w 229"/>
                <a:gd name="T21" fmla="*/ 25 h 25"/>
                <a:gd name="T22" fmla="*/ 221 w 229"/>
                <a:gd name="T23" fmla="*/ 23 h 25"/>
                <a:gd name="T24" fmla="*/ 225 w 229"/>
                <a:gd name="T25" fmla="*/ 21 h 25"/>
                <a:gd name="T26" fmla="*/ 228 w 229"/>
                <a:gd name="T27" fmla="*/ 17 h 25"/>
                <a:gd name="T28" fmla="*/ 229 w 229"/>
                <a:gd name="T29" fmla="*/ 13 h 25"/>
                <a:gd name="T30" fmla="*/ 228 w 229"/>
                <a:gd name="T31" fmla="*/ 8 h 25"/>
                <a:gd name="T32" fmla="*/ 225 w 229"/>
                <a:gd name="T33" fmla="*/ 4 h 25"/>
                <a:gd name="T34" fmla="*/ 221 w 229"/>
                <a:gd name="T35" fmla="*/ 2 h 25"/>
                <a:gd name="T36" fmla="*/ 216 w 229"/>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9" h="25">
                  <a:moveTo>
                    <a:pt x="216" y="0"/>
                  </a:moveTo>
                  <a:lnTo>
                    <a:pt x="12" y="0"/>
                  </a:lnTo>
                  <a:lnTo>
                    <a:pt x="8" y="2"/>
                  </a:lnTo>
                  <a:lnTo>
                    <a:pt x="4" y="4"/>
                  </a:lnTo>
                  <a:lnTo>
                    <a:pt x="2" y="8"/>
                  </a:lnTo>
                  <a:lnTo>
                    <a:pt x="0" y="13"/>
                  </a:lnTo>
                  <a:lnTo>
                    <a:pt x="2" y="17"/>
                  </a:lnTo>
                  <a:lnTo>
                    <a:pt x="4" y="21"/>
                  </a:lnTo>
                  <a:lnTo>
                    <a:pt x="8" y="23"/>
                  </a:lnTo>
                  <a:lnTo>
                    <a:pt x="12" y="25"/>
                  </a:lnTo>
                  <a:lnTo>
                    <a:pt x="216" y="25"/>
                  </a:lnTo>
                  <a:lnTo>
                    <a:pt x="221" y="23"/>
                  </a:lnTo>
                  <a:lnTo>
                    <a:pt x="225" y="21"/>
                  </a:lnTo>
                  <a:lnTo>
                    <a:pt x="228" y="17"/>
                  </a:lnTo>
                  <a:lnTo>
                    <a:pt x="229" y="13"/>
                  </a:lnTo>
                  <a:lnTo>
                    <a:pt x="228" y="8"/>
                  </a:lnTo>
                  <a:lnTo>
                    <a:pt x="225" y="4"/>
                  </a:lnTo>
                  <a:lnTo>
                    <a:pt x="221" y="2"/>
                  </a:lnTo>
                  <a:lnTo>
                    <a:pt x="2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103" name="Freeform 3499">
              <a:extLst>
                <a:ext uri="{FF2B5EF4-FFF2-40B4-BE49-F238E27FC236}">
                  <a16:creationId xmlns:a16="http://schemas.microsoft.com/office/drawing/2014/main" id="{D7A691AD-3542-4841-A76A-41C81E9D3DC0}"/>
                </a:ext>
              </a:extLst>
            </p:cNvPr>
            <p:cNvSpPr>
              <a:spLocks/>
            </p:cNvSpPr>
            <p:nvPr/>
          </p:nvSpPr>
          <p:spPr bwMode="auto">
            <a:xfrm>
              <a:off x="11114088" y="2582863"/>
              <a:ext cx="115887" cy="9525"/>
            </a:xfrm>
            <a:custGeom>
              <a:avLst/>
              <a:gdLst>
                <a:gd name="T0" fmla="*/ 276 w 289"/>
                <a:gd name="T1" fmla="*/ 0 h 24"/>
                <a:gd name="T2" fmla="*/ 12 w 289"/>
                <a:gd name="T3" fmla="*/ 0 h 24"/>
                <a:gd name="T4" fmla="*/ 8 w 289"/>
                <a:gd name="T5" fmla="*/ 1 h 24"/>
                <a:gd name="T6" fmla="*/ 4 w 289"/>
                <a:gd name="T7" fmla="*/ 3 h 24"/>
                <a:gd name="T8" fmla="*/ 1 w 289"/>
                <a:gd name="T9" fmla="*/ 7 h 24"/>
                <a:gd name="T10" fmla="*/ 0 w 289"/>
                <a:gd name="T11" fmla="*/ 11 h 24"/>
                <a:gd name="T12" fmla="*/ 1 w 289"/>
                <a:gd name="T13" fmla="*/ 16 h 24"/>
                <a:gd name="T14" fmla="*/ 4 w 289"/>
                <a:gd name="T15" fmla="*/ 20 h 24"/>
                <a:gd name="T16" fmla="*/ 8 w 289"/>
                <a:gd name="T17" fmla="*/ 23 h 24"/>
                <a:gd name="T18" fmla="*/ 12 w 289"/>
                <a:gd name="T19" fmla="*/ 24 h 24"/>
                <a:gd name="T20" fmla="*/ 276 w 289"/>
                <a:gd name="T21" fmla="*/ 24 h 24"/>
                <a:gd name="T22" fmla="*/ 281 w 289"/>
                <a:gd name="T23" fmla="*/ 23 h 24"/>
                <a:gd name="T24" fmla="*/ 285 w 289"/>
                <a:gd name="T25" fmla="*/ 20 h 24"/>
                <a:gd name="T26" fmla="*/ 288 w 289"/>
                <a:gd name="T27" fmla="*/ 16 h 24"/>
                <a:gd name="T28" fmla="*/ 289 w 289"/>
                <a:gd name="T29" fmla="*/ 11 h 24"/>
                <a:gd name="T30" fmla="*/ 288 w 289"/>
                <a:gd name="T31" fmla="*/ 7 h 24"/>
                <a:gd name="T32" fmla="*/ 285 w 289"/>
                <a:gd name="T33" fmla="*/ 3 h 24"/>
                <a:gd name="T34" fmla="*/ 281 w 289"/>
                <a:gd name="T35" fmla="*/ 1 h 24"/>
                <a:gd name="T36" fmla="*/ 276 w 289"/>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4">
                  <a:moveTo>
                    <a:pt x="276" y="0"/>
                  </a:moveTo>
                  <a:lnTo>
                    <a:pt x="12" y="0"/>
                  </a:lnTo>
                  <a:lnTo>
                    <a:pt x="8" y="1"/>
                  </a:lnTo>
                  <a:lnTo>
                    <a:pt x="4" y="3"/>
                  </a:lnTo>
                  <a:lnTo>
                    <a:pt x="1" y="7"/>
                  </a:lnTo>
                  <a:lnTo>
                    <a:pt x="0" y="11"/>
                  </a:lnTo>
                  <a:lnTo>
                    <a:pt x="1" y="16"/>
                  </a:lnTo>
                  <a:lnTo>
                    <a:pt x="4" y="20"/>
                  </a:lnTo>
                  <a:lnTo>
                    <a:pt x="8" y="23"/>
                  </a:lnTo>
                  <a:lnTo>
                    <a:pt x="12" y="24"/>
                  </a:lnTo>
                  <a:lnTo>
                    <a:pt x="276" y="24"/>
                  </a:lnTo>
                  <a:lnTo>
                    <a:pt x="281" y="23"/>
                  </a:lnTo>
                  <a:lnTo>
                    <a:pt x="285" y="20"/>
                  </a:lnTo>
                  <a:lnTo>
                    <a:pt x="288" y="16"/>
                  </a:lnTo>
                  <a:lnTo>
                    <a:pt x="289" y="11"/>
                  </a:lnTo>
                  <a:lnTo>
                    <a:pt x="288" y="7"/>
                  </a:lnTo>
                  <a:lnTo>
                    <a:pt x="285" y="3"/>
                  </a:lnTo>
                  <a:lnTo>
                    <a:pt x="281" y="1"/>
                  </a:lnTo>
                  <a:lnTo>
                    <a:pt x="2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104" name="Freeform 3500">
              <a:extLst>
                <a:ext uri="{FF2B5EF4-FFF2-40B4-BE49-F238E27FC236}">
                  <a16:creationId xmlns:a16="http://schemas.microsoft.com/office/drawing/2014/main" id="{B927C386-F29E-4B41-8926-10CAAFE1116C}"/>
                </a:ext>
              </a:extLst>
            </p:cNvPr>
            <p:cNvSpPr>
              <a:spLocks/>
            </p:cNvSpPr>
            <p:nvPr/>
          </p:nvSpPr>
          <p:spPr bwMode="auto">
            <a:xfrm>
              <a:off x="11114088" y="2620963"/>
              <a:ext cx="115887" cy="11113"/>
            </a:xfrm>
            <a:custGeom>
              <a:avLst/>
              <a:gdLst>
                <a:gd name="T0" fmla="*/ 276 w 289"/>
                <a:gd name="T1" fmla="*/ 0 h 24"/>
                <a:gd name="T2" fmla="*/ 12 w 289"/>
                <a:gd name="T3" fmla="*/ 0 h 24"/>
                <a:gd name="T4" fmla="*/ 8 w 289"/>
                <a:gd name="T5" fmla="*/ 1 h 24"/>
                <a:gd name="T6" fmla="*/ 4 w 289"/>
                <a:gd name="T7" fmla="*/ 4 h 24"/>
                <a:gd name="T8" fmla="*/ 1 w 289"/>
                <a:gd name="T9" fmla="*/ 8 h 24"/>
                <a:gd name="T10" fmla="*/ 0 w 289"/>
                <a:gd name="T11" fmla="*/ 11 h 24"/>
                <a:gd name="T12" fmla="*/ 1 w 289"/>
                <a:gd name="T13" fmla="*/ 17 h 24"/>
                <a:gd name="T14" fmla="*/ 4 w 289"/>
                <a:gd name="T15" fmla="*/ 20 h 24"/>
                <a:gd name="T16" fmla="*/ 8 w 289"/>
                <a:gd name="T17" fmla="*/ 23 h 24"/>
                <a:gd name="T18" fmla="*/ 12 w 289"/>
                <a:gd name="T19" fmla="*/ 24 h 24"/>
                <a:gd name="T20" fmla="*/ 276 w 289"/>
                <a:gd name="T21" fmla="*/ 24 h 24"/>
                <a:gd name="T22" fmla="*/ 281 w 289"/>
                <a:gd name="T23" fmla="*/ 23 h 24"/>
                <a:gd name="T24" fmla="*/ 285 w 289"/>
                <a:gd name="T25" fmla="*/ 20 h 24"/>
                <a:gd name="T26" fmla="*/ 288 w 289"/>
                <a:gd name="T27" fmla="*/ 17 h 24"/>
                <a:gd name="T28" fmla="*/ 289 w 289"/>
                <a:gd name="T29" fmla="*/ 11 h 24"/>
                <a:gd name="T30" fmla="*/ 288 w 289"/>
                <a:gd name="T31" fmla="*/ 8 h 24"/>
                <a:gd name="T32" fmla="*/ 285 w 289"/>
                <a:gd name="T33" fmla="*/ 4 h 24"/>
                <a:gd name="T34" fmla="*/ 281 w 289"/>
                <a:gd name="T35" fmla="*/ 1 h 24"/>
                <a:gd name="T36" fmla="*/ 276 w 289"/>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4">
                  <a:moveTo>
                    <a:pt x="276" y="0"/>
                  </a:moveTo>
                  <a:lnTo>
                    <a:pt x="12" y="0"/>
                  </a:lnTo>
                  <a:lnTo>
                    <a:pt x="8" y="1"/>
                  </a:lnTo>
                  <a:lnTo>
                    <a:pt x="4" y="4"/>
                  </a:lnTo>
                  <a:lnTo>
                    <a:pt x="1" y="8"/>
                  </a:lnTo>
                  <a:lnTo>
                    <a:pt x="0" y="11"/>
                  </a:lnTo>
                  <a:lnTo>
                    <a:pt x="1" y="17"/>
                  </a:lnTo>
                  <a:lnTo>
                    <a:pt x="4" y="20"/>
                  </a:lnTo>
                  <a:lnTo>
                    <a:pt x="8" y="23"/>
                  </a:lnTo>
                  <a:lnTo>
                    <a:pt x="12" y="24"/>
                  </a:lnTo>
                  <a:lnTo>
                    <a:pt x="276" y="24"/>
                  </a:lnTo>
                  <a:lnTo>
                    <a:pt x="281" y="23"/>
                  </a:lnTo>
                  <a:lnTo>
                    <a:pt x="285" y="20"/>
                  </a:lnTo>
                  <a:lnTo>
                    <a:pt x="288" y="17"/>
                  </a:lnTo>
                  <a:lnTo>
                    <a:pt x="289" y="11"/>
                  </a:lnTo>
                  <a:lnTo>
                    <a:pt x="288" y="8"/>
                  </a:lnTo>
                  <a:lnTo>
                    <a:pt x="285" y="4"/>
                  </a:lnTo>
                  <a:lnTo>
                    <a:pt x="281" y="1"/>
                  </a:lnTo>
                  <a:lnTo>
                    <a:pt x="2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grpSp>
      <p:grpSp>
        <p:nvGrpSpPr>
          <p:cNvPr id="105" name="Group 104">
            <a:extLst>
              <a:ext uri="{FF2B5EF4-FFF2-40B4-BE49-F238E27FC236}">
                <a16:creationId xmlns:a16="http://schemas.microsoft.com/office/drawing/2014/main" id="{B9E81519-FE2B-4294-B7FC-5EC34281E297}"/>
              </a:ext>
            </a:extLst>
          </p:cNvPr>
          <p:cNvGrpSpPr/>
          <p:nvPr/>
        </p:nvGrpSpPr>
        <p:grpSpPr>
          <a:xfrm>
            <a:off x="6548165" y="2662469"/>
            <a:ext cx="287338" cy="260350"/>
            <a:chOff x="6448425" y="796925"/>
            <a:chExt cx="287338" cy="260350"/>
          </a:xfrm>
          <a:solidFill>
            <a:schemeClr val="bg1"/>
          </a:solidFill>
        </p:grpSpPr>
        <p:sp>
          <p:nvSpPr>
            <p:cNvPr id="106" name="Freeform 3562">
              <a:extLst>
                <a:ext uri="{FF2B5EF4-FFF2-40B4-BE49-F238E27FC236}">
                  <a16:creationId xmlns:a16="http://schemas.microsoft.com/office/drawing/2014/main" id="{A514B5F4-189A-40F9-A16E-D44200561262}"/>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107" name="Freeform 3563">
              <a:extLst>
                <a:ext uri="{FF2B5EF4-FFF2-40B4-BE49-F238E27FC236}">
                  <a16:creationId xmlns:a16="http://schemas.microsoft.com/office/drawing/2014/main" id="{9570DBF2-0A95-4191-B939-8E3FBA2AA58D}"/>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Light"/>
                <a:ea typeface="+mn-ea"/>
                <a:cs typeface="+mn-cs"/>
              </a:endParaRPr>
            </a:p>
          </p:txBody>
        </p:sp>
      </p:grpSp>
      <p:sp>
        <p:nvSpPr>
          <p:cNvPr id="11" name="Diamond 10">
            <a:extLst>
              <a:ext uri="{FF2B5EF4-FFF2-40B4-BE49-F238E27FC236}">
                <a16:creationId xmlns:a16="http://schemas.microsoft.com/office/drawing/2014/main" id="{6C9BDB8E-3AA7-4617-9F7F-67FBB87608D6}"/>
              </a:ext>
            </a:extLst>
          </p:cNvPr>
          <p:cNvSpPr/>
          <p:nvPr/>
        </p:nvSpPr>
        <p:spPr>
          <a:xfrm>
            <a:off x="5183837" y="2726412"/>
            <a:ext cx="1824326" cy="1824326"/>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19780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556C6B65-F60D-4368-9D20-1605466D7B81}"/>
              </a:ext>
            </a:extLst>
          </p:cNvPr>
          <p:cNvSpPr/>
          <p:nvPr/>
        </p:nvSpPr>
        <p:spPr>
          <a:xfrm>
            <a:off x="0" y="3879839"/>
            <a:ext cx="12192000" cy="933450"/>
          </a:xfrm>
          <a:prstGeom prst="rect">
            <a:avLst/>
          </a:prstGeom>
          <a:solidFill>
            <a:srgbClr val="8BD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42D7651-0387-4F2E-A537-22C6125A62F0}"/>
              </a:ext>
            </a:extLst>
          </p:cNvPr>
          <p:cNvSpPr/>
          <p:nvPr/>
        </p:nvSpPr>
        <p:spPr>
          <a:xfrm>
            <a:off x="407988" y="3274684"/>
            <a:ext cx="2120900" cy="2143760"/>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9F5F9AD9-3D9B-408C-BDAE-DCB0BDDE2E4C}"/>
              </a:ext>
            </a:extLst>
          </p:cNvPr>
          <p:cNvSpPr/>
          <p:nvPr/>
        </p:nvSpPr>
        <p:spPr>
          <a:xfrm>
            <a:off x="2722563" y="3274684"/>
            <a:ext cx="2120900" cy="2143760"/>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Rectangle 5">
            <a:extLst>
              <a:ext uri="{FF2B5EF4-FFF2-40B4-BE49-F238E27FC236}">
                <a16:creationId xmlns:a16="http://schemas.microsoft.com/office/drawing/2014/main" id="{34EBD1D1-A89C-42EB-AB60-7C63A905CD18}"/>
              </a:ext>
            </a:extLst>
          </p:cNvPr>
          <p:cNvSpPr/>
          <p:nvPr/>
        </p:nvSpPr>
        <p:spPr>
          <a:xfrm>
            <a:off x="5037138" y="3274684"/>
            <a:ext cx="2120900" cy="2143760"/>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DF2EA755-1947-4F63-BAD1-D128AD445605}"/>
              </a:ext>
            </a:extLst>
          </p:cNvPr>
          <p:cNvSpPr/>
          <p:nvPr/>
        </p:nvSpPr>
        <p:spPr>
          <a:xfrm>
            <a:off x="7351713" y="3274684"/>
            <a:ext cx="2120900" cy="2143760"/>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97200FE0-9343-41FD-BA2B-1393350EB8F3}"/>
              </a:ext>
            </a:extLst>
          </p:cNvPr>
          <p:cNvSpPr/>
          <p:nvPr/>
        </p:nvSpPr>
        <p:spPr>
          <a:xfrm>
            <a:off x="9666288" y="3274684"/>
            <a:ext cx="2120900" cy="2143760"/>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Isosceles Triangle 8">
            <a:extLst>
              <a:ext uri="{FF2B5EF4-FFF2-40B4-BE49-F238E27FC236}">
                <a16:creationId xmlns:a16="http://schemas.microsoft.com/office/drawing/2014/main" id="{BFFC6CDF-70FB-4C48-A8CB-536E4D092176}"/>
              </a:ext>
            </a:extLst>
          </p:cNvPr>
          <p:cNvSpPr/>
          <p:nvPr/>
        </p:nvSpPr>
        <p:spPr>
          <a:xfrm>
            <a:off x="1377583" y="3118038"/>
            <a:ext cx="181710" cy="156646"/>
          </a:xfrm>
          <a:prstGeom prst="triangle">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C5094A88-3357-4004-A027-903ED81A6030}"/>
              </a:ext>
            </a:extLst>
          </p:cNvPr>
          <p:cNvSpPr/>
          <p:nvPr/>
        </p:nvSpPr>
        <p:spPr>
          <a:xfrm>
            <a:off x="3692158" y="3118038"/>
            <a:ext cx="181710" cy="156646"/>
          </a:xfrm>
          <a:prstGeom prst="triangle">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81C07FB3-FAB2-4368-A0A9-8F0B4EA7A3A5}"/>
              </a:ext>
            </a:extLst>
          </p:cNvPr>
          <p:cNvSpPr/>
          <p:nvPr/>
        </p:nvSpPr>
        <p:spPr>
          <a:xfrm>
            <a:off x="6006733" y="3118038"/>
            <a:ext cx="181710" cy="156646"/>
          </a:xfrm>
          <a:prstGeom prst="triangle">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C77C736-20FA-491F-89DC-D6A33F9128C7}"/>
              </a:ext>
            </a:extLst>
          </p:cNvPr>
          <p:cNvSpPr/>
          <p:nvPr/>
        </p:nvSpPr>
        <p:spPr>
          <a:xfrm>
            <a:off x="8321308" y="3118038"/>
            <a:ext cx="181710" cy="156646"/>
          </a:xfrm>
          <a:prstGeom prst="triangle">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C980E4C-F490-4B4A-ABFE-E36823D97558}"/>
              </a:ext>
            </a:extLst>
          </p:cNvPr>
          <p:cNvSpPr/>
          <p:nvPr/>
        </p:nvSpPr>
        <p:spPr>
          <a:xfrm>
            <a:off x="10635883" y="3118038"/>
            <a:ext cx="181710" cy="156646"/>
          </a:xfrm>
          <a:prstGeom prst="triangle">
            <a:avLst/>
          </a:prstGeom>
          <a:solidFill>
            <a:srgbClr val="243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51F6C65-E12C-4B07-8512-FCBCC27E22EB}"/>
              </a:ext>
            </a:extLst>
          </p:cNvPr>
          <p:cNvSpPr/>
          <p:nvPr/>
        </p:nvSpPr>
        <p:spPr>
          <a:xfrm>
            <a:off x="1156164" y="5106170"/>
            <a:ext cx="624548" cy="624548"/>
          </a:xfrm>
          <a:prstGeom prst="ellipse">
            <a:avLst/>
          </a:prstGeom>
          <a:solidFill>
            <a:schemeClr val="bg1"/>
          </a:solidFill>
          <a:ln w="101600">
            <a:solidFill>
              <a:srgbClr val="8BD8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D</a:t>
            </a:r>
          </a:p>
        </p:txBody>
      </p:sp>
      <p:sp>
        <p:nvSpPr>
          <p:cNvPr id="30" name="Oval 29">
            <a:extLst>
              <a:ext uri="{FF2B5EF4-FFF2-40B4-BE49-F238E27FC236}">
                <a16:creationId xmlns:a16="http://schemas.microsoft.com/office/drawing/2014/main" id="{6D6D9234-EAF1-4AC3-8AB2-2833141A9CF5}"/>
              </a:ext>
            </a:extLst>
          </p:cNvPr>
          <p:cNvSpPr/>
          <p:nvPr/>
        </p:nvSpPr>
        <p:spPr>
          <a:xfrm>
            <a:off x="3470739" y="5106170"/>
            <a:ext cx="624548" cy="624548"/>
          </a:xfrm>
          <a:prstGeom prst="ellipse">
            <a:avLst/>
          </a:prstGeom>
          <a:solidFill>
            <a:schemeClr val="bg1"/>
          </a:solidFill>
          <a:ln w="101600">
            <a:solidFill>
              <a:srgbClr val="8BD8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060"/>
                </a:solidFill>
              </a:rPr>
              <a:t>D</a:t>
            </a:r>
          </a:p>
        </p:txBody>
      </p:sp>
      <p:sp>
        <p:nvSpPr>
          <p:cNvPr id="31" name="Oval 30">
            <a:extLst>
              <a:ext uri="{FF2B5EF4-FFF2-40B4-BE49-F238E27FC236}">
                <a16:creationId xmlns:a16="http://schemas.microsoft.com/office/drawing/2014/main" id="{0CA85CC7-91F9-473F-9DE8-6ED1F4BF9D41}"/>
              </a:ext>
            </a:extLst>
          </p:cNvPr>
          <p:cNvSpPr/>
          <p:nvPr/>
        </p:nvSpPr>
        <p:spPr>
          <a:xfrm>
            <a:off x="5785314" y="5106170"/>
            <a:ext cx="624548" cy="624548"/>
          </a:xfrm>
          <a:prstGeom prst="ellipse">
            <a:avLst/>
          </a:prstGeom>
          <a:solidFill>
            <a:schemeClr val="bg1"/>
          </a:solidFill>
          <a:ln w="101600">
            <a:solidFill>
              <a:srgbClr val="8BD8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R</a:t>
            </a:r>
          </a:p>
        </p:txBody>
      </p:sp>
      <p:sp>
        <p:nvSpPr>
          <p:cNvPr id="32" name="Oval 31">
            <a:extLst>
              <a:ext uri="{FF2B5EF4-FFF2-40B4-BE49-F238E27FC236}">
                <a16:creationId xmlns:a16="http://schemas.microsoft.com/office/drawing/2014/main" id="{D0BF1073-9EB0-4112-9A50-9DEB77399FEC}"/>
              </a:ext>
            </a:extLst>
          </p:cNvPr>
          <p:cNvSpPr/>
          <p:nvPr/>
        </p:nvSpPr>
        <p:spPr>
          <a:xfrm>
            <a:off x="8099889" y="5106170"/>
            <a:ext cx="624548" cy="624548"/>
          </a:xfrm>
          <a:prstGeom prst="ellipse">
            <a:avLst/>
          </a:prstGeom>
          <a:solidFill>
            <a:schemeClr val="bg1"/>
          </a:solidFill>
          <a:ln w="101600">
            <a:solidFill>
              <a:srgbClr val="8BD8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R</a:t>
            </a:r>
          </a:p>
        </p:txBody>
      </p:sp>
      <p:sp>
        <p:nvSpPr>
          <p:cNvPr id="33" name="Oval 32">
            <a:extLst>
              <a:ext uri="{FF2B5EF4-FFF2-40B4-BE49-F238E27FC236}">
                <a16:creationId xmlns:a16="http://schemas.microsoft.com/office/drawing/2014/main" id="{74CD1C59-23AB-41A4-92CF-A94DBA1993F8}"/>
              </a:ext>
            </a:extLst>
          </p:cNvPr>
          <p:cNvSpPr/>
          <p:nvPr/>
        </p:nvSpPr>
        <p:spPr>
          <a:xfrm>
            <a:off x="10414464" y="5106170"/>
            <a:ext cx="624548" cy="624548"/>
          </a:xfrm>
          <a:prstGeom prst="ellipse">
            <a:avLst/>
          </a:prstGeom>
          <a:solidFill>
            <a:schemeClr val="bg1"/>
          </a:solidFill>
          <a:ln w="101600">
            <a:solidFill>
              <a:srgbClr val="8BD8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R</a:t>
            </a:r>
          </a:p>
        </p:txBody>
      </p:sp>
      <p:sp>
        <p:nvSpPr>
          <p:cNvPr id="2" name="Title 1">
            <a:extLst>
              <a:ext uri="{FF2B5EF4-FFF2-40B4-BE49-F238E27FC236}">
                <a16:creationId xmlns:a16="http://schemas.microsoft.com/office/drawing/2014/main" id="{372CD473-7437-431A-9520-16ACBA5F96FB}"/>
              </a:ext>
            </a:extLst>
          </p:cNvPr>
          <p:cNvSpPr>
            <a:spLocks noGrp="1"/>
          </p:cNvSpPr>
          <p:nvPr>
            <p:ph type="title"/>
          </p:nvPr>
        </p:nvSpPr>
        <p:spPr>
          <a:xfrm>
            <a:off x="838200" y="395168"/>
            <a:ext cx="10515600" cy="972998"/>
          </a:xfrm>
        </p:spPr>
        <p:txBody>
          <a:bodyPr>
            <a:normAutofit/>
          </a:bodyPr>
          <a:lstStyle/>
          <a:p>
            <a:pPr algn="ctr"/>
            <a:r>
              <a:rPr lang="en-US" sz="3200" dirty="0">
                <a:latin typeface=""/>
                <a:ea typeface="Segoe UI Historic" panose="020B0502040204020203" pitchFamily="34" charset="0"/>
                <a:cs typeface="Segoe UI Historic" panose="020B0502040204020203" pitchFamily="34" charset="0"/>
              </a:rPr>
              <a:t>Who am I representing? China, CCP, or Chinese people?</a:t>
            </a:r>
          </a:p>
        </p:txBody>
      </p:sp>
      <p:sp>
        <p:nvSpPr>
          <p:cNvPr id="69" name="Subtitle 2">
            <a:extLst>
              <a:ext uri="{FF2B5EF4-FFF2-40B4-BE49-F238E27FC236}">
                <a16:creationId xmlns:a16="http://schemas.microsoft.com/office/drawing/2014/main" id="{180FCB4B-C5C6-4DD2-9D78-0DF7641CC4C7}"/>
              </a:ext>
            </a:extLst>
          </p:cNvPr>
          <p:cNvSpPr txBox="1">
            <a:spLocks/>
          </p:cNvSpPr>
          <p:nvPr/>
        </p:nvSpPr>
        <p:spPr>
          <a:xfrm>
            <a:off x="613317" y="3533374"/>
            <a:ext cx="1710242" cy="1463835"/>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800" b="1" dirty="0">
                <a:solidFill>
                  <a:schemeClr val="bg1"/>
                </a:solidFill>
                <a:cs typeface="Segoe UI" panose="020B0502040204020203" pitchFamily="34" charset="0"/>
              </a:rPr>
              <a:t>Antony Blinken</a:t>
            </a:r>
          </a:p>
          <a:p>
            <a:pPr marL="0" indent="0" algn="ctr">
              <a:spcBef>
                <a:spcPts val="0"/>
              </a:spcBef>
              <a:buNone/>
            </a:pPr>
            <a:r>
              <a:rPr lang="en-US" sz="1800" b="1" dirty="0">
                <a:solidFill>
                  <a:schemeClr val="bg1"/>
                </a:solidFill>
                <a:cs typeface="Segoe UI" panose="020B0502040204020203" pitchFamily="34" charset="0"/>
              </a:rPr>
              <a:t> </a:t>
            </a:r>
            <a:r>
              <a:rPr lang="en-US" sz="1400" b="1" dirty="0">
                <a:solidFill>
                  <a:schemeClr val="bg1"/>
                </a:solidFill>
                <a:cs typeface="Segoe UI" panose="020B0502040204020203" pitchFamily="34" charset="0"/>
              </a:rPr>
              <a:t>Secretary of State</a:t>
            </a:r>
          </a:p>
          <a:p>
            <a:pPr marL="0" indent="0" algn="ctr">
              <a:spcBef>
                <a:spcPts val="0"/>
              </a:spcBef>
              <a:buNone/>
            </a:pPr>
            <a:endParaRPr lang="en-US" sz="1400" b="1" dirty="0">
              <a:solidFill>
                <a:schemeClr val="bg1"/>
              </a:solidFill>
              <a:cs typeface="Segoe UI" panose="020B0502040204020203" pitchFamily="34" charset="0"/>
            </a:endParaRPr>
          </a:p>
          <a:p>
            <a:pPr marL="0" indent="0" algn="ctr">
              <a:spcBef>
                <a:spcPts val="0"/>
              </a:spcBef>
              <a:buNone/>
            </a:pPr>
            <a:r>
              <a:rPr lang="en-US" sz="1400" dirty="0">
                <a:solidFill>
                  <a:schemeClr val="bg1"/>
                </a:solidFill>
                <a:latin typeface="Times New Roman" panose="02020603050405020304" pitchFamily="18" charset="0"/>
                <a:cs typeface="Times New Roman" panose="02020603050405020304" pitchFamily="18" charset="0"/>
              </a:rPr>
              <a:t>China’s transformation is due to the talent, the ingenuity, the hard work of the Chinese people. </a:t>
            </a:r>
          </a:p>
        </p:txBody>
      </p:sp>
      <p:sp>
        <p:nvSpPr>
          <p:cNvPr id="70" name="Subtitle 2">
            <a:extLst>
              <a:ext uri="{FF2B5EF4-FFF2-40B4-BE49-F238E27FC236}">
                <a16:creationId xmlns:a16="http://schemas.microsoft.com/office/drawing/2014/main" id="{A2B785C9-B79B-4939-AD1B-D5FD74EE44F5}"/>
              </a:ext>
            </a:extLst>
          </p:cNvPr>
          <p:cNvSpPr txBox="1">
            <a:spLocks/>
          </p:cNvSpPr>
          <p:nvPr/>
        </p:nvSpPr>
        <p:spPr>
          <a:xfrm>
            <a:off x="2927892" y="3533374"/>
            <a:ext cx="1710242" cy="1282835"/>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800" b="1" dirty="0">
                <a:solidFill>
                  <a:schemeClr val="bg1"/>
                </a:solidFill>
                <a:cs typeface="Segoe UI" panose="020B0502040204020203" pitchFamily="34" charset="0"/>
              </a:rPr>
              <a:t>Adam Smith</a:t>
            </a:r>
          </a:p>
          <a:p>
            <a:pPr marL="0" indent="0" algn="ctr">
              <a:spcBef>
                <a:spcPts val="0"/>
              </a:spcBef>
              <a:buNone/>
            </a:pPr>
            <a:r>
              <a:rPr lang="en-US" sz="1400" b="1" dirty="0">
                <a:solidFill>
                  <a:schemeClr val="bg1"/>
                </a:solidFill>
                <a:cs typeface="Segoe UI" panose="020B0502040204020203" pitchFamily="34" charset="0"/>
              </a:rPr>
              <a:t>Representative</a:t>
            </a:r>
          </a:p>
          <a:p>
            <a:pPr marL="0" indent="0" algn="ctr">
              <a:spcBef>
                <a:spcPts val="0"/>
              </a:spcBef>
              <a:buNone/>
            </a:pPr>
            <a:r>
              <a:rPr lang="en-US" sz="1400" b="1" dirty="0">
                <a:solidFill>
                  <a:schemeClr val="bg1"/>
                </a:solidFill>
                <a:cs typeface="Segoe UI" panose="020B0502040204020203" pitchFamily="34" charset="0"/>
              </a:rPr>
              <a:t> </a:t>
            </a:r>
          </a:p>
          <a:p>
            <a:pPr marL="0" indent="0" algn="ctr">
              <a:spcBef>
                <a:spcPts val="0"/>
              </a:spcBef>
              <a:buNone/>
            </a:pPr>
            <a:r>
              <a:rPr lang="en-US" sz="1200" dirty="0">
                <a:solidFill>
                  <a:schemeClr val="bg1"/>
                </a:solidFill>
                <a:latin typeface="Times New Roman" panose="02020603050405020304" pitchFamily="18" charset="0"/>
                <a:cs typeface="Times New Roman" panose="02020603050405020304" pitchFamily="18" charset="0"/>
              </a:rPr>
              <a:t>The Select Committee on the Strategic Competition btw US and CCP should not be used as a platform for hateful or violent xenophobia or racism. </a:t>
            </a:r>
          </a:p>
        </p:txBody>
      </p:sp>
      <p:sp>
        <p:nvSpPr>
          <p:cNvPr id="71" name="Subtitle 2">
            <a:extLst>
              <a:ext uri="{FF2B5EF4-FFF2-40B4-BE49-F238E27FC236}">
                <a16:creationId xmlns:a16="http://schemas.microsoft.com/office/drawing/2014/main" id="{151608A3-E0BF-4529-A8F1-9ED45CDEC4B6}"/>
              </a:ext>
            </a:extLst>
          </p:cNvPr>
          <p:cNvSpPr txBox="1">
            <a:spLocks/>
          </p:cNvSpPr>
          <p:nvPr/>
        </p:nvSpPr>
        <p:spPr>
          <a:xfrm>
            <a:off x="5153892" y="3533374"/>
            <a:ext cx="1888176" cy="1433463"/>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800" b="1" dirty="0">
                <a:solidFill>
                  <a:schemeClr val="bg1"/>
                </a:solidFill>
                <a:cs typeface="Segoe UI" panose="020B0502040204020203" pitchFamily="34" charset="0"/>
              </a:rPr>
              <a:t>Mike Pompeo</a:t>
            </a:r>
          </a:p>
          <a:p>
            <a:pPr marL="0" indent="0" algn="ctr">
              <a:spcBef>
                <a:spcPts val="0"/>
              </a:spcBef>
              <a:buNone/>
            </a:pPr>
            <a:r>
              <a:rPr lang="en-US" sz="1800" b="1" dirty="0">
                <a:solidFill>
                  <a:schemeClr val="bg1"/>
                </a:solidFill>
                <a:cs typeface="Segoe UI" panose="020B0502040204020203" pitchFamily="34" charset="0"/>
              </a:rPr>
              <a:t> </a:t>
            </a:r>
          </a:p>
          <a:p>
            <a:pPr marL="0" indent="0" algn="ctr">
              <a:spcBef>
                <a:spcPts val="0"/>
              </a:spcBef>
              <a:buNone/>
            </a:pPr>
            <a:r>
              <a:rPr lang="en-US" sz="1200" dirty="0">
                <a:solidFill>
                  <a:schemeClr val="bg1"/>
                </a:solidFill>
                <a:latin typeface="Times New Roman" panose="02020603050405020304" pitchFamily="18" charset="0"/>
                <a:cs typeface="Times New Roman" panose="02020603050405020304" pitchFamily="18" charset="0"/>
              </a:rPr>
              <a:t>Some of Beijing's most frequent victims are Chinese students themselves who came here to experience academic freedom. They didn't expect to be followed.</a:t>
            </a:r>
          </a:p>
        </p:txBody>
      </p:sp>
      <p:sp>
        <p:nvSpPr>
          <p:cNvPr id="72" name="Subtitle 2">
            <a:extLst>
              <a:ext uri="{FF2B5EF4-FFF2-40B4-BE49-F238E27FC236}">
                <a16:creationId xmlns:a16="http://schemas.microsoft.com/office/drawing/2014/main" id="{0E834310-A595-4D77-91BF-88F1ABC2D5FA}"/>
              </a:ext>
            </a:extLst>
          </p:cNvPr>
          <p:cNvSpPr txBox="1">
            <a:spLocks/>
          </p:cNvSpPr>
          <p:nvPr/>
        </p:nvSpPr>
        <p:spPr>
          <a:xfrm>
            <a:off x="7557042" y="3533374"/>
            <a:ext cx="1710242" cy="1282835"/>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800" b="1" dirty="0">
                <a:solidFill>
                  <a:schemeClr val="bg1"/>
                </a:solidFill>
                <a:cs typeface="Segoe UI" panose="020B0502040204020203" pitchFamily="34" charset="0"/>
              </a:rPr>
              <a:t>Miles Yu</a:t>
            </a:r>
          </a:p>
          <a:p>
            <a:pPr marL="0" indent="0" algn="ctr">
              <a:spcBef>
                <a:spcPts val="0"/>
              </a:spcBef>
              <a:buNone/>
            </a:pPr>
            <a:r>
              <a:rPr lang="en-US" sz="1400" b="1" dirty="0">
                <a:solidFill>
                  <a:schemeClr val="bg1"/>
                </a:solidFill>
                <a:cs typeface="Segoe UI" panose="020B0502040204020203" pitchFamily="34" charset="0"/>
              </a:rPr>
              <a:t>Hudson Institute</a:t>
            </a:r>
          </a:p>
          <a:p>
            <a:pPr marL="0" indent="0" algn="ctr">
              <a:spcBef>
                <a:spcPts val="0"/>
              </a:spcBef>
              <a:buNone/>
            </a:pPr>
            <a:endParaRPr lang="en-US" sz="1400" b="1" dirty="0">
              <a:solidFill>
                <a:schemeClr val="bg1"/>
              </a:solidFill>
              <a:cs typeface="Segoe UI" panose="020B0502040204020203" pitchFamily="34" charset="0"/>
            </a:endParaRPr>
          </a:p>
          <a:p>
            <a:pPr marL="0" indent="0" algn="ctr">
              <a:spcBef>
                <a:spcPts val="0"/>
              </a:spcBef>
              <a:buNone/>
            </a:pPr>
            <a:r>
              <a:rPr lang="en-US" sz="1300" dirty="0">
                <a:solidFill>
                  <a:schemeClr val="bg1"/>
                </a:solidFill>
                <a:latin typeface="Times New Roman" panose="02020603050405020304" pitchFamily="18" charset="0"/>
                <a:cs typeface="Times New Roman" panose="02020603050405020304" pitchFamily="18" charset="0"/>
              </a:rPr>
              <a:t>The CCP doesn't represent the Chinese people. When the Chinese people succeed, the Communist Party feels threatened. </a:t>
            </a:r>
          </a:p>
        </p:txBody>
      </p:sp>
      <p:sp>
        <p:nvSpPr>
          <p:cNvPr id="73" name="Subtitle 2">
            <a:extLst>
              <a:ext uri="{FF2B5EF4-FFF2-40B4-BE49-F238E27FC236}">
                <a16:creationId xmlns:a16="http://schemas.microsoft.com/office/drawing/2014/main" id="{F984052E-8996-411A-AC9B-7B2EDA468540}"/>
              </a:ext>
            </a:extLst>
          </p:cNvPr>
          <p:cNvSpPr txBox="1">
            <a:spLocks/>
          </p:cNvSpPr>
          <p:nvPr/>
        </p:nvSpPr>
        <p:spPr>
          <a:xfrm>
            <a:off x="9871617" y="3533374"/>
            <a:ext cx="1710242" cy="1282835"/>
          </a:xfrm>
          <a:prstGeom prst="rect">
            <a:avLst/>
          </a:prstGeom>
        </p:spPr>
        <p:txBody>
          <a:bodyPr vert="horz" lIns="36000" tIns="0" rIns="360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800" b="1" dirty="0">
                <a:solidFill>
                  <a:schemeClr val="bg1"/>
                </a:solidFill>
                <a:cs typeface="Segoe UI" panose="020B0502040204020203" pitchFamily="34" charset="0"/>
              </a:rPr>
              <a:t>John Kennedy</a:t>
            </a:r>
          </a:p>
          <a:p>
            <a:pPr marL="0" indent="0" algn="ctr">
              <a:spcBef>
                <a:spcPts val="0"/>
              </a:spcBef>
              <a:buNone/>
            </a:pPr>
            <a:r>
              <a:rPr lang="en-US" sz="1400" b="1" dirty="0">
                <a:solidFill>
                  <a:schemeClr val="bg1"/>
                </a:solidFill>
                <a:cs typeface="Segoe UI" panose="020B0502040204020203" pitchFamily="34" charset="0"/>
              </a:rPr>
              <a:t>Senator</a:t>
            </a:r>
          </a:p>
          <a:p>
            <a:pPr marL="0" indent="0" algn="ctr">
              <a:spcBef>
                <a:spcPts val="0"/>
              </a:spcBef>
              <a:buNone/>
            </a:pPr>
            <a:r>
              <a:rPr lang="en-US" sz="1800" b="1" dirty="0">
                <a:solidFill>
                  <a:schemeClr val="bg1"/>
                </a:solidFill>
                <a:cs typeface="Segoe UI" panose="020B0502040204020203" pitchFamily="34" charset="0"/>
              </a:rPr>
              <a:t> </a:t>
            </a:r>
          </a:p>
          <a:p>
            <a:pPr marL="0" indent="0" algn="ctr">
              <a:spcBef>
                <a:spcPts val="0"/>
              </a:spcBef>
              <a:buNone/>
            </a:pPr>
            <a:r>
              <a:rPr lang="en-US" sz="1400" dirty="0">
                <a:solidFill>
                  <a:schemeClr val="bg1"/>
                </a:solidFill>
                <a:latin typeface="Times New Roman" panose="02020603050405020304" pitchFamily="18" charset="0"/>
                <a:cs typeface="Times New Roman" panose="02020603050405020304" pitchFamily="18" charset="0"/>
              </a:rPr>
              <a:t>Chinese people are wonderful people but they are brainwashed!</a:t>
            </a:r>
          </a:p>
        </p:txBody>
      </p:sp>
      <p:sp>
        <p:nvSpPr>
          <p:cNvPr id="3" name="文本框 2">
            <a:extLst>
              <a:ext uri="{FF2B5EF4-FFF2-40B4-BE49-F238E27FC236}">
                <a16:creationId xmlns:a16="http://schemas.microsoft.com/office/drawing/2014/main" id="{EE8B550C-A516-8F20-BFDD-0484D1BEFEDE}"/>
              </a:ext>
            </a:extLst>
          </p:cNvPr>
          <p:cNvSpPr txBox="1"/>
          <p:nvPr/>
        </p:nvSpPr>
        <p:spPr>
          <a:xfrm>
            <a:off x="420009" y="5973288"/>
            <a:ext cx="11364004" cy="830997"/>
          </a:xfrm>
          <a:prstGeom prst="rect">
            <a:avLst/>
          </a:prstGeom>
          <a:noFill/>
        </p:spPr>
        <p:txBody>
          <a:bodyPr wrap="square" rtlCol="0">
            <a:spAutoFit/>
          </a:bodyPr>
          <a:lstStyle/>
          <a:p>
            <a:pPr algn="ctr"/>
            <a:r>
              <a:rPr kumimoji="1" lang="en-US" altLang="zh-CN" sz="1600" dirty="0"/>
              <a:t>Chinese people and those of Chinese heritage are separate from the CCP and the PRC state. By incorrectly using these terms interchangeably, we will form and reinforce biases that all Chinese people are closely associated with the CCP and PRC.  </a:t>
            </a:r>
            <a:r>
              <a:rPr kumimoji="1" lang="en-US" altLang="zh-CN" sz="1600" b="1" dirty="0">
                <a:solidFill>
                  <a:srgbClr val="C00000"/>
                </a:solidFill>
              </a:rPr>
              <a:t>Lobbying purpose: Make Chinese students represent themselves and keep campus safe and prosperous!</a:t>
            </a:r>
            <a:endParaRPr kumimoji="1" lang="zh-CN" altLang="en-US" sz="1600" b="1" dirty="0">
              <a:solidFill>
                <a:srgbClr val="C00000"/>
              </a:solidFill>
            </a:endParaRPr>
          </a:p>
        </p:txBody>
      </p:sp>
      <p:pic>
        <p:nvPicPr>
          <p:cNvPr id="1026" name="Picture 2" descr="Antony J. Blinken - United States Department of State">
            <a:extLst>
              <a:ext uri="{FF2B5EF4-FFF2-40B4-BE49-F238E27FC236}">
                <a16:creationId xmlns:a16="http://schemas.microsoft.com/office/drawing/2014/main" id="{C522D8E8-AF79-7A9F-A6C2-04541DFF4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65" y="1439555"/>
            <a:ext cx="1534084" cy="1940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tegory:Adam Smith (politician) - Wikimedia Commons">
            <a:extLst>
              <a:ext uri="{FF2B5EF4-FFF2-40B4-BE49-F238E27FC236}">
                <a16:creationId xmlns:a16="http://schemas.microsoft.com/office/drawing/2014/main" id="{A62949CB-8684-3870-DA3A-EAC82281D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559" y="1439556"/>
            <a:ext cx="1534084" cy="19552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ke Pompeo - Wikipedia">
            <a:extLst>
              <a:ext uri="{FF2B5EF4-FFF2-40B4-BE49-F238E27FC236}">
                <a16:creationId xmlns:a16="http://schemas.microsoft.com/office/drawing/2014/main" id="{CE9F5584-9F11-0809-805F-93A7252C06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1288" y="1439556"/>
            <a:ext cx="1765800" cy="202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les Maochun Yu | Hoover Institution">
            <a:extLst>
              <a:ext uri="{FF2B5EF4-FFF2-40B4-BE49-F238E27FC236}">
                <a16:creationId xmlns:a16="http://schemas.microsoft.com/office/drawing/2014/main" id="{8C74E184-A0AA-F0AC-4DE4-57A8A48F7D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8510" y="1439555"/>
            <a:ext cx="1530931" cy="18850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ohn Kennedy | Congress.gov | Library of Congress">
            <a:extLst>
              <a:ext uri="{FF2B5EF4-FFF2-40B4-BE49-F238E27FC236}">
                <a16:creationId xmlns:a16="http://schemas.microsoft.com/office/drawing/2014/main" id="{4ABE3538-ED2F-AF6E-EA40-07A58E38E8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1429" y="1425434"/>
            <a:ext cx="1630618" cy="203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0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629B7FD-C93D-4FC6-A4B3-57E8E1CE06C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a:extLst>
                          <a:ext uri="{FF2B5EF4-FFF2-40B4-BE49-F238E27FC236}">
                            <a16:creationId xmlns:a16="http://schemas.microsoft.com/office/drawing/2014/main" id="{5629B7FD-C93D-4FC6-A4B3-57E8E1CE06C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D0AD484E-13B6-4105-8395-62FD88FDD71C}"/>
              </a:ext>
            </a:extLst>
          </p:cNvPr>
          <p:cNvSpPr/>
          <p:nvPr/>
        </p:nvSpPr>
        <p:spPr>
          <a:xfrm>
            <a:off x="504825" y="1342103"/>
            <a:ext cx="2931549" cy="4834857"/>
          </a:xfrm>
          <a:prstGeom prst="rect">
            <a:avLst/>
          </a:prstGeom>
          <a:solidFill>
            <a:srgbClr val="157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BC6FE6-A69A-4453-A9D9-1C47413C465E}"/>
              </a:ext>
            </a:extLst>
          </p:cNvPr>
          <p:cNvSpPr>
            <a:spLocks noGrp="1"/>
          </p:cNvSpPr>
          <p:nvPr>
            <p:ph type="title"/>
          </p:nvPr>
        </p:nvSpPr>
        <p:spPr>
          <a:xfrm>
            <a:off x="838200" y="365126"/>
            <a:ext cx="10515600" cy="738584"/>
          </a:xfrm>
        </p:spPr>
        <p:txBody>
          <a:bodyPr vert="horz">
            <a:normAutofit fontScale="90000"/>
          </a:bodyPr>
          <a:lstStyle/>
          <a:p>
            <a:r>
              <a:rPr lang="en-US" sz="4800" dirty="0">
                <a:latin typeface=""/>
                <a:ea typeface="Segoe UI Historic" panose="020B0502040204020203" pitchFamily="34" charset="0"/>
                <a:cs typeface="Segoe UI Historic" panose="020B0502040204020203" pitchFamily="34" charset="0"/>
              </a:rPr>
              <a:t>Asian American Scholar Forum (AASF)</a:t>
            </a:r>
          </a:p>
        </p:txBody>
      </p:sp>
      <p:sp>
        <p:nvSpPr>
          <p:cNvPr id="4" name="Slide Number Placeholder 3">
            <a:extLst>
              <a:ext uri="{FF2B5EF4-FFF2-40B4-BE49-F238E27FC236}">
                <a16:creationId xmlns:a16="http://schemas.microsoft.com/office/drawing/2014/main" id="{23F5632F-452C-4A42-A2A8-D4CC374A102C}"/>
              </a:ext>
            </a:extLst>
          </p:cNvPr>
          <p:cNvSpPr>
            <a:spLocks noGrp="1"/>
          </p:cNvSpPr>
          <p:nvPr>
            <p:ph type="sldNum" sz="quarter" idx="12"/>
          </p:nvPr>
        </p:nvSpPr>
        <p:spPr/>
        <p:txBody>
          <a:bodyPr/>
          <a:lstStyle/>
          <a:p>
            <a:pPr algn="ctr"/>
            <a:fld id="{733E5F35-52AC-4FB6-B88F-8427C812263F}" type="slidenum">
              <a:rPr lang="en-US" smtClean="0"/>
              <a:pPr algn="ctr"/>
              <a:t>6</a:t>
            </a:fld>
            <a:endParaRPr lang="en-US" dirty="0"/>
          </a:p>
        </p:txBody>
      </p:sp>
      <p:grpSp>
        <p:nvGrpSpPr>
          <p:cNvPr id="54" name="Group 53">
            <a:extLst>
              <a:ext uri="{FF2B5EF4-FFF2-40B4-BE49-F238E27FC236}">
                <a16:creationId xmlns:a16="http://schemas.microsoft.com/office/drawing/2014/main" id="{B3991818-847B-4E9F-90CC-DE4AA470F02E}"/>
              </a:ext>
            </a:extLst>
          </p:cNvPr>
          <p:cNvGrpSpPr/>
          <p:nvPr/>
        </p:nvGrpSpPr>
        <p:grpSpPr>
          <a:xfrm>
            <a:off x="486697" y="2309075"/>
            <a:ext cx="2949677" cy="2900916"/>
            <a:chOff x="486697" y="2309075"/>
            <a:chExt cx="13421032" cy="2900916"/>
          </a:xfrm>
        </p:grpSpPr>
        <p:cxnSp>
          <p:nvCxnSpPr>
            <p:cNvPr id="10" name="Straight Connector 9">
              <a:extLst>
                <a:ext uri="{FF2B5EF4-FFF2-40B4-BE49-F238E27FC236}">
                  <a16:creationId xmlns:a16="http://schemas.microsoft.com/office/drawing/2014/main" id="{440177D3-0A61-4F2B-A519-1502D3A9B932}"/>
                </a:ext>
              </a:extLst>
            </p:cNvPr>
            <p:cNvCxnSpPr/>
            <p:nvPr/>
          </p:nvCxnSpPr>
          <p:spPr>
            <a:xfrm>
              <a:off x="486697" y="2309075"/>
              <a:ext cx="134210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CEEAD7-B6EF-4F34-96E5-A10DA547334D}"/>
                </a:ext>
              </a:extLst>
            </p:cNvPr>
            <p:cNvCxnSpPr/>
            <p:nvPr/>
          </p:nvCxnSpPr>
          <p:spPr>
            <a:xfrm>
              <a:off x="486697" y="3276047"/>
              <a:ext cx="134210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E3E8A2-2CFA-4E02-BF17-69DD006CEAE0}"/>
                </a:ext>
              </a:extLst>
            </p:cNvPr>
            <p:cNvCxnSpPr/>
            <p:nvPr/>
          </p:nvCxnSpPr>
          <p:spPr>
            <a:xfrm>
              <a:off x="486697" y="4243019"/>
              <a:ext cx="134210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70F78F2-7977-451B-9B30-10E6A6221233}"/>
                </a:ext>
              </a:extLst>
            </p:cNvPr>
            <p:cNvCxnSpPr/>
            <p:nvPr/>
          </p:nvCxnSpPr>
          <p:spPr>
            <a:xfrm>
              <a:off x="486697" y="5209991"/>
              <a:ext cx="134210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Subtitle 2">
            <a:extLst>
              <a:ext uri="{FF2B5EF4-FFF2-40B4-BE49-F238E27FC236}">
                <a16:creationId xmlns:a16="http://schemas.microsoft.com/office/drawing/2014/main" id="{A6AB6629-5BC3-4C8B-A228-8A975B9607EE}"/>
              </a:ext>
            </a:extLst>
          </p:cNvPr>
          <p:cNvSpPr txBox="1">
            <a:spLocks/>
          </p:cNvSpPr>
          <p:nvPr/>
        </p:nvSpPr>
        <p:spPr>
          <a:xfrm>
            <a:off x="703262" y="1530280"/>
            <a:ext cx="2562452" cy="668688"/>
          </a:xfrm>
          <a:prstGeom prst="rect">
            <a:avLst/>
          </a:prstGeom>
          <a:no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1600" b="1" dirty="0">
                <a:solidFill>
                  <a:schemeClr val="bg1"/>
                </a:solidFill>
              </a:rPr>
              <a:t>Mission</a:t>
            </a:r>
          </a:p>
        </p:txBody>
      </p:sp>
      <p:sp>
        <p:nvSpPr>
          <p:cNvPr id="17" name="Subtitle 2">
            <a:extLst>
              <a:ext uri="{FF2B5EF4-FFF2-40B4-BE49-F238E27FC236}">
                <a16:creationId xmlns:a16="http://schemas.microsoft.com/office/drawing/2014/main" id="{5E6C0959-950E-4B1E-8455-7E99BC301EB1}"/>
              </a:ext>
            </a:extLst>
          </p:cNvPr>
          <p:cNvSpPr txBox="1">
            <a:spLocks/>
          </p:cNvSpPr>
          <p:nvPr/>
        </p:nvSpPr>
        <p:spPr>
          <a:xfrm>
            <a:off x="727875" y="2488796"/>
            <a:ext cx="2537839" cy="658434"/>
          </a:xfrm>
          <a:prstGeom prst="rect">
            <a:avLst/>
          </a:prstGeom>
          <a:solidFill>
            <a:srgbClr val="157BA7"/>
          </a:solid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da-DK" sz="1800" b="1" dirty="0">
                <a:solidFill>
                  <a:schemeClr val="bg1"/>
                </a:solidFill>
              </a:rPr>
              <a:t>Push back on China </a:t>
            </a:r>
            <a:r>
              <a:rPr lang="da-DK" sz="1800" b="1" dirty="0" err="1">
                <a:solidFill>
                  <a:schemeClr val="bg1"/>
                </a:solidFill>
              </a:rPr>
              <a:t>Initiative</a:t>
            </a:r>
            <a:endParaRPr lang="en-US" sz="1800" b="1" dirty="0">
              <a:solidFill>
                <a:schemeClr val="bg1"/>
              </a:solidFill>
            </a:endParaRPr>
          </a:p>
        </p:txBody>
      </p:sp>
      <p:sp>
        <p:nvSpPr>
          <p:cNvPr id="18" name="Subtitle 2">
            <a:extLst>
              <a:ext uri="{FF2B5EF4-FFF2-40B4-BE49-F238E27FC236}">
                <a16:creationId xmlns:a16="http://schemas.microsoft.com/office/drawing/2014/main" id="{FE5E6BEA-F5C5-486F-8B12-EB7A9B8412E6}"/>
              </a:ext>
            </a:extLst>
          </p:cNvPr>
          <p:cNvSpPr txBox="1">
            <a:spLocks/>
          </p:cNvSpPr>
          <p:nvPr/>
        </p:nvSpPr>
        <p:spPr>
          <a:xfrm>
            <a:off x="677861" y="3418622"/>
            <a:ext cx="2670981" cy="726486"/>
          </a:xfrm>
          <a:prstGeom prst="rect">
            <a:avLst/>
          </a:prstGeom>
          <a:no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da-DK" sz="1800" b="1" dirty="0" err="1">
                <a:solidFill>
                  <a:schemeClr val="bg1"/>
                </a:solidFill>
              </a:rPr>
              <a:t>Prevent</a:t>
            </a:r>
            <a:r>
              <a:rPr lang="da-DK" sz="1800" b="1" dirty="0">
                <a:solidFill>
                  <a:schemeClr val="bg1"/>
                </a:solidFill>
              </a:rPr>
              <a:t> a </a:t>
            </a:r>
            <a:r>
              <a:rPr lang="da-DK" sz="1800" b="1" dirty="0" err="1">
                <a:solidFill>
                  <a:schemeClr val="bg1"/>
                </a:solidFill>
              </a:rPr>
              <a:t>harmful</a:t>
            </a:r>
            <a:r>
              <a:rPr lang="da-DK" sz="1800" b="1" dirty="0">
                <a:solidFill>
                  <a:schemeClr val="bg1"/>
                </a:solidFill>
              </a:rPr>
              <a:t> </a:t>
            </a:r>
            <a:r>
              <a:rPr lang="da-DK" sz="1800" b="1" dirty="0" err="1">
                <a:solidFill>
                  <a:schemeClr val="bg1"/>
                </a:solidFill>
              </a:rPr>
              <a:t>amendment</a:t>
            </a:r>
            <a:endParaRPr lang="en-US" sz="1800" b="1" dirty="0">
              <a:solidFill>
                <a:schemeClr val="bg1"/>
              </a:solidFill>
            </a:endParaRPr>
          </a:p>
        </p:txBody>
      </p:sp>
      <p:sp>
        <p:nvSpPr>
          <p:cNvPr id="19" name="Subtitle 2">
            <a:extLst>
              <a:ext uri="{FF2B5EF4-FFF2-40B4-BE49-F238E27FC236}">
                <a16:creationId xmlns:a16="http://schemas.microsoft.com/office/drawing/2014/main" id="{815C7441-492F-428D-BE55-0547FDDEEBF3}"/>
              </a:ext>
            </a:extLst>
          </p:cNvPr>
          <p:cNvSpPr txBox="1">
            <a:spLocks/>
          </p:cNvSpPr>
          <p:nvPr/>
        </p:nvSpPr>
        <p:spPr>
          <a:xfrm>
            <a:off x="560421" y="4375009"/>
            <a:ext cx="2788421" cy="737075"/>
          </a:xfrm>
          <a:prstGeom prst="rect">
            <a:avLst/>
          </a:prstGeom>
          <a:no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da-DK" sz="1800" b="1" dirty="0">
                <a:solidFill>
                  <a:schemeClr val="bg1"/>
                </a:solidFill>
              </a:rPr>
              <a:t>Research</a:t>
            </a:r>
            <a:endParaRPr lang="en-US" sz="1800" b="1" dirty="0">
              <a:solidFill>
                <a:schemeClr val="bg1"/>
              </a:solidFill>
            </a:endParaRPr>
          </a:p>
        </p:txBody>
      </p:sp>
      <p:sp>
        <p:nvSpPr>
          <p:cNvPr id="20" name="Subtitle 2">
            <a:extLst>
              <a:ext uri="{FF2B5EF4-FFF2-40B4-BE49-F238E27FC236}">
                <a16:creationId xmlns:a16="http://schemas.microsoft.com/office/drawing/2014/main" id="{DA223C45-1029-4426-9F5B-20052B3D05B1}"/>
              </a:ext>
            </a:extLst>
          </p:cNvPr>
          <p:cNvSpPr txBox="1">
            <a:spLocks/>
          </p:cNvSpPr>
          <p:nvPr/>
        </p:nvSpPr>
        <p:spPr>
          <a:xfrm>
            <a:off x="560421" y="5330230"/>
            <a:ext cx="2788421" cy="714738"/>
          </a:xfrm>
          <a:prstGeom prst="rect">
            <a:avLst/>
          </a:prstGeom>
          <a:noFill/>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da-DK" sz="1800" b="1" dirty="0">
                <a:solidFill>
                  <a:schemeClr val="bg1"/>
                </a:solidFill>
              </a:rPr>
              <a:t>Legal Education</a:t>
            </a:r>
            <a:endParaRPr lang="en-US" sz="1800" b="1" dirty="0">
              <a:solidFill>
                <a:schemeClr val="bg1"/>
              </a:solidFill>
            </a:endParaRPr>
          </a:p>
        </p:txBody>
      </p:sp>
      <p:grpSp>
        <p:nvGrpSpPr>
          <p:cNvPr id="55" name="Group 54">
            <a:extLst>
              <a:ext uri="{FF2B5EF4-FFF2-40B4-BE49-F238E27FC236}">
                <a16:creationId xmlns:a16="http://schemas.microsoft.com/office/drawing/2014/main" id="{164F8EFA-2793-4B5C-A831-97EECF96BD69}"/>
              </a:ext>
            </a:extLst>
          </p:cNvPr>
          <p:cNvGrpSpPr/>
          <p:nvPr/>
        </p:nvGrpSpPr>
        <p:grpSpPr>
          <a:xfrm>
            <a:off x="3681468" y="2309075"/>
            <a:ext cx="8005706" cy="2900916"/>
            <a:chOff x="486697" y="2309075"/>
            <a:chExt cx="13421032" cy="2900916"/>
          </a:xfrm>
        </p:grpSpPr>
        <p:cxnSp>
          <p:nvCxnSpPr>
            <p:cNvPr id="56" name="Straight Connector 55">
              <a:extLst>
                <a:ext uri="{FF2B5EF4-FFF2-40B4-BE49-F238E27FC236}">
                  <a16:creationId xmlns:a16="http://schemas.microsoft.com/office/drawing/2014/main" id="{E13D6555-2729-4E76-B893-C29BD0782CCE}"/>
                </a:ext>
              </a:extLst>
            </p:cNvPr>
            <p:cNvCxnSpPr/>
            <p:nvPr/>
          </p:nvCxnSpPr>
          <p:spPr>
            <a:xfrm>
              <a:off x="486697" y="2309075"/>
              <a:ext cx="1342103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CFF7E0-EA04-4DFF-B1CA-C1234181B1DC}"/>
                </a:ext>
              </a:extLst>
            </p:cNvPr>
            <p:cNvCxnSpPr/>
            <p:nvPr/>
          </p:nvCxnSpPr>
          <p:spPr>
            <a:xfrm>
              <a:off x="486697" y="3276047"/>
              <a:ext cx="1342103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4DF3E0B-BAAE-486D-BD87-D7F912A858F1}"/>
                </a:ext>
              </a:extLst>
            </p:cNvPr>
            <p:cNvCxnSpPr/>
            <p:nvPr/>
          </p:nvCxnSpPr>
          <p:spPr>
            <a:xfrm>
              <a:off x="486697" y="4243019"/>
              <a:ext cx="1342103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3DF5EE-44F1-463A-B668-2F35115F6FCA}"/>
                </a:ext>
              </a:extLst>
            </p:cNvPr>
            <p:cNvCxnSpPr/>
            <p:nvPr/>
          </p:nvCxnSpPr>
          <p:spPr>
            <a:xfrm>
              <a:off x="486697" y="5209991"/>
              <a:ext cx="1342103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F961BEF4-A3DB-4172-A226-39E24573B0BB}"/>
              </a:ext>
            </a:extLst>
          </p:cNvPr>
          <p:cNvGrpSpPr/>
          <p:nvPr/>
        </p:nvGrpSpPr>
        <p:grpSpPr>
          <a:xfrm rot="5400000">
            <a:off x="1841787" y="2190396"/>
            <a:ext cx="257625" cy="257625"/>
            <a:chOff x="2620738" y="3523342"/>
            <a:chExt cx="257625" cy="257625"/>
          </a:xfrm>
        </p:grpSpPr>
        <p:sp>
          <p:nvSpPr>
            <p:cNvPr id="61" name="Oval 60">
              <a:extLst>
                <a:ext uri="{FF2B5EF4-FFF2-40B4-BE49-F238E27FC236}">
                  <a16:creationId xmlns:a16="http://schemas.microsoft.com/office/drawing/2014/main" id="{25D190FC-85AF-45C7-B67D-F1A5924E5DB2}"/>
                </a:ext>
              </a:extLst>
            </p:cNvPr>
            <p:cNvSpPr/>
            <p:nvPr/>
          </p:nvSpPr>
          <p:spPr>
            <a:xfrm>
              <a:off x="2620738" y="3523342"/>
              <a:ext cx="257625" cy="2576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55">
              <a:extLst>
                <a:ext uri="{FF2B5EF4-FFF2-40B4-BE49-F238E27FC236}">
                  <a16:creationId xmlns:a16="http://schemas.microsoft.com/office/drawing/2014/main" id="{FC1B72D5-7EAC-446D-879D-A5B712E966F2}"/>
                </a:ext>
              </a:extLst>
            </p:cNvPr>
            <p:cNvSpPr>
              <a:spLocks noEditPoints="1"/>
            </p:cNvSpPr>
            <p:nvPr/>
          </p:nvSpPr>
          <p:spPr bwMode="auto">
            <a:xfrm>
              <a:off x="2663116" y="3565339"/>
              <a:ext cx="172868" cy="17363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157BA7"/>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67" name="Group 66">
            <a:extLst>
              <a:ext uri="{FF2B5EF4-FFF2-40B4-BE49-F238E27FC236}">
                <a16:creationId xmlns:a16="http://schemas.microsoft.com/office/drawing/2014/main" id="{597056E9-6677-4007-A996-4EABF0FE8D66}"/>
              </a:ext>
            </a:extLst>
          </p:cNvPr>
          <p:cNvGrpSpPr/>
          <p:nvPr/>
        </p:nvGrpSpPr>
        <p:grpSpPr>
          <a:xfrm rot="5400000">
            <a:off x="1841787" y="3150516"/>
            <a:ext cx="257625" cy="257625"/>
            <a:chOff x="2620738" y="3523342"/>
            <a:chExt cx="257625" cy="257625"/>
          </a:xfrm>
        </p:grpSpPr>
        <p:sp>
          <p:nvSpPr>
            <p:cNvPr id="68" name="Oval 67">
              <a:extLst>
                <a:ext uri="{FF2B5EF4-FFF2-40B4-BE49-F238E27FC236}">
                  <a16:creationId xmlns:a16="http://schemas.microsoft.com/office/drawing/2014/main" id="{FEFDC50E-B2AA-429A-ABF0-DF42C3495D6B}"/>
                </a:ext>
              </a:extLst>
            </p:cNvPr>
            <p:cNvSpPr/>
            <p:nvPr/>
          </p:nvSpPr>
          <p:spPr>
            <a:xfrm>
              <a:off x="2620738" y="3523342"/>
              <a:ext cx="257625" cy="2576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55">
              <a:extLst>
                <a:ext uri="{FF2B5EF4-FFF2-40B4-BE49-F238E27FC236}">
                  <a16:creationId xmlns:a16="http://schemas.microsoft.com/office/drawing/2014/main" id="{48EA4514-5E6E-4DBA-88D6-A499D500DEED}"/>
                </a:ext>
              </a:extLst>
            </p:cNvPr>
            <p:cNvSpPr>
              <a:spLocks noEditPoints="1"/>
            </p:cNvSpPr>
            <p:nvPr/>
          </p:nvSpPr>
          <p:spPr bwMode="auto">
            <a:xfrm>
              <a:off x="2663116" y="3565339"/>
              <a:ext cx="172868" cy="17363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157BA7"/>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70" name="Group 69">
            <a:extLst>
              <a:ext uri="{FF2B5EF4-FFF2-40B4-BE49-F238E27FC236}">
                <a16:creationId xmlns:a16="http://schemas.microsoft.com/office/drawing/2014/main" id="{68E2E25A-091D-4FA4-BD85-89E3B212486F}"/>
              </a:ext>
            </a:extLst>
          </p:cNvPr>
          <p:cNvGrpSpPr/>
          <p:nvPr/>
        </p:nvGrpSpPr>
        <p:grpSpPr>
          <a:xfrm rot="5400000">
            <a:off x="1841787" y="4114200"/>
            <a:ext cx="257625" cy="257625"/>
            <a:chOff x="2620738" y="3523342"/>
            <a:chExt cx="257625" cy="257625"/>
          </a:xfrm>
        </p:grpSpPr>
        <p:sp>
          <p:nvSpPr>
            <p:cNvPr id="71" name="Oval 70">
              <a:extLst>
                <a:ext uri="{FF2B5EF4-FFF2-40B4-BE49-F238E27FC236}">
                  <a16:creationId xmlns:a16="http://schemas.microsoft.com/office/drawing/2014/main" id="{D0DCF6D8-29F5-49E4-BCA9-6389F3D3D1F4}"/>
                </a:ext>
              </a:extLst>
            </p:cNvPr>
            <p:cNvSpPr/>
            <p:nvPr/>
          </p:nvSpPr>
          <p:spPr>
            <a:xfrm>
              <a:off x="2620738" y="3523342"/>
              <a:ext cx="257625" cy="2576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55">
              <a:extLst>
                <a:ext uri="{FF2B5EF4-FFF2-40B4-BE49-F238E27FC236}">
                  <a16:creationId xmlns:a16="http://schemas.microsoft.com/office/drawing/2014/main" id="{33830767-C458-4AAE-9097-C7F171702D9A}"/>
                </a:ext>
              </a:extLst>
            </p:cNvPr>
            <p:cNvSpPr>
              <a:spLocks noEditPoints="1"/>
            </p:cNvSpPr>
            <p:nvPr/>
          </p:nvSpPr>
          <p:spPr bwMode="auto">
            <a:xfrm>
              <a:off x="2663116" y="3565339"/>
              <a:ext cx="172868" cy="17363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157BA7"/>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73" name="Group 72">
            <a:extLst>
              <a:ext uri="{FF2B5EF4-FFF2-40B4-BE49-F238E27FC236}">
                <a16:creationId xmlns:a16="http://schemas.microsoft.com/office/drawing/2014/main" id="{0932C6A9-095B-499B-8670-AD87EF933509}"/>
              </a:ext>
            </a:extLst>
          </p:cNvPr>
          <p:cNvGrpSpPr/>
          <p:nvPr/>
        </p:nvGrpSpPr>
        <p:grpSpPr>
          <a:xfrm rot="5400000">
            <a:off x="1841787" y="5081176"/>
            <a:ext cx="257625" cy="257625"/>
            <a:chOff x="2620738" y="3523342"/>
            <a:chExt cx="257625" cy="257625"/>
          </a:xfrm>
        </p:grpSpPr>
        <p:sp>
          <p:nvSpPr>
            <p:cNvPr id="74" name="Oval 73">
              <a:extLst>
                <a:ext uri="{FF2B5EF4-FFF2-40B4-BE49-F238E27FC236}">
                  <a16:creationId xmlns:a16="http://schemas.microsoft.com/office/drawing/2014/main" id="{FE9418FC-C6EE-4200-A531-18D85C29F95F}"/>
                </a:ext>
              </a:extLst>
            </p:cNvPr>
            <p:cNvSpPr/>
            <p:nvPr/>
          </p:nvSpPr>
          <p:spPr>
            <a:xfrm>
              <a:off x="2620738" y="3523342"/>
              <a:ext cx="257625" cy="2576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5">
              <a:extLst>
                <a:ext uri="{FF2B5EF4-FFF2-40B4-BE49-F238E27FC236}">
                  <a16:creationId xmlns:a16="http://schemas.microsoft.com/office/drawing/2014/main" id="{7832A633-BF6A-46BC-9DB1-45E3EAA53DBA}"/>
                </a:ext>
              </a:extLst>
            </p:cNvPr>
            <p:cNvSpPr>
              <a:spLocks noEditPoints="1"/>
            </p:cNvSpPr>
            <p:nvPr/>
          </p:nvSpPr>
          <p:spPr bwMode="auto">
            <a:xfrm>
              <a:off x="2663116" y="3565339"/>
              <a:ext cx="172868" cy="173630"/>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157BA7"/>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76" name="Subtitle 2">
            <a:extLst>
              <a:ext uri="{FF2B5EF4-FFF2-40B4-BE49-F238E27FC236}">
                <a16:creationId xmlns:a16="http://schemas.microsoft.com/office/drawing/2014/main" id="{2287000F-B3E9-4F97-AC00-EE99353D1A8E}"/>
              </a:ext>
            </a:extLst>
          </p:cNvPr>
          <p:cNvSpPr txBox="1">
            <a:spLocks/>
          </p:cNvSpPr>
          <p:nvPr/>
        </p:nvSpPr>
        <p:spPr>
          <a:xfrm>
            <a:off x="3676259" y="1342103"/>
            <a:ext cx="8010915" cy="846721"/>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pPr>
            <a:r>
              <a:rPr lang="en-US" sz="2400" b="1" dirty="0">
                <a:solidFill>
                  <a:schemeClr val="tx1">
                    <a:lumMod val="75000"/>
                    <a:lumOff val="25000"/>
                  </a:schemeClr>
                </a:solidFill>
              </a:rPr>
              <a:t>A nonprofit organization promoting academic belonging, openness, freedom, and equality for all.</a:t>
            </a:r>
          </a:p>
        </p:txBody>
      </p:sp>
      <p:sp>
        <p:nvSpPr>
          <p:cNvPr id="77" name="Subtitle 2">
            <a:extLst>
              <a:ext uri="{FF2B5EF4-FFF2-40B4-BE49-F238E27FC236}">
                <a16:creationId xmlns:a16="http://schemas.microsoft.com/office/drawing/2014/main" id="{2E42DBE5-3836-40BA-A2AB-6DBC2EFB8ACD}"/>
              </a:ext>
            </a:extLst>
          </p:cNvPr>
          <p:cNvSpPr txBox="1">
            <a:spLocks/>
          </p:cNvSpPr>
          <p:nvPr/>
        </p:nvSpPr>
        <p:spPr>
          <a:xfrm>
            <a:off x="3676259" y="2475828"/>
            <a:ext cx="8010915" cy="587026"/>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US" sz="1600" b="1" dirty="0">
                <a:solidFill>
                  <a:schemeClr val="tx1">
                    <a:lumMod val="75000"/>
                    <a:lumOff val="25000"/>
                  </a:schemeClr>
                </a:solidFill>
              </a:rPr>
              <a:t>Successfully advocated with the Biden administration for the end of the Justice Department’s “China Initiative” and on individual cases impacting scientists.</a:t>
            </a:r>
          </a:p>
        </p:txBody>
      </p:sp>
      <p:sp>
        <p:nvSpPr>
          <p:cNvPr id="78" name="Subtitle 2">
            <a:extLst>
              <a:ext uri="{FF2B5EF4-FFF2-40B4-BE49-F238E27FC236}">
                <a16:creationId xmlns:a16="http://schemas.microsoft.com/office/drawing/2014/main" id="{89C7166A-6894-40D5-8FB9-6FD563AE6533}"/>
              </a:ext>
            </a:extLst>
          </p:cNvPr>
          <p:cNvSpPr txBox="1">
            <a:spLocks/>
          </p:cNvSpPr>
          <p:nvPr/>
        </p:nvSpPr>
        <p:spPr>
          <a:xfrm>
            <a:off x="3676259" y="3450540"/>
            <a:ext cx="8010915" cy="587026"/>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US" sz="1600" b="1" dirty="0">
                <a:solidFill>
                  <a:schemeClr val="tx1">
                    <a:lumMod val="75000"/>
                    <a:lumOff val="25000"/>
                  </a:schemeClr>
                </a:solidFill>
              </a:rPr>
              <a:t>Prevented the inclusion of a harmful amendment in the CHIPS PLUS legislation and in the National Defense Authorization Act &amp; led recommendations to the White House on disclosure requirements within the Asian American and civil rights advocacy community </a:t>
            </a:r>
          </a:p>
        </p:txBody>
      </p:sp>
      <p:sp>
        <p:nvSpPr>
          <p:cNvPr id="79" name="Subtitle 2">
            <a:extLst>
              <a:ext uri="{FF2B5EF4-FFF2-40B4-BE49-F238E27FC236}">
                <a16:creationId xmlns:a16="http://schemas.microsoft.com/office/drawing/2014/main" id="{DEE9FA7C-C341-48D2-9FB8-181D36B6265C}"/>
              </a:ext>
            </a:extLst>
          </p:cNvPr>
          <p:cNvSpPr txBox="1">
            <a:spLocks/>
          </p:cNvSpPr>
          <p:nvPr/>
        </p:nvSpPr>
        <p:spPr>
          <a:xfrm>
            <a:off x="3676259" y="4425252"/>
            <a:ext cx="8010915" cy="587026"/>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US" sz="1600" b="1" dirty="0">
                <a:solidFill>
                  <a:schemeClr val="tx1">
                    <a:lumMod val="75000"/>
                    <a:lumOff val="25000"/>
                  </a:schemeClr>
                </a:solidFill>
              </a:rPr>
              <a:t>Caught in the Crossfire: Fears of Chinese-American Scientists (showing a growing number of Chinese-descent scientists have left or are leaving the U.S. and avoiding federal grant application, due to fears and an unwelcoming environment in the U.S)</a:t>
            </a:r>
          </a:p>
        </p:txBody>
      </p:sp>
      <p:sp>
        <p:nvSpPr>
          <p:cNvPr id="80" name="Subtitle 2">
            <a:extLst>
              <a:ext uri="{FF2B5EF4-FFF2-40B4-BE49-F238E27FC236}">
                <a16:creationId xmlns:a16="http://schemas.microsoft.com/office/drawing/2014/main" id="{C0C909F9-FE3B-4C92-A785-D1BFD37CBDB4}"/>
              </a:ext>
            </a:extLst>
          </p:cNvPr>
          <p:cNvSpPr txBox="1">
            <a:spLocks/>
          </p:cNvSpPr>
          <p:nvPr/>
        </p:nvSpPr>
        <p:spPr>
          <a:xfrm>
            <a:off x="3676259" y="5393835"/>
            <a:ext cx="8010915" cy="587026"/>
          </a:xfrm>
          <a:prstGeom prst="rect">
            <a:avLst/>
          </a:prstGeom>
        </p:spPr>
        <p:txBody>
          <a:bodyPr vert="horz" lIns="0" tIns="0" rIns="0" bIns="0" rtlCol="0" anchor="ctr" anchorCtr="0">
            <a:noAutofit/>
          </a:bodyPr>
          <a:lstStyle>
            <a:lvl1pPr marL="228600" indent="-228600" algn="l" defTabSz="914400" rtl="0" eaLnBrk="1" latinLnBrk="0" hangingPunct="1">
              <a:lnSpc>
                <a:spcPct val="90000"/>
              </a:lnSpc>
              <a:spcBef>
                <a:spcPts val="1000"/>
              </a:spcBef>
              <a:buFontTx/>
              <a:buNone/>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Tx/>
              <a:buNone/>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Tx/>
              <a:buNone/>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Tx/>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US" sz="1600" b="1" dirty="0">
                <a:solidFill>
                  <a:schemeClr val="tx1">
                    <a:lumMod val="75000"/>
                    <a:lumOff val="25000"/>
                  </a:schemeClr>
                </a:solidFill>
              </a:rPr>
              <a:t>Co-hosted webinars to educate the community of topics ranging from individual civil rights to the implications of federal policies; Established partnership with NYU Law’s US-Asia Institute to further legal research on how and why scholars are being targeted.</a:t>
            </a:r>
          </a:p>
        </p:txBody>
      </p:sp>
    </p:spTree>
    <p:extLst>
      <p:ext uri="{BB962C8B-B14F-4D97-AF65-F5344CB8AC3E}">
        <p14:creationId xmlns:p14="http://schemas.microsoft.com/office/powerpoint/2010/main" val="99053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C283E-E537-47FA-8C42-847AA6384F0D}"/>
              </a:ext>
            </a:extLst>
          </p:cNvPr>
          <p:cNvSpPr txBox="1"/>
          <p:nvPr/>
        </p:nvSpPr>
        <p:spPr>
          <a:xfrm>
            <a:off x="8096250" y="6181725"/>
            <a:ext cx="3486150" cy="369332"/>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79DAC"/>
                </a:solidFill>
                <a:effectLst/>
                <a:uLnTx/>
                <a:uFillTx/>
                <a:latin typeface="Segoe UI Light" panose="020B0502040204020203" pitchFamily="34" charset="0"/>
                <a:ea typeface="+mn-ea"/>
                <a:cs typeface="Segoe UI Light" panose="020B0502040204020203" pitchFamily="34" charset="0"/>
              </a:rPr>
              <a:t>03</a:t>
            </a:r>
          </a:p>
        </p:txBody>
      </p:sp>
      <p:sp>
        <p:nvSpPr>
          <p:cNvPr id="7" name="TextBox 6">
            <a:extLst>
              <a:ext uri="{FF2B5EF4-FFF2-40B4-BE49-F238E27FC236}">
                <a16:creationId xmlns:a16="http://schemas.microsoft.com/office/drawing/2014/main" id="{699F007E-2989-4638-AC19-8DF07A206060}"/>
              </a:ext>
            </a:extLst>
          </p:cNvPr>
          <p:cNvSpPr txBox="1"/>
          <p:nvPr/>
        </p:nvSpPr>
        <p:spPr>
          <a:xfrm>
            <a:off x="609600" y="530394"/>
            <a:ext cx="5511664" cy="110799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rgbClr val="001233"/>
                </a:solidFill>
                <a:latin typeface="Segoe UI" panose="020B0502040204020203" pitchFamily="34" charset="0"/>
                <a:cs typeface="Segoe UI" panose="020B0502040204020203" pitchFamily="34" charset="0"/>
              </a:rPr>
              <a:t>Chinese students’</a:t>
            </a:r>
            <a:endParaRPr kumimoji="0" lang="en-US" sz="4000" b="1" i="0" u="none" strike="noStrike" kern="1200" cap="none" spc="0" normalizeH="0" baseline="0" noProof="0" dirty="0">
              <a:ln>
                <a:noFill/>
              </a:ln>
              <a:solidFill>
                <a:srgbClr val="001233"/>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0466C8"/>
                </a:solidFill>
                <a:latin typeface="Segoe UI Light" panose="020B0502040204020203" pitchFamily="34" charset="0"/>
                <a:cs typeface="Segoe UI Light" panose="020B0502040204020203" pitchFamily="34" charset="0"/>
              </a:rPr>
              <a:t>C</a:t>
            </a:r>
            <a:r>
              <a:rPr kumimoji="0" lang="en-US" sz="3200" b="0" i="0" u="none" strike="noStrike" kern="1200" cap="none" spc="0" normalizeH="0" baseline="0" noProof="0" dirty="0" err="1">
                <a:ln>
                  <a:noFill/>
                </a:ln>
                <a:solidFill>
                  <a:srgbClr val="0466C8"/>
                </a:solidFill>
                <a:effectLst/>
                <a:uLnTx/>
                <a:uFillTx/>
                <a:latin typeface="Segoe UI Light" panose="020B0502040204020203" pitchFamily="34" charset="0"/>
                <a:ea typeface="+mn-ea"/>
                <a:cs typeface="Segoe UI Light" panose="020B0502040204020203" pitchFamily="34" charset="0"/>
              </a:rPr>
              <a:t>ontribution</a:t>
            </a:r>
            <a:r>
              <a:rPr kumimoji="0" lang="en-US" sz="3200" b="0" i="0" u="none" strike="noStrike" kern="1200" cap="none" spc="0" normalizeH="0" baseline="0" noProof="0" dirty="0">
                <a:ln>
                  <a:noFill/>
                </a:ln>
                <a:solidFill>
                  <a:srgbClr val="0466C8"/>
                </a:solidFill>
                <a:effectLst/>
                <a:uLnTx/>
                <a:uFillTx/>
                <a:latin typeface="Segoe UI Light" panose="020B0502040204020203" pitchFamily="34" charset="0"/>
                <a:ea typeface="+mn-ea"/>
                <a:cs typeface="Segoe UI Light" panose="020B0502040204020203" pitchFamily="34" charset="0"/>
              </a:rPr>
              <a:t> on campus</a:t>
            </a:r>
          </a:p>
        </p:txBody>
      </p:sp>
      <p:sp>
        <p:nvSpPr>
          <p:cNvPr id="8" name="Title 1">
            <a:extLst>
              <a:ext uri="{FF2B5EF4-FFF2-40B4-BE49-F238E27FC236}">
                <a16:creationId xmlns:a16="http://schemas.microsoft.com/office/drawing/2014/main" id="{F4249E27-DA8B-4F2E-A21A-E16936C3090B}"/>
              </a:ext>
            </a:extLst>
          </p:cNvPr>
          <p:cNvSpPr txBox="1">
            <a:spLocks/>
          </p:cNvSpPr>
          <p:nvPr/>
        </p:nvSpPr>
        <p:spPr>
          <a:xfrm>
            <a:off x="619269" y="4073122"/>
            <a:ext cx="3124055" cy="1527213"/>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nSpc>
                <a:spcPct val="120000"/>
              </a:lnSpc>
              <a:defRPr/>
            </a:pPr>
            <a:r>
              <a:rPr kumimoji="0" lang="en-US" sz="140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Around 89% of all Chinese students abroad are self-funded. ﻿The majority of Chinese students and scholars who come to the U.S. engage in legitimate academic activities and are part of the cultural exchange.</a:t>
            </a:r>
          </a:p>
        </p:txBody>
      </p:sp>
      <p:sp>
        <p:nvSpPr>
          <p:cNvPr id="9" name="Oval 8">
            <a:extLst>
              <a:ext uri="{FF2B5EF4-FFF2-40B4-BE49-F238E27FC236}">
                <a16:creationId xmlns:a16="http://schemas.microsoft.com/office/drawing/2014/main" id="{B1F23B12-A288-4B62-8581-4F738E6415A7}"/>
              </a:ext>
            </a:extLst>
          </p:cNvPr>
          <p:cNvSpPr/>
          <p:nvPr/>
        </p:nvSpPr>
        <p:spPr>
          <a:xfrm>
            <a:off x="609600" y="2444750"/>
            <a:ext cx="981075" cy="981075"/>
          </a:xfrm>
          <a:prstGeom prst="ellipse">
            <a:avLst/>
          </a:prstGeom>
          <a:solidFill>
            <a:srgbClr val="97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184C5728-693F-4C18-8C4D-832981257C4F}"/>
              </a:ext>
            </a:extLst>
          </p:cNvPr>
          <p:cNvCxnSpPr/>
          <p:nvPr/>
        </p:nvCxnSpPr>
        <p:spPr>
          <a:xfrm>
            <a:off x="609600" y="5985576"/>
            <a:ext cx="323705" cy="0"/>
          </a:xfrm>
          <a:prstGeom prst="line">
            <a:avLst/>
          </a:prstGeom>
          <a:ln>
            <a:solidFill>
              <a:srgbClr val="0466C8"/>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2FC4ADF4-52CE-4342-90D4-89D1FBBEC4F7}"/>
              </a:ext>
            </a:extLst>
          </p:cNvPr>
          <p:cNvSpPr txBox="1">
            <a:spLocks/>
          </p:cNvSpPr>
          <p:nvPr/>
        </p:nvSpPr>
        <p:spPr>
          <a:xfrm>
            <a:off x="609600" y="3425825"/>
            <a:ext cx="2514456" cy="5382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001233"/>
                </a:solidFill>
                <a:effectLst/>
                <a:uLnTx/>
                <a:uFillTx/>
                <a:latin typeface="Georgia" panose="02040502050405020303" pitchFamily="18" charset="0"/>
                <a:ea typeface="+mj-ea"/>
                <a:cs typeface="Segoe UI" panose="020B0502040204020203" pitchFamily="34" charset="0"/>
              </a:rPr>
              <a:t>01</a:t>
            </a:r>
          </a:p>
        </p:txBody>
      </p:sp>
      <p:pic>
        <p:nvPicPr>
          <p:cNvPr id="30" name="Graphic 29">
            <a:extLst>
              <a:ext uri="{FF2B5EF4-FFF2-40B4-BE49-F238E27FC236}">
                <a16:creationId xmlns:a16="http://schemas.microsoft.com/office/drawing/2014/main" id="{A4A155A1-C8F5-43B4-800C-6CAD2468D1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999" y="2724149"/>
            <a:ext cx="422276" cy="422276"/>
          </a:xfrm>
          <a:prstGeom prst="rect">
            <a:avLst/>
          </a:prstGeom>
        </p:spPr>
      </p:pic>
      <p:sp>
        <p:nvSpPr>
          <p:cNvPr id="31" name="Title 1">
            <a:extLst>
              <a:ext uri="{FF2B5EF4-FFF2-40B4-BE49-F238E27FC236}">
                <a16:creationId xmlns:a16="http://schemas.microsoft.com/office/drawing/2014/main" id="{6CAA06EE-E417-48DC-852D-91986D1532D3}"/>
              </a:ext>
            </a:extLst>
          </p:cNvPr>
          <p:cNvSpPr txBox="1">
            <a:spLocks/>
          </p:cNvSpPr>
          <p:nvPr/>
        </p:nvSpPr>
        <p:spPr>
          <a:xfrm>
            <a:off x="8439007" y="4095749"/>
            <a:ext cx="3124055" cy="126868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nSpc>
                <a:spcPct val="120000"/>
              </a:lnSpc>
              <a:defRPr/>
            </a:pPr>
            <a:r>
              <a:rPr lang="en-US" sz="1400" dirty="0">
                <a:solidFill>
                  <a:srgbClr val="001233"/>
                </a:solidFill>
                <a:latin typeface="Segoe UI Light"/>
                <a:cs typeface="Segoe UI" panose="020B0502040204020203" pitchFamily="34" charset="0"/>
              </a:rPr>
              <a:t>7</a:t>
            </a:r>
            <a:r>
              <a:rPr kumimoji="0" lang="en-US" sz="140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 of all 2020 US doctoral degrees in Science &amp; Engineering (S/E) went to foreign students from China. ﻿or those from China, serving as TA &amp; RA and assisting with academic activities. </a:t>
            </a:r>
          </a:p>
        </p:txBody>
      </p:sp>
      <p:sp>
        <p:nvSpPr>
          <p:cNvPr id="32" name="Oval 31">
            <a:extLst>
              <a:ext uri="{FF2B5EF4-FFF2-40B4-BE49-F238E27FC236}">
                <a16:creationId xmlns:a16="http://schemas.microsoft.com/office/drawing/2014/main" id="{DD3E6390-A644-47C4-8D7A-5537C4FD778E}"/>
              </a:ext>
            </a:extLst>
          </p:cNvPr>
          <p:cNvSpPr/>
          <p:nvPr/>
        </p:nvSpPr>
        <p:spPr>
          <a:xfrm>
            <a:off x="4549567" y="2444750"/>
            <a:ext cx="981075" cy="981075"/>
          </a:xfrm>
          <a:prstGeom prst="ellipse">
            <a:avLst/>
          </a:prstGeom>
          <a:solidFill>
            <a:srgbClr val="046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1EB6D438-C494-488D-9371-7C25AE7A447C}"/>
              </a:ext>
            </a:extLst>
          </p:cNvPr>
          <p:cNvCxnSpPr/>
          <p:nvPr/>
        </p:nvCxnSpPr>
        <p:spPr>
          <a:xfrm>
            <a:off x="4674842" y="5985576"/>
            <a:ext cx="323705" cy="0"/>
          </a:xfrm>
          <a:prstGeom prst="line">
            <a:avLst/>
          </a:prstGeom>
          <a:ln>
            <a:solidFill>
              <a:srgbClr val="0466C8"/>
            </a:solidFil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21F303B1-1EFC-43AA-8B47-1C59B92F5764}"/>
              </a:ext>
            </a:extLst>
          </p:cNvPr>
          <p:cNvSpPr txBox="1">
            <a:spLocks/>
          </p:cNvSpPr>
          <p:nvPr/>
        </p:nvSpPr>
        <p:spPr>
          <a:xfrm>
            <a:off x="4549567" y="3425825"/>
            <a:ext cx="2514456" cy="5382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001233"/>
                </a:solidFill>
                <a:effectLst/>
                <a:uLnTx/>
                <a:uFillTx/>
                <a:latin typeface="Georgia" panose="02040502050405020303" pitchFamily="18" charset="0"/>
                <a:ea typeface="+mj-ea"/>
                <a:cs typeface="Segoe UI" panose="020B0502040204020203" pitchFamily="34" charset="0"/>
              </a:rPr>
              <a:t>02</a:t>
            </a:r>
          </a:p>
        </p:txBody>
      </p:sp>
      <p:sp>
        <p:nvSpPr>
          <p:cNvPr id="36" name="Title 1">
            <a:extLst>
              <a:ext uri="{FF2B5EF4-FFF2-40B4-BE49-F238E27FC236}">
                <a16:creationId xmlns:a16="http://schemas.microsoft.com/office/drawing/2014/main" id="{2F005A74-C974-493D-A3B4-75DA7ACF40B3}"/>
              </a:ext>
            </a:extLst>
          </p:cNvPr>
          <p:cNvSpPr txBox="1">
            <a:spLocks/>
          </p:cNvSpPr>
          <p:nvPr/>
        </p:nvSpPr>
        <p:spPr>
          <a:xfrm>
            <a:off x="4661171" y="4068003"/>
            <a:ext cx="3124055" cy="178574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nSpc>
                <a:spcPct val="120000"/>
              </a:lnSpc>
              <a:defRPr/>
            </a:pPr>
            <a:r>
              <a:rPr kumimoji="0" lang="en-US" sz="140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In 2020, 380,000 Chinese students studied in the U.S., comprising approximately 34% of all international students enrolled. These individuals contributed $15 billion to the economy through tuition fees and other expenses during 2018/19 academic year alone. </a:t>
            </a:r>
          </a:p>
        </p:txBody>
      </p:sp>
      <p:sp>
        <p:nvSpPr>
          <p:cNvPr id="37" name="Oval 36">
            <a:extLst>
              <a:ext uri="{FF2B5EF4-FFF2-40B4-BE49-F238E27FC236}">
                <a16:creationId xmlns:a16="http://schemas.microsoft.com/office/drawing/2014/main" id="{6368C139-91B4-4498-A97F-1A0CC1AF4716}"/>
              </a:ext>
            </a:extLst>
          </p:cNvPr>
          <p:cNvSpPr/>
          <p:nvPr/>
        </p:nvSpPr>
        <p:spPr>
          <a:xfrm>
            <a:off x="8439007" y="2444750"/>
            <a:ext cx="981075" cy="981075"/>
          </a:xfrm>
          <a:prstGeom prst="ellipse">
            <a:avLst/>
          </a:prstGeom>
          <a:solidFill>
            <a:srgbClr val="97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2FABFC16-CCF0-4177-914C-96238E2316A7}"/>
              </a:ext>
            </a:extLst>
          </p:cNvPr>
          <p:cNvCxnSpPr/>
          <p:nvPr/>
        </p:nvCxnSpPr>
        <p:spPr>
          <a:xfrm>
            <a:off x="8448676" y="6028844"/>
            <a:ext cx="323705" cy="0"/>
          </a:xfrm>
          <a:prstGeom prst="line">
            <a:avLst/>
          </a:prstGeom>
          <a:ln>
            <a:solidFill>
              <a:srgbClr val="0466C8"/>
            </a:solidFill>
          </a:ln>
        </p:spPr>
        <p:style>
          <a:lnRef idx="1">
            <a:schemeClr val="accent1"/>
          </a:lnRef>
          <a:fillRef idx="0">
            <a:schemeClr val="accent1"/>
          </a:fillRef>
          <a:effectRef idx="0">
            <a:schemeClr val="accent1"/>
          </a:effectRef>
          <a:fontRef idx="minor">
            <a:schemeClr val="tx1"/>
          </a:fontRef>
        </p:style>
      </p:cxnSp>
      <p:sp>
        <p:nvSpPr>
          <p:cNvPr id="39" name="Title 1">
            <a:extLst>
              <a:ext uri="{FF2B5EF4-FFF2-40B4-BE49-F238E27FC236}">
                <a16:creationId xmlns:a16="http://schemas.microsoft.com/office/drawing/2014/main" id="{4122F8F0-7FD4-4674-82E2-F50DAF1419E4}"/>
              </a:ext>
            </a:extLst>
          </p:cNvPr>
          <p:cNvSpPr txBox="1">
            <a:spLocks/>
          </p:cNvSpPr>
          <p:nvPr/>
        </p:nvSpPr>
        <p:spPr>
          <a:xfrm>
            <a:off x="8439007" y="3425825"/>
            <a:ext cx="2514456" cy="5382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001233"/>
                </a:solidFill>
                <a:effectLst/>
                <a:uLnTx/>
                <a:uFillTx/>
                <a:latin typeface="Georgia" panose="02040502050405020303" pitchFamily="18" charset="0"/>
                <a:ea typeface="+mj-ea"/>
                <a:cs typeface="Segoe UI" panose="020B0502040204020203" pitchFamily="34" charset="0"/>
              </a:rPr>
              <a:t>03</a:t>
            </a:r>
          </a:p>
        </p:txBody>
      </p:sp>
      <p:pic>
        <p:nvPicPr>
          <p:cNvPr id="43" name="Graphic 42">
            <a:extLst>
              <a:ext uri="{FF2B5EF4-FFF2-40B4-BE49-F238E27FC236}">
                <a16:creationId xmlns:a16="http://schemas.microsoft.com/office/drawing/2014/main" id="{B36881EC-DBA1-44AC-868C-DB5F4EB252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6695" y="2731878"/>
            <a:ext cx="406818" cy="406818"/>
          </a:xfrm>
          <a:prstGeom prst="rect">
            <a:avLst/>
          </a:prstGeom>
        </p:spPr>
      </p:pic>
      <p:pic>
        <p:nvPicPr>
          <p:cNvPr id="45" name="Graphic 44">
            <a:extLst>
              <a:ext uri="{FF2B5EF4-FFF2-40B4-BE49-F238E27FC236}">
                <a16:creationId xmlns:a16="http://schemas.microsoft.com/office/drawing/2014/main" id="{6E5C8E1E-167A-4C01-A255-8C30619FD4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33849" y="2755900"/>
            <a:ext cx="391390" cy="358774"/>
          </a:xfrm>
          <a:prstGeom prst="rect">
            <a:avLst/>
          </a:prstGeom>
        </p:spPr>
      </p:pic>
    </p:spTree>
    <p:extLst>
      <p:ext uri="{BB962C8B-B14F-4D97-AF65-F5344CB8AC3E}">
        <p14:creationId xmlns:p14="http://schemas.microsoft.com/office/powerpoint/2010/main" val="368981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35892"/>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D2F4D1-A656-6FAF-76E1-CDE4E73889BF}"/>
              </a:ext>
            </a:extLst>
          </p:cNvPr>
          <p:cNvPicPr>
            <a:picLocks noChangeAspect="1"/>
          </p:cNvPicPr>
          <p:nvPr/>
        </p:nvPicPr>
        <p:blipFill>
          <a:blip r:embed="rId2"/>
          <a:stretch>
            <a:fillRect/>
          </a:stretch>
        </p:blipFill>
        <p:spPr>
          <a:xfrm>
            <a:off x="4025735" y="947758"/>
            <a:ext cx="7970856" cy="5001780"/>
          </a:xfrm>
          <a:prstGeom prst="rect">
            <a:avLst/>
          </a:prstGeom>
        </p:spPr>
      </p:pic>
      <p:pic>
        <p:nvPicPr>
          <p:cNvPr id="5" name="图片 4">
            <a:extLst>
              <a:ext uri="{FF2B5EF4-FFF2-40B4-BE49-F238E27FC236}">
                <a16:creationId xmlns:a16="http://schemas.microsoft.com/office/drawing/2014/main" id="{D8CA1C1B-4361-7690-0B96-5C548EB5CE0F}"/>
              </a:ext>
            </a:extLst>
          </p:cNvPr>
          <p:cNvPicPr>
            <a:picLocks noChangeAspect="1"/>
          </p:cNvPicPr>
          <p:nvPr/>
        </p:nvPicPr>
        <p:blipFill>
          <a:blip r:embed="rId3"/>
          <a:stretch>
            <a:fillRect/>
          </a:stretch>
        </p:blipFill>
        <p:spPr>
          <a:xfrm>
            <a:off x="195409" y="957261"/>
            <a:ext cx="3681351" cy="2462234"/>
          </a:xfrm>
          <a:prstGeom prst="rect">
            <a:avLst/>
          </a:prstGeom>
        </p:spPr>
      </p:pic>
      <p:sp>
        <p:nvSpPr>
          <p:cNvPr id="6" name="文本框 5">
            <a:extLst>
              <a:ext uri="{FF2B5EF4-FFF2-40B4-BE49-F238E27FC236}">
                <a16:creationId xmlns:a16="http://schemas.microsoft.com/office/drawing/2014/main" id="{FDA449D3-B2F8-56E4-41B8-B5B004271EC8}"/>
              </a:ext>
            </a:extLst>
          </p:cNvPr>
          <p:cNvSpPr txBox="1"/>
          <p:nvPr/>
        </p:nvSpPr>
        <p:spPr>
          <a:xfrm>
            <a:off x="385414" y="3598223"/>
            <a:ext cx="3301340" cy="2246769"/>
          </a:xfrm>
          <a:prstGeom prst="rect">
            <a:avLst/>
          </a:prstGeom>
          <a:noFill/>
        </p:spPr>
        <p:txBody>
          <a:bodyPr wrap="square" rtlCol="0">
            <a:spAutoFit/>
          </a:bodyPr>
          <a:lstStyle/>
          <a:p>
            <a:pPr algn="ctr"/>
            <a:r>
              <a:rPr kumimoji="1" lang="en-US" altLang="zh-CN" sz="2000" dirty="0"/>
              <a:t>Many Chinese professors are posting application advertisements on a Chinese studying abroad forum (1point3acres.com/</a:t>
            </a:r>
            <a:r>
              <a:rPr kumimoji="1" lang="en-US" altLang="zh-CN" sz="2000" dirty="0" err="1"/>
              <a:t>bbs</a:t>
            </a:r>
            <a:r>
              <a:rPr kumimoji="1" lang="en-US" altLang="zh-CN" sz="2000" dirty="0"/>
              <a:t>) which is sponsored by citizens rather than gov. </a:t>
            </a:r>
            <a:endParaRPr kumimoji="1" lang="zh-CN" altLang="en-US" sz="2000" dirty="0"/>
          </a:p>
        </p:txBody>
      </p:sp>
    </p:spTree>
    <p:extLst>
      <p:ext uri="{BB962C8B-B14F-4D97-AF65-F5344CB8AC3E}">
        <p14:creationId xmlns:p14="http://schemas.microsoft.com/office/powerpoint/2010/main" val="304896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C283E-E537-47FA-8C42-847AA6384F0D}"/>
              </a:ext>
            </a:extLst>
          </p:cNvPr>
          <p:cNvSpPr txBox="1"/>
          <p:nvPr/>
        </p:nvSpPr>
        <p:spPr>
          <a:xfrm>
            <a:off x="8096250" y="6181725"/>
            <a:ext cx="3486150" cy="369332"/>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79DAC"/>
                </a:solidFill>
                <a:effectLst/>
                <a:uLnTx/>
                <a:uFillTx/>
                <a:latin typeface="Segoe UI Light" panose="020B0502040204020203" pitchFamily="34" charset="0"/>
                <a:ea typeface="+mn-ea"/>
                <a:cs typeface="Segoe UI Light" panose="020B0502040204020203" pitchFamily="34" charset="0"/>
              </a:rPr>
              <a:t>03</a:t>
            </a:r>
          </a:p>
        </p:txBody>
      </p:sp>
      <p:sp>
        <p:nvSpPr>
          <p:cNvPr id="7" name="TextBox 6">
            <a:extLst>
              <a:ext uri="{FF2B5EF4-FFF2-40B4-BE49-F238E27FC236}">
                <a16:creationId xmlns:a16="http://schemas.microsoft.com/office/drawing/2014/main" id="{699F007E-2989-4638-AC19-8DF07A206060}"/>
              </a:ext>
            </a:extLst>
          </p:cNvPr>
          <p:cNvSpPr txBox="1"/>
          <p:nvPr/>
        </p:nvSpPr>
        <p:spPr>
          <a:xfrm>
            <a:off x="667103" y="764013"/>
            <a:ext cx="7988135" cy="984885"/>
          </a:xfrm>
          <a:prstGeom prst="rect">
            <a:avLst/>
          </a:prstGeom>
          <a:noFill/>
        </p:spPr>
        <p:txBody>
          <a:bodyPr wrap="square" lIns="0" tIns="0" rIns="0" bIns="0" rtlCol="0">
            <a:spAutoFit/>
          </a:bodyPr>
          <a:lstStyle/>
          <a:p>
            <a:pPr>
              <a:defRPr/>
            </a:pPr>
            <a:r>
              <a:rPr kumimoji="0" lang="en-US" sz="3200" b="1" i="0" u="none" strike="noStrike" kern="1200" cap="none" spc="0" normalizeH="0" baseline="0" noProof="0" dirty="0">
                <a:ln>
                  <a:noFill/>
                </a:ln>
                <a:solidFill>
                  <a:srgbClr val="0466C8"/>
                </a:solidFill>
                <a:effectLst/>
                <a:uLnTx/>
                <a:uFillTx/>
                <a:latin typeface="Segoe UI Light" panose="020B0502040204020203" pitchFamily="34" charset="0"/>
                <a:ea typeface="+mn-ea"/>
                <a:cs typeface="Segoe UI Light" panose="020B0502040204020203" pitchFamily="34" charset="0"/>
              </a:rPr>
              <a:t>Chinese STEM PhD graduates stay long after graduation’ </a:t>
            </a:r>
            <a:r>
              <a:rPr kumimoji="0" lang="en-US" sz="3200" b="1" i="0" u="none" strike="noStrike" kern="1200" cap="none" spc="0" normalizeH="0" baseline="0" noProof="0" dirty="0">
                <a:ln>
                  <a:noFill/>
                </a:ln>
                <a:solidFill>
                  <a:srgbClr val="0466C8"/>
                </a:solidFill>
                <a:effectLst/>
                <a:uLnTx/>
                <a:uFillTx/>
                <a:latin typeface="Segoe UI Light" panose="020B0502040204020203" pitchFamily="34" charset="0"/>
                <a:ea typeface="+mn-ea"/>
                <a:cs typeface="Segoe UI Light" panose="020B0502040204020203" pitchFamily="34" charset="0"/>
                <a:sym typeface="Wingdings" pitchFamily="2" charset="2"/>
              </a:rPr>
              <a:t> don’t drive them away</a:t>
            </a:r>
            <a:endParaRPr kumimoji="0" lang="en-US" sz="3200" b="1" i="0" u="none" strike="noStrike" kern="1200" cap="none" spc="0" normalizeH="0" baseline="0" noProof="0" dirty="0">
              <a:ln>
                <a:noFill/>
              </a:ln>
              <a:solidFill>
                <a:srgbClr val="0466C8"/>
              </a:solidFill>
              <a:effectLst/>
              <a:uLnTx/>
              <a:uFillTx/>
              <a:latin typeface="Segoe UI Light" panose="020B0502040204020203" pitchFamily="34" charset="0"/>
              <a:ea typeface="+mn-ea"/>
              <a:cs typeface="Segoe UI Light" panose="020B0502040204020203" pitchFamily="34" charset="0"/>
            </a:endParaRPr>
          </a:p>
        </p:txBody>
      </p:sp>
      <p:sp>
        <p:nvSpPr>
          <p:cNvPr id="8" name="Title 1">
            <a:extLst>
              <a:ext uri="{FF2B5EF4-FFF2-40B4-BE49-F238E27FC236}">
                <a16:creationId xmlns:a16="http://schemas.microsoft.com/office/drawing/2014/main" id="{F4249E27-DA8B-4F2E-A21A-E16936C3090B}"/>
              </a:ext>
            </a:extLst>
          </p:cNvPr>
          <p:cNvSpPr txBox="1">
            <a:spLocks/>
          </p:cNvSpPr>
          <p:nvPr/>
        </p:nvSpPr>
        <p:spPr>
          <a:xfrm>
            <a:off x="619269" y="4073122"/>
            <a:ext cx="3124055" cy="204427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nSpc>
                <a:spcPct val="120000"/>
              </a:lnSpc>
              <a:defRPr/>
            </a:pPr>
            <a:r>
              <a:rPr lang="en-US" altLang="zh-CN" sz="1400" dirty="0">
                <a:solidFill>
                  <a:srgbClr val="001233"/>
                </a:solidFill>
                <a:latin typeface="Segoe UI Light"/>
                <a:cs typeface="Segoe UI" panose="020B0502040204020203" pitchFamily="34" charset="0"/>
              </a:rPr>
              <a:t>Chinese and Indian students make up nearly half, and “most stay long after graduation. In February 2017, approximately 90% of Chinese nationals and 87% of Indian nationals who completed STEM PhD programs in the US between 2000 and 2015 were still living in the country.</a:t>
            </a:r>
            <a:r>
              <a:rPr lang="zh-CN" altLang="zh-CN" sz="1400" dirty="0">
                <a:solidFill>
                  <a:srgbClr val="001233"/>
                </a:solidFill>
                <a:latin typeface="Segoe UI Light"/>
                <a:cs typeface="Segoe UI" panose="020B0502040204020203" pitchFamily="34" charset="0"/>
              </a:rPr>
              <a:t> </a:t>
            </a:r>
            <a:endParaRPr lang="en-US" sz="1400" dirty="0">
              <a:solidFill>
                <a:srgbClr val="001233"/>
              </a:solidFill>
              <a:latin typeface="Segoe UI Light"/>
              <a:cs typeface="Segoe UI" panose="020B0502040204020203" pitchFamily="34" charset="0"/>
            </a:endParaRPr>
          </a:p>
        </p:txBody>
      </p:sp>
      <p:sp>
        <p:nvSpPr>
          <p:cNvPr id="9" name="Oval 8">
            <a:extLst>
              <a:ext uri="{FF2B5EF4-FFF2-40B4-BE49-F238E27FC236}">
                <a16:creationId xmlns:a16="http://schemas.microsoft.com/office/drawing/2014/main" id="{B1F23B12-A288-4B62-8581-4F738E6415A7}"/>
              </a:ext>
            </a:extLst>
          </p:cNvPr>
          <p:cNvSpPr/>
          <p:nvPr/>
        </p:nvSpPr>
        <p:spPr>
          <a:xfrm>
            <a:off x="609600" y="2444750"/>
            <a:ext cx="981075" cy="981075"/>
          </a:xfrm>
          <a:prstGeom prst="ellipse">
            <a:avLst/>
          </a:prstGeom>
          <a:solidFill>
            <a:srgbClr val="97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184C5728-693F-4C18-8C4D-832981257C4F}"/>
              </a:ext>
            </a:extLst>
          </p:cNvPr>
          <p:cNvCxnSpPr/>
          <p:nvPr/>
        </p:nvCxnSpPr>
        <p:spPr>
          <a:xfrm>
            <a:off x="609600" y="6294335"/>
            <a:ext cx="323705" cy="0"/>
          </a:xfrm>
          <a:prstGeom prst="line">
            <a:avLst/>
          </a:prstGeom>
          <a:ln>
            <a:solidFill>
              <a:srgbClr val="0466C8"/>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2FC4ADF4-52CE-4342-90D4-89D1FBBEC4F7}"/>
              </a:ext>
            </a:extLst>
          </p:cNvPr>
          <p:cNvSpPr txBox="1">
            <a:spLocks/>
          </p:cNvSpPr>
          <p:nvPr/>
        </p:nvSpPr>
        <p:spPr>
          <a:xfrm>
            <a:off x="609600" y="3425825"/>
            <a:ext cx="2514456" cy="5382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001233"/>
                </a:solidFill>
                <a:effectLst/>
                <a:uLnTx/>
                <a:uFillTx/>
                <a:latin typeface="Georgia" panose="02040502050405020303" pitchFamily="18" charset="0"/>
                <a:ea typeface="+mj-ea"/>
                <a:cs typeface="Segoe UI" panose="020B0502040204020203" pitchFamily="34" charset="0"/>
              </a:rPr>
              <a:t>01</a:t>
            </a:r>
          </a:p>
        </p:txBody>
      </p:sp>
      <p:pic>
        <p:nvPicPr>
          <p:cNvPr id="30" name="Graphic 29">
            <a:extLst>
              <a:ext uri="{FF2B5EF4-FFF2-40B4-BE49-F238E27FC236}">
                <a16:creationId xmlns:a16="http://schemas.microsoft.com/office/drawing/2014/main" id="{A4A155A1-C8F5-43B4-800C-6CAD2468D1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999" y="2724149"/>
            <a:ext cx="422276" cy="422276"/>
          </a:xfrm>
          <a:prstGeom prst="rect">
            <a:avLst/>
          </a:prstGeom>
        </p:spPr>
      </p:pic>
      <p:sp>
        <p:nvSpPr>
          <p:cNvPr id="31" name="Title 1">
            <a:extLst>
              <a:ext uri="{FF2B5EF4-FFF2-40B4-BE49-F238E27FC236}">
                <a16:creationId xmlns:a16="http://schemas.microsoft.com/office/drawing/2014/main" id="{6CAA06EE-E417-48DC-852D-91986D1532D3}"/>
              </a:ext>
            </a:extLst>
          </p:cNvPr>
          <p:cNvSpPr txBox="1">
            <a:spLocks/>
          </p:cNvSpPr>
          <p:nvPr/>
        </p:nvSpPr>
        <p:spPr>
          <a:xfrm>
            <a:off x="8439007" y="4095749"/>
            <a:ext cx="3124055" cy="126868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nSpc>
                <a:spcPct val="120000"/>
              </a:lnSpc>
              <a:defRPr/>
            </a:pPr>
            <a:r>
              <a:rPr kumimoji="0" lang="en-US" sz="140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The USA had a secret weapon and brain drains from other countries. If you prevent Chinese from studying STEM in the USA, then they’ll simply go elsewhere</a:t>
            </a:r>
            <a:r>
              <a:rPr lang="en-US" sz="1400" dirty="0">
                <a:solidFill>
                  <a:srgbClr val="001233"/>
                </a:solidFill>
                <a:latin typeface="Segoe UI Light"/>
                <a:cs typeface="Segoe UI" panose="020B0502040204020203" pitchFamily="34" charset="0"/>
              </a:rPr>
              <a:t>, l</a:t>
            </a:r>
            <a:r>
              <a:rPr kumimoji="0" lang="en-US" sz="1400" i="0" u="none" strike="noStrike" kern="1200" cap="none" spc="0" normalizeH="0" baseline="0" noProof="0" dirty="0" err="1">
                <a:ln>
                  <a:noFill/>
                </a:ln>
                <a:solidFill>
                  <a:srgbClr val="001233"/>
                </a:solidFill>
                <a:effectLst/>
                <a:uLnTx/>
                <a:uFillTx/>
                <a:latin typeface="Segoe UI Light"/>
                <a:ea typeface="+mj-ea"/>
                <a:cs typeface="Segoe UI" panose="020B0502040204020203" pitchFamily="34" charset="0"/>
              </a:rPr>
              <a:t>ike</a:t>
            </a:r>
            <a:r>
              <a:rPr kumimoji="0" lang="en-US" sz="140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 Europe or Australia. </a:t>
            </a:r>
          </a:p>
        </p:txBody>
      </p:sp>
      <p:sp>
        <p:nvSpPr>
          <p:cNvPr id="32" name="Oval 31">
            <a:extLst>
              <a:ext uri="{FF2B5EF4-FFF2-40B4-BE49-F238E27FC236}">
                <a16:creationId xmlns:a16="http://schemas.microsoft.com/office/drawing/2014/main" id="{DD3E6390-A644-47C4-8D7A-5537C4FD778E}"/>
              </a:ext>
            </a:extLst>
          </p:cNvPr>
          <p:cNvSpPr/>
          <p:nvPr/>
        </p:nvSpPr>
        <p:spPr>
          <a:xfrm>
            <a:off x="4549567" y="2444750"/>
            <a:ext cx="981075" cy="981075"/>
          </a:xfrm>
          <a:prstGeom prst="ellipse">
            <a:avLst/>
          </a:prstGeom>
          <a:solidFill>
            <a:srgbClr val="086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1EB6D438-C494-488D-9371-7C25AE7A447C}"/>
              </a:ext>
            </a:extLst>
          </p:cNvPr>
          <p:cNvCxnSpPr/>
          <p:nvPr/>
        </p:nvCxnSpPr>
        <p:spPr>
          <a:xfrm>
            <a:off x="4674842" y="6270997"/>
            <a:ext cx="323705" cy="0"/>
          </a:xfrm>
          <a:prstGeom prst="line">
            <a:avLst/>
          </a:prstGeom>
          <a:ln>
            <a:solidFill>
              <a:srgbClr val="0466C8"/>
            </a:solidFil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21F303B1-1EFC-43AA-8B47-1C59B92F5764}"/>
              </a:ext>
            </a:extLst>
          </p:cNvPr>
          <p:cNvSpPr txBox="1">
            <a:spLocks/>
          </p:cNvSpPr>
          <p:nvPr/>
        </p:nvSpPr>
        <p:spPr>
          <a:xfrm>
            <a:off x="4549567" y="3425825"/>
            <a:ext cx="2514456" cy="5382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001233"/>
                </a:solidFill>
                <a:effectLst/>
                <a:uLnTx/>
                <a:uFillTx/>
                <a:latin typeface="Georgia" panose="02040502050405020303" pitchFamily="18" charset="0"/>
                <a:ea typeface="+mj-ea"/>
                <a:cs typeface="Segoe UI" panose="020B0502040204020203" pitchFamily="34" charset="0"/>
              </a:rPr>
              <a:t>02</a:t>
            </a:r>
          </a:p>
        </p:txBody>
      </p:sp>
      <p:sp>
        <p:nvSpPr>
          <p:cNvPr id="36" name="Title 1">
            <a:extLst>
              <a:ext uri="{FF2B5EF4-FFF2-40B4-BE49-F238E27FC236}">
                <a16:creationId xmlns:a16="http://schemas.microsoft.com/office/drawing/2014/main" id="{2F005A74-C974-493D-A3B4-75DA7ACF40B3}"/>
              </a:ext>
            </a:extLst>
          </p:cNvPr>
          <p:cNvSpPr txBox="1">
            <a:spLocks/>
          </p:cNvSpPr>
          <p:nvPr/>
        </p:nvSpPr>
        <p:spPr>
          <a:xfrm>
            <a:off x="4661171" y="4068003"/>
            <a:ext cx="3124055" cy="126868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a:lnSpc>
                <a:spcPct val="120000"/>
              </a:lnSpc>
              <a:defRPr/>
            </a:pPr>
            <a:r>
              <a:rPr kumimoji="0" lang="en-US" sz="1400" i="0" u="none" strike="noStrike" kern="1200" cap="none" spc="0" normalizeH="0" baseline="0" noProof="0" dirty="0">
                <a:ln>
                  <a:noFill/>
                </a:ln>
                <a:solidFill>
                  <a:srgbClr val="001233"/>
                </a:solidFill>
                <a:effectLst/>
                <a:uLnTx/>
                <a:uFillTx/>
                <a:latin typeface="Segoe UI Light"/>
                <a:ea typeface="+mj-ea"/>
                <a:cs typeface="Segoe UI" panose="020B0502040204020203" pitchFamily="34" charset="0"/>
              </a:rPr>
              <a:t>Those who stay in the country after receiving their degrees strengthen the domestic STEM workforce and make valuable contributions to the economy and society. </a:t>
            </a:r>
          </a:p>
        </p:txBody>
      </p:sp>
      <p:sp>
        <p:nvSpPr>
          <p:cNvPr id="37" name="Oval 36">
            <a:extLst>
              <a:ext uri="{FF2B5EF4-FFF2-40B4-BE49-F238E27FC236}">
                <a16:creationId xmlns:a16="http://schemas.microsoft.com/office/drawing/2014/main" id="{6368C139-91B4-4498-A97F-1A0CC1AF4716}"/>
              </a:ext>
            </a:extLst>
          </p:cNvPr>
          <p:cNvSpPr/>
          <p:nvPr/>
        </p:nvSpPr>
        <p:spPr>
          <a:xfrm>
            <a:off x="8439007" y="2444750"/>
            <a:ext cx="981075" cy="981075"/>
          </a:xfrm>
          <a:prstGeom prst="ellipse">
            <a:avLst/>
          </a:prstGeom>
          <a:solidFill>
            <a:srgbClr val="979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2FABFC16-CCF0-4177-914C-96238E2316A7}"/>
              </a:ext>
            </a:extLst>
          </p:cNvPr>
          <p:cNvCxnSpPr/>
          <p:nvPr/>
        </p:nvCxnSpPr>
        <p:spPr>
          <a:xfrm>
            <a:off x="8439007" y="6253803"/>
            <a:ext cx="323705" cy="0"/>
          </a:xfrm>
          <a:prstGeom prst="line">
            <a:avLst/>
          </a:prstGeom>
          <a:ln>
            <a:solidFill>
              <a:srgbClr val="0466C8"/>
            </a:solidFill>
          </a:ln>
        </p:spPr>
        <p:style>
          <a:lnRef idx="1">
            <a:schemeClr val="accent1"/>
          </a:lnRef>
          <a:fillRef idx="0">
            <a:schemeClr val="accent1"/>
          </a:fillRef>
          <a:effectRef idx="0">
            <a:schemeClr val="accent1"/>
          </a:effectRef>
          <a:fontRef idx="minor">
            <a:schemeClr val="tx1"/>
          </a:fontRef>
        </p:style>
      </p:cxnSp>
      <p:sp>
        <p:nvSpPr>
          <p:cNvPr id="39" name="Title 1">
            <a:extLst>
              <a:ext uri="{FF2B5EF4-FFF2-40B4-BE49-F238E27FC236}">
                <a16:creationId xmlns:a16="http://schemas.microsoft.com/office/drawing/2014/main" id="{4122F8F0-7FD4-4674-82E2-F50DAF1419E4}"/>
              </a:ext>
            </a:extLst>
          </p:cNvPr>
          <p:cNvSpPr txBox="1">
            <a:spLocks/>
          </p:cNvSpPr>
          <p:nvPr/>
        </p:nvSpPr>
        <p:spPr>
          <a:xfrm>
            <a:off x="8439007" y="3425825"/>
            <a:ext cx="2514456" cy="53822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001233"/>
                </a:solidFill>
                <a:effectLst/>
                <a:uLnTx/>
                <a:uFillTx/>
                <a:latin typeface="Georgia" panose="02040502050405020303" pitchFamily="18" charset="0"/>
                <a:ea typeface="+mj-ea"/>
                <a:cs typeface="Segoe UI" panose="020B0502040204020203" pitchFamily="34" charset="0"/>
              </a:rPr>
              <a:t>03</a:t>
            </a:r>
          </a:p>
        </p:txBody>
      </p:sp>
      <p:pic>
        <p:nvPicPr>
          <p:cNvPr id="43" name="Graphic 42">
            <a:extLst>
              <a:ext uri="{FF2B5EF4-FFF2-40B4-BE49-F238E27FC236}">
                <a16:creationId xmlns:a16="http://schemas.microsoft.com/office/drawing/2014/main" id="{B36881EC-DBA1-44AC-868C-DB5F4EB252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6695" y="2731878"/>
            <a:ext cx="406818" cy="406818"/>
          </a:xfrm>
          <a:prstGeom prst="rect">
            <a:avLst/>
          </a:prstGeom>
        </p:spPr>
      </p:pic>
      <p:pic>
        <p:nvPicPr>
          <p:cNvPr id="45" name="Graphic 44">
            <a:extLst>
              <a:ext uri="{FF2B5EF4-FFF2-40B4-BE49-F238E27FC236}">
                <a16:creationId xmlns:a16="http://schemas.microsoft.com/office/drawing/2014/main" id="{6E5C8E1E-167A-4C01-A255-8C30619FD4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33849" y="2755900"/>
            <a:ext cx="391390" cy="358774"/>
          </a:xfrm>
          <a:prstGeom prst="rect">
            <a:avLst/>
          </a:prstGeom>
        </p:spPr>
      </p:pic>
      <p:sp>
        <p:nvSpPr>
          <p:cNvPr id="2" name="圆角矩形标注 1">
            <a:extLst>
              <a:ext uri="{FF2B5EF4-FFF2-40B4-BE49-F238E27FC236}">
                <a16:creationId xmlns:a16="http://schemas.microsoft.com/office/drawing/2014/main" id="{CFA3A63B-8456-6E88-1DDB-714697439667}"/>
              </a:ext>
            </a:extLst>
          </p:cNvPr>
          <p:cNvSpPr/>
          <p:nvPr/>
        </p:nvSpPr>
        <p:spPr>
          <a:xfrm>
            <a:off x="9571511" y="1493570"/>
            <a:ext cx="2196935" cy="219206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Oh we’ve seen this happen already</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dirty="0">
                <a:effectLst/>
                <a:latin typeface="Calibri" panose="020F0502020204030204" pitchFamily="34" charset="0"/>
                <a:ea typeface="宋体" panose="02010600030101010101" pitchFamily="2" charset="-122"/>
                <a:cs typeface="Times New Roman" panose="02020603050405020304" pitchFamily="18" charset="0"/>
              </a:rPr>
              <a:t>Qian </a:t>
            </a:r>
            <a:r>
              <a:rPr lang="en-US" altLang="zh-CN" sz="1400" dirty="0" err="1">
                <a:effectLst/>
                <a:latin typeface="Calibri" panose="020F0502020204030204" pitchFamily="34" charset="0"/>
                <a:ea typeface="宋体" panose="02010600030101010101" pitchFamily="2" charset="-122"/>
                <a:cs typeface="Times New Roman" panose="02020603050405020304" pitchFamily="18" charset="0"/>
              </a:rPr>
              <a:t>Xuesen</a:t>
            </a:r>
            <a:r>
              <a:rPr lang="en-US" altLang="zh-CN" sz="1400" dirty="0">
                <a:latin typeface="Calibri" panose="020F0502020204030204" pitchFamily="34" charset="0"/>
                <a:ea typeface="宋体" panose="02010600030101010101" pitchFamily="2" charset="-122"/>
                <a:cs typeface="Times New Roman" panose="02020603050405020304" pitchFamily="18" charset="0"/>
              </a:rPr>
              <a:t>, a</a:t>
            </a:r>
            <a:r>
              <a:rPr lang="en-US" altLang="zh-CN" sz="1400" dirty="0">
                <a:effectLst/>
                <a:latin typeface="Calibri" panose="020F0502020204030204" pitchFamily="34" charset="0"/>
                <a:ea typeface="宋体" panose="02010600030101010101" pitchFamily="2" charset="-122"/>
                <a:cs typeface="Times New Roman" panose="02020603050405020304" pitchFamily="18" charset="0"/>
              </a:rPr>
              <a:t> founder of the Jet Propulsion Lab, was persecuted in the USA and detained for 5 years. He went home to China and 12 years later, China had </a:t>
            </a:r>
            <a:r>
              <a:rPr lang="en-US" altLang="zh-CN" sz="1400" dirty="0">
                <a:latin typeface="Calibri" panose="020F0502020204030204" pitchFamily="34" charset="0"/>
                <a:ea typeface="宋体" panose="02010600030101010101" pitchFamily="2" charset="-122"/>
                <a:cs typeface="Times New Roman" panose="02020603050405020304" pitchFamily="18" charset="0"/>
              </a:rPr>
              <a:t>its </a:t>
            </a:r>
            <a:r>
              <a:rPr lang="en-US" altLang="zh-CN" sz="1400" dirty="0">
                <a:effectLst/>
                <a:latin typeface="Calibri" panose="020F0502020204030204" pitchFamily="34" charset="0"/>
                <a:ea typeface="宋体" panose="02010600030101010101" pitchFamily="2" charset="-122"/>
                <a:cs typeface="Times New Roman" panose="02020603050405020304" pitchFamily="18" charset="0"/>
              </a:rPr>
              <a:t>first Hydrogen bomb</a:t>
            </a:r>
            <a:r>
              <a:rPr lang="en-US" altLang="zh-CN" sz="1400" dirty="0">
                <a:latin typeface="Calibri" panose="020F0502020204030204" pitchFamily="34" charset="0"/>
                <a:ea typeface="宋体" panose="02010600030101010101" pitchFamily="2" charset="-122"/>
                <a:cs typeface="Times New Roman" panose="02020603050405020304" pitchFamily="18" charset="0"/>
              </a:rPr>
              <a:t>.</a:t>
            </a:r>
            <a:endParaRPr kumimoji="1" lang="zh-CN" altLang="en-US" sz="1400" dirty="0"/>
          </a:p>
        </p:txBody>
      </p:sp>
    </p:spTree>
    <p:extLst>
      <p:ext uri="{BB962C8B-B14F-4D97-AF65-F5344CB8AC3E}">
        <p14:creationId xmlns:p14="http://schemas.microsoft.com/office/powerpoint/2010/main" val="3065427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85">
      <a:dk1>
        <a:sysClr val="windowText" lastClr="000000"/>
      </a:dk1>
      <a:lt1>
        <a:sysClr val="window" lastClr="FFFFFF"/>
      </a:lt1>
      <a:dk2>
        <a:srgbClr val="44546A"/>
      </a:dk2>
      <a:lt2>
        <a:srgbClr val="E7E6E6"/>
      </a:lt2>
      <a:accent1>
        <a:srgbClr val="4EA9FA"/>
      </a:accent1>
      <a:accent2>
        <a:srgbClr val="0E65B4"/>
      </a:accent2>
      <a:accent3>
        <a:srgbClr val="33B2C1"/>
      </a:accent3>
      <a:accent4>
        <a:srgbClr val="4EA9FA"/>
      </a:accent4>
      <a:accent5>
        <a:srgbClr val="0E65B4"/>
      </a:accent5>
      <a:accent6>
        <a:srgbClr val="33B2C1"/>
      </a:accent6>
      <a:hlink>
        <a:srgbClr val="C00000"/>
      </a:hlink>
      <a:folHlink>
        <a:srgbClr val="0563C1"/>
      </a:folHlink>
    </a:clrScheme>
    <a:fontScheme name="Modern 03">
      <a:majorFont>
        <a:latin typeface="Segoe U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2221</Words>
  <Application>Microsoft Macintosh PowerPoint</Application>
  <PresentationFormat>宽屏</PresentationFormat>
  <Paragraphs>181</Paragraphs>
  <Slides>15</Slides>
  <Notes>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15</vt:i4>
      </vt:variant>
    </vt:vector>
  </HeadingPairs>
  <TitlesOfParts>
    <vt:vector size="30" baseType="lpstr">
      <vt:lpstr>-apple-system</vt:lpstr>
      <vt:lpstr>等线</vt:lpstr>
      <vt:lpstr>等线 Light</vt:lpstr>
      <vt:lpstr>Arial</vt:lpstr>
      <vt:lpstr>Calibri</vt:lpstr>
      <vt:lpstr>Calibri Light</vt:lpstr>
      <vt:lpstr>Georgia</vt:lpstr>
      <vt:lpstr>Segoe UI</vt:lpstr>
      <vt:lpstr>Segoe UI Historic</vt:lpstr>
      <vt:lpstr>Segoe UI Light</vt:lpstr>
      <vt:lpstr>Times New Roman</vt:lpstr>
      <vt:lpstr>Wingdings</vt:lpstr>
      <vt:lpstr>Office 主题​​</vt:lpstr>
      <vt:lpstr>Office Theme</vt:lpstr>
      <vt:lpstr>think-cell Slide</vt:lpstr>
      <vt:lpstr>PowerPoint 演示文稿</vt:lpstr>
      <vt:lpstr>PowerPoint 演示文稿</vt:lpstr>
      <vt:lpstr>Timeline of Acts</vt:lpstr>
      <vt:lpstr>PowerPoint 演示文稿</vt:lpstr>
      <vt:lpstr>Who am I representing? China, CCP, or Chinese people?</vt:lpstr>
      <vt:lpstr>Asian American Scholar Forum (AASF)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Wenying Shen</dc:creator>
  <cp:lastModifiedBy>Wenying Shen</cp:lastModifiedBy>
  <cp:revision>19</cp:revision>
  <dcterms:created xsi:type="dcterms:W3CDTF">2023-05-21T05:34:33Z</dcterms:created>
  <dcterms:modified xsi:type="dcterms:W3CDTF">2023-05-21T17:27:38Z</dcterms:modified>
</cp:coreProperties>
</file>