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9" r:id="rId5"/>
    <p:sldId id="380" r:id="rId6"/>
    <p:sldId id="381" r:id="rId7"/>
    <p:sldId id="382" r:id="rId8"/>
    <p:sldId id="373" r:id="rId9"/>
    <p:sldId id="3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2835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5602" userDrawn="1">
          <p15:clr>
            <a:srgbClr val="A4A3A4"/>
          </p15:clr>
        </p15:guide>
        <p15:guide id="5" pos="158" userDrawn="1">
          <p15:clr>
            <a:srgbClr val="A4A3A4"/>
          </p15:clr>
        </p15:guide>
        <p15:guide id="6" pos="2925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62958"/>
    <a:srgbClr val="05212B"/>
    <a:srgbClr val="2F4058"/>
    <a:srgbClr val="00263D"/>
    <a:srgbClr val="FF9400"/>
    <a:srgbClr val="FFFFFF"/>
    <a:srgbClr val="4472C4"/>
    <a:srgbClr val="2A3C38"/>
    <a:srgbClr val="A0C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07B6A-8C67-40BD-B127-80645D90A56F}" v="21" dt="2025-10-15T06:09:43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 showGuides="1">
      <p:cViewPr varScale="1">
        <p:scale>
          <a:sx n="111" d="100"/>
          <a:sy n="111" d="100"/>
        </p:scale>
        <p:origin x="1614" y="108"/>
      </p:cViewPr>
      <p:guideLst>
        <p:guide orient="horz" pos="913"/>
        <p:guide pos="2835"/>
        <p:guide pos="2880"/>
        <p:guide pos="5602"/>
        <p:guide pos="158"/>
        <p:guide pos="2925"/>
        <p:guide orient="horz" pos="2160"/>
      </p:guideLst>
    </p:cSldViewPr>
  </p:slideViewPr>
  <p:outlineViewPr>
    <p:cViewPr>
      <p:scale>
        <a:sx n="33" d="100"/>
        <a:sy n="33" d="100"/>
      </p:scale>
      <p:origin x="0" y="-10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0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 Shen" userId="61923391-f666-4580-bbd5-93cbc2473fbf" providerId="ADAL" clId="{B2B18F32-37B1-4111-A3EE-C6D171163679}"/>
    <pc:docChg chg="undo custSel modSld">
      <pc:chgData name="Kelly Shen" userId="61923391-f666-4580-bbd5-93cbc2473fbf" providerId="ADAL" clId="{B2B18F32-37B1-4111-A3EE-C6D171163679}" dt="2025-10-15T06:15:02.100" v="1178" actId="1076"/>
      <pc:docMkLst>
        <pc:docMk/>
      </pc:docMkLst>
      <pc:sldChg chg="modSp mod">
        <pc:chgData name="Kelly Shen" userId="61923391-f666-4580-bbd5-93cbc2473fbf" providerId="ADAL" clId="{B2B18F32-37B1-4111-A3EE-C6D171163679}" dt="2025-10-15T05:56:50.709" v="68" actId="1076"/>
        <pc:sldMkLst>
          <pc:docMk/>
          <pc:sldMk cId="2420111496" sldId="377"/>
        </pc:sldMkLst>
        <pc:spChg chg="mod">
          <ac:chgData name="Kelly Shen" userId="61923391-f666-4580-bbd5-93cbc2473fbf" providerId="ADAL" clId="{B2B18F32-37B1-4111-A3EE-C6D171163679}" dt="2025-10-15T05:56:48.351" v="67" actId="20577"/>
          <ac:spMkLst>
            <pc:docMk/>
            <pc:sldMk cId="2420111496" sldId="377"/>
            <ac:spMk id="2" creationId="{8AC8ACA0-BA2F-B01B-74A3-AF13A3D5765F}"/>
          </ac:spMkLst>
        </pc:spChg>
        <pc:picChg chg="mod">
          <ac:chgData name="Kelly Shen" userId="61923391-f666-4580-bbd5-93cbc2473fbf" providerId="ADAL" clId="{B2B18F32-37B1-4111-A3EE-C6D171163679}" dt="2025-10-15T05:56:50.709" v="68" actId="1076"/>
          <ac:picMkLst>
            <pc:docMk/>
            <pc:sldMk cId="2420111496" sldId="377"/>
            <ac:picMk id="9" creationId="{CC8E695A-1ABA-9959-FB7B-1349A53AE952}"/>
          </ac:picMkLst>
        </pc:picChg>
      </pc:sldChg>
      <pc:sldChg chg="addSp delSp modSp mod">
        <pc:chgData name="Kelly Shen" userId="61923391-f666-4580-bbd5-93cbc2473fbf" providerId="ADAL" clId="{B2B18F32-37B1-4111-A3EE-C6D171163679}" dt="2025-10-15T06:15:02.100" v="1178" actId="1076"/>
        <pc:sldMkLst>
          <pc:docMk/>
          <pc:sldMk cId="3249052095" sldId="382"/>
        </pc:sldMkLst>
        <pc:spChg chg="mod">
          <ac:chgData name="Kelly Shen" userId="61923391-f666-4580-bbd5-93cbc2473fbf" providerId="ADAL" clId="{B2B18F32-37B1-4111-A3EE-C6D171163679}" dt="2025-10-15T05:57:02.774" v="94" actId="20577"/>
          <ac:spMkLst>
            <pc:docMk/>
            <pc:sldMk cId="3249052095" sldId="382"/>
            <ac:spMk id="3" creationId="{E3BA1251-C47E-4389-5E39-B04DC3D76C2D}"/>
          </ac:spMkLst>
        </pc:spChg>
        <pc:spChg chg="mod">
          <ac:chgData name="Kelly Shen" userId="61923391-f666-4580-bbd5-93cbc2473fbf" providerId="ADAL" clId="{B2B18F32-37B1-4111-A3EE-C6D171163679}" dt="2025-10-15T06:10:28.274" v="1173" actId="1076"/>
          <ac:spMkLst>
            <pc:docMk/>
            <pc:sldMk cId="3249052095" sldId="382"/>
            <ac:spMk id="18" creationId="{9F14868B-833C-6440-B060-ADC53635ED63}"/>
          </ac:spMkLst>
        </pc:spChg>
        <pc:graphicFrameChg chg="add mod">
          <ac:chgData name="Kelly Shen" userId="61923391-f666-4580-bbd5-93cbc2473fbf" providerId="ADAL" clId="{B2B18F32-37B1-4111-A3EE-C6D171163679}" dt="2025-10-15T06:14:53.636" v="1175" actId="14100"/>
          <ac:graphicFrameMkLst>
            <pc:docMk/>
            <pc:sldMk cId="3249052095" sldId="382"/>
            <ac:graphicFrameMk id="10" creationId="{94E4DAA5-8942-A158-5224-54898B79D1A9}"/>
          </ac:graphicFrameMkLst>
        </pc:graphicFrameChg>
        <pc:picChg chg="add del mod">
          <ac:chgData name="Kelly Shen" userId="61923391-f666-4580-bbd5-93cbc2473fbf" providerId="ADAL" clId="{B2B18F32-37B1-4111-A3EE-C6D171163679}" dt="2025-10-15T06:14:57.960" v="1176" actId="14100"/>
          <ac:picMkLst>
            <pc:docMk/>
            <pc:sldMk cId="3249052095" sldId="382"/>
            <ac:picMk id="4" creationId="{BDD70BC4-1EA2-ED99-9D50-1B186C22E354}"/>
          </ac:picMkLst>
        </pc:picChg>
        <pc:picChg chg="add del">
          <ac:chgData name="Kelly Shen" userId="61923391-f666-4580-bbd5-93cbc2473fbf" providerId="ADAL" clId="{B2B18F32-37B1-4111-A3EE-C6D171163679}" dt="2025-10-15T05:57:43.713" v="108" actId="22"/>
          <ac:picMkLst>
            <pc:docMk/>
            <pc:sldMk cId="3249052095" sldId="382"/>
            <ac:picMk id="6" creationId="{6087246F-5784-5D9A-4A4D-6CD76EB8F2F2}"/>
          </ac:picMkLst>
        </pc:picChg>
        <pc:picChg chg="add del mod">
          <ac:chgData name="Kelly Shen" userId="61923391-f666-4580-bbd5-93cbc2473fbf" providerId="ADAL" clId="{B2B18F32-37B1-4111-A3EE-C6D171163679}" dt="2025-10-15T05:57:47.870" v="112" actId="478"/>
          <ac:picMkLst>
            <pc:docMk/>
            <pc:sldMk cId="3249052095" sldId="382"/>
            <ac:picMk id="8" creationId="{B98ADBB6-EEC1-D1D4-05C3-518C71CB959D}"/>
          </ac:picMkLst>
        </pc:picChg>
        <pc:picChg chg="add del mod">
          <ac:chgData name="Kelly Shen" userId="61923391-f666-4580-bbd5-93cbc2473fbf" providerId="ADAL" clId="{B2B18F32-37B1-4111-A3EE-C6D171163679}" dt="2025-10-15T06:06:53.727" v="1015" actId="478"/>
          <ac:picMkLst>
            <pc:docMk/>
            <pc:sldMk cId="3249052095" sldId="382"/>
            <ac:picMk id="9" creationId="{52F7D9AA-4284-042F-CCAF-8FF74E2C1D87}"/>
          </ac:picMkLst>
        </pc:picChg>
        <pc:picChg chg="add mod">
          <ac:chgData name="Kelly Shen" userId="61923391-f666-4580-bbd5-93cbc2473fbf" providerId="ADAL" clId="{B2B18F32-37B1-4111-A3EE-C6D171163679}" dt="2025-10-15T06:15:02.100" v="1178" actId="1076"/>
          <ac:picMkLst>
            <pc:docMk/>
            <pc:sldMk cId="3249052095" sldId="382"/>
            <ac:picMk id="12" creationId="{0EB357B5-D3D3-78D1-DF27-E98904DE769A}"/>
          </ac:picMkLst>
        </pc:picChg>
        <pc:picChg chg="add mod">
          <ac:chgData name="Kelly Shen" userId="61923391-f666-4580-bbd5-93cbc2473fbf" providerId="ADAL" clId="{B2B18F32-37B1-4111-A3EE-C6D171163679}" dt="2025-10-15T06:10:29.761" v="1174" actId="1076"/>
          <ac:picMkLst>
            <pc:docMk/>
            <pc:sldMk cId="3249052095" sldId="382"/>
            <ac:picMk id="14" creationId="{D0A5C0C8-86FE-0B5E-63F3-19E0FC782A31}"/>
          </ac:picMkLst>
        </pc:picChg>
        <pc:picChg chg="del">
          <ac:chgData name="Kelly Shen" userId="61923391-f666-4580-bbd5-93cbc2473fbf" providerId="ADAL" clId="{B2B18F32-37B1-4111-A3EE-C6D171163679}" dt="2025-10-15T05:57:18.497" v="95" actId="478"/>
          <ac:picMkLst>
            <pc:docMk/>
            <pc:sldMk cId="3249052095" sldId="382"/>
            <ac:picMk id="17" creationId="{0D1BB279-C6D9-AC1F-2936-AEC84DC907B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Cumulative </a:t>
            </a:r>
            <a:r>
              <a:rPr lang="en-US" dirty="0" err="1"/>
              <a:t>PnL</a:t>
            </a:r>
            <a:r>
              <a:rPr lang="en-US" dirty="0"/>
              <a:t> (In</a:t>
            </a:r>
            <a:r>
              <a:rPr lang="en-US" baseline="0" dirty="0"/>
              <a:t> Sample)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Sheet2!$J$1</c:f>
              <c:strCache>
                <c:ptCount val="1"/>
                <c:pt idx="0">
                  <c:v>Cumulative PnL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Sheet2!$R$2:$R$17</c:f>
              <c:numCache>
                <c:formatCode>General</c:formatCode>
                <c:ptCount val="16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  <c:pt idx="5">
                  <c:v>1</c:v>
                </c:pt>
                <c:pt idx="6">
                  <c:v>1.1000000000000001</c:v>
                </c:pt>
                <c:pt idx="7">
                  <c:v>1.2</c:v>
                </c:pt>
                <c:pt idx="8">
                  <c:v>1.3</c:v>
                </c:pt>
                <c:pt idx="9">
                  <c:v>1.4</c:v>
                </c:pt>
                <c:pt idx="10">
                  <c:v>1.5</c:v>
                </c:pt>
                <c:pt idx="11">
                  <c:v>1.6</c:v>
                </c:pt>
                <c:pt idx="12">
                  <c:v>1.7</c:v>
                </c:pt>
                <c:pt idx="13">
                  <c:v>1.8</c:v>
                </c:pt>
                <c:pt idx="14">
                  <c:v>1.9</c:v>
                </c:pt>
                <c:pt idx="15">
                  <c:v>2</c:v>
                </c:pt>
              </c:numCache>
            </c:numRef>
          </c:cat>
          <c:val>
            <c:numRef>
              <c:f>Sheet2!$J$2:$J$17</c:f>
              <c:numCache>
                <c:formatCode>General</c:formatCode>
                <c:ptCount val="16"/>
                <c:pt idx="0">
                  <c:v>10065.192417</c:v>
                </c:pt>
                <c:pt idx="1">
                  <c:v>14979.84303</c:v>
                </c:pt>
                <c:pt idx="2">
                  <c:v>37795.707669000003</c:v>
                </c:pt>
                <c:pt idx="3">
                  <c:v>22490.033491999999</c:v>
                </c:pt>
                <c:pt idx="4">
                  <c:v>38049.370521999997</c:v>
                </c:pt>
                <c:pt idx="5">
                  <c:v>23171.859560000001</c:v>
                </c:pt>
                <c:pt idx="6">
                  <c:v>42580.608478000002</c:v>
                </c:pt>
                <c:pt idx="7">
                  <c:v>26390.572332</c:v>
                </c:pt>
                <c:pt idx="8">
                  <c:v>23183.212012</c:v>
                </c:pt>
                <c:pt idx="9">
                  <c:v>51572.574729</c:v>
                </c:pt>
                <c:pt idx="10">
                  <c:v>43665.234001999997</c:v>
                </c:pt>
                <c:pt idx="11">
                  <c:v>39732.903075000002</c:v>
                </c:pt>
                <c:pt idx="12">
                  <c:v>41857.37571</c:v>
                </c:pt>
                <c:pt idx="13">
                  <c:v>26796.897009</c:v>
                </c:pt>
                <c:pt idx="14">
                  <c:v>14591.172939</c:v>
                </c:pt>
                <c:pt idx="15">
                  <c:v>15767.683223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C3-4375-A2AF-627DACAB88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8077967"/>
        <c:axId val="608071247"/>
      </c:lineChart>
      <c:catAx>
        <c:axId val="6080779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Threhold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071247"/>
        <c:crosses val="autoZero"/>
        <c:auto val="1"/>
        <c:lblAlgn val="ctr"/>
        <c:lblOffset val="100"/>
        <c:noMultiLvlLbl val="0"/>
      </c:catAx>
      <c:valAx>
        <c:axId val="608071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077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6707C-FFD0-4A2F-9FD7-C50A2136AB65}" type="datetimeFigureOut">
              <a:rPr lang="en-US" smtClean="0">
                <a:latin typeface="Arial" panose="020B0604020202020204" pitchFamily="34" charset="0"/>
              </a:rPr>
              <a:t>10/15/2025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3093A-05D3-4B7C-9517-AA8DE89391D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41:00.9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41:01.7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6.66669"/>
      <inkml:brushProperty name="anchorY" value="-846.66669"/>
      <inkml:brushProperty name="scaleFactor" value="0.5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41:02.3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3.33337"/>
      <inkml:brushProperty name="anchorY" value="-1693.33337"/>
      <inkml:brushProperty name="scaleFactor" value="0.5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41:03.4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40"/>
      <inkml:brushProperty name="anchorY" value="-2540"/>
      <inkml:brushProperty name="scaleFactor" value="0.5"/>
    </inkml:brush>
  </inkml:definitions>
  <inkml:trace contextRef="#ctx0" brushRef="#br0">1 1 24575,'0'0'0,"0"5"0,0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3:41:04.1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86.66675"/>
      <inkml:brushProperty name="anchorY" value="-3397.69531"/>
      <inkml:brushProperty name="scaleFactor" value="0.5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93DD793-0E92-4F94-808F-3FBA84AF41B3}" type="datetimeFigureOut">
              <a:rPr lang="en-CA" smtClean="0"/>
              <a:t>2025-10-15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4E7DF5D-39DC-4EDB-B2ED-27FEB6DD42CA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D03E7-BE64-8222-827A-7B686A6AD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B94211-AE8C-38CD-D3DE-5503F91F4C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FF663-2AFA-86E9-40B7-CA6278C4C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also did a performance attribution to break down the excess return into asset allocation and security selection effects. </a:t>
            </a:r>
          </a:p>
          <a:p>
            <a:r>
              <a:rPr lang="en-US" dirty="0"/>
              <a:t>From the graph we can see that our fund underperform the benchmark in both allocation and selection. </a:t>
            </a:r>
          </a:p>
          <a:p>
            <a:r>
              <a:rPr lang="en-US" dirty="0"/>
              <a:t>The best allocation is the Real Estate sector where we allocate 12% more than the benchmark, but we did bad in allocating the financial sector so it detracted 1.3% value add</a:t>
            </a:r>
          </a:p>
          <a:p>
            <a:r>
              <a:rPr lang="en-US" dirty="0"/>
              <a:t>For security selection. </a:t>
            </a:r>
          </a:p>
          <a:p>
            <a:r>
              <a:rPr lang="en-US" dirty="0"/>
              <a:t>For the security </a:t>
            </a:r>
            <a:r>
              <a:rPr lang="en-US" dirty="0" err="1"/>
              <a:t>selction</a:t>
            </a:r>
            <a:r>
              <a:rPr lang="en-US" dirty="0"/>
              <a:t>, the Information Technology manger was able to identify stocks that performs better than the </a:t>
            </a:r>
            <a:r>
              <a:rPr lang="en-US" dirty="0" err="1"/>
              <a:t>benckmark</a:t>
            </a:r>
            <a:r>
              <a:rPr lang="en-US" dirty="0"/>
              <a:t> IT stock which creates  0.4% value add.</a:t>
            </a:r>
          </a:p>
          <a:p>
            <a:r>
              <a:rPr lang="en-US" dirty="0"/>
              <a:t> However, the energy manager failed at identifying better stocks and we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DFF5D-4A9A-D8E9-2A5B-9FD4004B2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7DF5D-39DC-4EDB-B2ED-27FEB6DD42C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99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149600"/>
            <a:ext cx="9144000" cy="3708400"/>
          </a:xfrm>
          <a:prstGeom prst="rect">
            <a:avLst/>
          </a:prstGeom>
          <a:solidFill>
            <a:srgbClr val="0629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1056641"/>
            <a:ext cx="8354950" cy="175768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rgbClr val="062958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429000"/>
            <a:ext cx="8354949" cy="16557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41466"/>
            <a:ext cx="9144000" cy="616534"/>
          </a:xfrm>
          <a:prstGeom prst="rect">
            <a:avLst/>
          </a:prstGeom>
          <a:solidFill>
            <a:srgbClr val="0629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614359"/>
            <a:ext cx="8615934" cy="4603878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8650" indent="-285750">
              <a:buFontTx/>
              <a:buChar char="‒"/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246888" y="791137"/>
            <a:ext cx="8615934" cy="549696"/>
          </a:xfrm>
          <a:noFill/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629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CA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2393389" y="6367171"/>
            <a:ext cx="5872457" cy="365124"/>
          </a:xfrm>
        </p:spPr>
        <p:txBody>
          <a:bodyPr>
            <a:normAutofit/>
          </a:bodyPr>
          <a:lstStyle>
            <a:lvl1pPr marL="0" indent="0">
              <a:buNone/>
              <a:defRPr sz="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CA"/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6832908" y="63671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03A6CA-53EA-4DDB-9C66-A88E0CE1D320}" type="slidenum">
              <a:rPr lang="en-CA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CA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C6F4D-76DD-62CE-C398-352E0247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893C-339F-B10D-54FC-FB22D2EAB7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83780" y="955767"/>
            <a:ext cx="7849567" cy="625383"/>
          </a:xfr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b="1" dirty="0"/>
              <a:t>Pairs Trading</a:t>
            </a:r>
            <a:endParaRPr lang="en-CA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83780" y="3429000"/>
            <a:ext cx="8699820" cy="1847850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CA" dirty="0"/>
              <a:t>Wenyu (Kelly) Shen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780" y="6227379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October 10,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59A0-41D3-55F8-FE09-397B6DBA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A9527F-0A6F-D671-6DF1-6E8A18340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87" y="788583"/>
            <a:ext cx="8989335" cy="4688673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CA" sz="1600" dirty="0">
                <a:solidFill>
                  <a:srgbClr val="062958"/>
                </a:solidFill>
              </a:rPr>
              <a:t>Project Step: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CA" sz="1600" dirty="0">
                <a:solidFill>
                  <a:srgbClr val="062958"/>
                </a:solidFill>
              </a:rPr>
              <a:t>Grab 10 years PEP and KO adjusted prices.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CA" sz="1600" dirty="0">
                <a:solidFill>
                  <a:srgbClr val="062958"/>
                </a:solidFill>
              </a:rPr>
              <a:t>Regression: PEP = KO * </a:t>
            </a:r>
            <a:r>
              <a:rPr lang="en-CA" sz="1600" b="1" dirty="0">
                <a:solidFill>
                  <a:srgbClr val="062958"/>
                </a:solidFill>
              </a:rPr>
              <a:t>beta</a:t>
            </a:r>
            <a:r>
              <a:rPr lang="en-CA" sz="1600" dirty="0">
                <a:solidFill>
                  <a:srgbClr val="062958"/>
                </a:solidFill>
              </a:rPr>
              <a:t> + spread, calculate correlation matrix between PEP and KO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CA" sz="1600" dirty="0">
                <a:solidFill>
                  <a:srgbClr val="062958"/>
                </a:solidFill>
              </a:rPr>
              <a:t>Simulate the PEP and KO by the Cholesky Decomposition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CA" sz="1600" dirty="0">
                <a:solidFill>
                  <a:srgbClr val="062958"/>
                </a:solidFill>
              </a:rPr>
              <a:t>Spread = </a:t>
            </a:r>
            <a:r>
              <a:rPr lang="en-CA" sz="1600" dirty="0" err="1">
                <a:solidFill>
                  <a:srgbClr val="062958"/>
                </a:solidFill>
              </a:rPr>
              <a:t>PEP_Simulated</a:t>
            </a:r>
            <a:r>
              <a:rPr lang="en-CA" sz="1600" dirty="0">
                <a:solidFill>
                  <a:srgbClr val="062958"/>
                </a:solidFill>
              </a:rPr>
              <a:t> – </a:t>
            </a:r>
            <a:r>
              <a:rPr lang="en-CA" sz="1600" dirty="0" err="1">
                <a:solidFill>
                  <a:srgbClr val="062958"/>
                </a:solidFill>
              </a:rPr>
              <a:t>KO_Simulated</a:t>
            </a:r>
            <a:r>
              <a:rPr lang="en-CA" sz="1600" dirty="0">
                <a:solidFill>
                  <a:srgbClr val="062958"/>
                </a:solidFill>
              </a:rPr>
              <a:t> * </a:t>
            </a:r>
            <a:r>
              <a:rPr lang="en-CA" sz="1600" b="1" dirty="0">
                <a:solidFill>
                  <a:srgbClr val="062958"/>
                </a:solidFill>
              </a:rPr>
              <a:t>beta 1 </a:t>
            </a:r>
            <a:r>
              <a:rPr lang="en-CA" sz="1600" dirty="0">
                <a:solidFill>
                  <a:srgbClr val="062958"/>
                </a:solidFill>
              </a:rPr>
              <a:t>5D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CA" sz="1600" dirty="0">
                <a:solidFill>
                  <a:srgbClr val="062958"/>
                </a:solidFill>
              </a:rPr>
              <a:t>Calculate </a:t>
            </a:r>
            <a:r>
              <a:rPr lang="en-CA" sz="1600" dirty="0" err="1">
                <a:solidFill>
                  <a:srgbClr val="062958"/>
                </a:solidFill>
              </a:rPr>
              <a:t>PnL</a:t>
            </a:r>
            <a:r>
              <a:rPr lang="en-CA" sz="1600" dirty="0">
                <a:solidFill>
                  <a:srgbClr val="062958"/>
                </a:solidFill>
              </a:rPr>
              <a:t> 5</a:t>
            </a:r>
            <a:r>
              <a:rPr lang="en-CA" sz="1600" baseline="30000" dirty="0">
                <a:solidFill>
                  <a:srgbClr val="062958"/>
                </a:solidFill>
              </a:rPr>
              <a:t>TH</a:t>
            </a:r>
            <a:r>
              <a:rPr lang="en-CA" sz="1600" dirty="0">
                <a:solidFill>
                  <a:srgbClr val="062958"/>
                </a:solidFill>
              </a:rPr>
              <a:t> and  95</a:t>
            </a:r>
            <a:r>
              <a:rPr lang="en-CA" sz="1600" baseline="30000" dirty="0">
                <a:solidFill>
                  <a:srgbClr val="062958"/>
                </a:solidFill>
              </a:rPr>
              <a:t>th</a:t>
            </a:r>
            <a:r>
              <a:rPr lang="en-CA" sz="1600" dirty="0">
                <a:solidFill>
                  <a:srgbClr val="062958"/>
                </a:solidFill>
              </a:rPr>
              <a:t>, determine the pairs trading in and out condition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9F30F2-5A26-2F16-D9E8-45978ADE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168574"/>
            <a:ext cx="8615934" cy="549696"/>
          </a:xfrm>
        </p:spPr>
        <p:txBody>
          <a:bodyPr/>
          <a:lstStyle/>
          <a:p>
            <a:r>
              <a:rPr lang="en-CA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2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C0116-3654-86CB-41C9-389B21BEA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E3CDE9-6DCA-E2FE-E6AB-B0CFB987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82513"/>
            <a:ext cx="8615934" cy="549696"/>
          </a:xfrm>
        </p:spPr>
        <p:txBody>
          <a:bodyPr/>
          <a:lstStyle/>
          <a:p>
            <a:r>
              <a:rPr lang="en-CA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Simulation Result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CC2B11-5BA0-FF08-DEF8-5A91998BF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13" y="3429000"/>
            <a:ext cx="3991442" cy="2441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1855C-2FD6-C331-E977-0B1EF04B4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78" y="632209"/>
            <a:ext cx="7677970" cy="2646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6B8355-9FCC-A729-B439-317123160B30}"/>
              </a:ext>
            </a:extLst>
          </p:cNvPr>
          <p:cNvSpPr txBox="1"/>
          <p:nvPr/>
        </p:nvSpPr>
        <p:spPr>
          <a:xfrm>
            <a:off x="4554855" y="3579644"/>
            <a:ext cx="28467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dirty="0">
                <a:solidFill>
                  <a:srgbClr val="000000"/>
                </a:solidFill>
              </a:rPr>
              <a:t>Expected Return for this trade: $-19</a:t>
            </a:r>
          </a:p>
          <a:p>
            <a:r>
              <a:rPr lang="en-CA" sz="1300" dirty="0">
                <a:solidFill>
                  <a:srgbClr val="000000"/>
                </a:solidFill>
              </a:rPr>
              <a:t>5% </a:t>
            </a:r>
            <a:r>
              <a:rPr lang="en-CA" sz="1300" dirty="0" err="1">
                <a:solidFill>
                  <a:srgbClr val="000000"/>
                </a:solidFill>
              </a:rPr>
              <a:t>PnL</a:t>
            </a:r>
            <a:r>
              <a:rPr lang="en-CA" sz="1300" dirty="0">
                <a:solidFill>
                  <a:srgbClr val="000000"/>
                </a:solidFill>
              </a:rPr>
              <a:t>   = $ -1832</a:t>
            </a:r>
          </a:p>
          <a:p>
            <a:r>
              <a:rPr lang="en-CA" sz="1300" dirty="0">
                <a:solidFill>
                  <a:srgbClr val="000000"/>
                </a:solidFill>
              </a:rPr>
              <a:t>95% </a:t>
            </a:r>
            <a:r>
              <a:rPr lang="en-CA" sz="1300" dirty="0" err="1">
                <a:solidFill>
                  <a:srgbClr val="000000"/>
                </a:solidFill>
              </a:rPr>
              <a:t>PnL</a:t>
            </a:r>
            <a:r>
              <a:rPr lang="en-CA" sz="1300" dirty="0">
                <a:solidFill>
                  <a:srgbClr val="000000"/>
                </a:solidFill>
              </a:rPr>
              <a:t> = $ +1777</a:t>
            </a:r>
          </a:p>
          <a:p>
            <a:endParaRPr lang="en-CA" dirty="0">
              <a:solidFill>
                <a:srgbClr val="000000"/>
              </a:solidFill>
            </a:endParaRPr>
          </a:p>
          <a:p>
            <a:endParaRPr lang="en-C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4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33A80-5D80-6D03-8ED0-6AD5BA89C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A1251-C47E-4389-5E39-B04DC3D7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" y="82513"/>
            <a:ext cx="8615934" cy="549696"/>
          </a:xfrm>
        </p:spPr>
        <p:txBody>
          <a:bodyPr/>
          <a:lstStyle/>
          <a:p>
            <a:r>
              <a:rPr lang="en-CA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Pairs Trading Strategy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4868B-833C-6440-B060-ADC53635ED63}"/>
              </a:ext>
            </a:extLst>
          </p:cNvPr>
          <p:cNvSpPr txBox="1"/>
          <p:nvPr/>
        </p:nvSpPr>
        <p:spPr>
          <a:xfrm>
            <a:off x="246888" y="3253132"/>
            <a:ext cx="846352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00" dirty="0">
                <a:solidFill>
                  <a:srgbClr val="000000"/>
                </a:solidFill>
              </a:rPr>
              <a:t>Exit and In Condition:</a:t>
            </a:r>
          </a:p>
          <a:p>
            <a:r>
              <a:rPr lang="en-CA" sz="1000" dirty="0">
                <a:solidFill>
                  <a:srgbClr val="000000"/>
                </a:solidFill>
              </a:rPr>
              <a:t>Upper Bound = </a:t>
            </a:r>
            <a:r>
              <a:rPr lang="en-CA" sz="1000" dirty="0" err="1">
                <a:solidFill>
                  <a:srgbClr val="000000"/>
                </a:solidFill>
              </a:rPr>
              <a:t>mean_spread</a:t>
            </a:r>
            <a:r>
              <a:rPr lang="en-CA" sz="1000" dirty="0">
                <a:solidFill>
                  <a:srgbClr val="000000"/>
                </a:solidFill>
              </a:rPr>
              <a:t> + </a:t>
            </a:r>
            <a:r>
              <a:rPr lang="en-CA" sz="1000" dirty="0">
                <a:solidFill>
                  <a:srgbClr val="000000"/>
                </a:solidFill>
                <a:highlight>
                  <a:srgbClr val="00FFFF"/>
                </a:highlight>
              </a:rPr>
              <a:t>1.4</a:t>
            </a:r>
            <a:r>
              <a:rPr lang="en-CA" sz="1000" dirty="0">
                <a:solidFill>
                  <a:srgbClr val="000000"/>
                </a:solidFill>
              </a:rPr>
              <a:t> std(Spread); Lower Bound = </a:t>
            </a:r>
            <a:r>
              <a:rPr lang="en-CA" sz="1000" dirty="0" err="1">
                <a:solidFill>
                  <a:srgbClr val="000000"/>
                </a:solidFill>
              </a:rPr>
              <a:t>mean_spread</a:t>
            </a:r>
            <a:r>
              <a:rPr lang="en-CA" sz="1000" dirty="0">
                <a:solidFill>
                  <a:srgbClr val="000000"/>
                </a:solidFill>
              </a:rPr>
              <a:t> - </a:t>
            </a:r>
            <a:r>
              <a:rPr lang="en-CA" sz="1000" dirty="0">
                <a:solidFill>
                  <a:srgbClr val="000000"/>
                </a:solidFill>
                <a:highlight>
                  <a:srgbClr val="00FFFF"/>
                </a:highlight>
              </a:rPr>
              <a:t>1.4</a:t>
            </a:r>
            <a:r>
              <a:rPr lang="en-CA" sz="1000" dirty="0">
                <a:solidFill>
                  <a:srgbClr val="000000"/>
                </a:solidFill>
              </a:rPr>
              <a:t> std(Spread)</a:t>
            </a:r>
          </a:p>
          <a:p>
            <a:pPr marL="342900" indent="-342900">
              <a:buAutoNum type="arabicPeriod"/>
            </a:pPr>
            <a:r>
              <a:rPr lang="en-CA" sz="1000" dirty="0">
                <a:solidFill>
                  <a:srgbClr val="000000"/>
                </a:solidFill>
              </a:rPr>
              <a:t>When spread hit above the upper bound, long KO short PEP, close the position when spread hit the median</a:t>
            </a:r>
          </a:p>
          <a:p>
            <a:pPr marL="342900" indent="-342900">
              <a:buAutoNum type="arabicPeriod"/>
            </a:pPr>
            <a:r>
              <a:rPr lang="en-CA" sz="1000" dirty="0">
                <a:solidFill>
                  <a:srgbClr val="000000"/>
                </a:solidFill>
              </a:rPr>
              <a:t>When the spread hit below the lower bound, long PEP short KO.</a:t>
            </a:r>
          </a:p>
          <a:p>
            <a:endParaRPr lang="en-CA" sz="1300" dirty="0">
              <a:solidFill>
                <a:srgbClr val="000000"/>
              </a:solidFill>
            </a:endParaRPr>
          </a:p>
          <a:p>
            <a:r>
              <a:rPr lang="en-CA" sz="1300" dirty="0">
                <a:solidFill>
                  <a:srgbClr val="000000"/>
                </a:solidFill>
              </a:rPr>
              <a:t>Assumption:</a:t>
            </a:r>
          </a:p>
          <a:p>
            <a:pPr marL="342900" indent="-342900">
              <a:buAutoNum type="arabicPeriod"/>
            </a:pPr>
            <a:r>
              <a:rPr lang="en-CA" sz="1000" dirty="0">
                <a:solidFill>
                  <a:srgbClr val="000000"/>
                </a:solidFill>
              </a:rPr>
              <a:t>Could buy any (float) number of share.</a:t>
            </a:r>
          </a:p>
          <a:p>
            <a:pPr marL="342900" indent="-342900">
              <a:buAutoNum type="arabicPeriod"/>
            </a:pPr>
            <a:r>
              <a:rPr lang="en-CA" sz="1000" dirty="0">
                <a:solidFill>
                  <a:srgbClr val="000000"/>
                </a:solidFill>
              </a:rPr>
              <a:t>The trading Cost is 15 bps per trade.</a:t>
            </a:r>
          </a:p>
          <a:p>
            <a:endParaRPr lang="en-CA" sz="1300" dirty="0">
              <a:solidFill>
                <a:srgbClr val="000000"/>
              </a:solidFill>
            </a:endParaRPr>
          </a:p>
          <a:p>
            <a:r>
              <a:rPr lang="en-CA" sz="1300" dirty="0">
                <a:solidFill>
                  <a:srgbClr val="000000"/>
                </a:solidFill>
              </a:rPr>
              <a:t>Threshold (1.4) Determination Process:</a:t>
            </a:r>
          </a:p>
          <a:p>
            <a:r>
              <a:rPr lang="en-CA" sz="1000" dirty="0">
                <a:solidFill>
                  <a:srgbClr val="000000"/>
                </a:solidFill>
              </a:rPr>
              <a:t>Boundary = mean – a * std, choose a from 0.5 to 2, brute force per each a to do the back testing and check for the performance in in-sample and out of sample. With the a = 1.5, the 60 days cumulative </a:t>
            </a:r>
            <a:r>
              <a:rPr lang="en-CA" sz="1000" dirty="0" err="1">
                <a:solidFill>
                  <a:srgbClr val="000000"/>
                </a:solidFill>
              </a:rPr>
              <a:t>PnL</a:t>
            </a:r>
            <a:r>
              <a:rPr lang="en-CA" sz="1000" dirty="0">
                <a:solidFill>
                  <a:srgbClr val="000000"/>
                </a:solidFill>
              </a:rPr>
              <a:t> by executing the trade has return with </a:t>
            </a:r>
            <a:r>
              <a:rPr lang="en-CA" sz="1000" b="1" dirty="0">
                <a:solidFill>
                  <a:srgbClr val="000000"/>
                </a:solidFill>
              </a:rPr>
              <a:t>$5884</a:t>
            </a:r>
            <a:r>
              <a:rPr lang="en-CA" sz="1000" dirty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CA" sz="1300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CA" sz="1300" dirty="0">
              <a:solidFill>
                <a:srgbClr val="000000"/>
              </a:solidFill>
            </a:endParaRPr>
          </a:p>
          <a:p>
            <a:endParaRPr lang="en-CA" dirty="0">
              <a:solidFill>
                <a:srgbClr val="000000"/>
              </a:solidFill>
            </a:endParaRPr>
          </a:p>
          <a:p>
            <a:endParaRPr lang="en-CA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70BC4-1EA2-ED99-9D50-1B186C22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393"/>
            <a:ext cx="2934842" cy="226472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4E4DAA5-8942-A158-5224-54898B79D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902790"/>
              </p:ext>
            </p:extLst>
          </p:nvPr>
        </p:nvGraphicFramePr>
        <p:xfrm>
          <a:off x="5775811" y="727138"/>
          <a:ext cx="3273298" cy="243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EB357B5-D3D3-78D1-DF27-E98904DE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325" y="727138"/>
            <a:ext cx="2741580" cy="25259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5C0C8-86FE-0B5E-63F3-19E0FC782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56" y="5484854"/>
            <a:ext cx="2009927" cy="5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5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1910" y="1585704"/>
            <a:ext cx="8540180" cy="1318260"/>
          </a:xfrm>
        </p:spPr>
        <p:txBody>
          <a:bodyPr vert="horz" lIns="0" tIns="45720" rIns="0" bIns="45720" rtlCol="0" anchor="b">
            <a:normAutofit/>
          </a:bodyPr>
          <a:lstStyle/>
          <a:p>
            <a:r>
              <a:rPr lang="en-CA" b="1" dirty="0"/>
              <a:t>Thank 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562B-607F-2025-000D-5B1B9E50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66F224F-3A51-9204-D53C-DBECAB8F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244" y="76767"/>
            <a:ext cx="8615934" cy="549696"/>
          </a:xfrm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CA" sz="2800" dirty="0">
                <a:solidFill>
                  <a:srgbClr val="062958"/>
                </a:solidFill>
              </a:rPr>
              <a:t>Appendix 1: Different Approach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9B53D0A-27F5-C5CD-B48D-CA78BC4B4FA2}"/>
                  </a:ext>
                </a:extLst>
              </p14:cNvPr>
              <p14:cNvContentPartPr/>
              <p14:nvPr/>
            </p14:nvContentPartPr>
            <p14:xfrm>
              <a:off x="4165680" y="113804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4167800-7FCD-2650-9CE4-787257371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6680" y="1129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71EDB03-CC51-7A2A-CA6E-6E2228AFFD9A}"/>
                  </a:ext>
                </a:extLst>
              </p14:cNvPr>
              <p14:cNvContentPartPr/>
              <p14:nvPr/>
            </p14:nvContentPartPr>
            <p14:xfrm>
              <a:off x="4490400" y="8230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389597-3175-A9FA-4E68-73AA2DA179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81400" y="814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E78CCC-04A7-1D24-3B27-964FA023BC32}"/>
                  </a:ext>
                </a:extLst>
              </p14:cNvPr>
              <p14:cNvContentPartPr/>
              <p14:nvPr/>
            </p14:nvContentPartPr>
            <p14:xfrm>
              <a:off x="4084320" y="257048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FF9976B-5EA4-D276-EEFF-E409FB5262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5320" y="25614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9641FC-11C5-04FD-208C-0C5C9818AC8E}"/>
                  </a:ext>
                </a:extLst>
              </p14:cNvPr>
              <p14:cNvContentPartPr/>
              <p14:nvPr/>
            </p14:nvContentPartPr>
            <p14:xfrm>
              <a:off x="8320800" y="2316320"/>
              <a:ext cx="360" cy="4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F11F928-936C-A8F5-0AD5-6C331F281F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12160" y="2307680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79EC96-F351-B54E-087B-73B8F82DFDB8}"/>
                  </a:ext>
                </a:extLst>
              </p14:cNvPr>
              <p14:cNvContentPartPr/>
              <p14:nvPr/>
            </p14:nvContentPartPr>
            <p14:xfrm>
              <a:off x="4602000" y="30478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ECBA377-EBC2-1697-DF62-5FEBCBAA73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93360" y="30392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8ACA0-BA2F-B01B-74A3-AF13A3D5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87" y="788583"/>
            <a:ext cx="8316881" cy="4688673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CA" sz="1600" dirty="0">
                <a:solidFill>
                  <a:srgbClr val="062958"/>
                </a:solidFill>
              </a:rPr>
              <a:t>Project Step: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CA" dirty="0">
                <a:solidFill>
                  <a:srgbClr val="062958"/>
                </a:solidFill>
              </a:rPr>
              <a:t>Pull data, PEP, KO, spread = PEP-KO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CA" dirty="0">
                <a:solidFill>
                  <a:srgbClr val="062958"/>
                </a:solidFill>
              </a:rPr>
              <a:t>Detrend the spread to stationary: spread = t* beta + detrend spread, then do Stationary Test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CA" dirty="0">
                <a:solidFill>
                  <a:srgbClr val="062958"/>
                </a:solidFill>
              </a:rPr>
              <a:t>Use </a:t>
            </a:r>
            <a:r>
              <a:rPr lang="en-CA" dirty="0" err="1">
                <a:solidFill>
                  <a:srgbClr val="062958"/>
                </a:solidFill>
              </a:rPr>
              <a:t>Brownien</a:t>
            </a:r>
            <a:r>
              <a:rPr lang="en-CA" dirty="0">
                <a:solidFill>
                  <a:srgbClr val="062958"/>
                </a:solidFill>
              </a:rPr>
              <a:t> motion to simulate KO, use OU mean reversion process to simulate spread.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CA" dirty="0">
                <a:solidFill>
                  <a:srgbClr val="062958"/>
                </a:solidFill>
              </a:rPr>
              <a:t>Predict the PEP = simulated KO + reverse detrended simulated OU.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CA" dirty="0">
                <a:solidFill>
                  <a:srgbClr val="062958"/>
                </a:solidFill>
              </a:rPr>
              <a:t>The black line in the plot is the realized PEP price for next 60 days, changed to another approach due to the trend was not captured.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CA" dirty="0">
              <a:solidFill>
                <a:srgbClr val="062958"/>
              </a:solidFill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endParaRPr lang="en-CA" dirty="0">
              <a:solidFill>
                <a:srgbClr val="06295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E695A-1ABA-9959-FB7B-1349A53AE9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1284" y="168042"/>
            <a:ext cx="2765929" cy="20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1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tman">
      <a:dk1>
        <a:srgbClr val="E20778"/>
      </a:dk1>
      <a:lt1>
        <a:srgbClr val="FFFFFF"/>
      </a:lt1>
      <a:dk2>
        <a:srgbClr val="000000"/>
      </a:dk2>
      <a:lt2>
        <a:srgbClr val="004990"/>
      </a:lt2>
      <a:accent1>
        <a:srgbClr val="088466"/>
      </a:accent1>
      <a:accent2>
        <a:srgbClr val="0676D8"/>
      </a:accent2>
      <a:accent3>
        <a:srgbClr val="B6CD2D"/>
      </a:accent3>
      <a:accent4>
        <a:srgbClr val="FCAF17"/>
      </a:accent4>
      <a:accent5>
        <a:srgbClr val="F17F84"/>
      </a:accent5>
      <a:accent6>
        <a:srgbClr val="41C3DC"/>
      </a:accent6>
      <a:hlink>
        <a:srgbClr val="022CC4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3F30C66C0D614ABD93D08711202398" ma:contentTypeVersion="7" ma:contentTypeDescription="Create a new document." ma:contentTypeScope="" ma:versionID="01ac8a53c8b177ecd023dadcb391e8fc">
  <xsd:schema xmlns:xsd="http://www.w3.org/2001/XMLSchema" xmlns:xs="http://www.w3.org/2001/XMLSchema" xmlns:p="http://schemas.microsoft.com/office/2006/metadata/properties" xmlns:ns3="82d69006-097f-4676-8005-d7d7a931eb27" xmlns:ns4="90a034ee-c6b5-432c-9906-88d530eaad25" targetNamespace="http://schemas.microsoft.com/office/2006/metadata/properties" ma:root="true" ma:fieldsID="1c99e6d256cee7a035913ff0a5c19dc8" ns3:_="" ns4:_="">
    <xsd:import namespace="82d69006-097f-4676-8005-d7d7a931eb27"/>
    <xsd:import namespace="90a034ee-c6b5-432c-9906-88d530eaad2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69006-097f-4676-8005-d7d7a931eb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034ee-c6b5-432c-9906-88d530eaa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AEFE03-001E-40A1-A307-D8C114E670FA}">
  <ds:schemaRefs/>
</ds:datastoreItem>
</file>

<file path=customXml/itemProps2.xml><?xml version="1.0" encoding="utf-8"?>
<ds:datastoreItem xmlns:ds="http://schemas.openxmlformats.org/officeDocument/2006/customXml" ds:itemID="{D4671B63-C7D8-4E84-8E69-DFEDD86FCDF5}">
  <ds:schemaRefs/>
</ds:datastoreItem>
</file>

<file path=customXml/itemProps3.xml><?xml version="1.0" encoding="utf-8"?>
<ds:datastoreItem xmlns:ds="http://schemas.openxmlformats.org/officeDocument/2006/customXml" ds:itemID="{3ED736DE-84A1-4EE3-9602-2D7368952D53}">
  <ds:schemaRefs>
    <ds:schemaRef ds:uri="http://schemas.microsoft.com/office/2006/documentManagement/types"/>
    <ds:schemaRef ds:uri="82d69006-097f-4676-8005-d7d7a931eb27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90a034ee-c6b5-432c-9906-88d530eaad25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775</TotalTime>
  <Words>476</Words>
  <Application>Microsoft Office PowerPoint</Application>
  <PresentationFormat>On-screen Show (4:3)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Pairs Trading</vt:lpstr>
      <vt:lpstr>Methodology</vt:lpstr>
      <vt:lpstr>Simulation Result</vt:lpstr>
      <vt:lpstr>Pairs Trading Strategy</vt:lpstr>
      <vt:lpstr>Thank you!</vt:lpstr>
      <vt:lpstr>Appendix 1: Different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Chung</dc:creator>
  <cp:lastModifiedBy>Wenyu Shen</cp:lastModifiedBy>
  <cp:revision>23</cp:revision>
  <dcterms:created xsi:type="dcterms:W3CDTF">2021-04-07T13:12:00Z</dcterms:created>
  <dcterms:modified xsi:type="dcterms:W3CDTF">2025-10-15T06:15:05Z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0x010100143F30C66C0D614ABD93D08711202398</vt:lpwstr>
  </property>
  <property fmtid="{D5CDD505-2E9C-101B-9397-08002B2CF9AE}" pid="3" name="ICV">
    <vt:lpwstr>06D7419BE4D04F84931DFB8A1C5BB0DB_13</vt:lpwstr>
  </property>
  <property fmtid="{D5CDD505-2E9C-101B-9397-08002B2CF9AE}" pid="4" name="KSOProductBuildVer">
    <vt:lpwstr>2052-12.1.0.16250</vt:lpwstr>
  </property>
</Properties>
</file>