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ediaBi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MediaBin</a:t>
            </a:r>
          </a:p>
        </p:txBody>
      </p:sp>
      <p:sp>
        <p:nvSpPr>
          <p:cNvPr id="120" name="What’s Next?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Next?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penText announced May 2022 as the end of life date for MediaBin 16.2…"/>
          <p:cNvSpPr txBox="1"/>
          <p:nvPr>
            <p:ph type="body" idx="1"/>
          </p:nvPr>
        </p:nvSpPr>
        <p:spPr>
          <a:xfrm>
            <a:off x="952500" y="192254"/>
            <a:ext cx="11099801" cy="72136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OpenText announced May 2022 as the end of life date for MediaBin 16.2</a:t>
            </a:r>
          </a:p>
          <a:p>
            <a:pPr marL="0" indent="0">
              <a:buSzTx/>
              <a:buNone/>
            </a:pPr>
            <a:r>
              <a:t>Jostens installation of MediaBin is being upgraded from 8.2 to 16.2  </a:t>
            </a:r>
          </a:p>
          <a:p>
            <a:pPr marL="0" indent="0">
              <a:buSzTx/>
              <a:buNone/>
            </a:pPr>
            <a:r>
              <a:t>Completion of the upgrade is expected in April 2019</a:t>
            </a:r>
          </a:p>
          <a:p>
            <a:pPr marL="0" indent="0">
              <a:buSzTx/>
              <a:buNone/>
            </a:pPr>
            <a:r>
              <a:t>This provides Jostens a three year window to have the next Digital Asset Management solution in place</a:t>
            </a:r>
          </a:p>
        </p:txBody>
      </p:sp>
      <p:sp>
        <p:nvSpPr>
          <p:cNvPr id="123" name="But to make proper decisions about a replacement DAM, what is MediaBin must be understood."/>
          <p:cNvSpPr txBox="1"/>
          <p:nvPr/>
        </p:nvSpPr>
        <p:spPr>
          <a:xfrm>
            <a:off x="923131" y="6836866"/>
            <a:ext cx="10501627" cy="10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3200"/>
            </a:lvl1pPr>
          </a:lstStyle>
          <a:p>
            <a:pPr/>
            <a:r>
              <a:t>But to make proper decisions about a replacement DAM, what is MediaBin must be understood.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diaBin Technology Stack"/>
          <p:cNvSpPr txBox="1"/>
          <p:nvPr>
            <p:ph type="title"/>
          </p:nvPr>
        </p:nvSpPr>
        <p:spPr>
          <a:xfrm>
            <a:off x="952500" y="254000"/>
            <a:ext cx="11099800" cy="657814"/>
          </a:xfrm>
          <a:prstGeom prst="rect">
            <a:avLst/>
          </a:prstGeom>
        </p:spPr>
        <p:txBody>
          <a:bodyPr/>
          <a:lstStyle>
            <a:lvl1pPr defTabSz="543305">
              <a:defRPr sz="3720"/>
            </a:lvl1pPr>
          </a:lstStyle>
          <a:p>
            <a:pPr/>
            <a:r>
              <a:t>MediaBin Technology Stack</a:t>
            </a:r>
          </a:p>
        </p:txBody>
      </p:sp>
      <p:grpSp>
        <p:nvGrpSpPr>
          <p:cNvPr id="128" name="Group"/>
          <p:cNvGrpSpPr/>
          <p:nvPr/>
        </p:nvGrpSpPr>
        <p:grpSpPr>
          <a:xfrm>
            <a:off x="5446578" y="5968924"/>
            <a:ext cx="1579347" cy="1190138"/>
            <a:chOff x="0" y="0"/>
            <a:chExt cx="1579346" cy="1190136"/>
          </a:xfrm>
        </p:grpSpPr>
        <p:sp>
          <p:nvSpPr>
            <p:cNvPr id="126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7" name="MediaBin Service"/>
            <p:cNvSpPr txBox="1"/>
            <p:nvPr/>
          </p:nvSpPr>
          <p:spPr>
            <a:xfrm>
              <a:off x="146246" y="233366"/>
              <a:ext cx="1286854" cy="723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MediaBin Service</a:t>
              </a:r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4892308" y="8128245"/>
            <a:ext cx="2834954" cy="1190137"/>
            <a:chOff x="0" y="0"/>
            <a:chExt cx="2834952" cy="1190136"/>
          </a:xfrm>
        </p:grpSpPr>
        <p:sp>
          <p:nvSpPr>
            <p:cNvPr id="129" name="Rectangle"/>
            <p:cNvSpPr/>
            <p:nvPr/>
          </p:nvSpPr>
          <p:spPr>
            <a:xfrm>
              <a:off x="0" y="0"/>
              <a:ext cx="2834953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0" name="Asset File Storage Network Drive"/>
            <p:cNvSpPr txBox="1"/>
            <p:nvPr/>
          </p:nvSpPr>
          <p:spPr>
            <a:xfrm>
              <a:off x="262515" y="233366"/>
              <a:ext cx="2309923" cy="723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Asset File Storage Network Drive</a:t>
              </a:r>
            </a:p>
            <a:p>
              <a:pPr>
                <a:defRPr sz="2000"/>
              </a:pPr>
            </a:p>
            <a:p>
              <a:pPr>
                <a:defRPr sz="2000"/>
              </a:pPr>
            </a:p>
          </p:txBody>
        </p:sp>
      </p:grpSp>
      <p:sp>
        <p:nvSpPr>
          <p:cNvPr id="132" name="Line"/>
          <p:cNvSpPr/>
          <p:nvPr/>
        </p:nvSpPr>
        <p:spPr>
          <a:xfrm>
            <a:off x="6225905" y="7128012"/>
            <a:ext cx="1" cy="10128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35" name="Group"/>
          <p:cNvGrpSpPr/>
          <p:nvPr/>
        </p:nvGrpSpPr>
        <p:grpSpPr>
          <a:xfrm>
            <a:off x="8149903" y="5968924"/>
            <a:ext cx="1579348" cy="1190138"/>
            <a:chOff x="0" y="0"/>
            <a:chExt cx="1579346" cy="1190136"/>
          </a:xfrm>
        </p:grpSpPr>
        <p:sp>
          <p:nvSpPr>
            <p:cNvPr id="133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" name="Oracle Database"/>
            <p:cNvSpPr txBox="1"/>
            <p:nvPr/>
          </p:nvSpPr>
          <p:spPr>
            <a:xfrm>
              <a:off x="146246" y="233366"/>
              <a:ext cx="1286854" cy="723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Oracle Database</a:t>
              </a:r>
            </a:p>
            <a:p>
              <a:pPr>
                <a:defRPr sz="2000"/>
              </a:pPr>
            </a:p>
          </p:txBody>
        </p:sp>
      </p:grpSp>
      <p:sp>
        <p:nvSpPr>
          <p:cNvPr id="136" name="Line"/>
          <p:cNvSpPr/>
          <p:nvPr/>
        </p:nvSpPr>
        <p:spPr>
          <a:xfrm>
            <a:off x="7040609" y="6515987"/>
            <a:ext cx="10946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39" name="Group"/>
          <p:cNvGrpSpPr/>
          <p:nvPr/>
        </p:nvGrpSpPr>
        <p:grpSpPr>
          <a:xfrm>
            <a:off x="1464511" y="3755163"/>
            <a:ext cx="1882985" cy="2613820"/>
            <a:chOff x="0" y="0"/>
            <a:chExt cx="1882983" cy="2613819"/>
          </a:xfrm>
        </p:grpSpPr>
        <p:sp>
          <p:nvSpPr>
            <p:cNvPr id="137" name="Rectangle"/>
            <p:cNvSpPr/>
            <p:nvPr/>
          </p:nvSpPr>
          <p:spPr>
            <a:xfrm>
              <a:off x="0" y="0"/>
              <a:ext cx="1882984" cy="261382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8" name="Liquid Office…"/>
            <p:cNvSpPr txBox="1"/>
            <p:nvPr/>
          </p:nvSpPr>
          <p:spPr>
            <a:xfrm>
              <a:off x="174363" y="73296"/>
              <a:ext cx="1534258" cy="2390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Liquid Office</a:t>
              </a:r>
            </a:p>
            <a:p>
              <a:pPr>
                <a:defRPr sz="2000"/>
              </a:pPr>
            </a:p>
            <a:p>
              <a:pPr>
                <a:defRPr b="0" i="1" sz="2000"/>
              </a:pPr>
              <a:r>
                <a:t>Workflows</a:t>
              </a:r>
            </a:p>
            <a:p>
              <a:pPr>
                <a:defRPr sz="2000"/>
              </a:pPr>
            </a:p>
            <a:p>
              <a:pPr>
                <a:defRPr b="0" i="1" sz="2000"/>
              </a:pPr>
              <a:r>
                <a:t>Custom Java</a:t>
              </a:r>
            </a:p>
          </p:txBody>
        </p:sp>
      </p:grpSp>
      <p:sp>
        <p:nvSpPr>
          <p:cNvPr id="140" name="Line"/>
          <p:cNvSpPr/>
          <p:nvPr/>
        </p:nvSpPr>
        <p:spPr>
          <a:xfrm flipH="1" flipV="1">
            <a:off x="3369029" y="5378634"/>
            <a:ext cx="2056015" cy="1190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43" name="Group"/>
          <p:cNvGrpSpPr/>
          <p:nvPr/>
        </p:nvGrpSpPr>
        <p:grpSpPr>
          <a:xfrm>
            <a:off x="3992884" y="2729251"/>
            <a:ext cx="1579347" cy="1190138"/>
            <a:chOff x="0" y="0"/>
            <a:chExt cx="1579346" cy="1190136"/>
          </a:xfrm>
        </p:grpSpPr>
        <p:sp>
          <p:nvSpPr>
            <p:cNvPr id="141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2" name="IIS…"/>
            <p:cNvSpPr txBox="1"/>
            <p:nvPr/>
          </p:nvSpPr>
          <p:spPr>
            <a:xfrm>
              <a:off x="146246" y="58313"/>
              <a:ext cx="1286854" cy="1090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IIS </a:t>
              </a:r>
            </a:p>
            <a:p>
              <a:pPr>
                <a:defRPr sz="2000"/>
              </a:pPr>
              <a:r>
                <a:rPr b="0"/>
                <a:t>Web Services</a:t>
              </a:r>
            </a:p>
          </p:txBody>
        </p:sp>
      </p:grpSp>
      <p:sp>
        <p:nvSpPr>
          <p:cNvPr id="144" name="Line"/>
          <p:cNvSpPr/>
          <p:nvPr/>
        </p:nvSpPr>
        <p:spPr>
          <a:xfrm>
            <a:off x="5204733" y="3947339"/>
            <a:ext cx="917230" cy="199889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Connection Line"/>
          <p:cNvSpPr/>
          <p:nvPr/>
        </p:nvSpPr>
        <p:spPr>
          <a:xfrm>
            <a:off x="2940451" y="3431084"/>
            <a:ext cx="1031712" cy="317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310" y="8507"/>
                  <a:pt x="12510" y="130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48" name="Group"/>
          <p:cNvGrpSpPr/>
          <p:nvPr/>
        </p:nvGrpSpPr>
        <p:grpSpPr>
          <a:xfrm>
            <a:off x="6685945" y="2729251"/>
            <a:ext cx="1579348" cy="1190138"/>
            <a:chOff x="0" y="0"/>
            <a:chExt cx="1579346" cy="1190136"/>
          </a:xfrm>
        </p:grpSpPr>
        <p:sp>
          <p:nvSpPr>
            <p:cNvPr id="146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" name="JBOSS…"/>
            <p:cNvSpPr txBox="1"/>
            <p:nvPr/>
          </p:nvSpPr>
          <p:spPr>
            <a:xfrm>
              <a:off x="146246" y="155783"/>
              <a:ext cx="1286854" cy="878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JBOSS </a:t>
              </a:r>
            </a:p>
            <a:p>
              <a:pPr>
                <a:defRPr sz="2000"/>
              </a:pPr>
              <a:r>
                <a:rPr b="0"/>
                <a:t>RMM UI</a:t>
              </a:r>
            </a:p>
          </p:txBody>
        </p:sp>
      </p:grpSp>
      <p:sp>
        <p:nvSpPr>
          <p:cNvPr id="149" name="Line"/>
          <p:cNvSpPr/>
          <p:nvPr/>
        </p:nvSpPr>
        <p:spPr>
          <a:xfrm flipH="1">
            <a:off x="5602536" y="3438618"/>
            <a:ext cx="10531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52" name="Group"/>
          <p:cNvGrpSpPr/>
          <p:nvPr/>
        </p:nvGrpSpPr>
        <p:grpSpPr>
          <a:xfrm>
            <a:off x="9040286" y="3810826"/>
            <a:ext cx="1882985" cy="1190138"/>
            <a:chOff x="0" y="0"/>
            <a:chExt cx="1882983" cy="1190136"/>
          </a:xfrm>
        </p:grpSpPr>
        <p:sp>
          <p:nvSpPr>
            <p:cNvPr id="150" name="Rectangle"/>
            <p:cNvSpPr/>
            <p:nvPr/>
          </p:nvSpPr>
          <p:spPr>
            <a:xfrm>
              <a:off x="0" y="0"/>
              <a:ext cx="1882984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" name="Publication…"/>
            <p:cNvSpPr txBox="1"/>
            <p:nvPr/>
          </p:nvSpPr>
          <p:spPr>
            <a:xfrm>
              <a:off x="174363" y="155783"/>
              <a:ext cx="1534258" cy="878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Publication</a:t>
              </a:r>
            </a:p>
            <a:p>
              <a:pPr>
                <a:defRPr sz="2000"/>
              </a:pPr>
              <a:r>
                <a:t>Service </a:t>
              </a:r>
            </a:p>
            <a:p>
              <a:pPr>
                <a:defRPr sz="2000"/>
              </a:pPr>
              <a:r>
                <a:rPr b="0"/>
                <a:t>RMM UI</a:t>
              </a:r>
            </a:p>
          </p:txBody>
        </p:sp>
      </p:grpSp>
      <p:grpSp>
        <p:nvGrpSpPr>
          <p:cNvPr id="155" name="Group"/>
          <p:cNvGrpSpPr/>
          <p:nvPr/>
        </p:nvGrpSpPr>
        <p:grpSpPr>
          <a:xfrm>
            <a:off x="1691086" y="7239084"/>
            <a:ext cx="1579348" cy="1190138"/>
            <a:chOff x="0" y="0"/>
            <a:chExt cx="1579346" cy="1190136"/>
          </a:xfrm>
        </p:grpSpPr>
        <p:sp>
          <p:nvSpPr>
            <p:cNvPr id="153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4" name="IDOL…"/>
            <p:cNvSpPr txBox="1"/>
            <p:nvPr/>
          </p:nvSpPr>
          <p:spPr>
            <a:xfrm>
              <a:off x="146246" y="155783"/>
              <a:ext cx="1286854" cy="878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IDOL </a:t>
              </a:r>
            </a:p>
            <a:p>
              <a:pPr>
                <a:defRPr sz="2000"/>
              </a:pPr>
              <a:r>
                <a:rPr b="0"/>
                <a:t>Search</a:t>
              </a:r>
            </a:p>
          </p:txBody>
        </p:sp>
      </p:grpSp>
      <p:sp>
        <p:nvSpPr>
          <p:cNvPr id="156" name="Line"/>
          <p:cNvSpPr/>
          <p:nvPr/>
        </p:nvSpPr>
        <p:spPr>
          <a:xfrm flipH="1">
            <a:off x="3215173" y="6985204"/>
            <a:ext cx="2190725" cy="9085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Line"/>
          <p:cNvSpPr/>
          <p:nvPr/>
        </p:nvSpPr>
        <p:spPr>
          <a:xfrm>
            <a:off x="2437425" y="6386209"/>
            <a:ext cx="65387" cy="838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Line"/>
          <p:cNvSpPr/>
          <p:nvPr/>
        </p:nvSpPr>
        <p:spPr>
          <a:xfrm flipH="1">
            <a:off x="6456052" y="4312135"/>
            <a:ext cx="2621443" cy="16341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61" name="Group"/>
          <p:cNvGrpSpPr/>
          <p:nvPr/>
        </p:nvGrpSpPr>
        <p:grpSpPr>
          <a:xfrm>
            <a:off x="9177551" y="1443614"/>
            <a:ext cx="1995250" cy="1190138"/>
            <a:chOff x="0" y="0"/>
            <a:chExt cx="1995248" cy="1190136"/>
          </a:xfrm>
        </p:grpSpPr>
        <p:sp>
          <p:nvSpPr>
            <p:cNvPr id="159" name="Rectangle"/>
            <p:cNvSpPr/>
            <p:nvPr/>
          </p:nvSpPr>
          <p:spPr>
            <a:xfrm>
              <a:off x="0" y="0"/>
              <a:ext cx="1995249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0" name="Deployment…"/>
            <p:cNvSpPr txBox="1"/>
            <p:nvPr/>
          </p:nvSpPr>
          <p:spPr>
            <a:xfrm>
              <a:off x="184759" y="155783"/>
              <a:ext cx="1625731" cy="878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Deployment</a:t>
              </a:r>
            </a:p>
            <a:p>
              <a:pPr>
                <a:defRPr sz="2000"/>
              </a:pPr>
              <a:r>
                <a:t>Agent</a:t>
              </a:r>
            </a:p>
            <a:p>
              <a:pPr>
                <a:defRPr sz="2000"/>
              </a:pPr>
              <a:r>
                <a:t>Service </a:t>
              </a:r>
            </a:p>
            <a:p>
              <a:pPr>
                <a:defRPr sz="2000"/>
              </a:pPr>
              <a:r>
                <a:rPr b="0"/>
                <a:t>RMM UI</a:t>
              </a:r>
            </a:p>
          </p:txBody>
        </p:sp>
      </p:grpSp>
      <p:sp>
        <p:nvSpPr>
          <p:cNvPr id="164" name="Connection Line"/>
          <p:cNvSpPr/>
          <p:nvPr/>
        </p:nvSpPr>
        <p:spPr>
          <a:xfrm>
            <a:off x="5078415" y="1831072"/>
            <a:ext cx="4052333" cy="868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98" fill="norm" stroke="1" extrusionOk="0">
                <a:moveTo>
                  <a:pt x="0" y="16998"/>
                </a:moveTo>
                <a:cubicBezTo>
                  <a:pt x="6649" y="-756"/>
                  <a:pt x="13849" y="-4602"/>
                  <a:pt x="21600" y="546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7"/>
      <p:bldP build="whole" bldLvl="1" animBg="1" rev="0" advAuto="0" spid="144" grpId="12"/>
      <p:bldP build="whole" bldLvl="1" animBg="1" rev="0" advAuto="0" spid="157" grpId="10"/>
      <p:bldP build="whole" bldLvl="1" animBg="1" rev="0" advAuto="0" spid="128" grpId="1"/>
      <p:bldP build="whole" bldLvl="1" animBg="1" rev="0" advAuto="0" spid="132" grpId="2"/>
      <p:bldP build="whole" bldLvl="1" animBg="1" rev="0" advAuto="0" spid="135" grpId="5"/>
      <p:bldP build="whole" bldLvl="1" animBg="1" rev="0" advAuto="0" spid="136" grpId="4"/>
      <p:bldP build="whole" bldLvl="1" animBg="1" rev="0" advAuto="0" spid="156" grpId="6"/>
      <p:bldP build="whole" bldLvl="1" animBg="1" rev="0" advAuto="0" spid="131" grpId="3"/>
      <p:bldP build="whole" bldLvl="1" animBg="1" rev="0" advAuto="0" spid="139" grpId="9"/>
      <p:bldP build="whole" bldLvl="1" animBg="1" rev="0" advAuto="0" spid="148" grpId="14"/>
      <p:bldP build="whole" bldLvl="1" animBg="1" rev="0" advAuto="0" spid="158" grpId="17"/>
      <p:bldP build="whole" bldLvl="1" animBg="1" rev="0" advAuto="0" spid="152" grpId="16"/>
      <p:bldP build="whole" bldLvl="1" animBg="1" rev="0" advAuto="0" spid="143" grpId="11"/>
      <p:bldP build="whole" bldLvl="1" animBg="1" rev="0" advAuto="0" spid="161" grpId="18"/>
      <p:bldP build="whole" bldLvl="1" animBg="1" rev="0" advAuto="0" spid="164" grpId="19"/>
      <p:bldP build="whole" bldLvl="1" animBg="1" rev="0" advAuto="0" spid="149" grpId="15"/>
      <p:bldP build="whole" bldLvl="1" animBg="1" rev="0" advAuto="0" spid="140" grpId="8"/>
      <p:bldP build="whole" bldLvl="1" animBg="1" rev="0" advAuto="0" spid="163" grpId="1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"/>
          <p:cNvGrpSpPr/>
          <p:nvPr/>
        </p:nvGrpSpPr>
        <p:grpSpPr>
          <a:xfrm>
            <a:off x="876845" y="686816"/>
            <a:ext cx="1947417" cy="759521"/>
            <a:chOff x="0" y="0"/>
            <a:chExt cx="1947416" cy="759519"/>
          </a:xfrm>
        </p:grpSpPr>
        <p:sp>
          <p:nvSpPr>
            <p:cNvPr id="166" name="Rectangle"/>
            <p:cNvSpPr/>
            <p:nvPr/>
          </p:nvSpPr>
          <p:spPr>
            <a:xfrm>
              <a:off x="0" y="0"/>
              <a:ext cx="1947417" cy="75952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" name="Metadata"/>
            <p:cNvSpPr txBox="1"/>
            <p:nvPr/>
          </p:nvSpPr>
          <p:spPr>
            <a:xfrm>
              <a:off x="180329" y="148929"/>
              <a:ext cx="1586758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Metadata</a:t>
              </a:r>
            </a:p>
          </p:txBody>
        </p:sp>
      </p:grpSp>
      <p:sp>
        <p:nvSpPr>
          <p:cNvPr id="169" name="Line"/>
          <p:cNvSpPr/>
          <p:nvPr/>
        </p:nvSpPr>
        <p:spPr>
          <a:xfrm>
            <a:off x="7128967" y="3098576"/>
            <a:ext cx="1" cy="8703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72" name="Group"/>
          <p:cNvGrpSpPr/>
          <p:nvPr/>
        </p:nvGrpSpPr>
        <p:grpSpPr>
          <a:xfrm>
            <a:off x="6108700" y="552226"/>
            <a:ext cx="2214662" cy="1028701"/>
            <a:chOff x="0" y="0"/>
            <a:chExt cx="2214661" cy="1028700"/>
          </a:xfrm>
        </p:grpSpPr>
        <p:sp>
          <p:nvSpPr>
            <p:cNvPr id="170" name="Rectangle"/>
            <p:cNvSpPr/>
            <p:nvPr/>
          </p:nvSpPr>
          <p:spPr>
            <a:xfrm>
              <a:off x="0" y="0"/>
              <a:ext cx="2214662" cy="10287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1" name="Content…"/>
            <p:cNvSpPr txBox="1"/>
            <p:nvPr/>
          </p:nvSpPr>
          <p:spPr>
            <a:xfrm>
              <a:off x="212285" y="99670"/>
              <a:ext cx="1790092" cy="82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Content</a:t>
              </a:r>
            </a:p>
            <a:p>
              <a:pPr/>
              <a:r>
                <a:t>Description</a:t>
              </a:r>
            </a:p>
          </p:txBody>
        </p:sp>
      </p:grpSp>
      <p:sp>
        <p:nvSpPr>
          <p:cNvPr id="173" name="Shape"/>
          <p:cNvSpPr/>
          <p:nvPr/>
        </p:nvSpPr>
        <p:spPr>
          <a:xfrm>
            <a:off x="3899197" y="686816"/>
            <a:ext cx="946449" cy="759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Line"/>
          <p:cNvSpPr/>
          <p:nvPr/>
        </p:nvSpPr>
        <p:spPr>
          <a:xfrm>
            <a:off x="2795537" y="1010791"/>
            <a:ext cx="112616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Line"/>
          <p:cNvSpPr/>
          <p:nvPr/>
        </p:nvSpPr>
        <p:spPr>
          <a:xfrm>
            <a:off x="4802137" y="1066576"/>
            <a:ext cx="135007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78" name="Group"/>
          <p:cNvGrpSpPr/>
          <p:nvPr/>
        </p:nvGrpSpPr>
        <p:grpSpPr>
          <a:xfrm>
            <a:off x="6242322" y="2325116"/>
            <a:ext cx="1947417" cy="759521"/>
            <a:chOff x="0" y="0"/>
            <a:chExt cx="1947416" cy="759519"/>
          </a:xfrm>
        </p:grpSpPr>
        <p:sp>
          <p:nvSpPr>
            <p:cNvPr id="176" name="Rectangle"/>
            <p:cNvSpPr/>
            <p:nvPr/>
          </p:nvSpPr>
          <p:spPr>
            <a:xfrm>
              <a:off x="0" y="0"/>
              <a:ext cx="1947417" cy="75952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7" name="Design"/>
            <p:cNvSpPr txBox="1"/>
            <p:nvPr/>
          </p:nvSpPr>
          <p:spPr>
            <a:xfrm>
              <a:off x="180329" y="148929"/>
              <a:ext cx="1586758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Design</a:t>
              </a:r>
            </a:p>
          </p:txBody>
        </p:sp>
      </p:grpSp>
      <p:sp>
        <p:nvSpPr>
          <p:cNvPr id="179" name="Line"/>
          <p:cNvSpPr/>
          <p:nvPr/>
        </p:nvSpPr>
        <p:spPr>
          <a:xfrm>
            <a:off x="7055792" y="1594867"/>
            <a:ext cx="1" cy="7163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82" name="Group"/>
          <p:cNvGrpSpPr/>
          <p:nvPr/>
        </p:nvGrpSpPr>
        <p:grpSpPr>
          <a:xfrm>
            <a:off x="6155259" y="4002027"/>
            <a:ext cx="1947417" cy="759520"/>
            <a:chOff x="0" y="0"/>
            <a:chExt cx="1947416" cy="759519"/>
          </a:xfrm>
        </p:grpSpPr>
        <p:sp>
          <p:nvSpPr>
            <p:cNvPr id="180" name="Rectangle"/>
            <p:cNvSpPr/>
            <p:nvPr/>
          </p:nvSpPr>
          <p:spPr>
            <a:xfrm>
              <a:off x="0" y="0"/>
              <a:ext cx="1947417" cy="75952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1" name="Part"/>
            <p:cNvSpPr txBox="1"/>
            <p:nvPr/>
          </p:nvSpPr>
          <p:spPr>
            <a:xfrm>
              <a:off x="180329" y="148929"/>
              <a:ext cx="1586758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Part</a:t>
              </a:r>
            </a:p>
            <a:p>
              <a:pPr/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876845" y="2909540"/>
            <a:ext cx="1947417" cy="759520"/>
            <a:chOff x="0" y="0"/>
            <a:chExt cx="1947416" cy="759519"/>
          </a:xfrm>
        </p:grpSpPr>
        <p:sp>
          <p:nvSpPr>
            <p:cNvPr id="183" name="Rectangle"/>
            <p:cNvSpPr/>
            <p:nvPr/>
          </p:nvSpPr>
          <p:spPr>
            <a:xfrm>
              <a:off x="0" y="0"/>
              <a:ext cx="1947417" cy="75952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4" name="Customer"/>
            <p:cNvSpPr txBox="1"/>
            <p:nvPr/>
          </p:nvSpPr>
          <p:spPr>
            <a:xfrm>
              <a:off x="180329" y="148929"/>
              <a:ext cx="1586758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Customer</a:t>
              </a:r>
            </a:p>
            <a:p>
              <a:pPr/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6082084" y="5881627"/>
            <a:ext cx="1947417" cy="759520"/>
            <a:chOff x="0" y="0"/>
            <a:chExt cx="1947416" cy="759519"/>
          </a:xfrm>
        </p:grpSpPr>
        <p:sp>
          <p:nvSpPr>
            <p:cNvPr id="186" name="Rectangle"/>
            <p:cNvSpPr/>
            <p:nvPr/>
          </p:nvSpPr>
          <p:spPr>
            <a:xfrm>
              <a:off x="0" y="0"/>
              <a:ext cx="1947417" cy="75952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7" name="Package"/>
            <p:cNvSpPr txBox="1"/>
            <p:nvPr/>
          </p:nvSpPr>
          <p:spPr>
            <a:xfrm>
              <a:off x="180329" y="148929"/>
              <a:ext cx="1586758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Package</a:t>
              </a:r>
            </a:p>
            <a:p>
              <a:pPr/>
            </a:p>
            <a:p>
              <a:pPr/>
            </a:p>
          </p:txBody>
        </p:sp>
      </p:grpSp>
      <p:grpSp>
        <p:nvGrpSpPr>
          <p:cNvPr id="191" name="Group"/>
          <p:cNvGrpSpPr/>
          <p:nvPr/>
        </p:nvGrpSpPr>
        <p:grpSpPr>
          <a:xfrm>
            <a:off x="876845" y="5018027"/>
            <a:ext cx="3831680" cy="759520"/>
            <a:chOff x="0" y="0"/>
            <a:chExt cx="3831679" cy="759519"/>
          </a:xfrm>
        </p:grpSpPr>
        <p:sp>
          <p:nvSpPr>
            <p:cNvPr id="189" name="Rectangle"/>
            <p:cNvSpPr/>
            <p:nvPr/>
          </p:nvSpPr>
          <p:spPr>
            <a:xfrm>
              <a:off x="0" y="0"/>
              <a:ext cx="3831680" cy="75952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0" name="Customer_Package…"/>
            <p:cNvSpPr txBox="1"/>
            <p:nvPr/>
          </p:nvSpPr>
          <p:spPr>
            <a:xfrm>
              <a:off x="354811" y="148929"/>
              <a:ext cx="3122057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Customer_Package</a:t>
              </a:r>
            </a:p>
            <a:p>
              <a:pPr/>
              <a:r>
                <a:t>Package</a:t>
              </a:r>
            </a:p>
          </p:txBody>
        </p:sp>
      </p:grpSp>
      <p:sp>
        <p:nvSpPr>
          <p:cNvPr id="192" name="Line"/>
          <p:cNvSpPr/>
          <p:nvPr/>
        </p:nvSpPr>
        <p:spPr>
          <a:xfrm>
            <a:off x="7216030" y="4794619"/>
            <a:ext cx="1" cy="10539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Line"/>
          <p:cNvSpPr/>
          <p:nvPr/>
        </p:nvSpPr>
        <p:spPr>
          <a:xfrm flipH="1" flipV="1">
            <a:off x="4693312" y="5431891"/>
            <a:ext cx="1342859" cy="85992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Line"/>
          <p:cNvSpPr/>
          <p:nvPr/>
        </p:nvSpPr>
        <p:spPr>
          <a:xfrm>
            <a:off x="2034430" y="3651619"/>
            <a:ext cx="509291" cy="13886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97" name="Group"/>
          <p:cNvGrpSpPr/>
          <p:nvPr/>
        </p:nvGrpSpPr>
        <p:grpSpPr>
          <a:xfrm>
            <a:off x="6155259" y="7558537"/>
            <a:ext cx="1947417" cy="759520"/>
            <a:chOff x="0" y="0"/>
            <a:chExt cx="1947416" cy="759519"/>
          </a:xfrm>
        </p:grpSpPr>
        <p:sp>
          <p:nvSpPr>
            <p:cNvPr id="195" name="Rectangle"/>
            <p:cNvSpPr/>
            <p:nvPr/>
          </p:nvSpPr>
          <p:spPr>
            <a:xfrm>
              <a:off x="0" y="0"/>
              <a:ext cx="1947417" cy="75952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6" name="Asset"/>
            <p:cNvSpPr txBox="1"/>
            <p:nvPr/>
          </p:nvSpPr>
          <p:spPr>
            <a:xfrm>
              <a:off x="180329" y="148929"/>
              <a:ext cx="1586758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Asset</a:t>
              </a:r>
            </a:p>
            <a:p>
              <a:pPr/>
            </a:p>
            <a:p>
              <a:pPr/>
            </a:p>
            <a:p>
              <a:pPr/>
            </a:p>
          </p:txBody>
        </p:sp>
      </p:grpSp>
      <p:sp>
        <p:nvSpPr>
          <p:cNvPr id="198" name="Line"/>
          <p:cNvSpPr/>
          <p:nvPr/>
        </p:nvSpPr>
        <p:spPr>
          <a:xfrm>
            <a:off x="7128967" y="6674219"/>
            <a:ext cx="1" cy="8703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