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0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ediaBi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MediaBin</a:t>
            </a:r>
          </a:p>
        </p:txBody>
      </p:sp>
      <p:sp>
        <p:nvSpPr>
          <p:cNvPr id="120" name="What’s Next?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What’s Next?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JEMM 2"/>
          <p:cNvSpPr txBox="1">
            <a:spLocks noGrp="1"/>
          </p:cNvSpPr>
          <p:nvPr>
            <p:ph type="body" sz="half" idx="1"/>
          </p:nvPr>
        </p:nvSpPr>
        <p:spPr>
          <a:xfrm>
            <a:off x="2669516" y="2789108"/>
            <a:ext cx="7665768" cy="3732217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5000"/>
            </a:lvl1pPr>
          </a:lstStyle>
          <a:p>
            <a:r>
              <a:t>JEMM 2</a:t>
            </a:r>
          </a:p>
        </p:txBody>
      </p:sp>
      <p:sp>
        <p:nvSpPr>
          <p:cNvPr id="204" name="There is Option 3"/>
          <p:cNvSpPr txBox="1">
            <a:spLocks noGrp="1"/>
          </p:cNvSpPr>
          <p:nvPr>
            <p:ph type="title" idx="4294967295"/>
          </p:nvPr>
        </p:nvSpPr>
        <p:spPr>
          <a:xfrm>
            <a:off x="952500" y="254000"/>
            <a:ext cx="10819017" cy="122379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There is Option 3</a:t>
            </a:r>
          </a:p>
        </p:txBody>
      </p:sp>
      <p:sp>
        <p:nvSpPr>
          <p:cNvPr id="205" name="YES, we build our OWN DAM"/>
          <p:cNvSpPr txBox="1"/>
          <p:nvPr/>
        </p:nvSpPr>
        <p:spPr>
          <a:xfrm>
            <a:off x="525780" y="6467537"/>
            <a:ext cx="12001500" cy="1774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spcBef>
                <a:spcPts val="4200"/>
              </a:spcBef>
              <a:defRPr sz="5000" b="0"/>
            </a:lvl1pPr>
          </a:lstStyle>
          <a:p>
            <a:r>
              <a:rPr sz="4500" dirty="0"/>
              <a:t>YES, </a:t>
            </a:r>
            <a:r>
              <a:rPr lang="en-US" sz="4500" dirty="0"/>
              <a:t>I’m suggesting </a:t>
            </a:r>
            <a:r>
              <a:rPr sz="4500" dirty="0"/>
              <a:t>we build our OWN DAM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1" animBg="1" advAuto="0"/>
      <p:bldP spid="205" grpId="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JEMM2 Technology Stack"/>
          <p:cNvSpPr txBox="1">
            <a:spLocks noGrp="1"/>
          </p:cNvSpPr>
          <p:nvPr>
            <p:ph type="title" idx="4294967295"/>
          </p:nvPr>
        </p:nvSpPr>
        <p:spPr>
          <a:xfrm>
            <a:off x="952500" y="254000"/>
            <a:ext cx="11099800" cy="65781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defRPr sz="3720"/>
            </a:lvl1pPr>
          </a:lstStyle>
          <a:p>
            <a:r>
              <a:t>JEMM2 Technology Stack</a:t>
            </a:r>
          </a:p>
        </p:txBody>
      </p:sp>
      <p:grpSp>
        <p:nvGrpSpPr>
          <p:cNvPr id="210" name="Group"/>
          <p:cNvGrpSpPr/>
          <p:nvPr/>
        </p:nvGrpSpPr>
        <p:grpSpPr>
          <a:xfrm>
            <a:off x="1464511" y="3755163"/>
            <a:ext cx="1882985" cy="2613820"/>
            <a:chOff x="0" y="0"/>
            <a:chExt cx="1882983" cy="2613819"/>
          </a:xfrm>
        </p:grpSpPr>
        <p:sp>
          <p:nvSpPr>
            <p:cNvPr id="208" name="Rectangle"/>
            <p:cNvSpPr/>
            <p:nvPr/>
          </p:nvSpPr>
          <p:spPr>
            <a:xfrm>
              <a:off x="0" y="0"/>
              <a:ext cx="1882984" cy="261382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9" name="Tomcat…"/>
            <p:cNvSpPr txBox="1"/>
            <p:nvPr/>
          </p:nvSpPr>
          <p:spPr>
            <a:xfrm>
              <a:off x="174363" y="73296"/>
              <a:ext cx="1534258" cy="2390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Tomcat</a:t>
              </a:r>
            </a:p>
            <a:p>
              <a:pPr>
                <a:defRPr sz="2000"/>
              </a:pPr>
              <a:endParaRPr/>
            </a:p>
            <a:p>
              <a:pPr>
                <a:defRPr sz="2000" b="0" i="1"/>
              </a:pPr>
              <a:r>
                <a:t>Web Applications</a:t>
              </a:r>
            </a:p>
            <a:p>
              <a:pPr>
                <a:defRPr sz="2000"/>
              </a:pPr>
              <a:endParaRPr/>
            </a:p>
            <a:p>
              <a:pPr>
                <a:defRPr sz="2000" b="0" i="1"/>
              </a:pPr>
              <a:r>
                <a:t>Automations</a:t>
              </a:r>
            </a:p>
          </p:txBody>
        </p:sp>
      </p:grpSp>
      <p:grpSp>
        <p:nvGrpSpPr>
          <p:cNvPr id="213" name="Group"/>
          <p:cNvGrpSpPr/>
          <p:nvPr/>
        </p:nvGrpSpPr>
        <p:grpSpPr>
          <a:xfrm>
            <a:off x="7185525" y="1634293"/>
            <a:ext cx="1491981" cy="1777244"/>
            <a:chOff x="0" y="0"/>
            <a:chExt cx="1491980" cy="1777243"/>
          </a:xfrm>
        </p:grpSpPr>
        <p:sp>
          <p:nvSpPr>
            <p:cNvPr id="211" name="Rectangle"/>
            <p:cNvSpPr/>
            <p:nvPr/>
          </p:nvSpPr>
          <p:spPr>
            <a:xfrm>
              <a:off x="0" y="0"/>
              <a:ext cx="1491981" cy="1777244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2" name="Oracle…"/>
            <p:cNvSpPr txBox="1"/>
            <p:nvPr/>
          </p:nvSpPr>
          <p:spPr>
            <a:xfrm>
              <a:off x="138156" y="49837"/>
              <a:ext cx="1215668" cy="16255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Oracle</a:t>
              </a:r>
            </a:p>
            <a:p>
              <a:pPr>
                <a:defRPr sz="2000"/>
              </a:pPr>
              <a:endParaRPr/>
            </a:p>
            <a:p>
              <a:pPr>
                <a:defRPr sz="2000" b="0" i="1"/>
              </a:pPr>
              <a:r>
                <a:t>Database</a:t>
              </a:r>
            </a:p>
          </p:txBody>
        </p:sp>
      </p:grpSp>
      <p:grpSp>
        <p:nvGrpSpPr>
          <p:cNvPr id="216" name="Group"/>
          <p:cNvGrpSpPr/>
          <p:nvPr/>
        </p:nvGrpSpPr>
        <p:grpSpPr>
          <a:xfrm>
            <a:off x="7333054" y="5990162"/>
            <a:ext cx="1491981" cy="1777245"/>
            <a:chOff x="0" y="0"/>
            <a:chExt cx="1491980" cy="1777243"/>
          </a:xfrm>
        </p:grpSpPr>
        <p:sp>
          <p:nvSpPr>
            <p:cNvPr id="214" name="Rectangle"/>
            <p:cNvSpPr/>
            <p:nvPr/>
          </p:nvSpPr>
          <p:spPr>
            <a:xfrm>
              <a:off x="0" y="0"/>
              <a:ext cx="1491981" cy="1777244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5" name="SOLR…"/>
            <p:cNvSpPr txBox="1"/>
            <p:nvPr/>
          </p:nvSpPr>
          <p:spPr>
            <a:xfrm>
              <a:off x="138156" y="49837"/>
              <a:ext cx="1215668" cy="16255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SOLR</a:t>
              </a:r>
            </a:p>
            <a:p>
              <a:pPr>
                <a:defRPr sz="2000"/>
              </a:pPr>
              <a:endParaRPr/>
            </a:p>
            <a:p>
              <a:pPr>
                <a:defRPr sz="2000" b="0" i="1"/>
              </a:pPr>
              <a:r>
                <a:t>Search</a:t>
              </a:r>
            </a:p>
          </p:txBody>
        </p:sp>
      </p:grpSp>
      <p:sp>
        <p:nvSpPr>
          <p:cNvPr id="217" name="Line"/>
          <p:cNvSpPr/>
          <p:nvPr/>
        </p:nvSpPr>
        <p:spPr>
          <a:xfrm flipV="1">
            <a:off x="3376113" y="2560123"/>
            <a:ext cx="3806375" cy="19785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8" name="Line"/>
          <p:cNvSpPr/>
          <p:nvPr/>
        </p:nvSpPr>
        <p:spPr>
          <a:xfrm>
            <a:off x="3398987" y="5474347"/>
            <a:ext cx="3887028" cy="144329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221" name="Group"/>
          <p:cNvGrpSpPr/>
          <p:nvPr/>
        </p:nvGrpSpPr>
        <p:grpSpPr>
          <a:xfrm>
            <a:off x="1659071" y="8015338"/>
            <a:ext cx="2834953" cy="1190137"/>
            <a:chOff x="0" y="0"/>
            <a:chExt cx="2834952" cy="1190136"/>
          </a:xfrm>
        </p:grpSpPr>
        <p:sp>
          <p:nvSpPr>
            <p:cNvPr id="219" name="Rectangle"/>
            <p:cNvSpPr/>
            <p:nvPr/>
          </p:nvSpPr>
          <p:spPr>
            <a:xfrm>
              <a:off x="0" y="0"/>
              <a:ext cx="2834953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0" name="Asset File Storage Network Drive"/>
            <p:cNvSpPr txBox="1"/>
            <p:nvPr/>
          </p:nvSpPr>
          <p:spPr>
            <a:xfrm>
              <a:off x="262515" y="233366"/>
              <a:ext cx="2309923" cy="7234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endParaRPr lang="en-US" dirty="0"/>
            </a:p>
            <a:p>
              <a:pPr>
                <a:defRPr sz="2000"/>
              </a:pPr>
              <a:endParaRPr lang="en-US" dirty="0"/>
            </a:p>
            <a:p>
              <a:pPr>
                <a:defRPr sz="2000"/>
              </a:pPr>
              <a:r>
                <a:rPr dirty="0"/>
                <a:t>Asset File Storage Network Drive</a:t>
              </a:r>
            </a:p>
            <a:p>
              <a:pPr>
                <a:defRPr sz="2000"/>
              </a:pPr>
              <a:endParaRPr dirty="0"/>
            </a:p>
            <a:p>
              <a:pPr>
                <a:defRPr sz="2000"/>
              </a:pPr>
              <a:endParaRPr dirty="0"/>
            </a:p>
          </p:txBody>
        </p:sp>
      </p:grpSp>
      <p:sp>
        <p:nvSpPr>
          <p:cNvPr id="222" name="Line"/>
          <p:cNvSpPr/>
          <p:nvPr/>
        </p:nvSpPr>
        <p:spPr>
          <a:xfrm>
            <a:off x="2491182" y="6443042"/>
            <a:ext cx="438682" cy="15016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1" animBg="1" advAuto="0"/>
      <p:bldP spid="213" grpId="5" animBg="1" advAuto="0"/>
      <p:bldP spid="216" grpId="7" animBg="1" advAuto="0"/>
      <p:bldP spid="217" grpId="4" animBg="1" advAuto="0"/>
      <p:bldP spid="218" grpId="6" animBg="1" advAuto="0"/>
      <p:bldP spid="221" grpId="3" animBg="1" advAuto="0"/>
      <p:bldP spid="222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"/>
          <p:cNvGrpSpPr/>
          <p:nvPr/>
        </p:nvGrpSpPr>
        <p:grpSpPr>
          <a:xfrm>
            <a:off x="876845" y="552226"/>
            <a:ext cx="7446517" cy="7765831"/>
            <a:chOff x="0" y="0"/>
            <a:chExt cx="7446516" cy="7765829"/>
          </a:xfrm>
        </p:grpSpPr>
        <p:grpSp>
          <p:nvGrpSpPr>
            <p:cNvPr id="226" name="Group"/>
            <p:cNvGrpSpPr/>
            <p:nvPr/>
          </p:nvGrpSpPr>
          <p:grpSpPr>
            <a:xfrm>
              <a:off x="0" y="134590"/>
              <a:ext cx="1947417" cy="759520"/>
              <a:chOff x="0" y="0"/>
              <a:chExt cx="1947416" cy="759519"/>
            </a:xfrm>
          </p:grpSpPr>
          <p:sp>
            <p:nvSpPr>
              <p:cNvPr id="224" name="Rectangle"/>
              <p:cNvSpPr/>
              <p:nvPr/>
            </p:nvSpPr>
            <p:spPr>
              <a:xfrm>
                <a:off x="0" y="0"/>
                <a:ext cx="1947417" cy="75952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25" name="Metadata"/>
              <p:cNvSpPr txBox="1"/>
              <p:nvPr/>
            </p:nvSpPr>
            <p:spPr>
              <a:xfrm>
                <a:off x="180329" y="148929"/>
                <a:ext cx="1586758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dirty="0"/>
                  <a:t>Keywords</a:t>
                </a:r>
                <a:endParaRPr dirty="0"/>
              </a:p>
            </p:txBody>
          </p:sp>
        </p:grpSp>
        <p:sp>
          <p:nvSpPr>
            <p:cNvPr id="227" name="Line"/>
            <p:cNvSpPr/>
            <p:nvPr/>
          </p:nvSpPr>
          <p:spPr>
            <a:xfrm>
              <a:off x="6252121" y="2546350"/>
              <a:ext cx="1" cy="8703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230" name="Group"/>
            <p:cNvGrpSpPr/>
            <p:nvPr/>
          </p:nvGrpSpPr>
          <p:grpSpPr>
            <a:xfrm>
              <a:off x="5231854" y="0"/>
              <a:ext cx="2214663" cy="1028700"/>
              <a:chOff x="0" y="0"/>
              <a:chExt cx="2214661" cy="1028700"/>
            </a:xfrm>
          </p:grpSpPr>
          <p:sp>
            <p:nvSpPr>
              <p:cNvPr id="228" name="Rectangle"/>
              <p:cNvSpPr/>
              <p:nvPr/>
            </p:nvSpPr>
            <p:spPr>
              <a:xfrm>
                <a:off x="0" y="0"/>
                <a:ext cx="2214662" cy="102870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29" name="Content…"/>
              <p:cNvSpPr txBox="1"/>
              <p:nvPr/>
            </p:nvSpPr>
            <p:spPr>
              <a:xfrm>
                <a:off x="212285" y="99670"/>
                <a:ext cx="1790092" cy="82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Content</a:t>
                </a:r>
              </a:p>
              <a:p>
                <a:r>
                  <a:t>Description</a:t>
                </a:r>
              </a:p>
            </p:txBody>
          </p:sp>
        </p:grpSp>
        <p:sp>
          <p:nvSpPr>
            <p:cNvPr id="231" name="Shape"/>
            <p:cNvSpPr/>
            <p:nvPr/>
          </p:nvSpPr>
          <p:spPr>
            <a:xfrm>
              <a:off x="3022351" y="134590"/>
              <a:ext cx="946449" cy="759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2" name="Line"/>
            <p:cNvSpPr/>
            <p:nvPr/>
          </p:nvSpPr>
          <p:spPr>
            <a:xfrm>
              <a:off x="1918692" y="458564"/>
              <a:ext cx="11261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3" name="Line"/>
            <p:cNvSpPr/>
            <p:nvPr/>
          </p:nvSpPr>
          <p:spPr>
            <a:xfrm>
              <a:off x="3925292" y="514350"/>
              <a:ext cx="135007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236" name="Group"/>
            <p:cNvGrpSpPr/>
            <p:nvPr/>
          </p:nvGrpSpPr>
          <p:grpSpPr>
            <a:xfrm>
              <a:off x="5365477" y="1772890"/>
              <a:ext cx="1947417" cy="759520"/>
              <a:chOff x="0" y="0"/>
              <a:chExt cx="1947416" cy="759519"/>
            </a:xfrm>
          </p:grpSpPr>
          <p:sp>
            <p:nvSpPr>
              <p:cNvPr id="234" name="Rectangle"/>
              <p:cNvSpPr/>
              <p:nvPr/>
            </p:nvSpPr>
            <p:spPr>
              <a:xfrm>
                <a:off x="0" y="0"/>
                <a:ext cx="1947417" cy="75952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35" name="Design"/>
              <p:cNvSpPr txBox="1"/>
              <p:nvPr/>
            </p:nvSpPr>
            <p:spPr>
              <a:xfrm>
                <a:off x="180329" y="148929"/>
                <a:ext cx="1586758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t>Design</a:t>
                </a:r>
              </a:p>
            </p:txBody>
          </p:sp>
        </p:grpSp>
        <p:sp>
          <p:nvSpPr>
            <p:cNvPr id="237" name="Line"/>
            <p:cNvSpPr/>
            <p:nvPr/>
          </p:nvSpPr>
          <p:spPr>
            <a:xfrm>
              <a:off x="6178946" y="1042640"/>
              <a:ext cx="1" cy="71631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240" name="Group"/>
            <p:cNvGrpSpPr/>
            <p:nvPr/>
          </p:nvGrpSpPr>
          <p:grpSpPr>
            <a:xfrm>
              <a:off x="5278413" y="3449800"/>
              <a:ext cx="1947417" cy="759520"/>
              <a:chOff x="0" y="0"/>
              <a:chExt cx="1947416" cy="759519"/>
            </a:xfrm>
          </p:grpSpPr>
          <p:sp>
            <p:nvSpPr>
              <p:cNvPr id="238" name="Rectangle"/>
              <p:cNvSpPr/>
              <p:nvPr/>
            </p:nvSpPr>
            <p:spPr>
              <a:xfrm>
                <a:off x="0" y="0"/>
                <a:ext cx="1947417" cy="75952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39" name="Part"/>
              <p:cNvSpPr txBox="1"/>
              <p:nvPr/>
            </p:nvSpPr>
            <p:spPr>
              <a:xfrm>
                <a:off x="180329" y="148929"/>
                <a:ext cx="1586758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 lang="en-US" dirty="0"/>
              </a:p>
              <a:p>
                <a:r>
                  <a:rPr dirty="0"/>
                  <a:t>Part</a:t>
                </a:r>
              </a:p>
              <a:p>
                <a:endParaRPr dirty="0"/>
              </a:p>
            </p:txBody>
          </p:sp>
        </p:grpSp>
        <p:grpSp>
          <p:nvGrpSpPr>
            <p:cNvPr id="243" name="Group"/>
            <p:cNvGrpSpPr/>
            <p:nvPr/>
          </p:nvGrpSpPr>
          <p:grpSpPr>
            <a:xfrm>
              <a:off x="0" y="2357313"/>
              <a:ext cx="1947417" cy="759521"/>
              <a:chOff x="0" y="0"/>
              <a:chExt cx="1947416" cy="759519"/>
            </a:xfrm>
          </p:grpSpPr>
          <p:sp>
            <p:nvSpPr>
              <p:cNvPr id="241" name="Rectangle"/>
              <p:cNvSpPr/>
              <p:nvPr/>
            </p:nvSpPr>
            <p:spPr>
              <a:xfrm>
                <a:off x="0" y="0"/>
                <a:ext cx="1947417" cy="75952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2" name="Customer"/>
              <p:cNvSpPr txBox="1"/>
              <p:nvPr/>
            </p:nvSpPr>
            <p:spPr>
              <a:xfrm>
                <a:off x="180329" y="148929"/>
                <a:ext cx="1586758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 lang="en-US" dirty="0"/>
              </a:p>
              <a:p>
                <a:r>
                  <a:rPr dirty="0"/>
                  <a:t>Customer</a:t>
                </a:r>
              </a:p>
              <a:p>
                <a:endParaRPr dirty="0"/>
              </a:p>
            </p:txBody>
          </p:sp>
        </p:grpSp>
        <p:grpSp>
          <p:nvGrpSpPr>
            <p:cNvPr id="246" name="Group"/>
            <p:cNvGrpSpPr/>
            <p:nvPr/>
          </p:nvGrpSpPr>
          <p:grpSpPr>
            <a:xfrm>
              <a:off x="5205238" y="5329400"/>
              <a:ext cx="1947417" cy="759520"/>
              <a:chOff x="0" y="0"/>
              <a:chExt cx="1947416" cy="759519"/>
            </a:xfrm>
          </p:grpSpPr>
          <p:sp>
            <p:nvSpPr>
              <p:cNvPr id="244" name="Rectangle"/>
              <p:cNvSpPr/>
              <p:nvPr/>
            </p:nvSpPr>
            <p:spPr>
              <a:xfrm>
                <a:off x="0" y="0"/>
                <a:ext cx="1947417" cy="75952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5" name="Package"/>
              <p:cNvSpPr txBox="1"/>
              <p:nvPr/>
            </p:nvSpPr>
            <p:spPr>
              <a:xfrm>
                <a:off x="180329" y="148929"/>
                <a:ext cx="1586758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dirty="0"/>
                  <a:t>Package</a:t>
                </a:r>
              </a:p>
              <a:p>
                <a:endParaRPr dirty="0"/>
              </a:p>
              <a:p>
                <a:endParaRPr dirty="0"/>
              </a:p>
            </p:txBody>
          </p:sp>
        </p:grpSp>
        <p:grpSp>
          <p:nvGrpSpPr>
            <p:cNvPr id="249" name="Group"/>
            <p:cNvGrpSpPr/>
            <p:nvPr/>
          </p:nvGrpSpPr>
          <p:grpSpPr>
            <a:xfrm>
              <a:off x="0" y="4465800"/>
              <a:ext cx="3831680" cy="759520"/>
              <a:chOff x="0" y="0"/>
              <a:chExt cx="3831679" cy="759519"/>
            </a:xfrm>
          </p:grpSpPr>
          <p:sp>
            <p:nvSpPr>
              <p:cNvPr id="247" name="Rectangle"/>
              <p:cNvSpPr/>
              <p:nvPr/>
            </p:nvSpPr>
            <p:spPr>
              <a:xfrm>
                <a:off x="0" y="0"/>
                <a:ext cx="3831680" cy="75952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8" name="Customer_Package…"/>
              <p:cNvSpPr txBox="1"/>
              <p:nvPr/>
            </p:nvSpPr>
            <p:spPr>
              <a:xfrm>
                <a:off x="354811" y="148929"/>
                <a:ext cx="3122057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t>Customer_Package</a:t>
                </a:r>
              </a:p>
              <a:p>
                <a:r>
                  <a:t>Package</a:t>
                </a:r>
              </a:p>
            </p:txBody>
          </p:sp>
        </p:grpSp>
        <p:sp>
          <p:nvSpPr>
            <p:cNvPr id="250" name="Line"/>
            <p:cNvSpPr/>
            <p:nvPr/>
          </p:nvSpPr>
          <p:spPr>
            <a:xfrm>
              <a:off x="6339185" y="4242392"/>
              <a:ext cx="1" cy="1053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1" name="Line"/>
            <p:cNvSpPr/>
            <p:nvPr/>
          </p:nvSpPr>
          <p:spPr>
            <a:xfrm flipH="1" flipV="1">
              <a:off x="3816466" y="4879664"/>
              <a:ext cx="1342859" cy="8599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2" name="Line"/>
            <p:cNvSpPr/>
            <p:nvPr/>
          </p:nvSpPr>
          <p:spPr>
            <a:xfrm>
              <a:off x="1157585" y="3099393"/>
              <a:ext cx="509290" cy="13886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255" name="Group"/>
            <p:cNvGrpSpPr/>
            <p:nvPr/>
          </p:nvGrpSpPr>
          <p:grpSpPr>
            <a:xfrm>
              <a:off x="5278413" y="7006310"/>
              <a:ext cx="1947417" cy="759520"/>
              <a:chOff x="0" y="0"/>
              <a:chExt cx="1947416" cy="759519"/>
            </a:xfrm>
          </p:grpSpPr>
          <p:sp>
            <p:nvSpPr>
              <p:cNvPr id="253" name="Rectangle"/>
              <p:cNvSpPr/>
              <p:nvPr/>
            </p:nvSpPr>
            <p:spPr>
              <a:xfrm>
                <a:off x="0" y="0"/>
                <a:ext cx="1947417" cy="75952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4" name="Asset"/>
              <p:cNvSpPr txBox="1"/>
              <p:nvPr/>
            </p:nvSpPr>
            <p:spPr>
              <a:xfrm>
                <a:off x="180329" y="148929"/>
                <a:ext cx="1586758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dirty="0"/>
                  <a:t>Asset</a:t>
                </a:r>
              </a:p>
              <a:p>
                <a:endParaRPr dirty="0"/>
              </a:p>
              <a:p>
                <a:endParaRPr dirty="0"/>
              </a:p>
              <a:p>
                <a:endParaRPr dirty="0"/>
              </a:p>
            </p:txBody>
          </p:sp>
        </p:grpSp>
        <p:sp>
          <p:nvSpPr>
            <p:cNvPr id="256" name="Line"/>
            <p:cNvSpPr/>
            <p:nvPr/>
          </p:nvSpPr>
          <p:spPr>
            <a:xfrm>
              <a:off x="6252121" y="6121992"/>
              <a:ext cx="1" cy="8703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258" name="Database Schema would be the Crown Jewel of JEMM2"/>
          <p:cNvSpPr txBox="1">
            <a:spLocks noGrp="1"/>
          </p:cNvSpPr>
          <p:nvPr>
            <p:ph type="ctrTitle"/>
          </p:nvPr>
        </p:nvSpPr>
        <p:spPr>
          <a:xfrm>
            <a:off x="952500" y="8722003"/>
            <a:ext cx="11099801" cy="657815"/>
          </a:xfrm>
          <a:prstGeom prst="rect">
            <a:avLst/>
          </a:prstGeom>
        </p:spPr>
        <p:txBody>
          <a:bodyPr anchor="ctr"/>
          <a:lstStyle>
            <a:lvl1pPr defTabSz="484886">
              <a:defRPr sz="3320"/>
            </a:lvl1pPr>
          </a:lstStyle>
          <a:p>
            <a:r>
              <a:t>Database Schema would be the Crown Jewel of JEMM2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implified architecture means less potential for problems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955914"/>
          </a:xfrm>
          <a:prstGeom prst="rect">
            <a:avLst/>
          </a:prstGeom>
        </p:spPr>
        <p:txBody>
          <a:bodyPr/>
          <a:lstStyle/>
          <a:p>
            <a:pPr marL="0" indent="0" defTabSz="496570">
              <a:spcBef>
                <a:spcPts val="3500"/>
              </a:spcBef>
              <a:buSzTx/>
              <a:buNone/>
              <a:defRPr sz="2720"/>
            </a:pPr>
            <a:r>
              <a:t>Simplified architecture means less potential for problems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2720"/>
            </a:pPr>
            <a:r>
              <a:t>DAM technology is no longer the exception to every other application at Jostens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2720"/>
            </a:pPr>
            <a:r>
              <a:t>Custom code will use as much of the technology stack other web applications currently use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2720"/>
            </a:pPr>
            <a:r>
              <a:t>DAM applications will follow Jostens best practices for deployment, security and monitoring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2720"/>
            </a:pPr>
            <a:r>
              <a:t>Resources from other teams or outside Jostens can be brought in to help on projects because the technology is modern and commonplace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2720"/>
            </a:pPr>
            <a:r>
              <a:t>DAM team is freed from majority of support responsibilities and worry about what might break next.  Instead their efforts could be towards a constantly evolving suite of applications and functionality that brings enhanced value of DAM assets to every part of Jostens</a:t>
            </a:r>
          </a:p>
        </p:txBody>
      </p:sp>
      <p:sp>
        <p:nvSpPr>
          <p:cNvPr id="261" name="JEMM2 Technology Notes"/>
          <p:cNvSpPr txBox="1">
            <a:spLocks noGrp="1"/>
          </p:cNvSpPr>
          <p:nvPr>
            <p:ph type="title" idx="4294967295"/>
          </p:nvPr>
        </p:nvSpPr>
        <p:spPr>
          <a:xfrm>
            <a:off x="952500" y="254000"/>
            <a:ext cx="11099800" cy="65781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defRPr sz="3720"/>
            </a:lvl1pPr>
          </a:lstStyle>
          <a:p>
            <a:r>
              <a:t>JEMM2 Technology Notes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his is a complete 180 to how DAM is implemented at Jostens and is a return to the pas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This is a complete 180 to how DAM is implemented at Jostens and is a return to the past</a:t>
            </a:r>
          </a:p>
          <a:p>
            <a:pPr marL="0" indent="0">
              <a:buSzTx/>
              <a:buNone/>
            </a:pPr>
            <a:r>
              <a:t>But </a:t>
            </a:r>
            <a:r>
              <a:rPr b="1"/>
              <a:t>THIS IS NOT JOG 2</a:t>
            </a:r>
          </a:p>
          <a:p>
            <a:pPr marL="0" indent="0">
              <a:buSzTx/>
              <a:buNone/>
            </a:pPr>
            <a:r>
              <a:t>JOGs bad reputation is not because it’s an internally developed system.  It’s because of the technology at the time of its development and some questionable architecture decisions</a:t>
            </a:r>
          </a:p>
          <a:p>
            <a:pPr marL="0" indent="0">
              <a:buSzTx/>
              <a:buNone/>
            </a:pPr>
            <a:r>
              <a:t>This technology enables simplified web development in an agile manner</a:t>
            </a:r>
          </a:p>
        </p:txBody>
      </p:sp>
      <p:sp>
        <p:nvSpPr>
          <p:cNvPr id="264" name="JEMM2 Technology Notes Continued"/>
          <p:cNvSpPr txBox="1">
            <a:spLocks noGrp="1"/>
          </p:cNvSpPr>
          <p:nvPr>
            <p:ph type="title" idx="4294967295"/>
          </p:nvPr>
        </p:nvSpPr>
        <p:spPr>
          <a:xfrm>
            <a:off x="952500" y="254000"/>
            <a:ext cx="11099800" cy="65781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defRPr sz="3720"/>
            </a:lvl1pPr>
          </a:lstStyle>
          <a:p>
            <a:r>
              <a:t>JEMM2 Technology Notes Continued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Would never expect decision makers at Jostens to approve such a change based on a Powerpoint slide deck…"/>
          <p:cNvSpPr txBox="1">
            <a:spLocks noGrp="1"/>
          </p:cNvSpPr>
          <p:nvPr>
            <p:ph type="body" sz="half" idx="1"/>
          </p:nvPr>
        </p:nvSpPr>
        <p:spPr>
          <a:xfrm>
            <a:off x="952499" y="1516341"/>
            <a:ext cx="11099801" cy="277527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Would never expect decision makers at Jostens to approve such a change based on a Powerpoint slide deck</a:t>
            </a:r>
          </a:p>
          <a:p>
            <a:pPr marL="0" indent="0">
              <a:buSzTx/>
              <a:buNone/>
            </a:pPr>
            <a:r>
              <a:t>There needs to be a way to touch and feel what it might look like….</a:t>
            </a:r>
          </a:p>
        </p:txBody>
      </p:sp>
      <p:sp>
        <p:nvSpPr>
          <p:cNvPr id="267" name="JEMM2 What’s Next?"/>
          <p:cNvSpPr txBox="1">
            <a:spLocks noGrp="1"/>
          </p:cNvSpPr>
          <p:nvPr>
            <p:ph type="title" idx="4294967295"/>
          </p:nvPr>
        </p:nvSpPr>
        <p:spPr>
          <a:xfrm>
            <a:off x="952500" y="254000"/>
            <a:ext cx="11099800" cy="65781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defRPr sz="3720"/>
            </a:lvl1pPr>
          </a:lstStyle>
          <a:p>
            <a:r>
              <a:t>JEMM2 What’s Next?</a:t>
            </a:r>
          </a:p>
        </p:txBody>
      </p:sp>
      <p:sp>
        <p:nvSpPr>
          <p:cNvPr id="268" name="That is why I’ve spent about 60 hours of my own time over the past two months building a proof of concept.  How it functions represents ideas I’ve built up over the past few years"/>
          <p:cNvSpPr txBox="1"/>
          <p:nvPr/>
        </p:nvSpPr>
        <p:spPr>
          <a:xfrm>
            <a:off x="952499" y="4650766"/>
            <a:ext cx="11099801" cy="2010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 defTabSz="560831">
              <a:spcBef>
                <a:spcPts val="4000"/>
              </a:spcBef>
              <a:defRPr sz="3072" b="0"/>
            </a:lvl1pPr>
          </a:lstStyle>
          <a:p>
            <a:r>
              <a:t>That is why I’ve spent about 60 hours of my own time over the past two months building a proof of concept.  How it functions represents ideas I’ve built up over the past few years</a:t>
            </a:r>
          </a:p>
        </p:txBody>
      </p:sp>
      <p:sp>
        <p:nvSpPr>
          <p:cNvPr id="269" name="Allow me to demonstrate this for you now"/>
          <p:cNvSpPr txBox="1"/>
          <p:nvPr/>
        </p:nvSpPr>
        <p:spPr>
          <a:xfrm>
            <a:off x="1038443" y="6543216"/>
            <a:ext cx="11099801" cy="2010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spcBef>
                <a:spcPts val="4200"/>
              </a:spcBef>
              <a:defRPr sz="3200" b="0"/>
            </a:lvl1pPr>
          </a:lstStyle>
          <a:p>
            <a:r>
              <a:t>Allow me to demonstrate this for you now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1" animBg="1" advAuto="0"/>
      <p:bldP spid="268" grpId="2" animBg="1" advAuto="0"/>
      <p:bldP spid="269" grpId="3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Data is a subset of what currently is found in the 8.2 MediaBin integration environment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511613" cy="819179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543305">
              <a:spcBef>
                <a:spcPts val="3900"/>
              </a:spcBef>
              <a:buSzTx/>
              <a:buNone/>
              <a:defRPr sz="2976"/>
            </a:pPr>
            <a:r>
              <a:rPr dirty="0"/>
              <a:t>Data is a subset of what currently is found in the 8.2 MediaBin integration environment</a:t>
            </a:r>
          </a:p>
          <a:p>
            <a:pPr marL="0" indent="0" defTabSz="543305">
              <a:spcBef>
                <a:spcPts val="3900"/>
              </a:spcBef>
              <a:buSzTx/>
              <a:buNone/>
              <a:defRPr sz="2976"/>
            </a:pPr>
            <a:r>
              <a:rPr dirty="0"/>
              <a:t>Only images supported are Black, Gold, Silver, Best Available </a:t>
            </a:r>
            <a:r>
              <a:rPr lang="en-US" dirty="0"/>
              <a:t>.</a:t>
            </a:r>
            <a:r>
              <a:rPr lang="en-US" dirty="0" err="1"/>
              <a:t>png</a:t>
            </a:r>
            <a:r>
              <a:rPr lang="en-US" dirty="0"/>
              <a:t> </a:t>
            </a:r>
            <a:r>
              <a:rPr dirty="0"/>
              <a:t>images</a:t>
            </a:r>
          </a:p>
          <a:p>
            <a:pPr marL="0" indent="0" defTabSz="543305">
              <a:spcBef>
                <a:spcPts val="3900"/>
              </a:spcBef>
              <a:buSzTx/>
              <a:buNone/>
              <a:defRPr sz="2976"/>
            </a:pPr>
            <a:r>
              <a:rPr dirty="0"/>
              <a:t>Other image formats were to difficult to implement on a proof of concept web application</a:t>
            </a:r>
          </a:p>
          <a:p>
            <a:pPr marL="0" indent="0" defTabSz="543305">
              <a:spcBef>
                <a:spcPts val="3900"/>
              </a:spcBef>
              <a:buSzTx/>
              <a:buNone/>
              <a:defRPr sz="2976"/>
            </a:pPr>
            <a:r>
              <a:rPr dirty="0"/>
              <a:t>Images are taken from </a:t>
            </a:r>
            <a:r>
              <a:rPr lang="en-US" dirty="0"/>
              <a:t>integration </a:t>
            </a:r>
            <a:r>
              <a:rPr dirty="0"/>
              <a:t>Customer Profile which currently DOES NOT include etching assets.  So etching images will appear not found</a:t>
            </a:r>
          </a:p>
          <a:p>
            <a:pPr marL="0" indent="0" defTabSz="543305">
              <a:spcBef>
                <a:spcPts val="3900"/>
              </a:spcBef>
              <a:buSzTx/>
              <a:buNone/>
              <a:defRPr sz="2976"/>
            </a:pPr>
            <a:r>
              <a:rPr dirty="0"/>
              <a:t>The objective is to show potential concepts and not </a:t>
            </a:r>
            <a:r>
              <a:rPr lang="en-US" dirty="0" err="1"/>
              <a:t>necessarialy</a:t>
            </a:r>
            <a:r>
              <a:rPr lang="en-US" dirty="0"/>
              <a:t> </a:t>
            </a:r>
            <a:r>
              <a:rPr dirty="0"/>
              <a:t>how it will look or behave</a:t>
            </a:r>
          </a:p>
          <a:p>
            <a:pPr marL="0" indent="0" defTabSz="543305">
              <a:spcBef>
                <a:spcPts val="3900"/>
              </a:spcBef>
              <a:buSzTx/>
              <a:buNone/>
              <a:defRPr sz="2976"/>
            </a:pPr>
            <a:r>
              <a:rPr dirty="0"/>
              <a:t>Things like security, session management and performance requirements were not implemented</a:t>
            </a:r>
          </a:p>
        </p:txBody>
      </p:sp>
      <p:sp>
        <p:nvSpPr>
          <p:cNvPr id="272" name="JEMM2 Demonstration"/>
          <p:cNvSpPr txBox="1">
            <a:spLocks noGrp="1"/>
          </p:cNvSpPr>
          <p:nvPr>
            <p:ph type="title" idx="4294967295"/>
          </p:nvPr>
        </p:nvSpPr>
        <p:spPr>
          <a:xfrm>
            <a:off x="952500" y="254000"/>
            <a:ext cx="11099800" cy="65781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defRPr sz="3720"/>
            </a:lvl1pPr>
          </a:lstStyle>
          <a:p>
            <a:r>
              <a:rPr dirty="0"/>
              <a:t>JEMM2 Demonstration</a:t>
            </a:r>
            <a:r>
              <a:rPr lang="en-US" dirty="0"/>
              <a:t> Expectations</a:t>
            </a:r>
            <a:endParaRPr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Demonstration"/>
          <p:cNvSpPr txBox="1">
            <a:spLocks noGrp="1"/>
          </p:cNvSpPr>
          <p:nvPr>
            <p:ph type="body" sz="quarter" idx="4294967295"/>
          </p:nvPr>
        </p:nvSpPr>
        <p:spPr>
          <a:xfrm>
            <a:off x="3921854" y="3737709"/>
            <a:ext cx="5161092" cy="227818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6000"/>
            </a:lvl1pPr>
          </a:lstStyle>
          <a:p>
            <a:r>
              <a:t>Demonstration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52500" y="240030"/>
            <a:ext cx="11099800" cy="70065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I’m conservative when it comes to making technology predictions on functionality or timeframe.</a:t>
            </a:r>
          </a:p>
          <a:p>
            <a:pPr marL="0" indent="0">
              <a:buNone/>
            </a:pPr>
            <a:r>
              <a:rPr lang="en-US" dirty="0"/>
              <a:t>I’m extremely cautious about production system stability</a:t>
            </a:r>
          </a:p>
          <a:p>
            <a:pPr marL="0" indent="0">
              <a:buNone/>
            </a:pPr>
            <a:r>
              <a:rPr lang="en-US" dirty="0"/>
              <a:t>But I consider my greatest technology strengths to be Creativity and Problem Solving</a:t>
            </a:r>
          </a:p>
          <a:p>
            <a:pPr marL="0" indent="0">
              <a:buNone/>
            </a:pPr>
            <a:r>
              <a:rPr lang="en-US" dirty="0"/>
              <a:t>I also trust my gut feelings completely</a:t>
            </a:r>
          </a:p>
          <a:p>
            <a:pPr marL="0" indent="0">
              <a:buNone/>
            </a:pPr>
            <a:r>
              <a:rPr lang="en-US" dirty="0"/>
              <a:t>And with what 1 developer was able to do part time on creating the proof of concept, I can imagine what the DAM team as a whole could accomplish if this was a Team priority.  I’m comfortable in stating that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2500" y="7331532"/>
            <a:ext cx="10980420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Within two years, MediaBin AND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JOG could be replaced with JEMM 2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644305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penText announced May 2022 as the end of life date for MediaBin 16.2…"/>
          <p:cNvSpPr txBox="1">
            <a:spLocks noGrp="1"/>
          </p:cNvSpPr>
          <p:nvPr>
            <p:ph type="body" idx="1"/>
          </p:nvPr>
        </p:nvSpPr>
        <p:spPr>
          <a:xfrm>
            <a:off x="952500" y="192254"/>
            <a:ext cx="11099800" cy="72136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OpenText announced May 2022 as the end of life date for MediaBin</a:t>
            </a:r>
          </a:p>
          <a:p>
            <a:pPr marL="0" indent="0">
              <a:buSzTx/>
              <a:buNone/>
            </a:pPr>
            <a:r>
              <a:rPr dirty="0"/>
              <a:t>Jostens installation of MediaBin is being upgraded from 8.2 to 16.2  </a:t>
            </a:r>
          </a:p>
          <a:p>
            <a:pPr marL="0" indent="0">
              <a:buSzTx/>
              <a:buNone/>
            </a:pPr>
            <a:r>
              <a:rPr dirty="0"/>
              <a:t>Completion of the upgrade is expected in April 2019</a:t>
            </a:r>
          </a:p>
          <a:p>
            <a:pPr marL="0" indent="0">
              <a:buSzTx/>
              <a:buNone/>
            </a:pPr>
            <a:r>
              <a:rPr dirty="0"/>
              <a:t>This upgrade provides Jostens a three year window to have the next Digital Asset Management (DAM) solution in place</a:t>
            </a:r>
          </a:p>
        </p:txBody>
      </p:sp>
      <p:sp>
        <p:nvSpPr>
          <p:cNvPr id="123" name="But to make informed decisions about a replacement DAM, there should be a understanding of “what is MediaBin”"/>
          <p:cNvSpPr txBox="1"/>
          <p:nvPr/>
        </p:nvSpPr>
        <p:spPr>
          <a:xfrm>
            <a:off x="923131" y="6836866"/>
            <a:ext cx="11158538" cy="105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200" b="0"/>
            </a:lvl1pPr>
          </a:lstStyle>
          <a:p>
            <a:r>
              <a:t>But to make informed decisions about a replacement DAM, there should be a understanding of “what is MediaBin”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ediaBin Technology Stack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65781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defRPr sz="3720"/>
            </a:lvl1pPr>
          </a:lstStyle>
          <a:p>
            <a:r>
              <a:t>MediaBin Technology Stack</a:t>
            </a:r>
          </a:p>
        </p:txBody>
      </p:sp>
      <p:grpSp>
        <p:nvGrpSpPr>
          <p:cNvPr id="128" name="Group"/>
          <p:cNvGrpSpPr/>
          <p:nvPr/>
        </p:nvGrpSpPr>
        <p:grpSpPr>
          <a:xfrm>
            <a:off x="5446578" y="5968924"/>
            <a:ext cx="1579347" cy="1190138"/>
            <a:chOff x="0" y="0"/>
            <a:chExt cx="1579346" cy="1190136"/>
          </a:xfrm>
        </p:grpSpPr>
        <p:sp>
          <p:nvSpPr>
            <p:cNvPr id="126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7" name="MediaBin Service"/>
            <p:cNvSpPr txBox="1"/>
            <p:nvPr/>
          </p:nvSpPr>
          <p:spPr>
            <a:xfrm>
              <a:off x="146246" y="233366"/>
              <a:ext cx="1286854" cy="7234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r>
                <a:t>MediaBin Service</a:t>
              </a:r>
            </a:p>
          </p:txBody>
        </p:sp>
      </p:grpSp>
      <p:grpSp>
        <p:nvGrpSpPr>
          <p:cNvPr id="131" name="Group"/>
          <p:cNvGrpSpPr/>
          <p:nvPr/>
        </p:nvGrpSpPr>
        <p:grpSpPr>
          <a:xfrm>
            <a:off x="4931820" y="8096073"/>
            <a:ext cx="2834954" cy="1190138"/>
            <a:chOff x="0" y="0"/>
            <a:chExt cx="2834952" cy="1190136"/>
          </a:xfrm>
        </p:grpSpPr>
        <p:sp>
          <p:nvSpPr>
            <p:cNvPr id="129" name="Rectangle"/>
            <p:cNvSpPr/>
            <p:nvPr/>
          </p:nvSpPr>
          <p:spPr>
            <a:xfrm>
              <a:off x="0" y="0"/>
              <a:ext cx="2834953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0" name="Asset File Storage Network Drive"/>
            <p:cNvSpPr txBox="1"/>
            <p:nvPr/>
          </p:nvSpPr>
          <p:spPr>
            <a:xfrm>
              <a:off x="262515" y="233366"/>
              <a:ext cx="2309923" cy="7234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endParaRPr lang="en-US" dirty="0"/>
            </a:p>
            <a:p>
              <a:pPr>
                <a:defRPr sz="2000"/>
              </a:pPr>
              <a:endParaRPr lang="en-US" dirty="0"/>
            </a:p>
            <a:p>
              <a:pPr>
                <a:defRPr sz="2000"/>
              </a:pPr>
              <a:r>
                <a:rPr dirty="0"/>
                <a:t>Asset File Storage Network Drive</a:t>
              </a:r>
            </a:p>
            <a:p>
              <a:pPr>
                <a:defRPr sz="2000"/>
              </a:pPr>
              <a:endParaRPr dirty="0"/>
            </a:p>
            <a:p>
              <a:pPr>
                <a:defRPr sz="2000"/>
              </a:pPr>
              <a:endParaRPr dirty="0"/>
            </a:p>
          </p:txBody>
        </p:sp>
      </p:grpSp>
      <p:sp>
        <p:nvSpPr>
          <p:cNvPr id="132" name="Line"/>
          <p:cNvSpPr/>
          <p:nvPr/>
        </p:nvSpPr>
        <p:spPr>
          <a:xfrm>
            <a:off x="6225905" y="7128013"/>
            <a:ext cx="1" cy="10128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35" name="Group"/>
          <p:cNvGrpSpPr/>
          <p:nvPr/>
        </p:nvGrpSpPr>
        <p:grpSpPr>
          <a:xfrm>
            <a:off x="8149904" y="5968924"/>
            <a:ext cx="1579347" cy="1190138"/>
            <a:chOff x="0" y="0"/>
            <a:chExt cx="1579346" cy="1190136"/>
          </a:xfrm>
        </p:grpSpPr>
        <p:sp>
          <p:nvSpPr>
            <p:cNvPr id="133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4" name="Oracle Database"/>
            <p:cNvSpPr txBox="1"/>
            <p:nvPr/>
          </p:nvSpPr>
          <p:spPr>
            <a:xfrm>
              <a:off x="146246" y="233366"/>
              <a:ext cx="1286854" cy="7234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Oracle Database</a:t>
              </a:r>
            </a:p>
            <a:p>
              <a:pPr>
                <a:defRPr sz="2000"/>
              </a:pPr>
              <a:endParaRPr/>
            </a:p>
          </p:txBody>
        </p:sp>
      </p:grpSp>
      <p:sp>
        <p:nvSpPr>
          <p:cNvPr id="136" name="Line"/>
          <p:cNvSpPr/>
          <p:nvPr/>
        </p:nvSpPr>
        <p:spPr>
          <a:xfrm>
            <a:off x="7040609" y="6515987"/>
            <a:ext cx="10946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39" name="Group"/>
          <p:cNvGrpSpPr/>
          <p:nvPr/>
        </p:nvGrpSpPr>
        <p:grpSpPr>
          <a:xfrm>
            <a:off x="1464511" y="3755163"/>
            <a:ext cx="1882985" cy="2613820"/>
            <a:chOff x="0" y="0"/>
            <a:chExt cx="1882983" cy="2613819"/>
          </a:xfrm>
        </p:grpSpPr>
        <p:sp>
          <p:nvSpPr>
            <p:cNvPr id="137" name="Rectangle"/>
            <p:cNvSpPr/>
            <p:nvPr/>
          </p:nvSpPr>
          <p:spPr>
            <a:xfrm>
              <a:off x="0" y="0"/>
              <a:ext cx="1882984" cy="261382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8" name="Liquid Office…"/>
            <p:cNvSpPr txBox="1"/>
            <p:nvPr/>
          </p:nvSpPr>
          <p:spPr>
            <a:xfrm>
              <a:off x="174363" y="73296"/>
              <a:ext cx="1534258" cy="2390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Liquid Office</a:t>
              </a:r>
            </a:p>
            <a:p>
              <a:pPr>
                <a:defRPr sz="2000"/>
              </a:pPr>
              <a:endParaRPr/>
            </a:p>
            <a:p>
              <a:pPr>
                <a:defRPr sz="2000" b="0" i="1"/>
              </a:pPr>
              <a:r>
                <a:t>Workflows</a:t>
              </a:r>
            </a:p>
            <a:p>
              <a:pPr>
                <a:defRPr sz="2000"/>
              </a:pPr>
              <a:endParaRPr/>
            </a:p>
            <a:p>
              <a:pPr>
                <a:defRPr sz="2000" b="0" i="1"/>
              </a:pPr>
              <a:r>
                <a:t>Custom Java</a:t>
              </a:r>
            </a:p>
          </p:txBody>
        </p:sp>
      </p:grpSp>
      <p:sp>
        <p:nvSpPr>
          <p:cNvPr id="140" name="Line"/>
          <p:cNvSpPr/>
          <p:nvPr/>
        </p:nvSpPr>
        <p:spPr>
          <a:xfrm flipH="1" flipV="1">
            <a:off x="3369029" y="5378634"/>
            <a:ext cx="2056015" cy="119013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43" name="Group"/>
          <p:cNvGrpSpPr/>
          <p:nvPr/>
        </p:nvGrpSpPr>
        <p:grpSpPr>
          <a:xfrm>
            <a:off x="3992884" y="2729251"/>
            <a:ext cx="1579347" cy="1190138"/>
            <a:chOff x="0" y="0"/>
            <a:chExt cx="1579346" cy="1190136"/>
          </a:xfrm>
        </p:grpSpPr>
        <p:sp>
          <p:nvSpPr>
            <p:cNvPr id="141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IIS…"/>
            <p:cNvSpPr txBox="1"/>
            <p:nvPr/>
          </p:nvSpPr>
          <p:spPr>
            <a:xfrm>
              <a:off x="146246" y="58313"/>
              <a:ext cx="1286854" cy="1090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IIS </a:t>
              </a:r>
            </a:p>
            <a:p>
              <a:pPr>
                <a:defRPr sz="2000"/>
              </a:pPr>
              <a:r>
                <a:rPr b="0"/>
                <a:t>Web Services</a:t>
              </a:r>
            </a:p>
          </p:txBody>
        </p:sp>
      </p:grpSp>
      <p:sp>
        <p:nvSpPr>
          <p:cNvPr id="144" name="Line"/>
          <p:cNvSpPr/>
          <p:nvPr/>
        </p:nvSpPr>
        <p:spPr>
          <a:xfrm>
            <a:off x="5204733" y="3947340"/>
            <a:ext cx="917230" cy="199889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3" name="Connection Line"/>
          <p:cNvSpPr/>
          <p:nvPr/>
        </p:nvSpPr>
        <p:spPr>
          <a:xfrm>
            <a:off x="2940451" y="3431083"/>
            <a:ext cx="1031712" cy="317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310" y="8507"/>
                  <a:pt x="12510" y="1307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148" name="Group"/>
          <p:cNvGrpSpPr/>
          <p:nvPr/>
        </p:nvGrpSpPr>
        <p:grpSpPr>
          <a:xfrm>
            <a:off x="6685945" y="2729251"/>
            <a:ext cx="1579347" cy="1190138"/>
            <a:chOff x="0" y="0"/>
            <a:chExt cx="1579346" cy="1190136"/>
          </a:xfrm>
        </p:grpSpPr>
        <p:sp>
          <p:nvSpPr>
            <p:cNvPr id="146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7" name="JBOSS…"/>
            <p:cNvSpPr txBox="1"/>
            <p:nvPr/>
          </p:nvSpPr>
          <p:spPr>
            <a:xfrm>
              <a:off x="146246" y="155783"/>
              <a:ext cx="1286854" cy="878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JBOSS </a:t>
              </a:r>
            </a:p>
            <a:p>
              <a:pPr>
                <a:defRPr sz="2000"/>
              </a:pPr>
              <a:r>
                <a:rPr b="0"/>
                <a:t>RMM UI</a:t>
              </a:r>
            </a:p>
          </p:txBody>
        </p:sp>
      </p:grpSp>
      <p:sp>
        <p:nvSpPr>
          <p:cNvPr id="149" name="Line"/>
          <p:cNvSpPr/>
          <p:nvPr/>
        </p:nvSpPr>
        <p:spPr>
          <a:xfrm flipH="1">
            <a:off x="5602536" y="3438618"/>
            <a:ext cx="10531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52" name="Group"/>
          <p:cNvGrpSpPr/>
          <p:nvPr/>
        </p:nvGrpSpPr>
        <p:grpSpPr>
          <a:xfrm>
            <a:off x="9040286" y="3810826"/>
            <a:ext cx="1882985" cy="1190138"/>
            <a:chOff x="0" y="0"/>
            <a:chExt cx="1882983" cy="1190136"/>
          </a:xfrm>
        </p:grpSpPr>
        <p:sp>
          <p:nvSpPr>
            <p:cNvPr id="150" name="Rectangle"/>
            <p:cNvSpPr/>
            <p:nvPr/>
          </p:nvSpPr>
          <p:spPr>
            <a:xfrm>
              <a:off x="0" y="0"/>
              <a:ext cx="1882984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1" name="Publication…"/>
            <p:cNvSpPr txBox="1"/>
            <p:nvPr/>
          </p:nvSpPr>
          <p:spPr>
            <a:xfrm>
              <a:off x="174363" y="155783"/>
              <a:ext cx="1534258" cy="878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rPr dirty="0"/>
                <a:t>Publication</a:t>
              </a:r>
            </a:p>
            <a:p>
              <a:pPr>
                <a:defRPr sz="2000"/>
              </a:pPr>
              <a:r>
                <a:rPr dirty="0"/>
                <a:t>Service </a:t>
              </a:r>
            </a:p>
            <a:p>
              <a:pPr>
                <a:defRPr sz="2000"/>
              </a:pPr>
              <a:endParaRPr b="0" dirty="0"/>
            </a:p>
          </p:txBody>
        </p:sp>
      </p:grpSp>
      <p:grpSp>
        <p:nvGrpSpPr>
          <p:cNvPr id="155" name="Group"/>
          <p:cNvGrpSpPr/>
          <p:nvPr/>
        </p:nvGrpSpPr>
        <p:grpSpPr>
          <a:xfrm>
            <a:off x="1691086" y="7239084"/>
            <a:ext cx="1579348" cy="1190138"/>
            <a:chOff x="0" y="0"/>
            <a:chExt cx="1579346" cy="1190136"/>
          </a:xfrm>
        </p:grpSpPr>
        <p:sp>
          <p:nvSpPr>
            <p:cNvPr id="153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4" name="IDOL…"/>
            <p:cNvSpPr txBox="1"/>
            <p:nvPr/>
          </p:nvSpPr>
          <p:spPr>
            <a:xfrm>
              <a:off x="146246" y="155783"/>
              <a:ext cx="1286854" cy="878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IDOL </a:t>
              </a:r>
            </a:p>
            <a:p>
              <a:pPr>
                <a:defRPr sz="2000"/>
              </a:pPr>
              <a:r>
                <a:rPr b="0"/>
                <a:t>Search</a:t>
              </a:r>
            </a:p>
          </p:txBody>
        </p:sp>
      </p:grpSp>
      <p:sp>
        <p:nvSpPr>
          <p:cNvPr id="156" name="Line"/>
          <p:cNvSpPr/>
          <p:nvPr/>
        </p:nvSpPr>
        <p:spPr>
          <a:xfrm flipH="1">
            <a:off x="3215173" y="6985204"/>
            <a:ext cx="2190725" cy="9085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>
            <a:off x="2437425" y="6386209"/>
            <a:ext cx="65387" cy="838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8" name="Line"/>
          <p:cNvSpPr/>
          <p:nvPr/>
        </p:nvSpPr>
        <p:spPr>
          <a:xfrm flipH="1">
            <a:off x="6456052" y="4312135"/>
            <a:ext cx="2621444" cy="16341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61" name="Group"/>
          <p:cNvGrpSpPr/>
          <p:nvPr/>
        </p:nvGrpSpPr>
        <p:grpSpPr>
          <a:xfrm>
            <a:off x="9177551" y="1443614"/>
            <a:ext cx="1995250" cy="1190138"/>
            <a:chOff x="0" y="0"/>
            <a:chExt cx="1995248" cy="1190136"/>
          </a:xfrm>
        </p:grpSpPr>
        <p:sp>
          <p:nvSpPr>
            <p:cNvPr id="159" name="Rectangle"/>
            <p:cNvSpPr/>
            <p:nvPr/>
          </p:nvSpPr>
          <p:spPr>
            <a:xfrm>
              <a:off x="0" y="0"/>
              <a:ext cx="1995249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0" name="Deployment…"/>
            <p:cNvSpPr txBox="1"/>
            <p:nvPr/>
          </p:nvSpPr>
          <p:spPr>
            <a:xfrm>
              <a:off x="184759" y="155783"/>
              <a:ext cx="1625731" cy="878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rPr dirty="0"/>
                <a:t>Deployment</a:t>
              </a:r>
            </a:p>
            <a:p>
              <a:pPr>
                <a:defRPr sz="2000"/>
              </a:pPr>
              <a:r>
                <a:rPr dirty="0"/>
                <a:t>Agent</a:t>
              </a:r>
            </a:p>
            <a:p>
              <a:pPr>
                <a:defRPr sz="2000"/>
              </a:pPr>
              <a:r>
                <a:rPr dirty="0"/>
                <a:t>Service </a:t>
              </a:r>
            </a:p>
            <a:p>
              <a:pPr>
                <a:defRPr sz="2000"/>
              </a:pPr>
              <a:endParaRPr b="0" dirty="0"/>
            </a:p>
          </p:txBody>
        </p:sp>
      </p:grpSp>
      <p:sp>
        <p:nvSpPr>
          <p:cNvPr id="164" name="Connection Line"/>
          <p:cNvSpPr/>
          <p:nvPr/>
        </p:nvSpPr>
        <p:spPr>
          <a:xfrm>
            <a:off x="5078415" y="1831072"/>
            <a:ext cx="4052334" cy="868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98" extrusionOk="0">
                <a:moveTo>
                  <a:pt x="0" y="16998"/>
                </a:moveTo>
                <a:cubicBezTo>
                  <a:pt x="6649" y="-756"/>
                  <a:pt x="13849" y="-4602"/>
                  <a:pt x="21600" y="546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1" animBg="1" advAuto="0"/>
      <p:bldP spid="131" grpId="3" animBg="1" advAuto="0"/>
      <p:bldP spid="132" grpId="2" animBg="1" advAuto="0"/>
      <p:bldP spid="135" grpId="5" animBg="1" advAuto="0"/>
      <p:bldP spid="136" grpId="4" animBg="1" advAuto="0"/>
      <p:bldP spid="139" grpId="9" animBg="1" advAuto="0"/>
      <p:bldP spid="140" grpId="8" animBg="1" advAuto="0"/>
      <p:bldP spid="143" grpId="11" animBg="1" advAuto="0"/>
      <p:bldP spid="144" grpId="12" animBg="1" advAuto="0"/>
      <p:bldP spid="163" grpId="13" animBg="1" advAuto="0"/>
      <p:bldP spid="148" grpId="14" animBg="1" advAuto="0"/>
      <p:bldP spid="149" grpId="15" animBg="1" advAuto="0"/>
      <p:bldP spid="152" grpId="16" animBg="1" advAuto="0"/>
      <p:bldP spid="155" grpId="7" animBg="1" advAuto="0"/>
      <p:bldP spid="156" grpId="6" animBg="1" advAuto="0"/>
      <p:bldP spid="157" grpId="10" animBg="1" advAuto="0"/>
      <p:bldP spid="158" grpId="17" animBg="1" advAuto="0"/>
      <p:bldP spid="161" grpId="18" animBg="1" advAuto="0"/>
      <p:bldP spid="164" grpId="19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he MediaBin technology stack is very busy…"/>
          <p:cNvSpPr txBox="1">
            <a:spLocks noGrp="1"/>
          </p:cNvSpPr>
          <p:nvPr>
            <p:ph type="body" idx="1"/>
          </p:nvPr>
        </p:nvSpPr>
        <p:spPr>
          <a:xfrm>
            <a:off x="983292" y="1270000"/>
            <a:ext cx="11668063" cy="7213600"/>
          </a:xfrm>
          <a:prstGeom prst="rect">
            <a:avLst/>
          </a:prstGeom>
        </p:spPr>
        <p:txBody>
          <a:bodyPr/>
          <a:lstStyle/>
          <a:p>
            <a:pPr marL="0" indent="0" defTabSz="508254">
              <a:spcBef>
                <a:spcPts val="3600"/>
              </a:spcBef>
              <a:buSzTx/>
              <a:buNone/>
              <a:defRPr sz="2784"/>
            </a:pPr>
            <a:r>
              <a:t>The MediaBin technology stack is very busy</a:t>
            </a:r>
          </a:p>
          <a:p>
            <a:pPr marL="0" indent="0" defTabSz="508254">
              <a:spcBef>
                <a:spcPts val="3600"/>
              </a:spcBef>
              <a:buSzTx/>
              <a:buNone/>
              <a:defRPr sz="2784"/>
            </a:pPr>
            <a:r>
              <a:t>There are many points of potential failure</a:t>
            </a:r>
          </a:p>
          <a:p>
            <a:pPr marL="0" indent="0" defTabSz="508254">
              <a:spcBef>
                <a:spcPts val="3600"/>
              </a:spcBef>
              <a:buSzTx/>
              <a:buNone/>
              <a:defRPr sz="2784"/>
            </a:pPr>
            <a:r>
              <a:t>It appears over time as new functionality was needed or someone new owned the product things were bolted on</a:t>
            </a:r>
          </a:p>
          <a:p>
            <a:pPr marL="0" indent="0" defTabSz="508254">
              <a:spcBef>
                <a:spcPts val="3600"/>
              </a:spcBef>
              <a:buSzTx/>
              <a:buNone/>
              <a:defRPr sz="2784"/>
            </a:pPr>
            <a:r>
              <a:t>Instead of re-architecting the entire solution</a:t>
            </a:r>
          </a:p>
          <a:p>
            <a:pPr marL="0" indent="0" defTabSz="508254">
              <a:spcBef>
                <a:spcPts val="3600"/>
              </a:spcBef>
              <a:buSzTx/>
              <a:buNone/>
              <a:defRPr sz="2784"/>
            </a:pPr>
            <a:r>
              <a:t>This complexity is the reason for the amount of time the DAM team spends on support and size of custom code</a:t>
            </a:r>
          </a:p>
          <a:p>
            <a:pPr marL="0" indent="0" defTabSz="508254">
              <a:spcBef>
                <a:spcPts val="3600"/>
              </a:spcBef>
              <a:buSzTx/>
              <a:buNone/>
              <a:defRPr sz="2784"/>
            </a:pPr>
            <a:r>
              <a:t>But in the end, MediaBin is simply a </a:t>
            </a:r>
            <a:r>
              <a:rPr u="sng"/>
              <a:t>DATABASE for assets</a:t>
            </a:r>
          </a:p>
          <a:p>
            <a:pPr marL="0" indent="0" defTabSz="508254">
              <a:spcBef>
                <a:spcPts val="3600"/>
              </a:spcBef>
              <a:buSzTx/>
              <a:buNone/>
              <a:defRPr sz="2784"/>
            </a:pPr>
            <a:r>
              <a:t>On top of that database is an aging user interface, functionality enabling image format transformation and simple workflows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Leading solution at this tim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8164407"/>
          </a:xfrm>
          <a:prstGeom prst="rect">
            <a:avLst/>
          </a:prstGeom>
        </p:spPr>
        <p:txBody>
          <a:bodyPr/>
          <a:lstStyle/>
          <a:p>
            <a:pPr marL="0" indent="0" defTabSz="554990">
              <a:spcBef>
                <a:spcPts val="3900"/>
              </a:spcBef>
              <a:buSzTx/>
              <a:buNone/>
              <a:defRPr sz="3040"/>
            </a:pPr>
            <a:r>
              <a:t>Leading solution at this time</a:t>
            </a:r>
          </a:p>
          <a:p>
            <a:pPr marL="0" indent="0" defTabSz="554990">
              <a:spcBef>
                <a:spcPts val="3900"/>
              </a:spcBef>
              <a:buSzTx/>
              <a:buNone/>
              <a:defRPr sz="3040"/>
            </a:pPr>
            <a:r>
              <a:t>Jostens has been told the software investment will be applied to the OTMM purchase</a:t>
            </a:r>
          </a:p>
          <a:p>
            <a:pPr marL="0" indent="0" defTabSz="554990">
              <a:spcBef>
                <a:spcPts val="3900"/>
              </a:spcBef>
              <a:buSzTx/>
              <a:buNone/>
              <a:defRPr sz="3040"/>
            </a:pPr>
            <a:r>
              <a:t>Demonstrations of the product have been positive</a:t>
            </a:r>
          </a:p>
          <a:p>
            <a:pPr marL="0" indent="0" defTabSz="554990">
              <a:spcBef>
                <a:spcPts val="3900"/>
              </a:spcBef>
              <a:buSzTx/>
              <a:buNone/>
              <a:defRPr sz="3040"/>
            </a:pPr>
            <a:r>
              <a:t>It’s however a completely new product with a lengthy learning curve for the DAM team</a:t>
            </a:r>
          </a:p>
          <a:p>
            <a:pPr marL="0" indent="0" defTabSz="554990">
              <a:spcBef>
                <a:spcPts val="3900"/>
              </a:spcBef>
              <a:buSzTx/>
              <a:buNone/>
              <a:defRPr sz="3040"/>
            </a:pPr>
            <a:r>
              <a:t>Every process and customization created will need to be examined to determine how it fits with OTMM</a:t>
            </a:r>
          </a:p>
          <a:p>
            <a:pPr marL="0" indent="0" defTabSz="554990">
              <a:spcBef>
                <a:spcPts val="3900"/>
              </a:spcBef>
              <a:buSzTx/>
              <a:buNone/>
              <a:defRPr sz="3040"/>
            </a:pPr>
            <a:r>
              <a:t>With recent staff changes at OpenText and how several meetings have progressed, it’s raised questions about OpenText as a partner and how badly they want to be a DAM partner with Jostens</a:t>
            </a:r>
          </a:p>
        </p:txBody>
      </p:sp>
      <p:sp>
        <p:nvSpPr>
          <p:cNvPr id="169" name="Option 1 - OpenText OTMM"/>
          <p:cNvSpPr txBox="1">
            <a:spLocks noGrp="1"/>
          </p:cNvSpPr>
          <p:nvPr>
            <p:ph type="title" idx="4294967295"/>
          </p:nvPr>
        </p:nvSpPr>
        <p:spPr>
          <a:xfrm>
            <a:off x="952500" y="254000"/>
            <a:ext cx="10819017" cy="122379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Option 1 - OpenText OTMM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entralized global brand repository to maintain brand consistency and standards throughout asset acquisition, sharing, repurposing, disposition…"/>
          <p:cNvSpPr txBox="1">
            <a:spLocks noGrp="1"/>
          </p:cNvSpPr>
          <p:nvPr>
            <p:ph type="body" idx="1"/>
          </p:nvPr>
        </p:nvSpPr>
        <p:spPr>
          <a:xfrm>
            <a:off x="952500" y="2194560"/>
            <a:ext cx="11099800" cy="721233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sz="2200" i="1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Centralized global brand repository to maintain brand consistency and standards throughout asset acquisition, sharing, repurposing, disposition</a:t>
            </a:r>
          </a:p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sz="2200" i="1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Digital Hub to easily create branded micro sites</a:t>
            </a:r>
          </a:p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sz="2200" i="1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Marketing collaboration to streamline review and approval with creative agencies </a:t>
            </a:r>
          </a:p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sz="2200" i="1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Mobile app for on-the-go review, approval, jobs, tasks, and notifications </a:t>
            </a:r>
          </a:p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sz="2200" i="1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Digital asset provision for campaigns, collateral, and publish to print for online and go-to market channels </a:t>
            </a:r>
            <a:endParaRPr i="0" dirty="0"/>
          </a:p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sz="2200" i="1">
                <a:latin typeface="Times"/>
                <a:ea typeface="Times"/>
                <a:cs typeface="Times"/>
                <a:sym typeface="Times"/>
              </a:defRPr>
            </a:pPr>
            <a:r>
              <a:rPr i="0" dirty="0"/>
              <a:t> </a:t>
            </a:r>
            <a:r>
              <a:rPr dirty="0"/>
              <a:t>Secure, controlled global access to image and video libraries</a:t>
            </a:r>
          </a:p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sz="2200" i="1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Creative agency workflows that allow marketers to manage jobs across multiple agencies/vendors</a:t>
            </a:r>
          </a:p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sz="2200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These features seems to go far beyond how Jostens uses its DAM. </a:t>
            </a:r>
          </a:p>
          <a:p>
            <a:pPr marL="305593" indent="-305593" defTabSz="457200">
              <a:lnSpc>
                <a:spcPts val="3900"/>
              </a:lnSpc>
              <a:spcBef>
                <a:spcPts val="1200"/>
              </a:spcBef>
              <a:defRPr sz="2200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Jostens - DAM is a supporting system for customer facing websites and manufacturing</a:t>
            </a:r>
          </a:p>
          <a:p>
            <a:pPr marL="305593" indent="-305593" defTabSz="457200">
              <a:lnSpc>
                <a:spcPts val="3900"/>
              </a:lnSpc>
              <a:spcBef>
                <a:spcPts val="1200"/>
              </a:spcBef>
              <a:defRPr sz="2200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OTMM - DAM is a centerpiece of interactions with customers</a:t>
            </a:r>
          </a:p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sz="2200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Would Jostens be paying for functionality it will never use?</a:t>
            </a:r>
          </a:p>
        </p:txBody>
      </p:sp>
      <p:sp>
        <p:nvSpPr>
          <p:cNvPr id="172" name="OpenText OTMM Product Features"/>
          <p:cNvSpPr txBox="1">
            <a:spLocks noGrp="1"/>
          </p:cNvSpPr>
          <p:nvPr>
            <p:ph type="title" idx="4294967295"/>
          </p:nvPr>
        </p:nvSpPr>
        <p:spPr>
          <a:xfrm>
            <a:off x="952500" y="254000"/>
            <a:ext cx="10819017" cy="122379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dirty="0"/>
              <a:t>OpenText OTMM Product Features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Begin DAM RFP process for the third time at Joste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Begin DAM RFP process for the third time at Jostens</a:t>
            </a:r>
          </a:p>
          <a:p>
            <a:pPr marL="0" indent="0">
              <a:buSzTx/>
              <a:buNone/>
            </a:pPr>
            <a:r>
              <a:rPr dirty="0"/>
              <a:t>Google search of 2019 DAM vendors returns lists of up to</a:t>
            </a:r>
            <a:r>
              <a:rPr lang="en-US" dirty="0"/>
              <a:t> 50</a:t>
            </a:r>
            <a:r>
              <a:rPr dirty="0"/>
              <a:t> companies and organizations of various sizes</a:t>
            </a:r>
          </a:p>
          <a:p>
            <a:pPr marL="0" indent="0">
              <a:buSzTx/>
              <a:buNone/>
            </a:pPr>
            <a:r>
              <a:rPr dirty="0"/>
              <a:t>There might be a half dozen legitimate vendors who’s product could handle the scope of Jostens requirements</a:t>
            </a:r>
          </a:p>
          <a:p>
            <a:pPr marL="0" indent="0">
              <a:buSzTx/>
              <a:buNone/>
            </a:pPr>
            <a:r>
              <a:rPr dirty="0"/>
              <a:t>The time to craft an RFP, select whom to receive the RFP, receive the responses, have meetings and make a selection could be a year long effort</a:t>
            </a:r>
          </a:p>
          <a:p>
            <a:pPr marL="0" indent="0">
              <a:buSzTx/>
              <a:buNone/>
            </a:pPr>
            <a:r>
              <a:rPr dirty="0"/>
              <a:t>Seems like an effort Jostens would prefer not to undertake at this time</a:t>
            </a:r>
          </a:p>
        </p:txBody>
      </p:sp>
      <p:sp>
        <p:nvSpPr>
          <p:cNvPr id="175" name="Option 2 - Select Another DAM Vendor"/>
          <p:cNvSpPr txBox="1">
            <a:spLocks noGrp="1"/>
          </p:cNvSpPr>
          <p:nvPr>
            <p:ph type="title" idx="4294967295"/>
          </p:nvPr>
        </p:nvSpPr>
        <p:spPr>
          <a:xfrm>
            <a:off x="952500" y="254000"/>
            <a:ext cx="10819017" cy="122379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Option 2 - Select Another DAM Vendor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Neither option seems ideal…"/>
          <p:cNvSpPr txBox="1">
            <a:spLocks noGrp="1"/>
          </p:cNvSpPr>
          <p:nvPr>
            <p:ph type="body" sz="half" idx="1"/>
          </p:nvPr>
        </p:nvSpPr>
        <p:spPr>
          <a:xfrm>
            <a:off x="952500" y="1270000"/>
            <a:ext cx="11099800" cy="316247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Neither option seems ideal</a:t>
            </a:r>
          </a:p>
          <a:p>
            <a:pPr marL="0" indent="0">
              <a:buSzTx/>
              <a:buNone/>
            </a:pPr>
            <a:r>
              <a:t>By default, Option 1 would seem far superior considering time and money</a:t>
            </a:r>
          </a:p>
          <a:p>
            <a:pPr marL="0" indent="0">
              <a:buSzTx/>
              <a:buNone/>
            </a:pPr>
            <a:r>
              <a:t>So the question is, what do we do?</a:t>
            </a:r>
          </a:p>
        </p:txBody>
      </p:sp>
      <p:sp>
        <p:nvSpPr>
          <p:cNvPr id="178" name="We go back to 1993 and a project I did called THE PORT"/>
          <p:cNvSpPr txBox="1"/>
          <p:nvPr/>
        </p:nvSpPr>
        <p:spPr>
          <a:xfrm>
            <a:off x="952499" y="4681558"/>
            <a:ext cx="11099801" cy="316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We go back to 1993 and a project I did called </a:t>
            </a:r>
            <a:r>
              <a:rPr b="1"/>
              <a:t>THE PORT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ompany in St. Paul…"/>
          <p:cNvSpPr txBox="1">
            <a:spLocks noGrp="1"/>
          </p:cNvSpPr>
          <p:nvPr>
            <p:ph type="body" sz="half" idx="1"/>
          </p:nvPr>
        </p:nvSpPr>
        <p:spPr>
          <a:xfrm>
            <a:off x="326380" y="397539"/>
            <a:ext cx="3509832" cy="8522853"/>
          </a:xfrm>
          <a:prstGeom prst="rect">
            <a:avLst/>
          </a:prstGeom>
        </p:spPr>
        <p:txBody>
          <a:bodyPr/>
          <a:lstStyle/>
          <a:p>
            <a:pPr>
              <a:defRPr sz="1900"/>
            </a:pPr>
            <a:r>
              <a:t>Company in St. Paul</a:t>
            </a:r>
          </a:p>
          <a:p>
            <a:pPr>
              <a:defRPr sz="1900"/>
            </a:pPr>
            <a:r>
              <a:t>Name: Job Control System</a:t>
            </a:r>
          </a:p>
          <a:p>
            <a:pPr>
              <a:defRPr sz="1900"/>
            </a:pPr>
            <a:r>
              <a:t>Written in C</a:t>
            </a:r>
          </a:p>
          <a:p>
            <a:pPr>
              <a:defRPr sz="1900"/>
            </a:pPr>
            <a:r>
              <a:t>Used in offices across the country</a:t>
            </a:r>
          </a:p>
          <a:p>
            <a:pPr>
              <a:defRPr sz="1900"/>
            </a:pPr>
            <a:r>
              <a:t>400 concurrent users</a:t>
            </a:r>
          </a:p>
          <a:p>
            <a:pPr>
              <a:defRPr sz="1900"/>
            </a:pPr>
            <a:r>
              <a:t>Unsupported UNIX hardware</a:t>
            </a:r>
          </a:p>
          <a:p>
            <a:pPr>
              <a:defRPr sz="1900"/>
            </a:pPr>
            <a:r>
              <a:t>Unsupported Informix database on that version of UNIX hardware</a:t>
            </a:r>
          </a:p>
          <a:p>
            <a:pPr>
              <a:defRPr sz="1900"/>
            </a:pPr>
            <a:r>
              <a:t>Cost to rewrite estimated at $750,000</a:t>
            </a:r>
          </a:p>
          <a:p>
            <a:pPr>
              <a:defRPr sz="1900"/>
            </a:pPr>
            <a:r>
              <a:t>1.5 year project</a:t>
            </a:r>
          </a:p>
        </p:txBody>
      </p:sp>
      <p:grpSp>
        <p:nvGrpSpPr>
          <p:cNvPr id="183" name="Group"/>
          <p:cNvGrpSpPr/>
          <p:nvPr/>
        </p:nvGrpSpPr>
        <p:grpSpPr>
          <a:xfrm>
            <a:off x="5712726" y="1308956"/>
            <a:ext cx="1579348" cy="1190138"/>
            <a:chOff x="0" y="0"/>
            <a:chExt cx="1579346" cy="1190136"/>
          </a:xfrm>
        </p:grpSpPr>
        <p:sp>
          <p:nvSpPr>
            <p:cNvPr id="181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2" name="C Custom Application"/>
            <p:cNvSpPr txBox="1"/>
            <p:nvPr/>
          </p:nvSpPr>
          <p:spPr>
            <a:xfrm>
              <a:off x="29811" y="149388"/>
              <a:ext cx="1519724" cy="891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r>
                <a:t>C Custom Application</a:t>
              </a:r>
            </a:p>
          </p:txBody>
        </p:sp>
      </p:grpSp>
      <p:grpSp>
        <p:nvGrpSpPr>
          <p:cNvPr id="186" name="Group"/>
          <p:cNvGrpSpPr/>
          <p:nvPr/>
        </p:nvGrpSpPr>
        <p:grpSpPr>
          <a:xfrm>
            <a:off x="5712726" y="3919904"/>
            <a:ext cx="1579348" cy="1190137"/>
            <a:chOff x="0" y="0"/>
            <a:chExt cx="1579346" cy="1190136"/>
          </a:xfrm>
        </p:grpSpPr>
        <p:sp>
          <p:nvSpPr>
            <p:cNvPr id="184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5" name="Informix Database"/>
            <p:cNvSpPr txBox="1"/>
            <p:nvPr/>
          </p:nvSpPr>
          <p:spPr>
            <a:xfrm>
              <a:off x="29811" y="149388"/>
              <a:ext cx="1519724" cy="891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r>
                <a:t>Informix Database</a:t>
              </a:r>
            </a:p>
          </p:txBody>
        </p:sp>
      </p:grpSp>
      <p:grpSp>
        <p:nvGrpSpPr>
          <p:cNvPr id="189" name="Group"/>
          <p:cNvGrpSpPr/>
          <p:nvPr/>
        </p:nvGrpSpPr>
        <p:grpSpPr>
          <a:xfrm>
            <a:off x="5712726" y="6253717"/>
            <a:ext cx="1579348" cy="1190137"/>
            <a:chOff x="0" y="0"/>
            <a:chExt cx="1579346" cy="1190136"/>
          </a:xfrm>
        </p:grpSpPr>
        <p:sp>
          <p:nvSpPr>
            <p:cNvPr id="187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8" name="UNIX Hardware"/>
            <p:cNvSpPr txBox="1"/>
            <p:nvPr/>
          </p:nvSpPr>
          <p:spPr>
            <a:xfrm>
              <a:off x="29811" y="149388"/>
              <a:ext cx="1519724" cy="891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r>
                <a:t>UNIX Hardware</a:t>
              </a:r>
            </a:p>
          </p:txBody>
        </p:sp>
      </p:grpSp>
      <p:sp>
        <p:nvSpPr>
          <p:cNvPr id="190" name="Line"/>
          <p:cNvSpPr/>
          <p:nvPr/>
        </p:nvSpPr>
        <p:spPr>
          <a:xfrm>
            <a:off x="6456052" y="2525230"/>
            <a:ext cx="1" cy="1368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1" name="Line"/>
          <p:cNvSpPr/>
          <p:nvPr/>
        </p:nvSpPr>
        <p:spPr>
          <a:xfrm>
            <a:off x="6502399" y="5095120"/>
            <a:ext cx="1" cy="11901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94" name="Group"/>
          <p:cNvGrpSpPr/>
          <p:nvPr/>
        </p:nvGrpSpPr>
        <p:grpSpPr>
          <a:xfrm>
            <a:off x="5422138" y="2910179"/>
            <a:ext cx="2327114" cy="418054"/>
            <a:chOff x="0" y="0"/>
            <a:chExt cx="2327112" cy="418052"/>
          </a:xfrm>
        </p:grpSpPr>
        <p:sp>
          <p:nvSpPr>
            <p:cNvPr id="192" name="Rectangle"/>
            <p:cNvSpPr/>
            <p:nvPr/>
          </p:nvSpPr>
          <p:spPr>
            <a:xfrm>
              <a:off x="0" y="0"/>
              <a:ext cx="2327113" cy="418053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3" name="IFL Layer"/>
            <p:cNvSpPr txBox="1"/>
            <p:nvPr/>
          </p:nvSpPr>
          <p:spPr>
            <a:xfrm>
              <a:off x="215489" y="10226"/>
              <a:ext cx="1896135" cy="401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r>
                <a:t>IFL Layer</a:t>
              </a:r>
            </a:p>
          </p:txBody>
        </p:sp>
      </p:grpSp>
      <p:grpSp>
        <p:nvGrpSpPr>
          <p:cNvPr id="197" name="Group"/>
          <p:cNvGrpSpPr/>
          <p:nvPr/>
        </p:nvGrpSpPr>
        <p:grpSpPr>
          <a:xfrm>
            <a:off x="5796021" y="3919904"/>
            <a:ext cx="1579348" cy="1190137"/>
            <a:chOff x="0" y="0"/>
            <a:chExt cx="1579346" cy="1190136"/>
          </a:xfrm>
        </p:grpSpPr>
        <p:sp>
          <p:nvSpPr>
            <p:cNvPr id="195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6" name="Oracle Database"/>
            <p:cNvSpPr txBox="1"/>
            <p:nvPr/>
          </p:nvSpPr>
          <p:spPr>
            <a:xfrm>
              <a:off x="29811" y="149388"/>
              <a:ext cx="1519724" cy="891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r>
                <a:t>Oracle Database</a:t>
              </a:r>
            </a:p>
          </p:txBody>
        </p:sp>
      </p:grpSp>
      <p:grpSp>
        <p:nvGrpSpPr>
          <p:cNvPr id="200" name="Group"/>
          <p:cNvGrpSpPr/>
          <p:nvPr/>
        </p:nvGrpSpPr>
        <p:grpSpPr>
          <a:xfrm>
            <a:off x="5796021" y="6253717"/>
            <a:ext cx="1579348" cy="1190137"/>
            <a:chOff x="0" y="0"/>
            <a:chExt cx="1579346" cy="1190136"/>
          </a:xfrm>
        </p:grpSpPr>
        <p:sp>
          <p:nvSpPr>
            <p:cNvPr id="198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9" name="HP/UX Unix Hardware"/>
            <p:cNvSpPr txBox="1"/>
            <p:nvPr/>
          </p:nvSpPr>
          <p:spPr>
            <a:xfrm>
              <a:off x="33700" y="149388"/>
              <a:ext cx="1515835" cy="1016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r>
                <a:t>HP/UX Unix Hardware</a:t>
              </a:r>
            </a:p>
          </p:txBody>
        </p:sp>
      </p:grpSp>
      <p:sp>
        <p:nvSpPr>
          <p:cNvPr id="201" name="IFL Layer translated Informix function calls the code was making into SQL statements for Oracle…"/>
          <p:cNvSpPr txBox="1"/>
          <p:nvPr/>
        </p:nvSpPr>
        <p:spPr>
          <a:xfrm>
            <a:off x="8582664" y="253546"/>
            <a:ext cx="3509831" cy="8522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sz="1900" b="0"/>
            </a:pPr>
            <a:r>
              <a:t>IFL Layer translated Informix function calls the code was making into SQL statements for Oracle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1900" b="0"/>
            </a:pPr>
            <a:r>
              <a:t>Very minimal C code changes required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1900" b="0"/>
            </a:pPr>
            <a:r>
              <a:t>Took three months to complete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1900" b="0"/>
            </a:pPr>
            <a:r>
              <a:t>System was fully retired in 2013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1900" b="0"/>
            </a:pPr>
            <a:r>
              <a:t>An idea I had saved the company a lot of money and time and gave 20 years life to an application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1900" b="0"/>
            </a:pPr>
            <a:r>
              <a:t>My top career achievement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2" dur="500" fill="hold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2" dur="1500" fill="hold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2" animBg="1" advAuto="0"/>
      <p:bldP spid="189" grpId="4" animBg="1" advAuto="0"/>
      <p:bldP spid="194" grpId="1" animBg="1" advAuto="0"/>
      <p:bldP spid="197" grpId="3" animBg="1" advAuto="0"/>
      <p:bldP spid="200" grpId="5" animBg="1" advAuto="0"/>
      <p:bldP spid="201" grpId="6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1200</Words>
  <Application>Microsoft Office PowerPoint</Application>
  <PresentationFormat>Custom</PresentationFormat>
  <Paragraphs>154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Helvetica Light</vt:lpstr>
      <vt:lpstr>Helvetica Neue</vt:lpstr>
      <vt:lpstr>Helvetica Neue Light</vt:lpstr>
      <vt:lpstr>Helvetica Neue Medium</vt:lpstr>
      <vt:lpstr>Helvetica Neue Thin</vt:lpstr>
      <vt:lpstr>Times</vt:lpstr>
      <vt:lpstr>White</vt:lpstr>
      <vt:lpstr>MediaBin</vt:lpstr>
      <vt:lpstr>PowerPoint Presentation</vt:lpstr>
      <vt:lpstr>MediaBin Technology Stack</vt:lpstr>
      <vt:lpstr>PowerPoint Presentation</vt:lpstr>
      <vt:lpstr>Option 1 - OpenText OTMM</vt:lpstr>
      <vt:lpstr>OpenText OTMM Product Features</vt:lpstr>
      <vt:lpstr>Option 2 - Select Another DAM Vendor</vt:lpstr>
      <vt:lpstr>PowerPoint Presentation</vt:lpstr>
      <vt:lpstr>PowerPoint Presentation</vt:lpstr>
      <vt:lpstr>There is Option 3</vt:lpstr>
      <vt:lpstr>JEMM2 Technology Stack</vt:lpstr>
      <vt:lpstr>Database Schema would be the Crown Jewel of JEMM2</vt:lpstr>
      <vt:lpstr>JEMM2 Technology Notes</vt:lpstr>
      <vt:lpstr>JEMM2 Technology Notes Continued</vt:lpstr>
      <vt:lpstr>JEMM2 What’s Next?</vt:lpstr>
      <vt:lpstr>JEMM2 Demonstration Expectations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MediaBin</dc:title>
  <cp:lastModifiedBy>Shromoff, Wade</cp:lastModifiedBy>
  <cp:revision>15</cp:revision>
  <dcterms:modified xsi:type="dcterms:W3CDTF">2019-02-19T01:21:32Z</dcterms:modified>
</cp:coreProperties>
</file>