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0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wo heavy support required systems are retired…"/>
          <p:cNvSpPr txBox="1">
            <a:spLocks noGrp="1"/>
          </p:cNvSpPr>
          <p:nvPr>
            <p:ph type="body" idx="1"/>
          </p:nvPr>
        </p:nvSpPr>
        <p:spPr>
          <a:xfrm>
            <a:off x="952500" y="1290528"/>
            <a:ext cx="11099801" cy="8269537"/>
          </a:xfrm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2565"/>
            </a:pPr>
            <a:r>
              <a:t>Two heavy support required systems are retired</a:t>
            </a:r>
          </a:p>
          <a:p>
            <a:pPr marL="844550" lvl="1" indent="-422275" defTabSz="554990">
              <a:spcBef>
                <a:spcPts val="0"/>
              </a:spcBef>
              <a:defRPr sz="2565"/>
            </a:pPr>
            <a:r>
              <a:t>MediaBin - Purchased system with overly complex technology</a:t>
            </a:r>
          </a:p>
          <a:p>
            <a:pPr marL="844550" lvl="1" indent="-422275" defTabSz="554990">
              <a:spcBef>
                <a:spcPts val="0"/>
              </a:spcBef>
              <a:defRPr sz="2565"/>
            </a:pPr>
            <a:r>
              <a:t>JOG - Jostens developed uses older unfamiliar technology</a:t>
            </a:r>
          </a:p>
          <a:p>
            <a:pPr marL="356294" indent="-356294" defTabSz="554990">
              <a:spcBef>
                <a:spcPts val="0"/>
              </a:spcBef>
              <a:defRPr sz="2565"/>
            </a:pPr>
            <a:r>
              <a:t>Short term cost savings</a:t>
            </a:r>
          </a:p>
          <a:p>
            <a:pPr marL="778569" lvl="1" indent="-356294" defTabSz="554990">
              <a:spcBef>
                <a:spcPts val="0"/>
              </a:spcBef>
              <a:defRPr sz="2565"/>
            </a:pPr>
            <a:r>
              <a:t>Purchase price of a product like OTMM (Jostens is expected to be getting credit for MediaBin software purchase)</a:t>
            </a:r>
          </a:p>
          <a:p>
            <a:pPr marL="778569" lvl="1" indent="-356294" defTabSz="554990">
              <a:spcBef>
                <a:spcPts val="0"/>
              </a:spcBef>
              <a:defRPr sz="2565"/>
            </a:pPr>
            <a:r>
              <a:t>Consulting to help install OTMM and help understand and use OTMM.  Expected to be hourly billed at $250/hour</a:t>
            </a:r>
          </a:p>
          <a:p>
            <a:pPr marL="778569" lvl="1" indent="-356294" defTabSz="554990">
              <a:spcBef>
                <a:spcPts val="0"/>
              </a:spcBef>
              <a:defRPr sz="2565"/>
            </a:pPr>
            <a:r>
              <a:t>Purchase of extensions built for OTMM that will make it easier to load assets as packages and preview .cdr files</a:t>
            </a:r>
          </a:p>
          <a:p>
            <a:pPr marL="356294" indent="-356294" defTabSz="554990">
              <a:spcBef>
                <a:spcPts val="0"/>
              </a:spcBef>
              <a:defRPr sz="2565"/>
            </a:pPr>
            <a:r>
              <a:t>Long term cost savings</a:t>
            </a:r>
          </a:p>
          <a:p>
            <a:pPr marL="778569" lvl="1" indent="-356294" defTabSz="554990">
              <a:spcBef>
                <a:spcPts val="0"/>
              </a:spcBef>
              <a:defRPr sz="2565"/>
            </a:pPr>
            <a:r>
              <a:t>Annual support license - FYI: When not performing a MediaBin upgrade MediaBin support wasn’t used because of in-house expertise and complexity of Jostens install.</a:t>
            </a:r>
          </a:p>
          <a:p>
            <a:pPr marL="356294" indent="-356294" defTabSz="554990">
              <a:spcBef>
                <a:spcPts val="0"/>
              </a:spcBef>
              <a:defRPr sz="2565"/>
            </a:pPr>
            <a:r>
              <a:t>DAM systems will be much more closely following Jostens standards for deployment, security and technology stack</a:t>
            </a:r>
          </a:p>
          <a:p>
            <a:pPr marL="356294" indent="-356294" defTabSz="554990">
              <a:spcBef>
                <a:spcPts val="0"/>
              </a:spcBef>
              <a:defRPr sz="2565"/>
            </a:pPr>
            <a:r>
              <a:t>JAVA development resources could be shared between the DAM team and other development teams at Jostens.</a:t>
            </a:r>
          </a:p>
          <a:p>
            <a:pPr marL="356294" indent="-356294" defTabSz="554990">
              <a:spcBef>
                <a:spcPts val="0"/>
              </a:spcBef>
              <a:defRPr sz="2565"/>
            </a:pPr>
            <a:r>
              <a:t>New opportunities to leverage Digital Assets into business opportunities.  Other Jostens systems could access JEMM2 more directly.</a:t>
            </a:r>
          </a:p>
        </p:txBody>
      </p:sp>
      <p:sp>
        <p:nvSpPr>
          <p:cNvPr id="120" name="Why is JEMM2 Good for Jostens?"/>
          <p:cNvSpPr txBox="1"/>
          <p:nvPr/>
        </p:nvSpPr>
        <p:spPr>
          <a:xfrm>
            <a:off x="526454" y="304800"/>
            <a:ext cx="11951892" cy="741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3700" b="0"/>
            </a:lvl1pPr>
          </a:lstStyle>
          <a:p>
            <a:r>
              <a:t>Why is JEMM2 Good for Jostens?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dom from primary support responsibilities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8228518"/>
          </a:xfrm>
          <a:prstGeom prst="rect">
            <a:avLst/>
          </a:prstGeom>
        </p:spPr>
        <p:txBody>
          <a:bodyPr/>
          <a:lstStyle/>
          <a:p>
            <a:pPr marL="375046" indent="-375046">
              <a:spcBef>
                <a:spcPts val="0"/>
              </a:spcBef>
              <a:defRPr sz="2700"/>
            </a:pPr>
            <a:r>
              <a:t>Freedom from primary support responsibilities</a:t>
            </a:r>
          </a:p>
          <a:p>
            <a:pPr marL="819546" lvl="1" indent="-375046">
              <a:spcBef>
                <a:spcPts val="0"/>
              </a:spcBef>
              <a:defRPr sz="2700"/>
            </a:pPr>
            <a:r>
              <a:t>Will be able to use Jostens automated procedures for application deployments</a:t>
            </a:r>
          </a:p>
          <a:p>
            <a:pPr marL="819546" lvl="1" indent="-375046">
              <a:spcBef>
                <a:spcPts val="0"/>
              </a:spcBef>
              <a:defRPr sz="2700"/>
            </a:pPr>
            <a:r>
              <a:t>No longer first line of support responsibilities</a:t>
            </a:r>
          </a:p>
          <a:p>
            <a:pPr marL="819546" lvl="1" indent="-375046">
              <a:spcBef>
                <a:spcPts val="0"/>
              </a:spcBef>
              <a:defRPr sz="2700"/>
            </a:pPr>
            <a:r>
              <a:t>Simpler architecture should lead to fewer support issues</a:t>
            </a:r>
          </a:p>
          <a:p>
            <a:pPr marL="375046" indent="-375046">
              <a:spcBef>
                <a:spcPts val="0"/>
              </a:spcBef>
              <a:defRPr sz="2700"/>
            </a:pPr>
            <a:r>
              <a:t>Can focus on bringing even more value and improvements to how digital assets are used at Jostens</a:t>
            </a:r>
          </a:p>
          <a:p>
            <a:pPr marL="375046" indent="-375046">
              <a:spcBef>
                <a:spcPts val="0"/>
              </a:spcBef>
              <a:defRPr sz="2700"/>
            </a:pPr>
            <a:r>
              <a:t>Able to be much more responsive to requests from the business on how digital assets can help the next sales initiative.</a:t>
            </a:r>
          </a:p>
          <a:p>
            <a:pPr marL="375046" indent="-375046">
              <a:spcBef>
                <a:spcPts val="0"/>
              </a:spcBef>
              <a:defRPr sz="2700"/>
            </a:pPr>
            <a:r>
              <a:t>Significant reduction to the daily concern for what might break next</a:t>
            </a:r>
          </a:p>
          <a:p>
            <a:pPr marL="375046" indent="-375046">
              <a:spcBef>
                <a:spcPts val="0"/>
              </a:spcBef>
              <a:defRPr sz="2700"/>
            </a:pPr>
            <a:r>
              <a:t>Much more flexibility to improve daily tasks and reduce time performing those tasks</a:t>
            </a:r>
          </a:p>
          <a:p>
            <a:pPr marL="375046" indent="-375046">
              <a:spcBef>
                <a:spcPts val="0"/>
              </a:spcBef>
              <a:defRPr sz="2700"/>
            </a:pPr>
            <a:r>
              <a:t>Learning new skills which could lead to more job enjoyment and longer tenures.</a:t>
            </a:r>
          </a:p>
          <a:p>
            <a:pPr marL="375046" indent="-375046">
              <a:spcBef>
                <a:spcPts val="0"/>
              </a:spcBef>
              <a:defRPr sz="2700"/>
            </a:pPr>
            <a:r>
              <a:t>Better able to understand how the business is using DAM systems and make improvements proactively</a:t>
            </a:r>
          </a:p>
          <a:p>
            <a:pPr marL="375046" indent="-375046">
              <a:spcBef>
                <a:spcPts val="0"/>
              </a:spcBef>
              <a:defRPr sz="2700"/>
            </a:pPr>
            <a:r>
              <a:t>Less of being a silo team with systems that no one else can understand or use.  Able to work with other teams to create business enhancing system integrations.</a:t>
            </a:r>
          </a:p>
        </p:txBody>
      </p:sp>
      <p:sp>
        <p:nvSpPr>
          <p:cNvPr id="123" name="Why is JEMM2 Good for the DAM Team?"/>
          <p:cNvSpPr txBox="1"/>
          <p:nvPr/>
        </p:nvSpPr>
        <p:spPr>
          <a:xfrm>
            <a:off x="526454" y="304800"/>
            <a:ext cx="11951892" cy="741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3700" b="0"/>
            </a:lvl1pPr>
          </a:lstStyle>
          <a:p>
            <a:r>
              <a:t>Why is JEMM2 Good for the DAM Team?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Understand how images can be translated and displayed on websites using a technology like ImageMagick  (Kristen)…"/>
          <p:cNvSpPr txBox="1">
            <a:spLocks noGrp="1"/>
          </p:cNvSpPr>
          <p:nvPr>
            <p:ph type="body" idx="1"/>
          </p:nvPr>
        </p:nvSpPr>
        <p:spPr>
          <a:xfrm>
            <a:off x="952500" y="1269999"/>
            <a:ext cx="11099800" cy="8231205"/>
          </a:xfrm>
          <a:prstGeom prst="rect">
            <a:avLst/>
          </a:prstGeom>
        </p:spPr>
        <p:txBody>
          <a:bodyPr/>
          <a:lstStyle/>
          <a:p>
            <a:pPr marL="444499" indent="-444499">
              <a:spcBef>
                <a:spcPts val="600"/>
              </a:spcBef>
              <a:defRPr sz="2600"/>
            </a:pPr>
            <a:r>
              <a:rPr dirty="0"/>
              <a:t>Understand how images can be translated and displayed on websites using a technology like </a:t>
            </a:r>
            <a:r>
              <a:rPr dirty="0" err="1"/>
              <a:t>ImageMagick</a:t>
            </a:r>
            <a:r>
              <a:rPr dirty="0"/>
              <a:t>  (Kristen)</a:t>
            </a:r>
          </a:p>
          <a:p>
            <a:pPr marL="444499" indent="-444499">
              <a:spcBef>
                <a:spcPts val="600"/>
              </a:spcBef>
              <a:defRPr sz="2600"/>
            </a:pPr>
            <a:r>
              <a:rPr dirty="0"/>
              <a:t>Build framework so all MB metadata for assets is in Oracle and kept current as changes happen.  This is for data analysis and future migration (Nick)</a:t>
            </a:r>
          </a:p>
          <a:p>
            <a:pPr marL="444499" indent="-444499">
              <a:spcBef>
                <a:spcPts val="600"/>
              </a:spcBef>
              <a:defRPr sz="2600"/>
            </a:pPr>
            <a:r>
              <a:rPr dirty="0"/>
              <a:t>Understand technology stack of Jostens applications and deployment/support standards to assure they’re part of JEMM2 (Wade)</a:t>
            </a:r>
          </a:p>
          <a:p>
            <a:pPr marL="444499" indent="-444499">
              <a:spcBef>
                <a:spcPts val="600"/>
              </a:spcBef>
              <a:defRPr sz="2600"/>
            </a:pPr>
            <a:r>
              <a:rPr dirty="0"/>
              <a:t>Project management methodology defined and implemented (David)</a:t>
            </a:r>
          </a:p>
          <a:p>
            <a:pPr marL="444499" indent="-444499">
              <a:spcBef>
                <a:spcPts val="600"/>
              </a:spcBef>
              <a:defRPr sz="2600"/>
            </a:pPr>
            <a:r>
              <a:rPr dirty="0"/>
              <a:t>Spread word and get input/requirements from the business (Paul)</a:t>
            </a:r>
          </a:p>
          <a:p>
            <a:pPr marL="444499" indent="-444499">
              <a:spcBef>
                <a:spcPts val="600"/>
              </a:spcBef>
              <a:defRPr sz="2600"/>
            </a:pPr>
            <a:r>
              <a:rPr dirty="0"/>
              <a:t>Defining what is JEMM2 at high level: Assets it will cover, architecture, metadata, user interface and process flow (Paul, Wade, David)</a:t>
            </a:r>
          </a:p>
          <a:p>
            <a:pPr marL="444499" indent="-444499">
              <a:spcBef>
                <a:spcPts val="600"/>
              </a:spcBef>
              <a:defRPr sz="2600"/>
            </a:pPr>
            <a:r>
              <a:t>Examining daily support tasks and what would be improvements to those tasks in terms of user interface and workflow (Zach, </a:t>
            </a:r>
            <a:r>
              <a:rPr/>
              <a:t>Carol </a:t>
            </a:r>
            <a:r>
              <a:rPr lang="en-US"/>
              <a:t>Lynn</a:t>
            </a:r>
            <a:r>
              <a:rPr/>
              <a:t>)</a:t>
            </a:r>
            <a:endParaRPr/>
          </a:p>
        </p:txBody>
      </p:sp>
      <p:sp>
        <p:nvSpPr>
          <p:cNvPr id="126" name="JEMM2 - What Would Come First?"/>
          <p:cNvSpPr txBox="1"/>
          <p:nvPr/>
        </p:nvSpPr>
        <p:spPr>
          <a:xfrm>
            <a:off x="526454" y="304800"/>
            <a:ext cx="11951892" cy="741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3700" b="0"/>
            </a:lvl1pPr>
          </a:lstStyle>
          <a:p>
            <a:r>
              <a:t>JEMM2 - What Would Come First?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Microsoft Office PowerPoint</Application>
  <PresentationFormat>Custom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Shromoff, Wade</cp:lastModifiedBy>
  <cp:revision>1</cp:revision>
  <dcterms:modified xsi:type="dcterms:W3CDTF">2019-02-19T15:00:00Z</dcterms:modified>
</cp:coreProperties>
</file>