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8" r:id="rId2"/>
    <p:sldId id="275" r:id="rId3"/>
    <p:sldId id="342" r:id="rId4"/>
    <p:sldId id="323" r:id="rId5"/>
    <p:sldId id="304" r:id="rId6"/>
    <p:sldId id="305" r:id="rId7"/>
    <p:sldId id="343" r:id="rId8"/>
    <p:sldId id="306" r:id="rId9"/>
    <p:sldId id="308" r:id="rId10"/>
    <p:sldId id="344" r:id="rId11"/>
    <p:sldId id="311" r:id="rId12"/>
    <p:sldId id="353" r:id="rId13"/>
    <p:sldId id="313" r:id="rId14"/>
    <p:sldId id="314" r:id="rId15"/>
    <p:sldId id="324" r:id="rId16"/>
    <p:sldId id="345" r:id="rId17"/>
    <p:sldId id="347" r:id="rId18"/>
    <p:sldId id="346" r:id="rId19"/>
    <p:sldId id="315" r:id="rId20"/>
    <p:sldId id="316" r:id="rId21"/>
    <p:sldId id="317" r:id="rId22"/>
    <p:sldId id="319" r:id="rId23"/>
    <p:sldId id="352" r:id="rId24"/>
    <p:sldId id="355" r:id="rId25"/>
    <p:sldId id="356" r:id="rId26"/>
    <p:sldId id="321" r:id="rId27"/>
    <p:sldId id="348" r:id="rId28"/>
    <p:sldId id="325" r:id="rId29"/>
    <p:sldId id="349" r:id="rId30"/>
    <p:sldId id="326" r:id="rId31"/>
    <p:sldId id="350" r:id="rId32"/>
    <p:sldId id="340" r:id="rId33"/>
    <p:sldId id="338" r:id="rId34"/>
    <p:sldId id="341" r:id="rId35"/>
    <p:sldId id="351" r:id="rId36"/>
    <p:sldId id="337" r:id="rId37"/>
    <p:sldId id="357" r:id="rId38"/>
    <p:sldId id="327" r:id="rId39"/>
    <p:sldId id="328" r:id="rId40"/>
    <p:sldId id="329" r:id="rId41"/>
    <p:sldId id="330" r:id="rId42"/>
    <p:sldId id="331" r:id="rId43"/>
    <p:sldId id="358" r:id="rId4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58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9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hyperlink" Target="http://www.rst.e-technik.tu-dortmund.de/cms/en/research/robotics/TUDOR_engl/index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sdrangan/introml/blob/master/unit02_mult_lin_reg/demo02_glucose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3 </a:t>
            </a:r>
            <a:br>
              <a:rPr lang="en-US" sz="6600" dirty="0"/>
            </a:br>
            <a:r>
              <a:rPr lang="en-US" sz="6600" dirty="0"/>
              <a:t>Multiple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9123:  Introduction to machine learning</a:t>
            </a:r>
          </a:p>
          <a:p>
            <a:r>
              <a:rPr lang="en-US" dirty="0"/>
              <a:t>Prof. </a:t>
            </a:r>
            <a:r>
              <a:rPr lang="en-US" dirty="0" err="1"/>
              <a:t>Sundeep</a:t>
            </a:r>
            <a:r>
              <a:rPr lang="en-US" dirty="0"/>
              <a:t> </a:t>
            </a:r>
            <a:r>
              <a:rPr lang="en-US" dirty="0" err="1"/>
              <a:t>rangan</a:t>
            </a:r>
            <a:r>
              <a:rPr lang="en-US" dirty="0"/>
              <a:t> </a:t>
            </a:r>
          </a:p>
          <a:p>
            <a:r>
              <a:rPr lang="en-US" dirty="0"/>
              <a:t>(with modification by Yao Wang)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161" y="1917449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2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Variable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Vector of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features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features (also known as predictors or independent variable attributes)</a:t>
                </a:r>
              </a:p>
              <a:p>
                <a:r>
                  <a:rPr lang="en-US" dirty="0"/>
                  <a:t>Single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 variable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Linear model: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terms in the model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= predicted value</a:t>
                </a:r>
              </a:p>
              <a:p>
                <a:r>
                  <a:rPr lang="en-US" dirty="0"/>
                  <a:t>Data for training</a:t>
                </a:r>
              </a:p>
              <a:p>
                <a:pPr lvl="1"/>
                <a:r>
                  <a:rPr lang="en-US" dirty="0"/>
                  <a:t>Samples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i</a:t>
                </a:r>
                <a:r>
                  <a:rPr lang="en-US" dirty="0"/>
                  <a:t>=1,2,…,n. </a:t>
                </a:r>
              </a:p>
              <a:p>
                <a:pPr lvl="1"/>
                <a:r>
                  <a:rPr lang="en-US" dirty="0"/>
                  <a:t>Each sample has a vector of features: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scalar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How to learn the best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=[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from the training data?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6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Linear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Many natural phenomena have linear relationship</a:t>
                </a:r>
              </a:p>
              <a:p>
                <a:r>
                  <a:rPr lang="en-US" dirty="0"/>
                  <a:t>Predictor has small variation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variation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small around some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</a:p>
              <a:p>
                <a:pPr marL="201168" lvl="1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Gaussian random variables: </a:t>
                </a:r>
              </a:p>
              <a:p>
                <a:pPr lvl="1"/>
                <a:r>
                  <a:rPr lang="en-US" dirty="0"/>
                  <a:t>If two variables are jointly Gaussian, the optimal predictor of one from the other is linear predictor </a:t>
                </a:r>
              </a:p>
              <a:p>
                <a:r>
                  <a:rPr lang="en-US" dirty="0"/>
                  <a:t>Simple to compute</a:t>
                </a:r>
              </a:p>
              <a:p>
                <a:r>
                  <a:rPr lang="en-US" dirty="0"/>
                  <a:t>Easy to interpret relation</a:t>
                </a:r>
              </a:p>
              <a:p>
                <a:pPr lvl="1"/>
                <a:r>
                  <a:rPr lang="en-US" dirty="0"/>
                  <a:t>Coefficient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indicates the importance of feature j for the target.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2047" b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14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(computations on the board):</a:t>
                </a:r>
              </a:p>
              <a:p>
                <a:pPr lvl="1"/>
                <a:r>
                  <a:rPr lang="en-US" b="0" dirty="0"/>
                  <a:t>Matrix vector multiply: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Transpose: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Matrix multiply: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Solution to linear equations: 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𝐵𝑢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Matrix inverse: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02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Form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Predicted value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sample: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feature matrix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rgbClr val="FF0000"/>
                    </a:solidFill>
                  </a:rPr>
                  <a:t>regression vector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Feature matrix is data matrix + column of 1’s</a:t>
                </a:r>
              </a:p>
              <a:p>
                <a:r>
                  <a:rPr lang="en-US" dirty="0"/>
                  <a:t>Then, predicted vector for all training samples is: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Given a new sample with feature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predicted value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[1 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8360675" y="2498165"/>
            <a:ext cx="347042" cy="11701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922874" y="2850768"/>
                <a:ext cx="2562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dirty="0"/>
                  <a:t>linear features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874" y="2850768"/>
                <a:ext cx="2562176" cy="369332"/>
              </a:xfrm>
              <a:prstGeom prst="rect">
                <a:avLst/>
              </a:prstGeom>
              <a:blipFill>
                <a:blip r:embed="rId3"/>
                <a:stretch>
                  <a:fillRect t="-10000" r="-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610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Slopes and 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69757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Divide coefficients into two parts: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: Intercept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 Slope coefficients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Then, can rewrite model as: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69757"/>
                <a:ext cx="10058400" cy="4329817"/>
              </a:xfrm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8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0105" y="2395844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20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Model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select 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Predicted value on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parameters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average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residual sum of squares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implicitly a function of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called the sum of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squared residuals </a:t>
                </a:r>
                <a:r>
                  <a:rPr lang="en-US" dirty="0"/>
                  <a:t>(SSR)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sum of squared errors </a:t>
                </a:r>
                <a:r>
                  <a:rPr lang="en-US" dirty="0"/>
                  <a:t>(SSE)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solution</a:t>
                </a:r>
                <a:r>
                  <a:rPr lang="en-US" dirty="0"/>
                  <a:t>:  Find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to minimize RSS.</a:t>
                </a:r>
              </a:p>
              <a:p>
                <a:pPr lvl="1"/>
                <a:r>
                  <a:rPr lang="en-US" dirty="0"/>
                  <a:t>Geometrically, minimizes squared distances of samples to regression line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6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4E49-8A04-40C4-83C5-D6F1042D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Parameters via Optimization</a:t>
            </a:r>
            <a:br>
              <a:rPr lang="en-US" dirty="0"/>
            </a:br>
            <a:r>
              <a:rPr lang="en-US" sz="4000" dirty="0"/>
              <a:t>A general ML recipe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35B2-AA95-4610-BAB9-1F934F63E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9024"/>
            <a:ext cx="4334876" cy="3800070"/>
          </a:xfrm>
        </p:spPr>
        <p:txBody>
          <a:bodyPr/>
          <a:lstStyle/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/>
              <a:t> with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parameters</a:t>
            </a:r>
          </a:p>
          <a:p>
            <a:r>
              <a:rPr lang="en-US" dirty="0"/>
              <a:t>Get data</a:t>
            </a:r>
          </a:p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loss function</a:t>
            </a:r>
          </a:p>
          <a:p>
            <a:pPr lvl="1"/>
            <a:r>
              <a:rPr lang="en-US" dirty="0"/>
              <a:t>Measures goodness of fit model to data</a:t>
            </a:r>
          </a:p>
          <a:p>
            <a:pPr lvl="1"/>
            <a:r>
              <a:rPr lang="en-US" dirty="0"/>
              <a:t>Function of the parameters</a:t>
            </a:r>
          </a:p>
          <a:p>
            <a:pPr lvl="1"/>
            <a:endParaRPr lang="en-US" dirty="0"/>
          </a:p>
          <a:p>
            <a:r>
              <a:rPr lang="en-US" dirty="0"/>
              <a:t>Find parameters that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minimizes</a:t>
            </a:r>
            <a:r>
              <a:rPr lang="en-US" dirty="0"/>
              <a:t> loss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2666F-105A-4F08-9EC5-44E82783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Loss function: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  <a:blipFill>
                <a:blip r:embed="rId2"/>
                <a:stretch>
                  <a:fillRect l="-288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E3968EA-E5BE-4E1D-AF03-45BAEED9E8DB}"/>
              </a:ext>
            </a:extLst>
          </p:cNvPr>
          <p:cNvSpPr txBox="1"/>
          <p:nvPr/>
        </p:nvSpPr>
        <p:spPr>
          <a:xfrm>
            <a:off x="1743559" y="1467086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General ML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7C69C-4A87-49C6-A38D-875A20723BD1}"/>
              </a:ext>
            </a:extLst>
          </p:cNvPr>
          <p:cNvSpPr txBox="1"/>
          <p:nvPr/>
        </p:nvSpPr>
        <p:spPr>
          <a:xfrm>
            <a:off x="6622942" y="1467085"/>
            <a:ext cx="338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Multiple linear regression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F1AF7DD-A149-43E3-BB8B-641C967A686E}"/>
              </a:ext>
            </a:extLst>
          </p:cNvPr>
          <p:cNvSpPr/>
          <p:nvPr/>
        </p:nvSpPr>
        <p:spPr>
          <a:xfrm>
            <a:off x="5199681" y="2169762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7099528-9AD3-42BF-A7BA-644899D08E0B}"/>
              </a:ext>
            </a:extLst>
          </p:cNvPr>
          <p:cNvSpPr/>
          <p:nvPr/>
        </p:nvSpPr>
        <p:spPr>
          <a:xfrm>
            <a:off x="5199681" y="262016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F372D1C-0F9C-4222-84A2-BDAABF4A5833}"/>
              </a:ext>
            </a:extLst>
          </p:cNvPr>
          <p:cNvSpPr/>
          <p:nvPr/>
        </p:nvSpPr>
        <p:spPr>
          <a:xfrm>
            <a:off x="5199681" y="304830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54FDE32-4695-4931-86B1-09272CFD14AC}"/>
              </a:ext>
            </a:extLst>
          </p:cNvPr>
          <p:cNvSpPr/>
          <p:nvPr/>
        </p:nvSpPr>
        <p:spPr>
          <a:xfrm>
            <a:off x="5228094" y="4523875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7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RSS as a Vector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RSS is given by sum: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norm</a:t>
                </a:r>
                <a:r>
                  <a:rPr lang="en-US" dirty="0"/>
                  <a:t> of a vector: 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Standard Euclidean norm.</a:t>
                </a:r>
              </a:p>
              <a:p>
                <a:pPr lvl="1"/>
                <a:r>
                  <a:rPr lang="en-US" dirty="0"/>
                  <a:t>Sometimes called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-2 norm.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is for </a:t>
                </a:r>
                <a:r>
                  <a:rPr lang="en-US" dirty="0" err="1"/>
                  <a:t>Lebesque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Write RSS in vector form: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697" y="1870503"/>
            <a:ext cx="3352543" cy="32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2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machine learning model as a multiple linear regression model.  </a:t>
            </a:r>
          </a:p>
          <a:p>
            <a:pPr lvl="1"/>
            <a:r>
              <a:rPr lang="en-US" dirty="0"/>
              <a:t>Identify prediction vector and target for the problem.</a:t>
            </a:r>
          </a:p>
          <a:p>
            <a:r>
              <a:rPr lang="en-US" dirty="0"/>
              <a:t>Write the regression model in matrix form.  Write the feature matrix</a:t>
            </a:r>
          </a:p>
          <a:p>
            <a:r>
              <a:rPr lang="en-US" dirty="0"/>
              <a:t>Compute the least-squares solution for the regression coefficients on training data.</a:t>
            </a:r>
          </a:p>
          <a:p>
            <a:r>
              <a:rPr lang="en-US" dirty="0"/>
              <a:t>Derive the least-squares formula from minimization of the RSS</a:t>
            </a:r>
          </a:p>
          <a:p>
            <a:endParaRPr lang="en-US" dirty="0"/>
          </a:p>
          <a:p>
            <a:r>
              <a:rPr lang="en-US" dirty="0"/>
              <a:t>Manipulate 2D arrays in python (indexing, stacking, computing shapes, …)</a:t>
            </a:r>
          </a:p>
          <a:p>
            <a:r>
              <a:rPr lang="en-US" dirty="0"/>
              <a:t>Compute the LS solution using python linear algebra and machine learning packages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and Multi-Variable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scalar valued function of a vector: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Gradient</a:t>
                </a:r>
                <a:r>
                  <a:rPr lang="en-US" dirty="0"/>
                  <a:t> is the column vector: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.  Solution on board</a:t>
                </a:r>
              </a:p>
              <a:p>
                <a:r>
                  <a:rPr lang="en-US" dirty="0"/>
                  <a:t>Represents direction of maximum increase</a:t>
                </a:r>
              </a:p>
              <a:p>
                <a:r>
                  <a:rPr lang="en-US" dirty="0"/>
                  <a:t>At a local minima or maxima: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unknowns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971" y="1818235"/>
            <a:ext cx="2401630" cy="1885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582" y="4392719"/>
            <a:ext cx="30956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94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cost function of the RSS: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RSS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RSS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least-squares</a:t>
                </a:r>
                <a:r>
                  <a:rPr lang="en-US" dirty="0"/>
                  <a:t> solution</a:t>
                </a:r>
              </a:p>
              <a:p>
                <a:r>
                  <a:rPr lang="en-US" dirty="0"/>
                  <a:t>Compute partial derivatives via chain rule: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Matrix form: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(least squares solution of equation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Minimum RSS: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Proof on the board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6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85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LS Solution via  Auto-Correlation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data sample has a linear feature vector: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Define sample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auto-correlation</a:t>
                </a:r>
                <a:r>
                  <a:rPr lang="en-US" dirty="0"/>
                  <a:t> matrix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cross-correlation</a:t>
                </a:r>
                <a:r>
                  <a:rPr lang="en-US" dirty="0"/>
                  <a:t> vector: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(correlation of feature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and feature </a:t>
                </a:r>
                <a:r>
                  <a:rPr lang="en-US" i="1" dirty="0"/>
                  <a:t>m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𝑦𝐴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(correlation of feature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and target)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Least squares solution is: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3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407A-052C-4258-8221-7F0693045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R^2:  Goodness of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385C6-02A2-41DC-9E5E-E1FDA13D31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 sample mean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variance</a:t>
                </a:r>
                <a:r>
                  <a:rPr lang="en-US" dirty="0"/>
                  <a:t>:  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Consider minimum prediction error per sample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Multiple variable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coefficient of determination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avg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with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linear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model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avg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with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 always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≈1⇒  </m:t>
                    </m:r>
                  </m:oMath>
                </a14:m>
                <a:r>
                  <a:rPr lang="en-US" dirty="0"/>
                  <a:t>linear model provides a good fit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  </m:t>
                    </m:r>
                  </m:oMath>
                </a14:m>
                <a:r>
                  <a:rPr lang="en-US" dirty="0"/>
                  <a:t>linear model provides a poor fit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385C6-02A2-41DC-9E5E-E1FDA13D31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ADEF4-D847-42C2-A5A8-2C3E6C15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59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17A0-0F0A-4AF9-BBD1-E6D8C1EE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CB82F-E19F-4FFF-96D9-8752649E4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Often, RSS is quoted in some relative form</a:t>
                </a:r>
              </a:p>
              <a:p>
                <a:r>
                  <a:rPr lang="en-US" dirty="0"/>
                  <a:t>We will use the following terminology</a:t>
                </a:r>
              </a:p>
              <a:p>
                <a:pPr lvl="1"/>
                <a:r>
                  <a:rPr lang="en-US" dirty="0"/>
                  <a:t>Note:  these are not standard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Residual sum of squares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RSS per sample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Normalized RSS</a:t>
                </a:r>
                <a:r>
                  <a:rPr lang="en-US" dirty="0"/>
                  <a:t>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CB82F-E19F-4FFF-96D9-8752649E4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CBEA6-5928-4FE2-875B-FF65E619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43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C8513-60AC-6149-82A9-79B5BFDC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Applying Linear Regression on Mean Removed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48FF9-AD3B-5440-BFE2-903AF8C0C5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Why do we need the intercept term? </a:t>
                </a:r>
              </a:p>
              <a:p>
                <a:pPr lvl="1"/>
                <a:r>
                  <a:rPr lang="en-US" dirty="0"/>
                  <a:t>To compensate the mean difference between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j</a:t>
                </a:r>
                <a:r>
                  <a:rPr lang="en-US" dirty="0"/>
                  <a:t> and y</a:t>
                </a:r>
              </a:p>
              <a:p>
                <a:pPr lvl="1"/>
                <a:r>
                  <a:rPr lang="en-US" dirty="0"/>
                  <a:t>Can show that mean of predicted y = mean of y</a:t>
                </a:r>
              </a:p>
              <a:p>
                <a:r>
                  <a:rPr lang="en-US" dirty="0"/>
                  <a:t>Alternative approach: predict mean-removed y from mean-removed </a:t>
                </a:r>
                <a:r>
                  <a:rPr lang="en-US" b="1" dirty="0"/>
                  <a:t>x</a:t>
                </a:r>
              </a:p>
              <a:p>
                <a:pPr lvl="1"/>
                <a:r>
                  <a:rPr lang="en-US" dirty="0"/>
                  <a:t>First compute mean from data: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 ,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Mean-removed data: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1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b="1" dirty="0"/>
                      <m:t>1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1</m:t>
                    </m:r>
                  </m:oMath>
                </a14:m>
                <a:r>
                  <a:rPr lang="en-US" dirty="0"/>
                  <a:t>: a  </a:t>
                </a:r>
                <a:r>
                  <a:rPr lang="en-US" i="1" dirty="0"/>
                  <a:t>n</a:t>
                </a:r>
                <a:r>
                  <a:rPr lang="en-US" dirty="0"/>
                  <a:t>x1 vector consisting of </a:t>
                </a:r>
                <a:r>
                  <a:rPr lang="en-US" i="1" dirty="0"/>
                  <a:t>n</a:t>
                </a:r>
                <a:r>
                  <a:rPr lang="en-US" dirty="0"/>
                  <a:t> ones</a:t>
                </a:r>
              </a:p>
              <a:p>
                <a:pPr lvl="1"/>
                <a:r>
                  <a:rPr lang="en-US" dirty="0"/>
                  <a:t>Predict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from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using linear regression, without the intercept term </a:t>
                </a:r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̆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Least squares solution for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  is  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To estimate actual y for a given feature vector </a:t>
                </a:r>
                <a:r>
                  <a:rPr lang="en-US" b="1" dirty="0"/>
                  <a:t>x</a:t>
                </a:r>
                <a:r>
                  <a:rPr lang="en-US" dirty="0"/>
                  <a:t>, we add the mean back, yielding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48FF9-AD3B-5440-BFE2-903AF8C0C5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7C3A8-DC51-734B-B3C5-D92AF59D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8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 in terms of Sample Mean, Covariance and Cross-Covariance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Sample mean: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Sample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covariance </a:t>
                </a:r>
                <a:r>
                  <a:rPr lang="en-US" dirty="0"/>
                  <a:t>matrix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cross-covariance</a:t>
                </a:r>
                <a:r>
                  <a:rPr lang="en-US" dirty="0"/>
                  <a:t> vector: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Write parameters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coefficients for the features (=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constant term</a:t>
                </a:r>
              </a:p>
              <a:p>
                <a:r>
                  <a:rPr lang="en-US" dirty="0"/>
                  <a:t>From previous derivation, given a sample feature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dirty="0"/>
                  <a:t>the optimal predictor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It can be shown that the solution is the same as the original one with the intersect term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92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5882" y="279551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38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Using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1680" y="1539277"/>
            <a:ext cx="5334000" cy="4329817"/>
          </a:xfrm>
        </p:spPr>
        <p:txBody>
          <a:bodyPr/>
          <a:lstStyle/>
          <a:p>
            <a:r>
              <a:rPr lang="en-US" dirty="0"/>
              <a:t>Return to diabetes data example</a:t>
            </a:r>
          </a:p>
          <a:p>
            <a:r>
              <a:rPr lang="en-US" dirty="0"/>
              <a:t>All code in demo </a:t>
            </a:r>
          </a:p>
          <a:p>
            <a:r>
              <a:rPr lang="en-US" dirty="0"/>
              <a:t>Divide data into two portions:</a:t>
            </a:r>
          </a:p>
          <a:p>
            <a:pPr lvl="1"/>
            <a:r>
              <a:rPr lang="en-US" dirty="0"/>
              <a:t>Training data:  First 300 samples</a:t>
            </a:r>
          </a:p>
          <a:p>
            <a:pPr lvl="1"/>
            <a:r>
              <a:rPr lang="en-US" dirty="0"/>
              <a:t>Test data:  Remaining 142 samples</a:t>
            </a:r>
          </a:p>
          <a:p>
            <a:r>
              <a:rPr lang="en-US" dirty="0"/>
              <a:t>Train model on training data.</a:t>
            </a:r>
          </a:p>
          <a:p>
            <a:r>
              <a:rPr lang="en-US" dirty="0"/>
              <a:t>Test model (i.e. measure RSS) on test data</a:t>
            </a:r>
          </a:p>
          <a:p>
            <a:r>
              <a:rPr lang="en-US" dirty="0"/>
              <a:t>Reason for splitting data discussed next 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77" y="1822132"/>
            <a:ext cx="4143183" cy="167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46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BA0B-CEE4-489A-BC71-3CA582CD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Computing the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FBC6E-AA1A-493D-B897-C4FD51BC3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69116" y="1557444"/>
                <a:ext cx="5479133" cy="4329817"/>
              </a:xfrm>
            </p:spPr>
            <p:txBody>
              <a:bodyPr/>
              <a:lstStyle/>
              <a:p>
                <a:r>
                  <a:rPr lang="en-US" dirty="0"/>
                  <a:t>Use </a:t>
                </a:r>
                <a:r>
                  <a:rPr lang="en-US" dirty="0" err="1"/>
                  <a:t>numpy</a:t>
                </a:r>
                <a:r>
                  <a:rPr lang="en-US" dirty="0"/>
                  <a:t> linear algebra routine to solve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Common mistake:</a:t>
                </a:r>
              </a:p>
              <a:p>
                <a:pPr lvl="1"/>
                <a:r>
                  <a:rPr lang="en-US" dirty="0"/>
                  <a:t>Compute matrix 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Then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Full matrix inverse is VERY slow.  Not needed.</a:t>
                </a:r>
              </a:p>
              <a:p>
                <a:pPr lvl="1"/>
                <a:r>
                  <a:rPr lang="en-US" dirty="0"/>
                  <a:t>Can directly solve linear system: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Numpy</a:t>
                </a:r>
                <a:r>
                  <a:rPr lang="en-US" dirty="0"/>
                  <a:t> has routines to solve this directly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FBC6E-AA1A-493D-B897-C4FD51BC3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9116" y="1557444"/>
                <a:ext cx="5479133" cy="4329817"/>
              </a:xfrm>
              <a:blipFill>
                <a:blip r:embed="rId2"/>
                <a:stretch>
                  <a:fillRect l="-2540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AB318-C0C6-4E15-B0C3-D877A0DB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DF1A8-7538-4E77-B84A-51B916890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11131"/>
            <a:ext cx="4362450" cy="88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37783E-EF64-47FC-B6EA-306BC9A7E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722352"/>
            <a:ext cx="45243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2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47C0-54E9-4C53-972A-6D344449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for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656AE-29E1-4941-9ED8-98A4E04D9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Undergraduate students:  </a:t>
            </a:r>
          </a:p>
          <a:p>
            <a:pPr lvl="1"/>
            <a:r>
              <a:rPr lang="en-US" dirty="0"/>
              <a:t>Go through Lecture 2 (Simple Linear Regression) first</a:t>
            </a:r>
          </a:p>
          <a:p>
            <a:pPr lvl="1"/>
            <a:r>
              <a:rPr lang="en-US" dirty="0"/>
              <a:t>Some of the material in this lecture is a duplicate of Lecture 2 </a:t>
            </a:r>
          </a:p>
          <a:p>
            <a:pPr lvl="1"/>
            <a:r>
              <a:rPr lang="en-US" dirty="0"/>
              <a:t>I will go through this lecture more slowly, esp. for the linear algebra</a:t>
            </a:r>
          </a:p>
          <a:p>
            <a:pPr lvl="1"/>
            <a:endParaRPr lang="en-US" dirty="0"/>
          </a:p>
          <a:p>
            <a:r>
              <a:rPr lang="en-US" dirty="0"/>
              <a:t>Graduate students:</a:t>
            </a:r>
          </a:p>
          <a:p>
            <a:pPr lvl="1"/>
            <a:r>
              <a:rPr lang="en-US" dirty="0"/>
              <a:t>You can skip Lecture 2 and start this after Lecture 1</a:t>
            </a:r>
          </a:p>
          <a:p>
            <a:pPr lvl="1"/>
            <a:r>
              <a:rPr lang="en-US" dirty="0"/>
              <a:t>But, useful to read Lecture 2 and the corresponding demo on your own time.</a:t>
            </a:r>
          </a:p>
          <a:p>
            <a:pPr lvl="1"/>
            <a:r>
              <a:rPr lang="en-US" dirty="0"/>
              <a:t>Will not review basic linear algebra in class.  You should review this on your own.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98DBB-FBA1-4FE5-A2FA-385576D9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63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Calling the </a:t>
            </a:r>
            <a:r>
              <a:rPr lang="en-US" dirty="0" err="1"/>
              <a:t>sklearn</a:t>
            </a:r>
            <a:r>
              <a:rPr lang="en-US" dirty="0"/>
              <a:t> Linear Regression 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9440" y="1539277"/>
            <a:ext cx="4206240" cy="4329817"/>
          </a:xfrm>
        </p:spPr>
        <p:txBody>
          <a:bodyPr/>
          <a:lstStyle/>
          <a:p>
            <a:r>
              <a:rPr lang="en-US" dirty="0"/>
              <a:t>Construct a linear regression object</a:t>
            </a:r>
          </a:p>
          <a:p>
            <a:r>
              <a:rPr lang="en-US" dirty="0"/>
              <a:t>Run it on the training data</a:t>
            </a:r>
          </a:p>
          <a:p>
            <a:r>
              <a:rPr lang="en-US" dirty="0"/>
              <a:t>Predict values on the test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651" y="2891146"/>
            <a:ext cx="4586593" cy="3200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22599C-D029-4E44-9C13-BFC2B2EFB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87" y="1539277"/>
            <a:ext cx="4713354" cy="7553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B74167-186C-4157-ACC3-BAB43C85D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587" y="2390928"/>
            <a:ext cx="5640574" cy="370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1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7993" y="3328412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1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5BB7-299C-4940-A9CD-6010182F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vs. Multiple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63EB2-BA1F-49E1-A7A1-0195C0C4E1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Simple linear regression</a:t>
                </a:r>
                <a:r>
                  <a:rPr lang="en-US" dirty="0"/>
                  <a:t>:  One predictor (feature)</a:t>
                </a:r>
              </a:p>
              <a:p>
                <a:pPr lvl="1"/>
                <a:r>
                  <a:rPr lang="en-US" dirty="0"/>
                  <a:t>Scalar predictor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only account for one variable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Multiple linear regression</a:t>
                </a:r>
                <a:r>
                  <a:rPr lang="en-US" dirty="0"/>
                  <a:t>:  Multiple predictors (features)</a:t>
                </a:r>
              </a:p>
              <a:p>
                <a:pPr lvl="1"/>
                <a:r>
                  <a:rPr lang="en-US" dirty="0"/>
                  <a:t>Vector predictor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account for multiple predictors</a:t>
                </a:r>
              </a:p>
              <a:p>
                <a:pPr lvl="1"/>
                <a:r>
                  <a:rPr lang="en-US" dirty="0"/>
                  <a:t>Turns into simple linear regression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63EB2-BA1F-49E1-A7A1-0195C0C4E1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AEC04-4F5D-41A0-99CA-CBFBF79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36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Single Variable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could compute models for each variable separately: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But, doesn’t provide a way to account for joint effects</a:t>
                </a:r>
              </a:p>
              <a:p>
                <a:r>
                  <a:rPr lang="en-US" dirty="0"/>
                  <a:t>Example:  Consider three linear models to predicting longevity:</a:t>
                </a:r>
              </a:p>
              <a:p>
                <a:pPr lvl="1"/>
                <a:r>
                  <a:rPr lang="en-US" dirty="0"/>
                  <a:t>A:  Longevity vs. some factor in diet (e.g. amount of fiber consumed)</a:t>
                </a:r>
              </a:p>
              <a:p>
                <a:pPr lvl="1"/>
                <a:r>
                  <a:rPr lang="en-US" dirty="0"/>
                  <a:t>B:  Longevity vs. exercise</a:t>
                </a:r>
              </a:p>
              <a:p>
                <a:pPr lvl="1"/>
                <a:r>
                  <a:rPr lang="en-US" dirty="0"/>
                  <a:t>C:  Longevity vs. diet AND exercise</a:t>
                </a:r>
              </a:p>
              <a:p>
                <a:pPr lvl="1"/>
                <a:r>
                  <a:rPr lang="en-US" dirty="0"/>
                  <a:t>What does C tell you that A and B do not?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05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Case:  Single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predictor.</a:t>
                </a:r>
              </a:p>
              <a:p>
                <a:r>
                  <a:rPr lang="en-US" dirty="0"/>
                  <a:t>Feature matrix and coefficient vector: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LS </a:t>
                </a:r>
                <a:r>
                  <a:rPr lang="en-US" dirty="0" err="1"/>
                  <a:t>soln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Obtain single variable solutions for coefficients (after some algebra):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535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Linear Regression for Diabetes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04021" y="1655632"/>
                <a:ext cx="6550729" cy="4329817"/>
              </a:xfrm>
            </p:spPr>
            <p:txBody>
              <a:bodyPr/>
              <a:lstStyle/>
              <a:p>
                <a:r>
                  <a:rPr lang="en-US" dirty="0"/>
                  <a:t>Try a fit of each variable individually </a:t>
                </a:r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coefficient for each variable </a:t>
                </a:r>
              </a:p>
              <a:p>
                <a:r>
                  <a:rPr lang="en-US" dirty="0"/>
                  <a:t>Use formula on previous slide</a:t>
                </a:r>
              </a:p>
              <a:p>
                <a:r>
                  <a:rPr lang="en-US" dirty="0"/>
                  <a:t>“Best” individual variable is a poor fit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≈0.34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4021" y="1655632"/>
                <a:ext cx="6550729" cy="4329817"/>
              </a:xfrm>
              <a:blipFill>
                <a:blip r:embed="rId2"/>
                <a:stretch>
                  <a:fillRect l="-223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D9B1F-8F15-4D5D-8CA4-42B6A939E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134" y="1655632"/>
            <a:ext cx="3681369" cy="3541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B34007-6514-4811-A8ED-1413B686BC45}"/>
              </a:ext>
            </a:extLst>
          </p:cNvPr>
          <p:cNvSpPr txBox="1"/>
          <p:nvPr/>
        </p:nvSpPr>
        <p:spPr>
          <a:xfrm>
            <a:off x="4075438" y="3736324"/>
            <a:ext cx="235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individual variable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1787DA-2196-4CC5-9B57-90F8E50F20F5}"/>
              </a:ext>
            </a:extLst>
          </p:cNvPr>
          <p:cNvCxnSpPr/>
          <p:nvPr/>
        </p:nvCxnSpPr>
        <p:spPr>
          <a:xfrm flipH="1">
            <a:off x="2428307" y="3887714"/>
            <a:ext cx="1546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4337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one variable explains glucose well</a:t>
            </a:r>
          </a:p>
          <a:p>
            <a:r>
              <a:rPr lang="en-US" dirty="0"/>
              <a:t>Multiple linear regression is much better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B598C-FC13-4F19-BF0D-94AF4E4D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61" y="2583180"/>
            <a:ext cx="4674891" cy="316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E297C7-39BC-4605-8C65-57EEEC110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497" y="1625077"/>
            <a:ext cx="5834063" cy="297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318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57F66-2CF2-DE4C-8E04-8A6784C3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through the demo for this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33F3E-855C-C847-8FAF-6E3B66A76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with simple regression</a:t>
            </a:r>
          </a:p>
          <a:p>
            <a:r>
              <a:rPr lang="en-US" dirty="0"/>
              <a:t>Results with multiple variable regression</a:t>
            </a:r>
          </a:p>
          <a:p>
            <a:pPr lvl="1"/>
            <a:r>
              <a:rPr lang="en-US" dirty="0"/>
              <a:t>Using built-in </a:t>
            </a:r>
            <a:r>
              <a:rPr lang="en-US" dirty="0" err="1"/>
              <a:t>sklearn</a:t>
            </a:r>
            <a:r>
              <a:rPr lang="en-US" dirty="0"/>
              <a:t> linear regression model</a:t>
            </a:r>
          </a:p>
          <a:p>
            <a:pPr lvl="1"/>
            <a:r>
              <a:rPr lang="en-US" dirty="0"/>
              <a:t>Manually computing the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A4871-4B8E-4D46-919A-3163BA0E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195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 Robot Calibration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6160" y="1539277"/>
            <a:ext cx="4358640" cy="4329817"/>
          </a:xfrm>
        </p:spPr>
        <p:txBody>
          <a:bodyPr/>
          <a:lstStyle/>
          <a:p>
            <a:r>
              <a:rPr lang="en-US" dirty="0"/>
              <a:t>Predict the current draw</a:t>
            </a:r>
          </a:p>
          <a:p>
            <a:pPr lvl="1"/>
            <a:r>
              <a:rPr lang="en-US" dirty="0"/>
              <a:t>Needed to predict power consumption</a:t>
            </a:r>
          </a:p>
          <a:p>
            <a:pPr lvl="1"/>
            <a:endParaRPr lang="en-US" dirty="0"/>
          </a:p>
          <a:p>
            <a:r>
              <a:rPr lang="en-US" dirty="0"/>
              <a:t>Predictors:</a:t>
            </a:r>
          </a:p>
          <a:p>
            <a:pPr lvl="1"/>
            <a:r>
              <a:rPr lang="en-US" dirty="0"/>
              <a:t>Joint angles, velocity and acceleration</a:t>
            </a:r>
          </a:p>
          <a:p>
            <a:pPr lvl="1"/>
            <a:r>
              <a:rPr lang="en-US" dirty="0"/>
              <a:t>Strain gauge readings (measure of load)</a:t>
            </a:r>
          </a:p>
          <a:p>
            <a:pPr lvl="1"/>
            <a:endParaRPr lang="en-US" dirty="0"/>
          </a:p>
          <a:p>
            <a:r>
              <a:rPr lang="en-US" dirty="0"/>
              <a:t>Full website at TU Dortmund, Germany</a:t>
            </a:r>
          </a:p>
          <a:p>
            <a:pPr lvl="1"/>
            <a:r>
              <a:rPr lang="en-US" dirty="0">
                <a:hlinkClick r:id="rId2"/>
              </a:rPr>
              <a:t>http://www.rst.e-technik.tu-dortmund.de/cms/en/research/robotics/TUDOR_engl/index.html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611054"/>
            <a:ext cx="5601173" cy="395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79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in python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1660" y="321955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1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0383" y="143905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02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32694" cy="432981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Suppose y only depends on a single variable x, and we want to model y as a polynomial function of x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Using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we can only fit a linear model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do we fit a model with degree d&gt;1?</a:t>
                </a:r>
              </a:p>
              <a:p>
                <a:r>
                  <a:rPr lang="en-US" dirty="0"/>
                  <a:t>Generate multiple transformed features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Form feature matrix and coefficient vector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transformed features </a:t>
                </a:r>
                <a:r>
                  <a:rPr lang="en-US" dirty="0"/>
                  <a:t>from 1 original feature</a:t>
                </a:r>
              </a:p>
              <a:p>
                <a:r>
                  <a:rPr lang="en-US" dirty="0"/>
                  <a:t>Will discuss model order selection in next year</a:t>
                </a:r>
              </a:p>
              <a:p>
                <a:r>
                  <a:rPr lang="en-US" dirty="0"/>
                  <a:t>Extensions to other nonlinear transforms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32694" cy="4329817"/>
              </a:xfrm>
              <a:blipFill>
                <a:blip r:embed="rId2"/>
                <a:stretch>
                  <a:fillRect l="-1493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555" y="1780134"/>
            <a:ext cx="3849811" cy="311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7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Linear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Linear system: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Transfer function: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−⋯−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Given input sequence and output sequence for  T samples,</a:t>
                </a:r>
              </a:p>
              <a:p>
                <a:pPr marL="0" indent="0">
                  <a:buNone/>
                </a:pPr>
                <a:r>
                  <a:rPr lang="en-US" dirty="0"/>
                  <a:t>    How do we determine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,⋯,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Can be solved using linear regression!</a:t>
                </a:r>
              </a:p>
              <a:p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y</a:t>
                </a:r>
              </a:p>
              <a:p>
                <a:pPr lvl="1"/>
                <a:r>
                  <a:rPr lang="en-US" dirty="0"/>
                  <a:t>See homework problem</a:t>
                </a:r>
              </a:p>
              <a:p>
                <a:r>
                  <a:rPr lang="en-US" dirty="0"/>
                  <a:t>Many applications</a:t>
                </a:r>
              </a:p>
              <a:p>
                <a:pPr lvl="1"/>
                <a:r>
                  <a:rPr lang="en-US" dirty="0"/>
                  <a:t>Learning dynamics in robots / mechanical systems</a:t>
                </a:r>
              </a:p>
              <a:p>
                <a:pPr lvl="1"/>
                <a:r>
                  <a:rPr lang="en-US" dirty="0"/>
                  <a:t>Modeling responses in neural systems</a:t>
                </a:r>
              </a:p>
              <a:p>
                <a:pPr lvl="1"/>
                <a:r>
                  <a:rPr lang="en-US" dirty="0"/>
                  <a:t>Stock market time series</a:t>
                </a:r>
              </a:p>
              <a:p>
                <a:pPr lvl="1"/>
                <a:r>
                  <a:rPr lang="en-US" dirty="0"/>
                  <a:t>Speech modeling.  Fit a model each 25 </a:t>
                </a:r>
                <a:r>
                  <a:rPr lang="en-US" dirty="0" err="1"/>
                  <a:t>ms.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754" b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637" y="2928510"/>
            <a:ext cx="4969341" cy="27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256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1" y="1539277"/>
                <a:ext cx="6587036" cy="432981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feature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categorical</a:t>
                </a:r>
                <a:r>
                  <a:rPr lang="en-US" dirty="0"/>
                  <a:t> variable</a:t>
                </a:r>
              </a:p>
              <a:p>
                <a:pPr lvl="1"/>
                <a:r>
                  <a:rPr lang="en-US" dirty="0"/>
                  <a:t>Example: We want to predict the price of a car, given its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interior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. There could be 3 different models of a car</a:t>
                </a:r>
              </a:p>
              <a:p>
                <a:pPr lvl="1"/>
                <a:r>
                  <a:rPr lang="en-US" dirty="0"/>
                  <a:t>Arbitrarily assign an index to each possible car model may give unreasonable results</a:t>
                </a:r>
              </a:p>
              <a:p>
                <a:r>
                  <a:rPr lang="en-US" dirty="0"/>
                  <a:t>One-hot coding example: </a:t>
                </a:r>
              </a:p>
              <a:p>
                <a:pPr lvl="1"/>
                <a:r>
                  <a:rPr lang="en-US" dirty="0"/>
                  <a:t>With 3 possible categories, represent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using 3 binary features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),</a:t>
                </a:r>
              </a:p>
              <a:p>
                <a:pPr lvl="2"/>
                <a:r>
                  <a:rPr lang="en-US" dirty="0"/>
                  <a:t>Ford=[1 0 0 ], BMW=[0 1 0 ], GM=[0 0 1]</a:t>
                </a:r>
              </a:p>
              <a:p>
                <a:pPr lvl="1"/>
                <a:r>
                  <a:rPr lang="en-US" dirty="0"/>
                  <a:t>Model: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Essentially 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different models:</a:t>
                </a:r>
              </a:p>
              <a:p>
                <a:pPr lvl="2"/>
                <a:r>
                  <a:rPr lang="en-US" dirty="0"/>
                  <a:t>Ford: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BMW: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GM: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Hot encoding allows different intercepts (or mean values) for different categories! </a:t>
                </a:r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1539277"/>
                <a:ext cx="6587036" cy="4329817"/>
              </a:xfrm>
              <a:blipFill>
                <a:blip r:embed="rId2"/>
                <a:stretch>
                  <a:fillRect l="-1923" t="-1754" r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2118929"/>
                  </p:ext>
                </p:extLst>
              </p:nvPr>
            </p:nvGraphicFramePr>
            <p:xfrm>
              <a:off x="9001387" y="1634066"/>
              <a:ext cx="229858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0844">
                      <a:extLst>
                        <a:ext uri="{9D8B030D-6E8A-4147-A177-3AD203B41FA5}">
                          <a16:colId xmlns:a16="http://schemas.microsoft.com/office/drawing/2014/main" val="877928026"/>
                        </a:ext>
                      </a:extLst>
                    </a:gridCol>
                    <a:gridCol w="469783">
                      <a:extLst>
                        <a:ext uri="{9D8B030D-6E8A-4147-A177-3AD203B41FA5}">
                          <a16:colId xmlns:a16="http://schemas.microsoft.com/office/drawing/2014/main" val="171685824"/>
                        </a:ext>
                      </a:extLst>
                    </a:gridCol>
                    <a:gridCol w="444617">
                      <a:extLst>
                        <a:ext uri="{9D8B030D-6E8A-4147-A177-3AD203B41FA5}">
                          <a16:colId xmlns:a16="http://schemas.microsoft.com/office/drawing/2014/main" val="1364150264"/>
                        </a:ext>
                      </a:extLst>
                    </a:gridCol>
                    <a:gridCol w="503339">
                      <a:extLst>
                        <a:ext uri="{9D8B030D-6E8A-4147-A177-3AD203B41FA5}">
                          <a16:colId xmlns:a16="http://schemas.microsoft.com/office/drawing/2014/main" val="24974219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394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403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BMW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835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84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0550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2118929"/>
                  </p:ext>
                </p:extLst>
              </p:nvPr>
            </p:nvGraphicFramePr>
            <p:xfrm>
              <a:off x="9001387" y="1634066"/>
              <a:ext cx="229858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0844">
                      <a:extLst>
                        <a:ext uri="{9D8B030D-6E8A-4147-A177-3AD203B41FA5}">
                          <a16:colId xmlns:a16="http://schemas.microsoft.com/office/drawing/2014/main" val="877928026"/>
                        </a:ext>
                      </a:extLst>
                    </a:gridCol>
                    <a:gridCol w="469783">
                      <a:extLst>
                        <a:ext uri="{9D8B030D-6E8A-4147-A177-3AD203B41FA5}">
                          <a16:colId xmlns:a16="http://schemas.microsoft.com/office/drawing/2014/main" val="171685824"/>
                        </a:ext>
                      </a:extLst>
                    </a:gridCol>
                    <a:gridCol w="444617">
                      <a:extLst>
                        <a:ext uri="{9D8B030D-6E8A-4147-A177-3AD203B41FA5}">
                          <a16:colId xmlns:a16="http://schemas.microsoft.com/office/drawing/2014/main" val="1364150264"/>
                        </a:ext>
                      </a:extLst>
                    </a:gridCol>
                    <a:gridCol w="503339">
                      <a:extLst>
                        <a:ext uri="{9D8B030D-6E8A-4147-A177-3AD203B41FA5}">
                          <a16:colId xmlns:a16="http://schemas.microsoft.com/office/drawing/2014/main" val="24974219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9189" t="-6897" r="-205405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714" t="-6897" r="-117143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5000" t="-6897" r="-2500" b="-4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94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403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BMW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835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84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0550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990922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you should know from this unit?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machine learning model as a multiple linear regression model.  </a:t>
            </a:r>
          </a:p>
          <a:p>
            <a:pPr lvl="1"/>
            <a:r>
              <a:rPr lang="en-US" dirty="0"/>
              <a:t>Identify prediction vector and target for the problem.</a:t>
            </a:r>
          </a:p>
          <a:p>
            <a:pPr lvl="1"/>
            <a:r>
              <a:rPr lang="en-US" dirty="0"/>
              <a:t>May need to transform original predictors (features).</a:t>
            </a:r>
          </a:p>
          <a:p>
            <a:r>
              <a:rPr lang="en-US" dirty="0"/>
              <a:t>Write the regression model in matrix form.  Write the feature matrix</a:t>
            </a:r>
          </a:p>
          <a:p>
            <a:r>
              <a:rPr lang="en-US" dirty="0"/>
              <a:t>Compute the least-squares solution for the regression coefficients on training data.</a:t>
            </a:r>
          </a:p>
          <a:p>
            <a:r>
              <a:rPr lang="en-US" dirty="0"/>
              <a:t>Derive the least-squares formula from minimization of the RSS</a:t>
            </a:r>
          </a:p>
          <a:p>
            <a:pPr lvl="1"/>
            <a:r>
              <a:rPr lang="en-US" dirty="0"/>
              <a:t>Gradient calculation for a function of multiple variables</a:t>
            </a:r>
          </a:p>
          <a:p>
            <a:endParaRPr lang="en-US" dirty="0"/>
          </a:p>
          <a:p>
            <a:r>
              <a:rPr lang="en-US" dirty="0"/>
              <a:t>Manipulate 2D arrays in python (indexing, stacking, computing shapes, …)</a:t>
            </a:r>
          </a:p>
          <a:p>
            <a:r>
              <a:rPr lang="en-US" dirty="0"/>
              <a:t>Compute the LS solution using python linear algebra and machine learning packages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75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Blood Glucose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5"/>
            <a:ext cx="5608320" cy="4329817"/>
          </a:xfrm>
        </p:spPr>
        <p:txBody>
          <a:bodyPr/>
          <a:lstStyle/>
          <a:p>
            <a:r>
              <a:rPr lang="en-US" dirty="0"/>
              <a:t>Diabetes patients must monitor glucose level</a:t>
            </a:r>
          </a:p>
          <a:p>
            <a:r>
              <a:rPr lang="en-US" dirty="0"/>
              <a:t>What causes blood glucose levels to rise and fall?</a:t>
            </a:r>
          </a:p>
          <a:p>
            <a:r>
              <a:rPr lang="en-US" dirty="0"/>
              <a:t>Many factors</a:t>
            </a:r>
          </a:p>
          <a:p>
            <a:r>
              <a:rPr lang="en-US" dirty="0"/>
              <a:t>We know mechanisms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qualitatively</a:t>
            </a:r>
          </a:p>
          <a:p>
            <a:r>
              <a:rPr lang="en-US" dirty="0"/>
              <a:t>But,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quantitative</a:t>
            </a:r>
            <a:r>
              <a:rPr lang="en-US" dirty="0"/>
              <a:t> models are difficult to obtain</a:t>
            </a:r>
          </a:p>
          <a:p>
            <a:pPr lvl="1"/>
            <a:r>
              <a:rPr lang="en-US" dirty="0"/>
              <a:t>Hard to derive from first principles</a:t>
            </a:r>
          </a:p>
          <a:p>
            <a:pPr lvl="1"/>
            <a:r>
              <a:rPr lang="en-US" dirty="0"/>
              <a:t>Difficult to model physiological process precisely</a:t>
            </a:r>
          </a:p>
          <a:p>
            <a:r>
              <a:rPr lang="en-US" dirty="0"/>
              <a:t>Can machine learning help?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527" y="2082800"/>
            <a:ext cx="4716945" cy="309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9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AIM 94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4253" y="1489850"/>
            <a:ext cx="5081098" cy="4329817"/>
          </a:xfrm>
        </p:spPr>
        <p:txBody>
          <a:bodyPr/>
          <a:lstStyle/>
          <a:p>
            <a:r>
              <a:rPr lang="en-US" dirty="0"/>
              <a:t>Data collected as series of events</a:t>
            </a:r>
          </a:p>
          <a:p>
            <a:pPr lvl="1"/>
            <a:r>
              <a:rPr lang="en-US" dirty="0"/>
              <a:t>Eating</a:t>
            </a:r>
          </a:p>
          <a:p>
            <a:pPr lvl="1"/>
            <a:r>
              <a:rPr lang="en-US" dirty="0"/>
              <a:t>Exercise</a:t>
            </a:r>
          </a:p>
          <a:p>
            <a:pPr lvl="1"/>
            <a:r>
              <a:rPr lang="en-US" dirty="0"/>
              <a:t>Insulin dosage</a:t>
            </a:r>
          </a:p>
          <a:p>
            <a:r>
              <a:rPr lang="en-US" dirty="0"/>
              <a:t>Target variable glucose level monitored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3491272"/>
            <a:ext cx="4807035" cy="2339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975" y="1667284"/>
            <a:ext cx="3370949" cy="41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25CD-93B2-4C74-BF79-0DB35A07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25ED-6BF3-429C-8392-572C148E6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code is available in </a:t>
            </a:r>
            <a:r>
              <a:rPr lang="en-US" dirty="0" err="1"/>
              <a:t>github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https://github.com/sdrangan/introml/blob/master/unit02_mult_lin_reg/demo02_glucose.ipynb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47769-D55C-43B0-B0FB-096CBEB3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13761-79B3-4CEC-B5A2-C2D927183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049" y="2236180"/>
            <a:ext cx="5863335" cy="357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0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6042" y="1539277"/>
            <a:ext cx="4919637" cy="4329817"/>
          </a:xfrm>
        </p:spPr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package:</a:t>
            </a:r>
          </a:p>
          <a:p>
            <a:pPr lvl="1"/>
            <a:r>
              <a:rPr lang="en-US" dirty="0"/>
              <a:t>Many methods for machine learning</a:t>
            </a:r>
          </a:p>
          <a:p>
            <a:pPr lvl="1"/>
            <a:r>
              <a:rPr lang="en-US" dirty="0"/>
              <a:t>Datasets</a:t>
            </a:r>
          </a:p>
          <a:p>
            <a:pPr lvl="1"/>
            <a:r>
              <a:rPr lang="en-US" dirty="0"/>
              <a:t>Will use throughout this class</a:t>
            </a:r>
          </a:p>
          <a:p>
            <a:r>
              <a:rPr lang="en-US" dirty="0"/>
              <a:t>Diabetes dataset is one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04" y="1986606"/>
            <a:ext cx="4581525" cy="1352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04" y="3998948"/>
            <a:ext cx="53911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78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Representation of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812753" cy="40995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Data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matrix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samples: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One sample per row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features / attributes /predictors: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One feature per column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This example: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blood glucose measurement of </a:t>
                </a:r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j-</a:t>
                </a:r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feature of </a:t>
                </a:r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,…,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]: feature or predictor vector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812753" cy="4099523"/>
              </a:xfrm>
              <a:blipFill>
                <a:blip r:embed="rId2"/>
                <a:stretch>
                  <a:fillRect l="-2179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93049" y="2742853"/>
                <a:ext cx="3322513" cy="1233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049" y="2742853"/>
                <a:ext cx="3322513" cy="1233030"/>
              </a:xfrm>
              <a:prstGeom prst="rect">
                <a:avLst/>
              </a:prstGeom>
              <a:blipFill>
                <a:blip r:embed="rId3"/>
                <a:stretch>
                  <a:fillRect b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 rot="5400000">
            <a:off x="6515946" y="1265547"/>
            <a:ext cx="370665" cy="22215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5861" y="1689818"/>
            <a:ext cx="111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8" name="Left Brace 7"/>
          <p:cNvSpPr/>
          <p:nvPr/>
        </p:nvSpPr>
        <p:spPr>
          <a:xfrm rot="10800000">
            <a:off x="10626955" y="2665951"/>
            <a:ext cx="501173" cy="12193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226671" y="3109678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637637" y="2677508"/>
                <a:ext cx="1584793" cy="1233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637" y="2677508"/>
                <a:ext cx="1584793" cy="1233671"/>
              </a:xfrm>
              <a:prstGeom prst="rect">
                <a:avLst/>
              </a:prstGeom>
              <a:blipFill>
                <a:blip r:embed="rId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813005" y="1706330"/>
            <a:ext cx="14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vector</a:t>
            </a:r>
          </a:p>
        </p:txBody>
      </p:sp>
    </p:spTree>
    <p:extLst>
      <p:ext uri="{BB962C8B-B14F-4D97-AF65-F5344CB8AC3E}">
        <p14:creationId xmlns:p14="http://schemas.microsoft.com/office/powerpoint/2010/main" val="36914733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33728</TotalTime>
  <Words>2120</Words>
  <Application>Microsoft Macintosh PowerPoint</Application>
  <PresentationFormat>Widescreen</PresentationFormat>
  <Paragraphs>438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Calibri</vt:lpstr>
      <vt:lpstr>Cambria Math</vt:lpstr>
      <vt:lpstr>Wingdings</vt:lpstr>
      <vt:lpstr>Retrospect</vt:lpstr>
      <vt:lpstr>Lecture 3  Multiple Linear Regression</vt:lpstr>
      <vt:lpstr>Learning Objectives</vt:lpstr>
      <vt:lpstr>Pre-Requisites for this Lecture</vt:lpstr>
      <vt:lpstr>Outline </vt:lpstr>
      <vt:lpstr>Example:  Blood Glucose Level</vt:lpstr>
      <vt:lpstr>Data from AIM 94 Experiment</vt:lpstr>
      <vt:lpstr>Demo on GitHub</vt:lpstr>
      <vt:lpstr>Loading the Data</vt:lpstr>
      <vt:lpstr>Matrix Representation of Data</vt:lpstr>
      <vt:lpstr>Outline </vt:lpstr>
      <vt:lpstr>Multiple Variable Linear Model</vt:lpstr>
      <vt:lpstr>Why Use a Linear Model?</vt:lpstr>
      <vt:lpstr>Matrix Review</vt:lpstr>
      <vt:lpstr>Matrix Form of Linear Regression</vt:lpstr>
      <vt:lpstr>Slopes and Intercept</vt:lpstr>
      <vt:lpstr>Outline </vt:lpstr>
      <vt:lpstr>Least Squares Model Fitting</vt:lpstr>
      <vt:lpstr>Finding Parameters via Optimization A general ML recipe</vt:lpstr>
      <vt:lpstr>RSS as a Vector Norm</vt:lpstr>
      <vt:lpstr>Gradients and Multi-Variable Functions</vt:lpstr>
      <vt:lpstr>Least Squares Solution</vt:lpstr>
      <vt:lpstr>LS Solution via  Auto-Correlation Functions</vt:lpstr>
      <vt:lpstr>R^2:  Goodness of Fit</vt:lpstr>
      <vt:lpstr>Notation </vt:lpstr>
      <vt:lpstr>Applying Linear Regression on Mean Removed Data</vt:lpstr>
      <vt:lpstr>Solution in terms of Sample Mean, Covariance and Cross-Covariance Matrices</vt:lpstr>
      <vt:lpstr>Outline </vt:lpstr>
      <vt:lpstr>Fitting Using sklearn</vt:lpstr>
      <vt:lpstr>Manually Computing the Solution</vt:lpstr>
      <vt:lpstr>Calling the sklearn Linear Regression method</vt:lpstr>
      <vt:lpstr>Outline </vt:lpstr>
      <vt:lpstr>Simple vs. Multiple Regression</vt:lpstr>
      <vt:lpstr>Comparison to Single Variable Models</vt:lpstr>
      <vt:lpstr>Special Case:  Single Variable</vt:lpstr>
      <vt:lpstr>Simple Linear Regression for Diabetes Data</vt:lpstr>
      <vt:lpstr>Scatter Plot</vt:lpstr>
      <vt:lpstr>Go through the demo for this unit</vt:lpstr>
      <vt:lpstr>Lab:  Robot Calibration</vt:lpstr>
      <vt:lpstr>Outline </vt:lpstr>
      <vt:lpstr>Polynomial Fitting</vt:lpstr>
      <vt:lpstr>Learning Linear Systems</vt:lpstr>
      <vt:lpstr>One Hot Coding</vt:lpstr>
      <vt:lpstr>What you should know from this unit? 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Microsoft Office User</cp:lastModifiedBy>
  <cp:revision>426</cp:revision>
  <cp:lastPrinted>2016-09-20T02:34:45Z</cp:lastPrinted>
  <dcterms:created xsi:type="dcterms:W3CDTF">2015-03-22T11:15:32Z</dcterms:created>
  <dcterms:modified xsi:type="dcterms:W3CDTF">2018-01-29T23:05:47Z</dcterms:modified>
</cp:coreProperties>
</file>