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75" r:id="rId3"/>
    <p:sldId id="323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330" r:id="rId13"/>
    <p:sldId id="364" r:id="rId14"/>
    <p:sldId id="351" r:id="rId15"/>
    <p:sldId id="371" r:id="rId16"/>
    <p:sldId id="372" r:id="rId17"/>
    <p:sldId id="358" r:id="rId18"/>
    <p:sldId id="359" r:id="rId19"/>
    <p:sldId id="360" r:id="rId20"/>
    <p:sldId id="361" r:id="rId21"/>
    <p:sldId id="365" r:id="rId22"/>
    <p:sldId id="363" r:id="rId23"/>
    <p:sldId id="381" r:id="rId24"/>
    <p:sldId id="366" r:id="rId25"/>
    <p:sldId id="368" r:id="rId26"/>
    <p:sldId id="370" r:id="rId27"/>
    <p:sldId id="344" r:id="rId28"/>
    <p:sldId id="345" r:id="rId29"/>
    <p:sldId id="346" r:id="rId30"/>
    <p:sldId id="347" r:id="rId31"/>
    <p:sldId id="354" r:id="rId32"/>
    <p:sldId id="348" r:id="rId33"/>
    <p:sldId id="355" r:id="rId34"/>
    <p:sldId id="356" r:id="rId35"/>
    <p:sldId id="357" r:id="rId36"/>
    <p:sldId id="376" r:id="rId37"/>
    <p:sldId id="377" r:id="rId38"/>
    <p:sldId id="378" r:id="rId39"/>
    <p:sldId id="379" r:id="rId40"/>
    <p:sldId id="380" r:id="rId41"/>
    <p:sldId id="373" r:id="rId42"/>
    <p:sldId id="382" r:id="rId4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7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3.png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90052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Under-Modeling: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Can model noise, but requires more probability theory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With no noise</a:t>
                </a: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pPr lvl="1"/>
                <a:r>
                  <a:rPr lang="en-US" dirty="0"/>
                  <a:t>If there is a unique true parameter,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  Estimator identifies correct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model class and model order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Understand the concept of bias, variance and the irreducible error for a model</a:t>
            </a:r>
          </a:p>
          <a:p>
            <a:pPr lvl="1"/>
            <a:r>
              <a:rPr lang="en-US" dirty="0"/>
              <a:t>Know how to compute each from synthetically generated data</a:t>
            </a:r>
          </a:p>
          <a:p>
            <a:r>
              <a:rPr lang="en-US" dirty="0"/>
              <a:t>Understand the cross-validation process</a:t>
            </a:r>
          </a:p>
          <a:p>
            <a:pPr lvl="1"/>
            <a:r>
              <a:rPr lang="en-US" dirty="0"/>
              <a:t>Use it to assess the test error for a given model </a:t>
            </a:r>
          </a:p>
          <a:p>
            <a:pPr lvl="1"/>
            <a:r>
              <a:rPr lang="en-US" dirty="0"/>
              <a:t>Use it to select an optimal model order and for feature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0FE1-CC21-4C3E-92A4-1A00B5F9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some test point</a:t>
                </a:r>
              </a:p>
              <a:p>
                <a:pPr lvl="1"/>
                <a:r>
                  <a:rPr lang="en-US" dirty="0"/>
                  <a:t>Can be different from the training data set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When there is no noise,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Measures the difference between true and estimated relation in absence of noise</a:t>
                </a:r>
              </a:p>
              <a:p>
                <a:r>
                  <a:rPr lang="en-US" dirty="0"/>
                  <a:t>Previous analysis shows:</a:t>
                </a:r>
              </a:p>
              <a:p>
                <a:pPr lvl="1"/>
                <a:r>
                  <a:rPr lang="en-US" dirty="0"/>
                  <a:t>Bias is small when true function is close to model class</a:t>
                </a:r>
              </a:p>
              <a:p>
                <a:pPr lvl="1"/>
                <a:r>
                  <a:rPr lang="en-US" dirty="0"/>
                  <a:t>When there is no under-modeling,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true parameter can be found if there are sufficient training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2429-0089-4605-AA50-DA47DE7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Noise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assume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will be random. Depends on particular noise realization for the selected training samples. 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Results may not be a good estimate for the true function!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: Error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large!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Solution: Multiple trials, each using a different training set.</a:t>
                </a:r>
              </a:p>
              <a:p>
                <a:pPr lvl="1"/>
                <a:r>
                  <a:rPr lang="en-US" dirty="0"/>
                  <a:t>Compute mean and variance of estimated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from different training sets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Difference of true function from mean estimate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Variance of estimate around its mean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with noise. </a:t>
                </a:r>
              </a:p>
              <a:p>
                <a:pPr marL="201168" lvl="1" indent="0">
                  <a:buNone/>
                </a:pPr>
                <a:r>
                  <a:rPr lang="en-US" sz="1900" dirty="0"/>
                  <a:t>Observed  value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="0" dirty="0">
                    <a:ea typeface="Cambria Math" panose="02040503050406030204" pitchFamily="18" charset="0"/>
                  </a:rPr>
                  <a:t>, Predicted value: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sz="1900" b="1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</m:sSub>
                                  <m:r>
                                    <a:rPr lang="en-US" sz="19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19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9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19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(irreducible error)</a:t>
                </a:r>
              </a:p>
              <a:p>
                <a:r>
                  <a:rPr lang="en-US" dirty="0"/>
                  <a:t>Note that expectation is taken over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derived from different training samples</a:t>
                </a:r>
              </a:p>
              <a:p>
                <a:r>
                  <a:rPr lang="en-US" dirty="0"/>
                  <a:t>Further averaging over test samples: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(irreducible error)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61" y="1664339"/>
            <a:ext cx="4377595" cy="3847347"/>
          </a:xfrm>
        </p:spPr>
        <p:txBody>
          <a:bodyPr/>
          <a:lstStyle/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5216064" y="3676198"/>
            <a:ext cx="26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Variance increases linearly with number of parameters and inversely with number of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textbook for proof: [Hastie] </a:t>
                </a:r>
                <a:r>
                  <a:rPr lang="en-US" dirty="0"/>
                  <a:t>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The elements of statistical learning.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6827" y="23199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Extension to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/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blipFill>
                <a:blip r:embed="rId6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Necessary when N is small.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D78-AA63-774E-B88F-7CF7007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as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4354-708A-4A4B-AD75-3542505B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far we discussed how to select the order of a fitting polynomial as a model selection problem.</a:t>
            </a:r>
          </a:p>
          <a:p>
            <a:r>
              <a:rPr lang="en-US" sz="2400" dirty="0"/>
              <a:t>More generally, given many features, only a subset of the features may be useful for predicting the target. How do we select the useful features? </a:t>
            </a:r>
          </a:p>
          <a:p>
            <a:r>
              <a:rPr lang="en-US" sz="2400" dirty="0"/>
              <a:t>With linear regression, each possible feature subset corresponds to a different model, and the feature number is the model order!</a:t>
            </a:r>
          </a:p>
          <a:p>
            <a:r>
              <a:rPr lang="en-US" sz="2400" dirty="0"/>
              <a:t>Higher feature number leads to low bias but higher variance!</a:t>
            </a:r>
          </a:p>
          <a:p>
            <a:r>
              <a:rPr lang="en-US" sz="2400" dirty="0"/>
              <a:t>We can use the approach for polynomial order selection to solve the feature selection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97BC-1232-B447-BB1F-48FC6B5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use cross validation to find mean RSS mean and standard deviation for each feature subset.</a:t>
                </a:r>
              </a:p>
              <a:p>
                <a:r>
                  <a:rPr lang="en-US" sz="2400" dirty="0"/>
                  <a:t> Choose the subset with the minimal RSS mean, or use the one standard error rule.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F4CA-50C7-E546-9FB9-8D90BD4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based on correlation with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Exhaustive search may be infeasible when the raw feature dimension is large!</a:t>
                </a:r>
              </a:p>
              <a:p>
                <a:r>
                  <a:rPr lang="en-US" sz="2400" dirty="0"/>
                  <a:t>Suboptimal approach:</a:t>
                </a:r>
              </a:p>
              <a:p>
                <a:pPr lvl="1"/>
                <a:r>
                  <a:rPr lang="en-US" sz="2000" dirty="0"/>
                  <a:t>For each candidate feature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features with the highest correlation coefficients with the target</a:t>
                </a:r>
              </a:p>
              <a:p>
                <a:pPr lvl="1"/>
                <a:r>
                  <a:rPr lang="en-US" sz="2000" dirty="0"/>
                  <a:t>Use cross validation to determine the RSS mean and variance for this subset</a:t>
                </a:r>
              </a:p>
              <a:p>
                <a:pPr lvl="1"/>
                <a:r>
                  <a:rPr lang="en-US" sz="2000" dirty="0"/>
                  <a:t>Select the feature subset with minimal RSS mean or using the one standard error rule.</a:t>
                </a:r>
              </a:p>
              <a:p>
                <a:r>
                  <a:rPr lang="en-US" sz="2400" dirty="0"/>
                  <a:t>Is using correlation with target a good idea?</a:t>
                </a:r>
              </a:p>
              <a:p>
                <a:pPr lvl="1"/>
                <a:r>
                  <a:rPr lang="en-US" sz="2000" dirty="0"/>
                  <a:t>Two features that are correlated could both be highly correlated with the target, but provide redundant information and ideally only one of them should be used.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27E1-24ED-AA4F-B8AE-13A8543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  <a:p>
            <a:r>
              <a:rPr lang="en-US" dirty="0"/>
              <a:t>We will discuss the method of LASSO in the next lecture for feature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075255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Which neuron signals predict arm motion?</a:t>
            </a:r>
          </a:p>
          <a:p>
            <a:pPr lvl="1"/>
            <a:r>
              <a:rPr lang="en-US" dirty="0"/>
              <a:t>Use correlation  to select candidate feature subsets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from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model class and model order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Understand the concept of bias, variance and the irreducible error for a model</a:t>
            </a:r>
          </a:p>
          <a:p>
            <a:pPr lvl="1"/>
            <a:r>
              <a:rPr lang="en-US" dirty="0"/>
              <a:t>Know how to compute each from synthetically generated data</a:t>
            </a:r>
          </a:p>
          <a:p>
            <a:r>
              <a:rPr lang="en-US" dirty="0"/>
              <a:t>Understand the cross-validation process</a:t>
            </a:r>
          </a:p>
          <a:p>
            <a:pPr lvl="1"/>
            <a:r>
              <a:rPr lang="en-US" dirty="0"/>
              <a:t>Use it to assess the test error for a given model </a:t>
            </a:r>
          </a:p>
          <a:p>
            <a:pPr lvl="1"/>
            <a:r>
              <a:rPr lang="en-US" dirty="0"/>
              <a:t>Use it to select an optimal model order and for feature selection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https://github.com/sdrangan/introml/blob/master/unit03_model_sel/demo03_1_polyfit.ipynb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28969</TotalTime>
  <Words>2282</Words>
  <Application>Microsoft Macintosh PowerPoint</Application>
  <PresentationFormat>Widescreen</PresentationFormat>
  <Paragraphs>426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Analysis of Under-Modeling:  Noise-Free Case</vt:lpstr>
      <vt:lpstr>Bias:  Noise-Free Case</vt:lpstr>
      <vt:lpstr>Bias Visualized</vt:lpstr>
      <vt:lpstr>Analysis with Noise (Advanced)</vt:lpstr>
      <vt:lpstr>Bias-Variance Formula (Advanced)</vt:lpstr>
      <vt:lpstr>Bias and Variance Illustrated</vt:lpstr>
      <vt:lpstr>Bias-Variance Tradeoff</vt:lpstr>
      <vt:lpstr>Results for Linear Models</vt:lpstr>
      <vt:lpstr>Outline </vt:lpstr>
      <vt:lpstr>Cross Validation </vt:lpstr>
      <vt:lpstr>Polynomial Example: Training Test Split</vt:lpstr>
      <vt:lpstr>Finding the Model Order</vt:lpstr>
      <vt:lpstr>Problems with Simple Train/Test Split</vt:lpstr>
      <vt:lpstr>K-Fold Cross Validation</vt:lpstr>
      <vt:lpstr>Polynomial Example</vt:lpstr>
      <vt:lpstr>Polynomial Example CV Results</vt:lpstr>
      <vt:lpstr>One Standard Error Rule</vt:lpstr>
      <vt:lpstr>Feature selection as model selection</vt:lpstr>
      <vt:lpstr>Exhaustive search for feature selection</vt:lpstr>
      <vt:lpstr>Feature selection based on correlation with target</vt:lpstr>
      <vt:lpstr>Greedy feature selection</vt:lpstr>
      <vt:lpstr>Comparison of feature selection methods</vt:lpstr>
      <vt:lpstr>Lab:  Neural ECoG Data</vt:lpstr>
      <vt:lpstr>What you should know from this lecture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482</cp:revision>
  <cp:lastPrinted>2016-10-02T00:25:03Z</cp:lastPrinted>
  <dcterms:created xsi:type="dcterms:W3CDTF">2015-03-22T11:15:32Z</dcterms:created>
  <dcterms:modified xsi:type="dcterms:W3CDTF">2018-02-05T04:21:47Z</dcterms:modified>
</cp:coreProperties>
</file>