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7.png" ContentType="image/png"/>
  <Override PartName="/ppt/media/image6.png" ContentType="image/png"/>
  <Override PartName="/ppt/media/image4.png" ContentType="image/png"/>
  <Override PartName="/ppt/media/image5.jpeg" ContentType="image/jpeg"/>
  <Override PartName="/ppt/media/image3.png" ContentType="image/png"/>
  <Override PartName="/ppt/media/image2.jpeg" ContentType="image/jpeg"/>
  <Override PartName="/ppt/media/image1.jpeg" ContentType="image/jpe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99320" y="5945040"/>
            <a:ext cx="4939560" cy="920160"/>
          </a:xfrm>
          <a:prstGeom prst="rect">
            <a:avLst/>
          </a:prstGeom>
          <a:solidFill>
            <a:srgbClr val="9fcbdc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485640" y="5938920"/>
            <a:ext cx="3689280" cy="9324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-6120" y="5791320"/>
            <a:ext cx="3401280" cy="107964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</p:spPr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4" name="CustomShape 5"/>
          <p:cNvSpPr/>
          <p:nvPr/>
        </p:nvSpPr>
        <p:spPr>
          <a:xfrm>
            <a:off x="0" y="4664160"/>
            <a:ext cx="9150120" cy="360"/>
          </a:xfrm>
          <a:prstGeom prst="rtTriangle">
            <a:avLst/>
          </a:prstGeom>
          <a:gradFill>
            <a:gsLst>
              <a:gs pos="0">
                <a:srgbClr val="007795"/>
              </a:gs>
              <a:gs pos="50000">
                <a:srgbClr val="4bbade"/>
              </a:gs>
              <a:gs pos="100000">
                <a:srgbClr val="007795"/>
              </a:gs>
            </a:gsLst>
            <a:lin ang="3000000"/>
          </a:gradFill>
          <a:ln w="1260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1687680" y="4952880"/>
            <a:ext cx="7455240" cy="487080"/>
          </a:xfrm>
          <a:prstGeom prst="rect">
            <a:avLst/>
          </a:prstGeom>
          <a:solidFill>
            <a:srgbClr val="9fcbdc"/>
          </a:solidFill>
          <a:ln w="93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35280" y="5237640"/>
            <a:ext cx="9107640" cy="7876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0" y="5001120"/>
            <a:ext cx="9142920" cy="1863000"/>
          </a:xfrm>
          <a:prstGeom prst="rect">
            <a:avLst/>
          </a:prstGeom>
          <a:blipFill>
            <a:blip r:embed="rId3"/>
            <a:tile/>
          </a:blipFill>
          <a:ln w="12600">
            <a:noFill/>
          </a:ln>
        </p:spPr>
      </p:sp>
      <p:sp>
        <p:nvSpPr>
          <p:cNvPr id="8" name="Line 9"/>
          <p:cNvSpPr/>
          <p:nvPr/>
        </p:nvSpPr>
        <p:spPr>
          <a:xfrm>
            <a:off x="-3600" y="4997520"/>
            <a:ext cx="9147600" cy="79020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99320" y="5945040"/>
            <a:ext cx="4939560" cy="920160"/>
          </a:xfrm>
          <a:prstGeom prst="rect">
            <a:avLst/>
          </a:prstGeom>
          <a:solidFill>
            <a:srgbClr val="9fcbdc"/>
          </a:solidFill>
          <a:ln w="9360">
            <a:noFill/>
          </a:ln>
        </p:spPr>
      </p:sp>
      <p:sp>
        <p:nvSpPr>
          <p:cNvPr id="46" name="CustomShape 2"/>
          <p:cNvSpPr/>
          <p:nvPr/>
        </p:nvSpPr>
        <p:spPr>
          <a:xfrm>
            <a:off x="485640" y="5938920"/>
            <a:ext cx="3689280" cy="9324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7" name="CustomShape 3"/>
          <p:cNvSpPr/>
          <p:nvPr/>
        </p:nvSpPr>
        <p:spPr>
          <a:xfrm>
            <a:off x="-6120" y="5791320"/>
            <a:ext cx="3401280" cy="107964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</p:spPr>
      </p:sp>
      <p:sp>
        <p:nvSpPr>
          <p:cNvPr id="48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85800" y="1752480"/>
            <a:ext cx="7771320" cy="182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r>
              <a:rPr b="1" lang="en-US" sz="4800">
                <a:solidFill>
                  <a:srgbClr val="464646"/>
                </a:solidFill>
                <a:latin typeface="Lucida Sans Unicode"/>
              </a:rPr>
              <a:t>Classificação de Tweets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685800" y="3611520"/>
            <a:ext cx="7771320" cy="11988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algn="ct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79800" y="15228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" charset="2"/>
              <a:buChar char=""/>
            </a:pPr>
            <a:r>
              <a:rPr lang="en-US" sz="1900">
                <a:solidFill>
                  <a:srgbClr val="000000"/>
                </a:solidFill>
                <a:latin typeface="Lucida Sans Unicode"/>
              </a:rPr>
              <a:t>Acurácia de 78.3%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" charset="2"/>
              <a:buChar char=""/>
            </a:pPr>
            <a:r>
              <a:rPr lang="en-US" sz="1900">
                <a:solidFill>
                  <a:srgbClr val="000000"/>
                </a:solidFill>
                <a:latin typeface="Lucida Sans Unicode"/>
              </a:rPr>
              <a:t>Removendo stop words o desempenho caiu para 74,8%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DESEMPENHO COM CROSSVALIDATION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17880" y="1584360"/>
            <a:ext cx="8228520" cy="452484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CustomShape 2"/>
          <p:cNvSpPr/>
          <p:nvPr/>
        </p:nvSpPr>
        <p:spPr>
          <a:xfrm>
            <a:off x="3383280" y="2698560"/>
            <a:ext cx="274320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Perguntas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85800" y="1752480"/>
            <a:ext cx="7771320" cy="182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3600">
                <a:solidFill>
                  <a:srgbClr val="464646"/>
                </a:solidFill>
                <a:latin typeface="Lucida Sans Unicode"/>
              </a:rPr>
              <a:t>NOMES</a:t>
            </a:r>
            <a:r>
              <a:rPr b="1" lang="en-US" sz="4800">
                <a:solidFill>
                  <a:srgbClr val="464646"/>
                </a:solidFill>
                <a:latin typeface="Lucida Sans Unicode"/>
              </a:rPr>
              <a:t> </a:t>
            </a:r>
            <a:r>
              <a:rPr b="1" lang="en-US" sz="3600">
                <a:solidFill>
                  <a:srgbClr val="464646"/>
                </a:solidFill>
                <a:latin typeface="Lucida Sans Unicode"/>
              </a:rPr>
              <a:t>DE</a:t>
            </a:r>
            <a:r>
              <a:rPr b="1" lang="en-US" sz="4800">
                <a:solidFill>
                  <a:srgbClr val="464646"/>
                </a:solidFill>
                <a:latin typeface="Lucida Sans Unicode"/>
              </a:rPr>
              <a:t> </a:t>
            </a:r>
            <a:r>
              <a:rPr b="1" lang="en-US" sz="3600">
                <a:solidFill>
                  <a:srgbClr val="464646"/>
                </a:solidFill>
                <a:latin typeface="Lucida Sans Unicode"/>
              </a:rPr>
              <a:t>INTEGRANTE</a:t>
            </a:r>
            <a:r>
              <a:rPr b="1" lang="en-US" sz="4800">
                <a:solidFill>
                  <a:srgbClr val="464646"/>
                </a:solidFill>
                <a:latin typeface="Lucida Sans Unicode"/>
              </a:rPr>
              <a:t>:  </a:t>
            </a:r>
            <a:r>
              <a:rPr b="1" lang="en-US" sz="3600">
                <a:solidFill>
                  <a:srgbClr val="464646"/>
                </a:solidFill>
                <a:latin typeface="Lucida Sans Unicode"/>
              </a:rPr>
              <a:t>N.USP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685800" y="3611520"/>
            <a:ext cx="8133480" cy="14724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lang="en-US" sz="2700">
                <a:solidFill>
                  <a:srgbClr val="464646"/>
                </a:solidFill>
                <a:latin typeface="Lucida Sans Unicode"/>
              </a:rPr>
              <a:t> </a:t>
            </a:r>
            <a:r>
              <a:rPr lang="en-US" sz="2700">
                <a:solidFill>
                  <a:srgbClr val="464646"/>
                </a:solidFill>
                <a:latin typeface="Lucida Sans Unicode"/>
              </a:rPr>
              <a:t>Ana Paula  Da Silva Lemos                        8061469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464646"/>
                </a:solidFill>
                <a:latin typeface="Lucida Sans Unicode"/>
              </a:rPr>
              <a:t> </a:t>
            </a:r>
            <a:r>
              <a:rPr lang="en-US" sz="2700">
                <a:solidFill>
                  <a:srgbClr val="464646"/>
                </a:solidFill>
                <a:latin typeface="Lucida Sans Unicode"/>
              </a:rPr>
              <a:t>Enola Júlio Mango                                     6926132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464646"/>
                </a:solidFill>
                <a:latin typeface="Lucida Sans Unicode"/>
              </a:rPr>
              <a:t> </a:t>
            </a:r>
            <a:r>
              <a:rPr lang="en-US" sz="2700">
                <a:solidFill>
                  <a:srgbClr val="464646"/>
                </a:solidFill>
                <a:latin typeface="Lucida Sans Unicode"/>
              </a:rPr>
              <a:t>Wellington Silva                                        3465255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Realizar a análise de sentimentos, utilizando o algoritmo de aprendizagem Naive Bayes;</a:t>
            </a:r>
            <a:endParaRPr/>
          </a:p>
          <a:p>
            <a:pPr>
              <a:lnSpc>
                <a:spcPct val="100000"/>
              </a:lnSpc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Classificar cada tweet que compõe um documento em “sentimento positivo” ou “sentimento negativo”.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Objetivos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" charset="2"/>
              <a:buChar char="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O código foi desenvolvido em linguagem python;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" charset="2"/>
              <a:buChar char="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Estruturado da seguinte maneira: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NaiveBayesWordClassifier.py; 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humor-classifier.py; 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Linguagem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" charset="2"/>
              <a:buChar char=""/>
            </a:pPr>
            <a:r>
              <a:rPr i="1" lang="en-US" sz="2700">
                <a:solidFill>
                  <a:srgbClr val="000000"/>
                </a:solidFill>
                <a:latin typeface="Lucida Sans Unicode"/>
              </a:rPr>
              <a:t>No Holdtout:</a:t>
            </a:r>
            <a:endParaRPr/>
          </a:p>
          <a:p>
            <a:pPr>
              <a:lnSpc>
                <a:spcPct val="100000"/>
              </a:lnSpc>
              <a:buSzPct val="68000"/>
              <a:buFont typeface="Wingdings" charset="2"/>
              <a:buChar char="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Os dados foram separados aleatoriamente em dois conjuntos com proporção configurável: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"/>
            </a:pPr>
            <a:r>
              <a:rPr lang="en-US" sz="2100">
                <a:solidFill>
                  <a:srgbClr val="000000"/>
                </a:solidFill>
                <a:latin typeface="Lucida Sans Unicode"/>
              </a:rPr>
              <a:t>Teste e Treinamento;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"/>
            </a:pPr>
            <a:r>
              <a:rPr lang="en-US" sz="2100">
                <a:solidFill>
                  <a:srgbClr val="000000"/>
                </a:solidFill>
                <a:latin typeface="Lucida Sans Unicode"/>
              </a:rPr>
              <a:t>Por padrão 30% para teste e 70% para treinamento.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" charset="2"/>
              <a:buChar char="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Criando dois novos arquivos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"/>
            </a:pPr>
            <a:r>
              <a:rPr lang="en-US" sz="2100">
                <a:solidFill>
                  <a:srgbClr val="000000"/>
                </a:solidFill>
                <a:latin typeface="Lucida Sans Unicode"/>
              </a:rPr>
              <a:t>trainSetFile.csv;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"/>
            </a:pPr>
            <a:r>
              <a:rPr lang="en-US" sz="2100">
                <a:solidFill>
                  <a:srgbClr val="000000"/>
                </a:solidFill>
                <a:latin typeface="Lucida Sans Unicode"/>
              </a:rPr>
              <a:t>testSetFile.csv;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PRÉ-PROCESSAMENTO DOS DADOS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US" sz="2700">
                <a:solidFill>
                  <a:srgbClr val="000000"/>
                </a:solidFill>
                <a:latin typeface="Lucida Sans Unicode"/>
              </a:rPr>
              <a:t>No </a:t>
            </a:r>
            <a:r>
              <a:rPr i="1" lang="en-US" sz="2700">
                <a:solidFill>
                  <a:srgbClr val="000000"/>
                </a:solidFill>
                <a:latin typeface="Lucida Sans Unicode"/>
                <a:ea typeface="Arial"/>
              </a:rPr>
              <a:t>Crossvalidation:</a:t>
            </a:r>
            <a:endParaRPr/>
          </a:p>
          <a:p>
            <a:pPr>
              <a:lnSpc>
                <a:spcPct val="100000"/>
              </a:lnSpc>
              <a:buSzPct val="68000"/>
              <a:buFont typeface="Wingdings" charset="2"/>
              <a:buChar char=""/>
            </a:pPr>
            <a:r>
              <a:rPr lang="en-US" sz="2700">
                <a:solidFill>
                  <a:srgbClr val="000000"/>
                </a:solidFill>
                <a:latin typeface="Lucida Sans Unicode"/>
                <a:ea typeface="Arial"/>
              </a:rPr>
              <a:t>Os dados foram separados em n arquivos de tamanhos iguais: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"/>
            </a:pPr>
            <a:r>
              <a:rPr lang="en-US" sz="2100">
                <a:solidFill>
                  <a:srgbClr val="000000"/>
                </a:solidFill>
                <a:latin typeface="Lucida Sans Unicode"/>
                <a:ea typeface="Arial"/>
              </a:rPr>
              <a:t>crossvalidation-{1..n}.csv.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"/>
            </a:pPr>
            <a:r>
              <a:rPr lang="en-US" sz="2100">
                <a:solidFill>
                  <a:srgbClr val="000000"/>
                </a:solidFill>
                <a:latin typeface="Lucida Sans Unicode"/>
                <a:ea typeface="Arial"/>
              </a:rPr>
              <a:t>Valor de n padrão escolhido foi 10;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"/>
            </a:pPr>
            <a:r>
              <a:rPr lang="en-US" sz="2100">
                <a:solidFill>
                  <a:srgbClr val="000000"/>
                </a:solidFill>
                <a:latin typeface="Lucida Sans Unicode"/>
                <a:ea typeface="Arial"/>
              </a:rPr>
              <a:t>O treinamento e o teste foram executados também n vezes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"/>
            </a:pPr>
            <a:r>
              <a:rPr lang="en-US" sz="2100">
                <a:solidFill>
                  <a:srgbClr val="000000"/>
                </a:solidFill>
                <a:latin typeface="Lucida Sans Unicode"/>
                <a:ea typeface="Arial"/>
              </a:rPr>
              <a:t>A cada execução um arquivo utilizamos para teste e os demais para treinamento revezando todos os arquivos;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"/>
            </a:pPr>
            <a:r>
              <a:rPr lang="en-US" sz="2100">
                <a:solidFill>
                  <a:srgbClr val="000000"/>
                </a:solidFill>
                <a:latin typeface="Lucida Sans Unicode"/>
                <a:ea typeface="Arial"/>
              </a:rPr>
              <a:t>Foram calculadas as médias de acurácia e de erro;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PRÉ-PROCESSAMENTO DOS DADOS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De acordo com Matos et al (2009), a função dos classificadores é predizer a qual classe pertence um documento (no nosso caso, um tweet);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para cada classe existente, precisamos calcular a probabilidade dessa classe ocorrer, dado uma documento;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CLASSIFICADOR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21200" y="14814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" charset="2"/>
              <a:buChar char="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Utilizando a abordagem de particionamento holdout, sem stop words, obtivemos os seguintes valores(*):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"/>
            </a:pPr>
            <a:r>
              <a:rPr lang="en-US" sz="1900">
                <a:solidFill>
                  <a:srgbClr val="000000"/>
                </a:solidFill>
                <a:latin typeface="Lucida Sans Unicode"/>
              </a:rPr>
              <a:t>|Vocabulário| = 652795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"/>
            </a:pPr>
            <a:r>
              <a:rPr lang="en-US" sz="1900">
                <a:solidFill>
                  <a:srgbClr val="000000"/>
                </a:solidFill>
                <a:latin typeface="Lucida Sans Unicode"/>
              </a:rPr>
              <a:t>P(pos), P(neg) = 0.50083, 0.49917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"/>
            </a:pPr>
            <a:r>
              <a:rPr lang="en-US" sz="1900">
                <a:solidFill>
                  <a:srgbClr val="000000"/>
                </a:solidFill>
                <a:latin typeface="Lucida Sans Unicode"/>
              </a:rPr>
              <a:t>n(pos), n(neg) = 7009143, 7500390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"/>
            </a:pPr>
            <a:r>
              <a:rPr lang="en-US" sz="1900">
                <a:solidFill>
                  <a:srgbClr val="000000"/>
                </a:solidFill>
                <a:latin typeface="Lucida Sans Unicode"/>
              </a:rPr>
              <a:t>P(woodb|pos) = 0.0000002610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"/>
            </a:pPr>
            <a:r>
              <a:rPr lang="en-US" sz="1900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US" sz="1900">
                <a:solidFill>
                  <a:srgbClr val="000000"/>
                </a:solidFill>
                <a:latin typeface="Lucida Sans Unicode"/>
              </a:rPr>
              <a:t>P(woodb|neg) = 0.0000001227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"/>
            </a:pPr>
            <a:r>
              <a:rPr lang="en-US" sz="1900">
                <a:solidFill>
                  <a:srgbClr val="000000"/>
                </a:solidFill>
                <a:latin typeface="Lucida Sans Unicode"/>
              </a:rPr>
              <a:t>P(solouk|pos) = 0.0000002610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"/>
            </a:pPr>
            <a:r>
              <a:rPr lang="en-US" sz="1900">
                <a:solidFill>
                  <a:srgbClr val="000000"/>
                </a:solidFill>
                <a:latin typeface="Lucida Sans Unicode"/>
              </a:rPr>
              <a:t>P(solouk|neg) = 0.0000001227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Lucida Sans Unicode"/>
              </a:rPr>
              <a:t>Obtivemos aproximadamente 78,1% de acurácia;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Lucida Sans Unicode"/>
              </a:rPr>
              <a:t>(*) Valores variam a cada execução por causa da aleatoriedade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DESEMPENHO COM HOLDOUT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79800" y="15228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" charset="2"/>
              <a:buChar char=""/>
            </a:pPr>
            <a:r>
              <a:rPr lang="en-US" sz="1900">
                <a:solidFill>
                  <a:srgbClr val="000000"/>
                </a:solidFill>
                <a:latin typeface="Lucida Sans Unicode"/>
              </a:rPr>
              <a:t>Aumentando o tamanho do arquivo de treinamento para 80% não houve alterações na acurácia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" charset="2"/>
              <a:buChar char=""/>
            </a:pPr>
            <a:r>
              <a:rPr lang="en-US" sz="1900">
                <a:solidFill>
                  <a:srgbClr val="000000"/>
                </a:solidFill>
                <a:latin typeface="Lucida Sans Unicode"/>
              </a:rPr>
              <a:t>Diminuindo para 60% a acurácia caiu para 75,8%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" charset="2"/>
              <a:buChar char=""/>
            </a:pPr>
            <a:r>
              <a:rPr lang="en-US" sz="1900">
                <a:solidFill>
                  <a:srgbClr val="000000"/>
                </a:solidFill>
                <a:latin typeface="Lucida Sans Unicode"/>
              </a:rPr>
              <a:t>Removendo stop words o desempenho caiu para 74,5%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DESEMPENHO COM HOLDOUT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